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E18121-B9CF-4B30-BE7A-1397776E595D}" type="datetimeFigureOut">
              <a:rPr lang="sr-Latn-CS" smtClean="0"/>
              <a:pPr/>
              <a:t>11.5.2020.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24B6A6-81BD-4C35-BA96-48FD55DA34BF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851648" cy="1828800"/>
          </a:xfrm>
        </p:spPr>
        <p:txBody>
          <a:bodyPr/>
          <a:lstStyle/>
          <a:p>
            <a:pPr algn="ctr"/>
            <a:r>
              <a:rPr lang="hr-HR" dirty="0"/>
              <a:t>Banka za međunarodna poravnanja – BIS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643446"/>
            <a:ext cx="7854696" cy="1609724"/>
          </a:xfrm>
        </p:spPr>
        <p:txBody>
          <a:bodyPr/>
          <a:lstStyle/>
          <a:p>
            <a:r>
              <a:rPr lang="hr-HR" dirty="0"/>
              <a:t>Mentor</a:t>
            </a:r>
            <a:r>
              <a:rPr lang="hr-HR"/>
              <a:t>: doc.dr. </a:t>
            </a:r>
            <a:r>
              <a:rPr lang="hr-HR" dirty="0"/>
              <a:t>Edina Sudžuka</a:t>
            </a:r>
          </a:p>
          <a:p>
            <a:r>
              <a:rPr lang="hr-HR" dirty="0"/>
              <a:t>Student: Ilma Fehratović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Odnos Bosne i Hercegovine i BIS-a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/>
              <a:t>Glavni predstavnik Bosne i Hercegovine u Banci za međunarodna poravnanja je Centralna banka BiH.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Bosna i Hercegovina je naslijedila članstvo u BIS-u, kao i u svim Bretton Wood-skim institucijama, od Socijalističke Federativne Republike Jugoslavije.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Konkretno, dana 13. juna 2001. godine Banka za međunarodna poravnanja u Baselu je uknjižila sredstva u zlatnim rezervama i depozitima Narodne banke bivše SFRJ u vrijednosti od 131 milion konvertibilnih maraka (KM) na račune Centralne banke BiH u BIS-u.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Podjela zlatnih rezervi i deviznih depozita Narodne banke SFRJ u BIS-u je izvršena u skladu sa sporazumom, koji su na pregovorima o sukcesiji imovine od 9.4. do 11.4.2001. godine u Briselu, postigle države nasljednice bivše SFRJ.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 i odgovori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Kad je osnovana Banka za međunarodna poravnanja i s kojim ciljem?</a:t>
            </a:r>
          </a:p>
          <a:p>
            <a:pPr marL="514350" indent="-514350"/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Banka je osnovana potpisivanjem Haškog sporazuma 20. januara 1930. godine. Osnovana je s ciljem da bude međunarodna organizacija koja će vršiti funkciju glavnog agenta u plaćanjima ratne odštete proizašle iz Prvog svjetskog rata, te koja će promovirati saradnju između centralnih banaka.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r-HR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Koliki je osnovni kapital BIS-a?</a:t>
            </a:r>
          </a:p>
          <a:p>
            <a:pPr marL="514350" indent="-514350"/>
            <a:r>
              <a:rPr lang="en-US" sz="2000" dirty="0" err="1"/>
              <a:t>Ukupni</a:t>
            </a:r>
            <a:r>
              <a:rPr lang="en-US" sz="2000" dirty="0"/>
              <a:t> </a:t>
            </a:r>
            <a:r>
              <a:rPr lang="en-US" sz="2000" dirty="0" err="1"/>
              <a:t>ovlašteni</a:t>
            </a:r>
            <a:r>
              <a:rPr lang="en-US" sz="2000" dirty="0"/>
              <a:t> </a:t>
            </a:r>
            <a:r>
              <a:rPr lang="en-US" sz="2000" dirty="0" err="1"/>
              <a:t>dionički</a:t>
            </a:r>
            <a:r>
              <a:rPr lang="en-US" sz="2000" dirty="0"/>
              <a:t> capital BIS-a </a:t>
            </a:r>
            <a:r>
              <a:rPr lang="en-US" sz="2000" dirty="0" err="1"/>
              <a:t>iznosi</a:t>
            </a:r>
            <a:r>
              <a:rPr lang="en-US" sz="2000" dirty="0"/>
              <a:t> 1.500 </a:t>
            </a:r>
            <a:r>
              <a:rPr lang="en-US" sz="2000" dirty="0" err="1"/>
              <a:t>miliona</a:t>
            </a:r>
            <a:r>
              <a:rPr lang="en-US" sz="2000" dirty="0"/>
              <a:t> </a:t>
            </a:r>
            <a:r>
              <a:rPr lang="en-US" sz="2000" dirty="0" err="1"/>
              <a:t>zlatnih</a:t>
            </a:r>
            <a:r>
              <a:rPr lang="en-US" sz="2000" dirty="0"/>
              <a:t> </a:t>
            </a:r>
            <a:r>
              <a:rPr lang="en-US" sz="2000" dirty="0" err="1"/>
              <a:t>franaka</a:t>
            </a:r>
            <a:r>
              <a:rPr lang="en-US" sz="2000" dirty="0"/>
              <a:t> </a:t>
            </a:r>
            <a:r>
              <a:rPr lang="hr-HR" sz="2000" dirty="0"/>
              <a:t>i</a:t>
            </a:r>
            <a:r>
              <a:rPr lang="en-US" sz="2000" dirty="0"/>
              <a:t> </a:t>
            </a:r>
            <a:r>
              <a:rPr lang="en-US" sz="2000" dirty="0" err="1"/>
              <a:t>podijeljen</a:t>
            </a:r>
            <a:r>
              <a:rPr lang="en-US" sz="2000" dirty="0"/>
              <a:t> je u 600.000 </a:t>
            </a:r>
            <a:r>
              <a:rPr lang="en-US" sz="2000" dirty="0" err="1"/>
              <a:t>dionica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raspoređene</a:t>
            </a:r>
            <a:r>
              <a:rPr lang="en-US" sz="2000" dirty="0"/>
              <a:t> u tri </a:t>
            </a:r>
            <a:r>
              <a:rPr lang="en-US" sz="2000" dirty="0" err="1"/>
              <a:t>tranše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200.000 </a:t>
            </a:r>
            <a:r>
              <a:rPr lang="en-US" sz="2000" dirty="0" err="1"/>
              <a:t>dionica</a:t>
            </a:r>
            <a:r>
              <a:rPr lang="en-US" sz="2000" dirty="0"/>
              <a:t>.</a:t>
            </a:r>
            <a:endParaRPr lang="hr-HR" sz="2000" dirty="0"/>
          </a:p>
          <a:p>
            <a:pPr marL="514350" indent="-514350"/>
            <a:endParaRPr lang="hr-HR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244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hr-HR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Koje su osnovne funkcije BIS-a?</a:t>
            </a:r>
          </a:p>
          <a:p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Danas su koncentrisane četiri osnovne funkcije: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Unapređivanje međunarodne monetarne kooperacije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Pružanje usluga banke centralnim bankama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Centra za monetarna i ekonomska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Agenta i skrbnika pri izvršavanju raznih međunarodnih finansijskih aranžmana</a:t>
            </a:r>
          </a:p>
          <a:p>
            <a:pPr marL="514350" indent="-514350">
              <a:buNone/>
            </a:pPr>
            <a:endParaRPr lang="hr-HR" sz="2000" dirty="0"/>
          </a:p>
          <a:p>
            <a:pPr marL="514350" indent="-514350">
              <a:buFont typeface="+mj-lt"/>
              <a:buAutoNum type="arabicPeriod" startAt="4"/>
            </a:pPr>
            <a:r>
              <a:rPr lang="hr-HR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 mogu biti članovi Banke?</a:t>
            </a:r>
          </a:p>
          <a:p>
            <a:pPr marL="514350" indent="-514350"/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Centralne banke ili monetarne vlasti u njihovim zemljama članicama.</a:t>
            </a:r>
            <a:endParaRPr lang="hr-HR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hr-HR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181616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hr-HR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Koji su organi upravljanja BIS-a?</a:t>
            </a:r>
          </a:p>
          <a:p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Glavna tijela upravljanja Bankom za međunarodna poravnanja su: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Skupština članica središnjih banaka BIS-a (Opća skupština BIS-a)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Odbor direktora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Uprava BIS-a</a:t>
            </a:r>
          </a:p>
          <a:p>
            <a:pPr marL="514350" indent="-514350">
              <a:buNone/>
            </a:pP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hr-HR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 li je BiH članica BIS-a? Ako jeste, kada i kako je to postala?</a:t>
            </a:r>
          </a:p>
          <a:p>
            <a:pPr marL="514350" indent="-514350"/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Bosna i Hercegovina je naslijedila članstvo u BIS-u, kao i u svim Bretton Wood-skim institucijama, od Socijalističke Federativne Republike Jugoslavije. Konkretno, 13. juna 2001.</a:t>
            </a:r>
          </a:p>
          <a:p>
            <a:pPr marL="514350" indent="-514350"/>
            <a:endParaRPr lang="hr-HR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496"/>
            <a:ext cx="7772400" cy="1036142"/>
          </a:xfrm>
        </p:spPr>
        <p:txBody>
          <a:bodyPr/>
          <a:lstStyle/>
          <a:p>
            <a:pPr algn="ctr"/>
            <a:r>
              <a:rPr lang="hr-HR" dirty="0"/>
              <a:t>HVALA NA PAŽNJI.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2212848" cy="1582621"/>
          </a:xfrm>
        </p:spPr>
        <p:txBody>
          <a:bodyPr/>
          <a:lstStyle/>
          <a:p>
            <a:r>
              <a:rPr lang="hr-HR" dirty="0"/>
              <a:t>Osnivanje Banke za međunarodna poravnanja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42910" y="2000240"/>
            <a:ext cx="2105052" cy="421484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r-HR" sz="1900" dirty="0">
                <a:latin typeface="Times New Roman" pitchFamily="18" charset="0"/>
                <a:cs typeface="Times New Roman" pitchFamily="18" charset="0"/>
              </a:rPr>
              <a:t> Osnovana potpisivanjem Haškog sporazuma 20. januara 1930. godine.</a:t>
            </a:r>
          </a:p>
          <a:p>
            <a:pPr>
              <a:buFont typeface="Wingdings" pitchFamily="2" charset="2"/>
              <a:buChar char="Ø"/>
            </a:pPr>
            <a:r>
              <a:rPr lang="hr-HR" sz="1900" dirty="0">
                <a:latin typeface="Times New Roman" pitchFamily="18" charset="0"/>
                <a:cs typeface="Times New Roman" pitchFamily="18" charset="0"/>
              </a:rPr>
              <a:t> Utemeljena je 17. maja 1930. godine i obuhvata 60 članica centralnih banaka, te čini 95% svjetskog bruto domaćeg proizvoda. </a:t>
            </a:r>
          </a:p>
          <a:p>
            <a:pPr>
              <a:buFont typeface="Wingdings" pitchFamily="2" charset="2"/>
              <a:buChar char="Ø"/>
            </a:pPr>
            <a:r>
              <a:rPr lang="hr-HR" sz="1900" dirty="0">
                <a:latin typeface="Times New Roman" pitchFamily="18" charset="0"/>
                <a:cs typeface="Times New Roman" pitchFamily="18" charset="0"/>
              </a:rPr>
              <a:t> Osnovana je s ciljem da bude međunarodna organizacija koja će vršiti funkciju glavnog agenta u plaćanjima ratne odštete proizašle iz Prvog svjetskog rata, te koja će promovirati saradnju između centralnih banaka. </a:t>
            </a:r>
          </a:p>
          <a:p>
            <a:pPr>
              <a:buFont typeface="Wingdings" pitchFamily="2" charset="2"/>
              <a:buChar char="Ø"/>
            </a:pPr>
            <a:endParaRPr lang="hr-HR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bankar.rs/wp-content/uploads/2018/03/bi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18" r="1081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Historija BIS-a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/>
              <a:t>Ona je izvršila plaćanja prema Maršalovom planu.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Osamdesetih godina prošlog stoljeća BIS je postao agentska banka za obračunavanje poslovnih banaka u valutnoj jedinici Evropske unije, a zatim u eurima. 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Devedesetih godina prošlog stoljeća posebna služba pod BIS-om pomogla je zemljama bivšeg „socijalističkog kampa“ izgraditi novi tržišni bankarski sistem.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Pravna obilježja BIS-a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/>
              <a:t>Ona je dioničko društvo koje ima karakter međunarodne organizacije.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Ima međunarodnu osobnost koja je potvrđena Sporazumom središnjica koji je zaključen između BIS-a i Švicarskog federalnog vijeća 1987. 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Podliježe međunarodnom pravu i za sve njene sporove je nadležan međunarodni Arbitražni sud.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Imovina, kao i svi depoziti i fondovi, koji su povjereni Banci ne mogu biti predmet izvršenja i na njih se ne primjenjuju odredbe nacionalnog zakonodavstva, dok to sa vlastitom imovinom BIS-a nije slučaj.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Kapital banke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dionički</a:t>
            </a:r>
            <a:r>
              <a:rPr lang="en-US" dirty="0"/>
              <a:t> capital BIS-a </a:t>
            </a:r>
            <a:r>
              <a:rPr lang="en-US" dirty="0" err="1"/>
              <a:t>iznosi</a:t>
            </a:r>
            <a:r>
              <a:rPr lang="en-US" dirty="0"/>
              <a:t> 1.500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zlatnih</a:t>
            </a:r>
            <a:r>
              <a:rPr lang="en-US" dirty="0"/>
              <a:t> </a:t>
            </a:r>
            <a:r>
              <a:rPr lang="en-US" dirty="0" err="1"/>
              <a:t>franaka</a:t>
            </a:r>
            <a:r>
              <a:rPr lang="en-US" dirty="0"/>
              <a:t> </a:t>
            </a:r>
            <a:r>
              <a:rPr lang="hr-HR" dirty="0"/>
              <a:t>i</a:t>
            </a:r>
            <a:r>
              <a:rPr lang="en-US" dirty="0"/>
              <a:t> </a:t>
            </a:r>
            <a:r>
              <a:rPr lang="en-US" dirty="0" err="1"/>
              <a:t>podijeljen</a:t>
            </a:r>
            <a:r>
              <a:rPr lang="en-US" dirty="0"/>
              <a:t> je u 600.000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raspoređene</a:t>
            </a:r>
            <a:r>
              <a:rPr lang="en-US" dirty="0"/>
              <a:t> u tri </a:t>
            </a:r>
            <a:r>
              <a:rPr lang="en-US" dirty="0" err="1"/>
              <a:t>tranše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200.000 </a:t>
            </a:r>
            <a:r>
              <a:rPr lang="en-US" dirty="0" err="1"/>
              <a:t>dionica</a:t>
            </a:r>
            <a:r>
              <a:rPr lang="en-US" dirty="0"/>
              <a:t>.</a:t>
            </a:r>
            <a:endParaRPr lang="hr-HR" dirty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pružena</a:t>
            </a:r>
            <a:r>
              <a:rPr lang="en-US" dirty="0"/>
              <a:t> je </a:t>
            </a:r>
            <a:r>
              <a:rPr lang="en-US" dirty="0" err="1"/>
              <a:t>središnjim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dodijeljenih</a:t>
            </a:r>
            <a:r>
              <a:rPr lang="en-US" dirty="0"/>
              <a:t>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zemlji</a:t>
            </a:r>
            <a:r>
              <a:rPr lang="en-US" dirty="0"/>
              <a:t> </a:t>
            </a:r>
            <a:r>
              <a:rPr lang="en-US" dirty="0" err="1"/>
              <a:t>upišu</a:t>
            </a:r>
            <a:r>
              <a:rPr lang="en-US" dirty="0"/>
              <a:t> </a:t>
            </a:r>
            <a:r>
              <a:rPr lang="en-US" dirty="0" err="1"/>
              <a:t>predmetne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organiziraju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hr-H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bs-Latn-BA" dirty="0"/>
              <a:t>n</a:t>
            </a:r>
            <a:r>
              <a:rPr lang="en-US" dirty="0"/>
              <a:t>e </a:t>
            </a:r>
            <a:r>
              <a:rPr lang="en-US" dirty="0" err="1"/>
              <a:t>osobe</a:t>
            </a:r>
            <a:r>
              <a:rPr lang="en-US" dirty="0"/>
              <a:t> ne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prenijeti</a:t>
            </a:r>
            <a:r>
              <a:rPr lang="en-US" dirty="0"/>
              <a:t> bez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bs-Latn-BA" dirty="0"/>
              <a:t>centralne/</a:t>
            </a:r>
            <a:r>
              <a:rPr lang="en-US" dirty="0" err="1"/>
              <a:t>središnje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finansij</a:t>
            </a:r>
            <a:r>
              <a:rPr lang="hr-HR" dirty="0"/>
              <a:t>s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.</a:t>
            </a:r>
            <a:endParaRPr lang="hr-HR" dirty="0"/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Osnovne funkcije BIS-a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/>
              <a:t>Danas su koncentrisane četiri osnovne funkcije: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Unapređivanje međunarodne monetarne kooperacije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Pružanje usluga banke centralnim bankama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Centra za monetarna i ekonomska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Agenta i skrbnika pri izvršavanju raznih međunarodnih finansijskih aranžmana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Prvu funkciju BIS ostvaruje na više načina: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Organizira redovne sastanke guvernera središnjih banaka članica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Osim redovnih sastanaka koji se održavaju na nivou guvernera, u okviru BIS-a djeluje i niz stalnih i privremenih komisija koje okupljaju stručnjake središnjih banaka članica za pojedina pitanja centralnog bankarstva. Među predmetnim komisijama izdvajaju se:</a:t>
            </a:r>
          </a:p>
          <a:p>
            <a:pPr marL="514350" indent="-514350"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hr-HR" dirty="0"/>
              <a:t>Stalna komisija središnjih banaka 10 najrazvijenijih zemalja</a:t>
            </a:r>
          </a:p>
          <a:p>
            <a:pPr marL="514350" lvl="0" indent="-514350">
              <a:buFont typeface="+mj-lt"/>
              <a:buAutoNum type="alphaLcParenR"/>
            </a:pPr>
            <a:r>
              <a:rPr lang="hr-HR" dirty="0"/>
              <a:t>Bazelska komisija o bankarskoj superviziji</a:t>
            </a:r>
          </a:p>
          <a:p>
            <a:pPr marL="514350" lvl="0" indent="-514350">
              <a:buFont typeface="+mj-lt"/>
              <a:buAutoNum type="alphaLcParenR"/>
            </a:pPr>
            <a:r>
              <a:rPr lang="hr-HR" dirty="0"/>
              <a:t>Stalna komisija za euro-valutu</a:t>
            </a:r>
          </a:p>
          <a:p>
            <a:pPr marL="514350" lvl="0" indent="-514350">
              <a:buFont typeface="+mj-lt"/>
              <a:buAutoNum type="alphaLcParenR"/>
            </a:pPr>
            <a:r>
              <a:rPr lang="hr-HR" dirty="0"/>
              <a:t>Komisija za platni sisitem i sistem poravnanja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/>
              <a:t>Komisija stručnjaka za zlato i devize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Članovi BIS-a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/>
              <a:t>Povelja BIS-a, koja je usvojena 20. januara 1930. godine, je ograničila biračko pravo i zastupanje na sastancima BIS-a na centralne banke zemalja u kojima su dionice službeno upisane. 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Ona je 2001. godine razmotrila prava na upis dionica i ograničila vlasništvo nad dionicama na centralne banke ili na jednake monetarne vlasti u njihovim zemljama članicama.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Organi upravljanja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/>
              <a:t>Glavna tijela upravljanja Bankom za međunarodna poravnanja su: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Skupština članica središnjih banaka BIS-a (Opća skupština BIS-a)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Odbor direktora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Uprava BIS-a</a:t>
            </a:r>
          </a:p>
          <a:p>
            <a:pPr marL="514350" indent="-514350">
              <a:buNone/>
            </a:pPr>
            <a:endParaRPr lang="hr-HR" dirty="0"/>
          </a:p>
          <a:p>
            <a:pPr marL="514350" indent="-514350">
              <a:buFont typeface="Wingdings" pitchFamily="2" charset="2"/>
              <a:buChar char="Ø"/>
            </a:pPr>
            <a:r>
              <a:rPr lang="hr-HR" dirty="0"/>
              <a:t>Ima tri glavna odjela, gdje se dva bave glavnim aktivnostima BIS-a – analizom politike i bankarstva, a treći dio pruža opću internu podršku. Ti odjeli su: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Monetarni i ekonomski odjel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Odjel za bankarstvo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Generalni sekretarijat </a:t>
            </a:r>
          </a:p>
          <a:p>
            <a:pPr marL="514350" indent="-514350">
              <a:buNone/>
            </a:pP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919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Constantia</vt:lpstr>
      <vt:lpstr>Times New Roman</vt:lpstr>
      <vt:lpstr>Wingdings</vt:lpstr>
      <vt:lpstr>Wingdings 2</vt:lpstr>
      <vt:lpstr>Flow</vt:lpstr>
      <vt:lpstr>Banka za međunarodna poravnanja – BIS </vt:lpstr>
      <vt:lpstr>Osnivanje Banke za međunarodna poravnanja </vt:lpstr>
      <vt:lpstr>Historija BIS-a</vt:lpstr>
      <vt:lpstr>Pravna obilježja BIS-a</vt:lpstr>
      <vt:lpstr>Kapital banke</vt:lpstr>
      <vt:lpstr>Osnovne funkcije BIS-a</vt:lpstr>
      <vt:lpstr>PowerPoint Presentation</vt:lpstr>
      <vt:lpstr>Članovi BIS-a</vt:lpstr>
      <vt:lpstr>Organi upravljanja</vt:lpstr>
      <vt:lpstr>Odnos Bosne i Hercegovine i BIS-a</vt:lpstr>
      <vt:lpstr>Pitanja i odgovori</vt:lpstr>
      <vt:lpstr>PowerPoint Presentation</vt:lpstr>
      <vt:lpstr>PowerPoint Presentation</vt:lpstr>
      <vt:lpstr>HVALA NA PAŽNJI.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Edina Sudžuka</cp:lastModifiedBy>
  <cp:revision>30</cp:revision>
  <dcterms:created xsi:type="dcterms:W3CDTF">2020-04-14T14:58:07Z</dcterms:created>
  <dcterms:modified xsi:type="dcterms:W3CDTF">2020-05-11T13:41:30Z</dcterms:modified>
</cp:coreProperties>
</file>