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notesMasterIdLst>
    <p:notesMasterId r:id="rId18"/>
  </p:notesMasterIdLst>
  <p:handoutMasterIdLst>
    <p:handoutMasterId r:id="rId19"/>
  </p:handoutMasterIdLst>
  <p:sldIdLst>
    <p:sldId id="257" r:id="rId2"/>
    <p:sldId id="260" r:id="rId3"/>
    <p:sldId id="261" r:id="rId4"/>
    <p:sldId id="262" r:id="rId5"/>
    <p:sldId id="258" r:id="rId6"/>
    <p:sldId id="264" r:id="rId7"/>
    <p:sldId id="266" r:id="rId8"/>
    <p:sldId id="267" r:id="rId9"/>
    <p:sldId id="271" r:id="rId10"/>
    <p:sldId id="272" r:id="rId11"/>
    <p:sldId id="268" r:id="rId12"/>
    <p:sldId id="273" r:id="rId13"/>
    <p:sldId id="269" r:id="rId14"/>
    <p:sldId id="265" r:id="rId15"/>
    <p:sldId id="259" r:id="rId16"/>
    <p:sldId id="270" r:id="rId17"/>
  </p:sldIdLst>
  <p:sldSz cx="12192000" cy="6858000"/>
  <p:notesSz cx="6858000" cy="9144000"/>
  <p:defaultTextStyle>
    <a:defPPr rtl="0">
      <a:defRPr lang="hr-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660"/>
  </p:normalViewPr>
  <p:slideViewPr>
    <p:cSldViewPr snapToGrid="0">
      <p:cViewPr varScale="1">
        <p:scale>
          <a:sx n="78" d="100"/>
          <a:sy n="78" d="100"/>
        </p:scale>
        <p:origin x="48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Stupac1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AA3-4585-98F2-9F4F93C65964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AA3-4585-98F2-9F4F93C65964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AA3-4585-98F2-9F4F93C65964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AA3-4585-98F2-9F4F93C659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List1!$A$2:$A$5</c:f>
              <c:numCache>
                <c:formatCode>General</c:formatCode>
                <c:ptCount val="4"/>
              </c:numCache>
            </c:numRef>
          </c:cat>
          <c:val>
            <c:numRef>
              <c:f>List1!$B$2:$B$5</c:f>
              <c:numCache>
                <c:formatCode>0%</c:formatCode>
                <c:ptCount val="4"/>
                <c:pt idx="0">
                  <c:v>0.64</c:v>
                </c:pt>
                <c:pt idx="1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EF-4FBC-B447-3CFEB8F3DD21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 zaglavlj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Rezervirano mjesto za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1E058FA-59D8-4814-B634-E66B52E5AA50}" type="datetime1">
              <a:rPr lang="sr-Latn-RS" smtClean="0"/>
              <a:t>12.5.2020.</a:t>
            </a:fld>
            <a:endParaRPr lang="en-US" dirty="0"/>
          </a:p>
        </p:txBody>
      </p:sp>
      <p:sp>
        <p:nvSpPr>
          <p:cNvPr id="4" name="Rezervirano mjesto za podnožj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Rezervirano mjesto za broj slajd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1A8EE09-76CC-4000-B080-9F213DA7DC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8124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 zaglavlj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Rezervirano mjesto za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3FE79B1-6E43-4DB4-878F-EA34B239A8E3}" type="datetime1">
              <a:rPr lang="sr-Latn-RS" smtClean="0"/>
              <a:t>12.5.2020.</a:t>
            </a:fld>
            <a:endParaRPr lang="en-US"/>
          </a:p>
        </p:txBody>
      </p:sp>
      <p:sp>
        <p:nvSpPr>
          <p:cNvPr id="4" name="Rezervirano mjesto za sliku na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Rezervirano mjesto za bilješk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r"/>
              <a:t>Kliknite da biste uredili stilove teksta matrice</a:t>
            </a:r>
            <a:endParaRPr lang="en-US"/>
          </a:p>
          <a:p>
            <a:pPr lvl="1" rtl="0"/>
            <a:r>
              <a:rPr lang="hr"/>
              <a:t>Druga razina</a:t>
            </a:r>
          </a:p>
          <a:p>
            <a:pPr lvl="2" rtl="0"/>
            <a:r>
              <a:rPr lang="hr"/>
              <a:t>Treća razina</a:t>
            </a:r>
          </a:p>
          <a:p>
            <a:pPr lvl="3" rtl="0"/>
            <a:r>
              <a:rPr lang="hr"/>
              <a:t>Četvrta razina</a:t>
            </a:r>
          </a:p>
          <a:p>
            <a:pPr lvl="4" rtl="0"/>
            <a:r>
              <a:rPr lang="hr"/>
              <a:t>Peta razina</a:t>
            </a:r>
            <a:endParaRPr lang="en-US"/>
          </a:p>
        </p:txBody>
      </p:sp>
      <p:sp>
        <p:nvSpPr>
          <p:cNvPr id="6" name="Rezervirano mjesto za podnožj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Rezervirano mjesto za broj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8E40627-AA7D-471F-B5F2-0BF9E4C68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5452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utnik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Pravokutnik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Pravokutnik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Pravokutnik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Ravni poveznik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vni poveznik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avni poveznik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0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20" name="Rezervirano mjesto za datum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1F9B259B-A8CB-4384-BEE6-6D559E5FB5DB}" type="datetime1">
              <a:rPr lang="sr-Latn-RS" smtClean="0"/>
              <a:t>12.5.2020.</a:t>
            </a:fld>
            <a:endParaRPr lang="en-US" dirty="0"/>
          </a:p>
        </p:txBody>
      </p:sp>
      <p:sp>
        <p:nvSpPr>
          <p:cNvPr id="21" name="Rezervirano mjesto za podnožje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Rezervirano mjesto za broj slajda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Okomiti tekst s rezerviranim mjestom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hr-HR"/>
              <a:t>Kliknite da biste uredili matrice</a:t>
            </a:r>
          </a:p>
          <a:p>
            <a:pPr lvl="1" rtl="0"/>
            <a:r>
              <a:rPr lang="hr-HR"/>
              <a:t>Druga razina</a:t>
            </a:r>
          </a:p>
          <a:p>
            <a:pPr lvl="2" rtl="0"/>
            <a:r>
              <a:rPr lang="hr-HR"/>
              <a:t>Treća razina</a:t>
            </a:r>
          </a:p>
          <a:p>
            <a:pPr lvl="3" rtl="0"/>
            <a:r>
              <a:rPr lang="hr-HR"/>
              <a:t>Četvrta razina</a:t>
            </a:r>
          </a:p>
          <a:p>
            <a:pPr lvl="4" rtl="0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Rezervirano mjesto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0564645-8E30-4363-B1AF-6F26127CEF0E}" type="datetime1">
              <a:rPr lang="sr-Latn-RS" smtClean="0"/>
              <a:t>12.5.2020.</a:t>
            </a:fld>
            <a:endParaRPr lang="en-US"/>
          </a:p>
        </p:txBody>
      </p:sp>
      <p:sp>
        <p:nvSpPr>
          <p:cNvPr id="5" name="Rezervirano mjesto za podnožj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Rezervirano mjesto za broj slajd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Okomiti tekst s rezerviranim mjestom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hr-HR"/>
              <a:t>Kliknite da biste uredili matrice</a:t>
            </a:r>
          </a:p>
          <a:p>
            <a:pPr lvl="1" rtl="0"/>
            <a:r>
              <a:rPr lang="hr-HR"/>
              <a:t>Druga razina</a:t>
            </a:r>
          </a:p>
          <a:p>
            <a:pPr lvl="2" rtl="0"/>
            <a:r>
              <a:rPr lang="hr-HR"/>
              <a:t>Treća razina</a:t>
            </a:r>
          </a:p>
          <a:p>
            <a:pPr lvl="3" rtl="0"/>
            <a:r>
              <a:rPr lang="hr-HR"/>
              <a:t>Četvrta razina</a:t>
            </a:r>
          </a:p>
          <a:p>
            <a:pPr lvl="4" rtl="0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Rezervirano mjesto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C1BA36-DA97-40C5-A9DB-4868971B70AE}" type="datetime1">
              <a:rPr lang="sr-Latn-RS" smtClean="0"/>
              <a:t>12.5.2020.</a:t>
            </a:fld>
            <a:endParaRPr lang="en-US"/>
          </a:p>
        </p:txBody>
      </p:sp>
      <p:sp>
        <p:nvSpPr>
          <p:cNvPr id="5" name="Rezervirano mjesto za podnožj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Rezervirano mjesto za broj slajd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Rezervirano mjesto za sadržaj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hr-HR"/>
              <a:t>Kliknite da biste uredili matrice</a:t>
            </a:r>
          </a:p>
          <a:p>
            <a:pPr lvl="1" rtl="0"/>
            <a:r>
              <a:rPr lang="hr-HR"/>
              <a:t>Druga razina</a:t>
            </a:r>
          </a:p>
          <a:p>
            <a:pPr lvl="2" rtl="0"/>
            <a:r>
              <a:rPr lang="hr-HR"/>
              <a:t>Treća razina</a:t>
            </a:r>
          </a:p>
          <a:p>
            <a:pPr lvl="3" rtl="0"/>
            <a:r>
              <a:rPr lang="hr-HR"/>
              <a:t>Četvrta razina</a:t>
            </a:r>
          </a:p>
          <a:p>
            <a:pPr lvl="4" rtl="0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Rezervirano mjesto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513C35-2082-41CB-BA36-BC00E3BC9859}" type="datetime1">
              <a:rPr lang="sr-Latn-RS" smtClean="0"/>
              <a:t>12.5.2020.</a:t>
            </a:fld>
            <a:endParaRPr lang="en-US"/>
          </a:p>
        </p:txBody>
      </p:sp>
      <p:sp>
        <p:nvSpPr>
          <p:cNvPr id="5" name="Rezervirano mjesto za podnožj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Rezervirano mjesto za broj slajd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avokutnik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Pravokutnik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Pravokutnik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Pravokutnik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0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hr-HR"/>
              <a:t>Kliknite da biste uredili stil naslova matrice</a:t>
            </a:r>
            <a:endParaRPr lang="en-US" dirty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Ravni poveznik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vni poveznik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avni poveznik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zervirano mjesto za tekst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r-HR"/>
              <a:t>Kliknite da biste uredili matrice</a:t>
            </a:r>
          </a:p>
        </p:txBody>
      </p:sp>
      <p:sp>
        <p:nvSpPr>
          <p:cNvPr id="4" name="Rezervirano mjesto za datum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74B58386-7063-4922-94EA-1848DB768345}" type="datetime1">
              <a:rPr lang="sr-Latn-RS" smtClean="0"/>
              <a:t>12.5.2020.</a:t>
            </a:fld>
            <a:endParaRPr lang="en-US" dirty="0"/>
          </a:p>
        </p:txBody>
      </p:sp>
      <p:sp>
        <p:nvSpPr>
          <p:cNvPr id="5" name="Rezervirano mjesto za podnožje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Rezervirano mjesto za broj slajda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Rezervirano mjesto za sadržaj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r-HR"/>
              <a:t>Kliknite da biste uredili matrice</a:t>
            </a:r>
          </a:p>
          <a:p>
            <a:pPr lvl="1" rtl="0"/>
            <a:r>
              <a:rPr lang="hr-HR"/>
              <a:t>Druga razina</a:t>
            </a:r>
          </a:p>
          <a:p>
            <a:pPr lvl="2" rtl="0"/>
            <a:r>
              <a:rPr lang="hr-HR"/>
              <a:t>Treća razina</a:t>
            </a:r>
          </a:p>
          <a:p>
            <a:pPr lvl="3" rtl="0"/>
            <a:r>
              <a:rPr lang="hr-HR"/>
              <a:t>Četvrta razina</a:t>
            </a:r>
          </a:p>
          <a:p>
            <a:pPr lvl="4" rtl="0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Rezervirano mjesto za sadržaj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r-HR"/>
              <a:t>Kliknite da biste uredili matrice</a:t>
            </a:r>
          </a:p>
          <a:p>
            <a:pPr lvl="1" rtl="0"/>
            <a:r>
              <a:rPr lang="hr-HR"/>
              <a:t>Druga razina</a:t>
            </a:r>
          </a:p>
          <a:p>
            <a:pPr lvl="2" rtl="0"/>
            <a:r>
              <a:rPr lang="hr-HR"/>
              <a:t>Treća razina</a:t>
            </a:r>
          </a:p>
          <a:p>
            <a:pPr lvl="3" rtl="0"/>
            <a:r>
              <a:rPr lang="hr-HR"/>
              <a:t>Četvrta razina</a:t>
            </a:r>
          </a:p>
          <a:p>
            <a:pPr lvl="4" rtl="0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Rezervirano mjesto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805340-542A-48D6-840D-D92DE3DEEFE2}" type="datetime1">
              <a:rPr lang="sr-Latn-RS" smtClean="0"/>
              <a:t>12.5.2020.</a:t>
            </a:fld>
            <a:endParaRPr lang="en-US"/>
          </a:p>
        </p:txBody>
      </p:sp>
      <p:sp>
        <p:nvSpPr>
          <p:cNvPr id="6" name="Rezervirano mjesto za podnožj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Rezervirano mjesto za broj slajd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Rezervirano mjesto za tekst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r-HR"/>
              <a:t>Kliknite da biste uredili matrice</a:t>
            </a:r>
          </a:p>
        </p:txBody>
      </p:sp>
      <p:sp>
        <p:nvSpPr>
          <p:cNvPr id="4" name="Rezervirano mjesto za sadržaj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r-HR"/>
              <a:t>Kliknite da biste uredili matrice</a:t>
            </a:r>
          </a:p>
          <a:p>
            <a:pPr lvl="1" rtl="0"/>
            <a:r>
              <a:rPr lang="hr-HR"/>
              <a:t>Druga razina</a:t>
            </a:r>
          </a:p>
          <a:p>
            <a:pPr lvl="2" rtl="0"/>
            <a:r>
              <a:rPr lang="hr-HR"/>
              <a:t>Treća razina</a:t>
            </a:r>
          </a:p>
          <a:p>
            <a:pPr lvl="3" rtl="0"/>
            <a:r>
              <a:rPr lang="hr-HR"/>
              <a:t>Četvrta razina</a:t>
            </a:r>
          </a:p>
          <a:p>
            <a:pPr lvl="4" rtl="0"/>
            <a:r>
              <a:rPr lang="hr-HR"/>
              <a:t>Peta razina stilove teksta</a:t>
            </a:r>
            <a:endParaRPr lang="hr"/>
          </a:p>
        </p:txBody>
      </p:sp>
      <p:sp>
        <p:nvSpPr>
          <p:cNvPr id="5" name="Rezervirano mjesto za tekst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r-HR"/>
              <a:t>Kliknite da biste uredili matrice</a:t>
            </a:r>
          </a:p>
        </p:txBody>
      </p:sp>
      <p:sp>
        <p:nvSpPr>
          <p:cNvPr id="6" name="Rezervirano mjesto za sadržaj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r-HR"/>
              <a:t>Kliknite da biste uredili matrice</a:t>
            </a:r>
          </a:p>
          <a:p>
            <a:pPr lvl="1" rtl="0"/>
            <a:r>
              <a:rPr lang="hr-HR"/>
              <a:t>Druga razina</a:t>
            </a:r>
          </a:p>
          <a:p>
            <a:pPr lvl="2" rtl="0"/>
            <a:r>
              <a:rPr lang="hr-HR"/>
              <a:t>Treća razina</a:t>
            </a:r>
          </a:p>
          <a:p>
            <a:pPr lvl="3" rtl="0"/>
            <a:r>
              <a:rPr lang="hr-HR"/>
              <a:t>Četvrta razina</a:t>
            </a:r>
          </a:p>
          <a:p>
            <a:pPr lvl="4" rtl="0"/>
            <a:r>
              <a:rPr lang="hr-HR"/>
              <a:t>Peta razina stilove teksta</a:t>
            </a:r>
            <a:endParaRPr lang="hr"/>
          </a:p>
        </p:txBody>
      </p:sp>
      <p:sp>
        <p:nvSpPr>
          <p:cNvPr id="7" name="Rezervirano mjesto za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A73E17-DEFF-4057-984D-C183220B0F56}" type="datetime1">
              <a:rPr lang="sr-Latn-RS" smtClean="0"/>
              <a:t>12.5.2020.</a:t>
            </a:fld>
            <a:endParaRPr lang="en-US"/>
          </a:p>
        </p:txBody>
      </p:sp>
      <p:sp>
        <p:nvSpPr>
          <p:cNvPr id="8" name="Rezervirano mjesto za podnožj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Rezervirano mjesto za broj slajd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Rezervirano mjesto za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ADF23B-16DD-4D57-A875-5D21CBA63FCC}" type="datetime1">
              <a:rPr lang="sr-Latn-RS" smtClean="0"/>
              <a:t>12.5.2020.</a:t>
            </a:fld>
            <a:endParaRPr lang="en-US"/>
          </a:p>
        </p:txBody>
      </p:sp>
      <p:sp>
        <p:nvSpPr>
          <p:cNvPr id="4" name="Rezervirano mjesto za podnožj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Rezervirano mjesto za broj slajd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12AE57-5ED6-4DCF-91DC-551965A28106}" type="datetime1">
              <a:rPr lang="sr-Latn-RS" smtClean="0"/>
              <a:t>12.5.2020.</a:t>
            </a:fld>
            <a:endParaRPr lang="en-US"/>
          </a:p>
        </p:txBody>
      </p:sp>
      <p:sp>
        <p:nvSpPr>
          <p:cNvPr id="3" name="Rezervirano mjesto za podnožj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Rezervirano mjesto za broj slajd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kutnik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Pravokutnik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Rezervirano mjesto za sadržaj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r-HR"/>
              <a:t>Kliknite da biste uredili matrice</a:t>
            </a:r>
          </a:p>
          <a:p>
            <a:pPr lvl="1" rtl="0"/>
            <a:r>
              <a:rPr lang="hr-HR"/>
              <a:t>Druga razina</a:t>
            </a:r>
          </a:p>
          <a:p>
            <a:pPr lvl="2" rtl="0"/>
            <a:r>
              <a:rPr lang="hr-HR"/>
              <a:t>Treća razina</a:t>
            </a:r>
          </a:p>
          <a:p>
            <a:pPr lvl="3" rtl="0"/>
            <a:r>
              <a:rPr lang="hr-HR"/>
              <a:t>Četvrta razina</a:t>
            </a:r>
          </a:p>
          <a:p>
            <a:pPr lvl="4" rtl="0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Rezervirano mjesto za tekst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r-HR"/>
              <a:t>Kliknite da biste uredili matrice</a:t>
            </a:r>
          </a:p>
        </p:txBody>
      </p:sp>
      <p:sp>
        <p:nvSpPr>
          <p:cNvPr id="8" name="Rezervirano mjesto za datum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7A1E146C-BF5D-4939-9125-0358B3F5EFC1}" type="datetime1">
              <a:rPr lang="sr-Latn-RS" smtClean="0"/>
              <a:t>12.5.2020.</a:t>
            </a:fld>
            <a:endParaRPr lang="en-US"/>
          </a:p>
        </p:txBody>
      </p:sp>
      <p:sp>
        <p:nvSpPr>
          <p:cNvPr id="9" name="Rezervirano mjesto za podnožje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Rezervirano mjesto za broj slajda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avokutnik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zervirano mjesto za sliku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5" name="Rezervirano mjesto za datum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A6AF5B19-E62C-4FC9-AB22-3624BA489C06}" type="datetime1">
              <a:rPr lang="sr-Latn-RS" smtClean="0"/>
              <a:t>12.5.2020.</a:t>
            </a:fld>
            <a:endParaRPr lang="en-US" dirty="0"/>
          </a:p>
        </p:txBody>
      </p:sp>
      <p:sp>
        <p:nvSpPr>
          <p:cNvPr id="6" name="Rezervirano mjesto za podnožje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Rezervirano mjesto za broj slajda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ravokutnik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Rezervirano mjesto za tekst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r-HR"/>
              <a:t>Kliknite da biste uredili matrice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Pravokutnik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Pravokutnik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Pravokutnik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Rezervirano mjesto za naslov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hr"/>
              <a:t>Kliknite da biste uredili stil naslova matrice</a:t>
            </a:r>
            <a:endParaRPr lang="en-US" dirty="0"/>
          </a:p>
        </p:txBody>
      </p:sp>
      <p:sp>
        <p:nvSpPr>
          <p:cNvPr id="3" name="Rezervirano mjesto za tekst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r"/>
              <a:t>Kliknite da biste uredili stilove teksta matrice</a:t>
            </a:r>
          </a:p>
          <a:p>
            <a:pPr lvl="1" rtl="0"/>
            <a:r>
              <a:rPr lang="hr"/>
              <a:t>Druga razina</a:t>
            </a:r>
          </a:p>
          <a:p>
            <a:pPr lvl="2" rtl="0"/>
            <a:r>
              <a:rPr lang="hr"/>
              <a:t>Treća razina</a:t>
            </a:r>
          </a:p>
          <a:p>
            <a:pPr lvl="3" rtl="0"/>
            <a:r>
              <a:rPr lang="hr"/>
              <a:t>Četvrta razina</a:t>
            </a:r>
          </a:p>
          <a:p>
            <a:pPr lvl="4" rtl="0"/>
            <a:r>
              <a:rPr lang="hr"/>
              <a:t>Peta razina</a:t>
            </a:r>
            <a:endParaRPr lang="en-US" dirty="0"/>
          </a:p>
        </p:txBody>
      </p:sp>
      <p:sp>
        <p:nvSpPr>
          <p:cNvPr id="4" name="Rezervirano mjesto za datum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3B2EE8B-1318-4048-A12B-2212A52FB299}" type="datetime1">
              <a:rPr lang="sr-Latn-RS" smtClean="0"/>
              <a:t>12.5.2020.</a:t>
            </a:fld>
            <a:endParaRPr lang="en-US" dirty="0"/>
          </a:p>
        </p:txBody>
      </p:sp>
      <p:sp>
        <p:nvSpPr>
          <p:cNvPr id="5" name="Rezervirano mjesto za podnožje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Rezervirano mjesto za broj slajda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17672C5C-2E0D-4FA8-98EB-BF95BAEC4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1" y="0"/>
            <a:ext cx="12237308" cy="6858000"/>
          </a:xfrm>
          <a:prstGeom prst="rect">
            <a:avLst/>
          </a:prstGeom>
        </p:spPr>
      </p:pic>
      <p:sp>
        <p:nvSpPr>
          <p:cNvPr id="64" name="Pravokutnik 5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65" name="Pravokutnik 61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6055" y="2350017"/>
            <a:ext cx="4819945" cy="163090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r>
              <a:rPr lang="hr-B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Direktiva Evropske Unije o sprečavanju i borbi protiv trgovine ljudima i zaštiti njenih žrtava (</a:t>
            </a:r>
            <a:r>
              <a:rPr lang="hr-B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Directive</a:t>
            </a:r>
            <a:r>
              <a:rPr lang="hr-B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2011/36 on </a:t>
            </a:r>
            <a:r>
              <a:rPr lang="hr-B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Trafficking</a:t>
            </a:r>
            <a:r>
              <a:rPr lang="hr-B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B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r-B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Human </a:t>
            </a:r>
            <a:r>
              <a:rPr lang="hr-B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Beings</a:t>
            </a:r>
            <a:r>
              <a:rPr lang="hr-B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h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6055" y="3990546"/>
            <a:ext cx="4775075" cy="559656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hr-BA" dirty="0">
                <a:solidFill>
                  <a:schemeClr val="tx1"/>
                </a:solidFill>
              </a:rPr>
              <a:t>Mentorica : Prof. </a:t>
            </a:r>
            <a:r>
              <a:rPr lang="hr-BA" dirty="0" err="1">
                <a:solidFill>
                  <a:schemeClr val="tx1"/>
                </a:solidFill>
              </a:rPr>
              <a:t>dr</a:t>
            </a:r>
            <a:r>
              <a:rPr lang="hr-BA" dirty="0">
                <a:solidFill>
                  <a:schemeClr val="tx1"/>
                </a:solidFill>
              </a:rPr>
              <a:t> </a:t>
            </a:r>
            <a:r>
              <a:rPr lang="hr-BA" dirty="0" err="1">
                <a:solidFill>
                  <a:schemeClr val="tx1"/>
                </a:solidFill>
              </a:rPr>
              <a:t>Hajrija</a:t>
            </a:r>
            <a:r>
              <a:rPr lang="hr-BA" dirty="0">
                <a:solidFill>
                  <a:schemeClr val="tx1"/>
                </a:solidFill>
              </a:rPr>
              <a:t> </a:t>
            </a:r>
            <a:r>
              <a:rPr lang="hr-BA" dirty="0" err="1">
                <a:solidFill>
                  <a:schemeClr val="tx1"/>
                </a:solidFill>
              </a:rPr>
              <a:t>Sijerčić</a:t>
            </a:r>
            <a:r>
              <a:rPr lang="hr-BA" dirty="0">
                <a:solidFill>
                  <a:schemeClr val="tx1"/>
                </a:solidFill>
              </a:rPr>
              <a:t> – Čolić</a:t>
            </a:r>
          </a:p>
          <a:p>
            <a:pPr rtl="0"/>
            <a:r>
              <a:rPr lang="hr-BA" dirty="0">
                <a:solidFill>
                  <a:schemeClr val="tx1"/>
                </a:solidFill>
              </a:rPr>
              <a:t> Studentica : </a:t>
            </a:r>
            <a:r>
              <a:rPr lang="hr-BA" dirty="0" err="1">
                <a:solidFill>
                  <a:schemeClr val="tx1"/>
                </a:solidFill>
              </a:rPr>
              <a:t>BA.iur</a:t>
            </a:r>
            <a:r>
              <a:rPr lang="hr-BA" dirty="0">
                <a:solidFill>
                  <a:schemeClr val="tx1"/>
                </a:solidFill>
              </a:rPr>
              <a:t> Alma Halilović</a:t>
            </a:r>
            <a:endParaRPr lang="h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693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868D4DD-9715-4EA9-8A2F-A415B7D8E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Države članice osiguravaju da istraga ili progon krivičnih djela  ne ovise o prijavi ili optužbi žrtve i da se krivični postupak može nastaviti i ako je žrtva povukla svoju izjavu.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Države članice poduzimaju potrebne mjere kako bi omogućile progon u odgovarajućem vremenskom razdoblju do punoljetnosti žrtve, ako to zahtijeva vrsta krivičnog djela.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Države članice poduzimaju potrebne mjere kako bi omogućile da osobe, jedinice ili službe odgovorne za istragu ili progon budu odgovarajuće osposobljene.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Države članice poduzimaju potrebne mjere kako bi osigurale da su osobama, jedinicama ili službama odgovornima za istragu i progon učinkovita istražna sredstva poput onih koja se koriste u organiziranom kriminalu ili u drugim slučajevima teških krivičnih djela.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CD46CA98-AFB9-4848-BF7F-E9305F5DD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746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813AA57-8CD0-4BD7-922A-048721CA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Zaštita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žrtava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trgovanja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ljudima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</a:t>
            </a:r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postupku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50E41F5-483F-4809-8D3F-A2FB2D1FF2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Pravo žrtve na pravno savjetovanje / zastupanje / pravo na odbranu / naknada štete</a:t>
            </a:r>
          </a:p>
          <a:p>
            <a:r>
              <a:rPr lang="bs-Latn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dgovarajuću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zaštitu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temelju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pojedinačne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procjene</a:t>
            </a:r>
            <a:r>
              <a:rPr lang="bs-Latn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rizika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ostalog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pristupom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programima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zaštite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svjedoka</a:t>
            </a:r>
            <a:r>
              <a:rPr lang="bs-Latn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drugim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sličnim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mjerama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prema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potrebi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skladu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bs-Latn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razlozima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utvrđeni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nacionalnom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postupku</a:t>
            </a: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Poseban tretman s ciljem sprečavanja sekundarne viktimizacije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6C888109-225F-4544-A39C-7AA5863F6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B513C35-2082-41CB-BA36-BC00E3BC9859}" type="datetime1">
              <a:rPr lang="sr-Latn-RS" smtClean="0"/>
              <a:t>12.5.2020.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225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099D20B-BB9F-421D-9FD4-564E2CFDE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654908"/>
            <a:ext cx="10058400" cy="52978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dovodeći u pitanje pravo na obranu i u skladu s pojedinačnom ocjenom nadležnih tijela osobnih okolnosti žrtve, države članice osiguravaju da žrtve trgovanja ljudima dobiju poseban tretman s ciljem sprečavanja sekundarne viktimizacije izbjegavanjem, u mjeri u kojoj je to moguće i u skladu s razlozima koji su utvrđeni u nacionalnom pravu te s pravilima o sudskoj diskreciji, praksi i smjernicama, sljedećeg:</a:t>
            </a:r>
          </a:p>
          <a:p>
            <a:pPr marL="0" indent="0">
              <a:buNone/>
            </a:pPr>
            <a:endParaRPr lang="bs-Latn-B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nepotrebnog ponavljanja razgovora tijekom istrage, progona ili suđenja;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vizualnog kontakta žrtava i okrivljenika uključujući tijekom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davanja iskaza kao što je razgovor i unakrsno ispitivanje, odgovarajućim sredstvima uključujući korištenje odgovarajućih komunikacijskih tehnologija;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davanja iskaza na javnoj raspravi; 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nepotrebnog ispitivanja u pogledu privatnog života žrtve.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218158D3-6772-4385-8CBA-F66AA7A3C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B513C35-2082-41CB-BA36-BC00E3BC9859}" type="datetime1">
              <a:rPr lang="sr-Latn-RS" smtClean="0"/>
              <a:t>12.5.2020.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730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C537706-738A-4151-836A-327A61951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jer</a:t>
            </a:r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pomoći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podrške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zaštite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</a:t>
            </a:r>
            <a:b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djecu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žrtve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trgovanja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ljudima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8A2A11B-61AB-4D15-BE26-D35445924C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bs-Latn-B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Djecom se, u smislu ove Direktive smatraju osobe mlađe od 18.godina</a:t>
            </a:r>
          </a:p>
          <a:p>
            <a:r>
              <a:rPr lang="bs-Latn-B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osebne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kratkoročne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dugoročne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mjere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</a:t>
            </a:r>
            <a:r>
              <a:rPr lang="bs-Latn-B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pomoć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podršku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djeci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žrtve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trgovanja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ljudima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</a:t>
            </a:r>
            <a:r>
              <a:rPr lang="bs-Latn-B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njihovom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fizičkom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psiho-socijalnom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oporavku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pojedinačne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ocjene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posebnih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okolnosti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svakog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pojedinačnog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djeteta</a:t>
            </a:r>
            <a:r>
              <a:rPr lang="bs-Latn-B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žrtve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uzimajući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obzir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mišljenja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djeteta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potrebe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zabrinutostis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ciljem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pronalaženja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trajnog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rješenja</a:t>
            </a: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 </a:t>
            </a:r>
            <a:r>
              <a:rPr lang="en-GB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dijete</a:t>
            </a:r>
            <a:endParaRPr lang="bs-Latn-B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Imenuovanje skrbnika ili zastupnika za dijete koje je žrtva trgovanja ljudima od trenutka kada tijela otkriju dijete ako su, prema nacionalnom pravu, nositelji roditeljske odgovornosti zbog sukoba interesa između njih i djeteta žrtve spriječeni od osiguravanja najboljeg interesa djeteta i/ili od njegovog zastupanja.</a:t>
            </a:r>
          </a:p>
          <a:p>
            <a:r>
              <a:rPr lang="bs-Latn-B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Moguća je pomoć i porodici djeteta žrtve trgovine ljudima, ukoliko se nalaze na području države članice </a:t>
            </a:r>
          </a:p>
          <a:p>
            <a:r>
              <a:rPr lang="bs-Latn-B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Pravo na obrazovanje</a:t>
            </a:r>
          </a:p>
          <a:p>
            <a:r>
              <a:rPr lang="bs-Latn-B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Besplatno i bez odgađanja pravno savjetovanje i zastupanje </a:t>
            </a:r>
          </a:p>
          <a:p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065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23418B1A-C39F-4C72-A487-12688F228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07C9EEBA-4983-4EA3-8072-88C948EC9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676" y="5029200"/>
            <a:ext cx="10058400" cy="151988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Procjenjuje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da je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godišnja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dobit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trgovanja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ženama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zbog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seksualnog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iskorištavanja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viša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12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milijardi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američkih</a:t>
            </a: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dolara</a:t>
            </a:r>
            <a:r>
              <a:rPr lang="bs-Latn-B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785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B625CA43-AA46-4A5A-8723-3FEE4E696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B513C35-2082-41CB-BA36-BC00E3BC9859}" type="datetime1">
              <a:rPr lang="sr-Latn-RS" smtClean="0"/>
              <a:t>12.5.2020.</a:t>
            </a:fld>
            <a:endParaRPr lang="en-US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D8476346-263C-4D97-877C-478C514DC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0" y="0"/>
            <a:ext cx="121683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399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02222D48-97F4-4E99-A0EB-3515D1C51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7026BC25-CC1C-48B2-A366-DF1E86A57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9708" y="704378"/>
            <a:ext cx="2607276" cy="13716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bs-Latn-B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Literatura</a:t>
            </a:r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D0C26D2-1C0B-4556-9C23-64CCB22E1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17589"/>
            <a:ext cx="10058400" cy="4235155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endParaRPr lang="en-US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Council of Europe Convention on Action against Trafficking in Human Beings, CETS No. 197</a:t>
            </a:r>
          </a:p>
          <a:p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Directive 2011/36/EU of The European Parliament and of The Council of 5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april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2011 on preventing and combating trafficking in human beings and protecting its victims, and replacing Council Framework Decision 2002/629/JHA, L 101/1</a:t>
            </a:r>
          </a:p>
          <a:p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Protocol to Prevent, Suppress and Punish Trafficking in Persons, especially Women and Children, supplementing the UN Convention against Transnational Organized Crime</a:t>
            </a:r>
          </a:p>
          <a:p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	Trafficking in human beings, Eurostat Statistical working paper, 2015 edition,  Publications Office of the European Union</a:t>
            </a:r>
          </a:p>
          <a:p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	V. CPS Policy for Prosecution Cases of Human Trafficking, CPS May 2011</a:t>
            </a: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866450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BA8CB69-0E46-4ED5-8FFD-8CD4A8C88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150" y="551111"/>
            <a:ext cx="4897395" cy="1371600"/>
          </a:xfrm>
        </p:spPr>
        <p:txBody>
          <a:bodyPr/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Prvi pravni opis – Palermo protokol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D0A17E0-F783-4A80-A5F3-2C3A6C9B0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8716" y="2054063"/>
            <a:ext cx="5029200" cy="4252826"/>
          </a:xfrm>
        </p:spPr>
        <p:txBody>
          <a:bodyPr>
            <a:noAutofit/>
          </a:bodyPr>
          <a:lstStyle/>
          <a:p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Trgovina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ljudima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znači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vrbovanje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prevoženje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prebacivanje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skrivanje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primanje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osoba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putem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prijetnje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silom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upotrebom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sile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drugih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oblika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prisile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otmice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prevare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obmane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zloupotrebe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ovlaštenja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teškog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položaja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davanja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primanja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novca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bi se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dobio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pristanakosobe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kontrolu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drugom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osobom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cilju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eksploatacije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582D79E9-3C51-4350-BF0A-598334A30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10B8AE18-93E6-45EF-A061-F9E8062AD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773" y="1729946"/>
            <a:ext cx="5688227" cy="339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752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72723E56-1C02-430E-8369-FE69E9F2F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87" y="500450"/>
            <a:ext cx="5204782" cy="272003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91906655-7A88-4467-BD8E-D68C62801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87" y="3429000"/>
            <a:ext cx="5204782" cy="2720038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C0086B28-689C-4604-88DB-64F0B9099B3E}"/>
              </a:ext>
            </a:extLst>
          </p:cNvPr>
          <p:cNvGrpSpPr/>
          <p:nvPr/>
        </p:nvGrpSpPr>
        <p:grpSpPr>
          <a:xfrm>
            <a:off x="6096000" y="2047356"/>
            <a:ext cx="4871287" cy="2763288"/>
            <a:chOff x="1474661" y="2191397"/>
            <a:chExt cx="2679952" cy="1607971"/>
          </a:xfrm>
        </p:grpSpPr>
        <p:sp>
          <p:nvSpPr>
            <p:cNvPr id="11" name="Pravokutnik 10">
              <a:extLst>
                <a:ext uri="{FF2B5EF4-FFF2-40B4-BE49-F238E27FC236}">
                  <a16:creationId xmlns:a16="http://schemas.microsoft.com/office/drawing/2014/main" id="{80CE4912-008E-4D63-82ED-2E4EE178DC22}"/>
                </a:ext>
              </a:extLst>
            </p:cNvPr>
            <p:cNvSpPr/>
            <p:nvPr/>
          </p:nvSpPr>
          <p:spPr>
            <a:xfrm>
              <a:off x="1474661" y="2191397"/>
              <a:ext cx="2679952" cy="1607971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TekstniOkvir 11">
              <a:extLst>
                <a:ext uri="{FF2B5EF4-FFF2-40B4-BE49-F238E27FC236}">
                  <a16:creationId xmlns:a16="http://schemas.microsoft.com/office/drawing/2014/main" id="{58B81817-DB29-4253-BB4D-0FDD35589895}"/>
                </a:ext>
              </a:extLst>
            </p:cNvPr>
            <p:cNvSpPr txBox="1"/>
            <p:nvPr/>
          </p:nvSpPr>
          <p:spPr>
            <a:xfrm>
              <a:off x="1474661" y="2191397"/>
              <a:ext cx="2679952" cy="1607971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hr-BA" sz="16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Krajnji cilj : </a:t>
              </a:r>
              <a:r>
                <a:rPr lang="hr-BA" sz="1600" b="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eksploatacija, prostitucija drugih osoba ili druge oblici seksualne eksploatacije,  prinudni rad ili služba, ropstvo ili odnos sličan ropstvu, </a:t>
              </a:r>
              <a:r>
                <a:rPr lang="hr-BA" sz="1600" b="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servitud</a:t>
              </a:r>
              <a:r>
                <a:rPr lang="hr-BA" sz="1600" b="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ili uklanjanje organa</a:t>
              </a:r>
              <a:r>
                <a:rPr lang="hr-BA" sz="1200" b="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8155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28C920EC-9299-4738-A9D8-8AA2F6C3F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5C223E87-8CB2-4923-BC99-DC1F6D8CC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402" y="1699075"/>
            <a:ext cx="7150443" cy="66722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Pojavni oblici trgovine ljudima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2EF695D-7EB2-4A74-82B2-16B819500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402" y="2489886"/>
            <a:ext cx="8101914" cy="233295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400050" indent="-400050">
              <a:buFont typeface="+mj-lt"/>
              <a:buAutoNum type="romanUcPeriod"/>
            </a:pP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Trgovina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ljudima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zbog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seksualnog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iskorištavanja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00050" indent="-400050">
              <a:buFont typeface="+mj-lt"/>
              <a:buAutoNum type="romanUcPeriod"/>
            </a:pP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Trgovina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ljudima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zbog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radnog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iskorištavanja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00050" indent="-400050">
              <a:buFont typeface="+mj-lt"/>
              <a:buAutoNum type="romanUcPeriod"/>
            </a:pP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Trgovina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ljudima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zbog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servituda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00050" indent="-400050">
              <a:buFont typeface="+mj-lt"/>
              <a:buAutoNum type="romanUcPeriod"/>
            </a:pP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Trgovina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ljudima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način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drugima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omogućava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ostvarivanje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00050" indent="-400050">
              <a:buFont typeface="+mj-lt"/>
              <a:buAutoNum type="romanUcPeriod"/>
            </a:pP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Trgovina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ljudima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vidu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trgovine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ljudskim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organima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CAB871A3-380B-4D40-8FD1-7E7E0ABD5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B513C35-2082-41CB-BA36-BC00E3BC9859}" type="datetime1">
              <a:rPr lang="sr-Latn-RS" smtClean="0"/>
              <a:t>12.5.2020.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675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avokutnik 22">
            <a:extLst>
              <a:ext uri="{FF2B5EF4-FFF2-40B4-BE49-F238E27FC236}">
                <a16:creationId xmlns:a16="http://schemas.microsoft.com/office/drawing/2014/main" id="{F5380E9A-163E-4576-BCDD-0A450B7E9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943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Pravokutnik 24">
            <a:extLst>
              <a:ext uri="{FF2B5EF4-FFF2-40B4-BE49-F238E27FC236}">
                <a16:creationId xmlns:a16="http://schemas.microsoft.com/office/drawing/2014/main" id="{88DDEF77-9746-4D83-91F9-442A2487E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710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7924" y="741405"/>
            <a:ext cx="6751260" cy="5474044"/>
          </a:xfrm>
        </p:spPr>
        <p:txBody>
          <a:bodyPr rtlCol="0">
            <a:noAutofit/>
          </a:bodyPr>
          <a:lstStyle/>
          <a:p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Direktiv</a:t>
            </a:r>
            <a:r>
              <a:rPr lang="bs-Latn-BA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uspostavljaju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minimalna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pravila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pogledu</a:t>
            </a:r>
            <a:r>
              <a:rPr lang="bs-Latn-BA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definiranja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</a:t>
            </a:r>
            <a:r>
              <a:rPr lang="bs-Latn-BA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rivičnih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djela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kazni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području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trgovanja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ljudima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Njom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također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uvode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zajedničke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odredbe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uzimajući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obzir</a:t>
            </a:r>
            <a:r>
              <a:rPr lang="bs-Latn-BA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pitanje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spolova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jačanja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sprečavanja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s-Latn-BA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krivičnog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djela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s-Latn-BA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žrtava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trgovanja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ljudima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623B3B06-103F-4452-8407-8EFA5AE4A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921742" y="1418568"/>
            <a:ext cx="6382512" cy="402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10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8E0F82-89AF-4955-8E53-240F7F737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944" y="547870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bs-Latn-B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Jedna od specifičnosti ove Direktive jeste da ona poseban akcenat stavlja na vezanost ovog oblika organiziranog kriminala sa spolom</a:t>
            </a:r>
            <a:br>
              <a:rPr lang="en-GB" dirty="0"/>
            </a:br>
            <a:endParaRPr lang="en-GB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0F97652-97DB-4BCC-9B71-C5DF78DE7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8289" y="1919470"/>
            <a:ext cx="4012522" cy="17999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s-Latn-BA" dirty="0"/>
              <a:t>Prema podacima EUROSTAT-a :</a:t>
            </a:r>
          </a:p>
          <a:p>
            <a:pPr marL="0" indent="0">
              <a:buNone/>
            </a:pPr>
            <a:endParaRPr lang="bs-Latn-BA" dirty="0"/>
          </a:p>
          <a:p>
            <a:pPr marL="0" indent="0">
              <a:buNone/>
            </a:pPr>
            <a:r>
              <a:rPr lang="bs-Latn-BA" dirty="0"/>
              <a:t>Žene kao žrtve seksualne eksploatacije 85%</a:t>
            </a:r>
          </a:p>
          <a:p>
            <a:pPr marL="0" indent="0">
              <a:buNone/>
            </a:pPr>
            <a:endParaRPr lang="bs-Latn-BA" dirty="0"/>
          </a:p>
          <a:p>
            <a:pPr marL="0" indent="0">
              <a:buNone/>
            </a:pPr>
            <a:r>
              <a:rPr lang="bs-Latn-BA" dirty="0"/>
              <a:t>Muškarci kao žrtve radne eksploatacije 64%</a:t>
            </a:r>
            <a:endParaRPr lang="en-GB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F365E267-BD94-4935-A08C-C4ED5A969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613" y="2358383"/>
            <a:ext cx="4438019" cy="4042417"/>
          </a:xfrm>
          <a:prstGeom prst="rect">
            <a:avLst/>
          </a:prstGeom>
        </p:spPr>
      </p:pic>
      <p:graphicFrame>
        <p:nvGraphicFramePr>
          <p:cNvPr id="8" name="Grafikon 7">
            <a:extLst>
              <a:ext uri="{FF2B5EF4-FFF2-40B4-BE49-F238E27FC236}">
                <a16:creationId xmlns:a16="http://schemas.microsoft.com/office/drawing/2014/main" id="{D9BDBA76-0439-42D6-9AD1-C4859F5D11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3866596"/>
              </p:ext>
            </p:extLst>
          </p:nvPr>
        </p:nvGraphicFramePr>
        <p:xfrm>
          <a:off x="7067369" y="2627309"/>
          <a:ext cx="5122562" cy="3504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1" name="Ravni poveznik sa strelicom 10">
            <a:extLst>
              <a:ext uri="{FF2B5EF4-FFF2-40B4-BE49-F238E27FC236}">
                <a16:creationId xmlns:a16="http://schemas.microsoft.com/office/drawing/2014/main" id="{2AED7D31-0FC3-4955-90B8-88AA200C2848}"/>
              </a:ext>
            </a:extLst>
          </p:cNvPr>
          <p:cNvCxnSpPr>
            <a:cxnSpLocks/>
          </p:cNvCxnSpPr>
          <p:nvPr/>
        </p:nvCxnSpPr>
        <p:spPr>
          <a:xfrm flipH="1">
            <a:off x="3694670" y="2928551"/>
            <a:ext cx="633619" cy="24960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Ravni poveznik sa strelicom 12">
            <a:extLst>
              <a:ext uri="{FF2B5EF4-FFF2-40B4-BE49-F238E27FC236}">
                <a16:creationId xmlns:a16="http://schemas.microsoft.com/office/drawing/2014/main" id="{31B57C6B-5F76-441A-82E9-D0C1B53E2E95}"/>
              </a:ext>
            </a:extLst>
          </p:cNvPr>
          <p:cNvCxnSpPr>
            <a:cxnSpLocks/>
          </p:cNvCxnSpPr>
          <p:nvPr/>
        </p:nvCxnSpPr>
        <p:spPr>
          <a:xfrm>
            <a:off x="4961908" y="3719384"/>
            <a:ext cx="5516622" cy="11738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051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84C95F-8638-46FB-AFF9-7DCD34B1A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Najvažnije odrednice Direktive 2011/36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259D72F-2BC1-4A82-8EFC-7DE774420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Uvodi prosjačenje kao oblik prisilnog rada – pojavni oblik trgovine ljudima </a:t>
            </a:r>
          </a:p>
          <a:p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Zaštita djece - najbolji interes djeteta u  skladu sa Poveljom o temeljim pravima Europske unije i Konvencijom o pravima djeteta Ujedinjenih naroda</a:t>
            </a:r>
          </a:p>
          <a:p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Međunarodna saradnja – odnos između država članica u suzbijanju trgovine ljudima</a:t>
            </a:r>
          </a:p>
          <a:p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Akcenat se stavlja na zaštitu ljudskih prava i izbjegavanje daljnje viktimizacije žrtve</a:t>
            </a:r>
          </a:p>
          <a:p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Pomoć institucija države članice žrtvi trgovine ljudima</a:t>
            </a:r>
          </a:p>
          <a:p>
            <a:endParaRPr lang="bs-Latn-B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878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D8DA672-D4A3-410F-A011-F5D341FDC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Kazne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CCCDA26-579E-4850-BB94-C51DBB2C3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Kazna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zatvora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</a:t>
            </a: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maksimalnom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trajanju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kraće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pet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godina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s-Latn-B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zatvora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</a:t>
            </a: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maksimalnom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trajanju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kraće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10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godina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to </a:t>
            </a: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krivično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djelo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s-Latn-B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počinjeno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žrtvom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izuzetno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bespomoćn</a:t>
            </a: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smislu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Direktive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uključuje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najmanje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djecu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žrtve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bs-Latn-B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počinjeno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okviru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zločinačke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organizacije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smislu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Okvirne</a:t>
            </a: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odluke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Vijeća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2008/841/PUP od 24. </a:t>
            </a: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oktobra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2008. o</a:t>
            </a: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borbi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protiv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organiziranog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kriminala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s-Latn-B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namjerno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grube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nepažnje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ugrožen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život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žrtve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endParaRPr lang="bs-Latn-B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počinjeno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uporabu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teškog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nasilja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imalo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posljedicu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posebno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tešku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štetu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žrtve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29405319-5A96-4470-8571-D479BAB9A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B513C35-2082-41CB-BA36-BC00E3BC9859}" type="datetime1">
              <a:rPr lang="sr-Latn-RS" smtClean="0"/>
              <a:t>12.5.2020.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50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EEF3DED-22CD-4916-B0D4-91DE12DF9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Odgovornost pravnih osoba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131798E-3790-4F98-BB1A-94A255913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Države članice poduzimaju potrebne mjere kako bi osigurale da pravne osobe mogu odgovarati za krivična djela koja su počinjena u njihovu korist od strane bilo koje osobe koja je djelovala samostalno ili kao dio tijela te pravne osobe, koja ima vodeći položaj unutar te pravne osobe, a temelji se na: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ovlaštenju za zastupanje te pravne osobe;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ovlaštenju za donošenje odluke u ime te pravne osobe;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ovlaštenju za provođenje nadzora unutar te pravne osobe.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01C9F27B-7219-4C00-AC3C-8832575CE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7566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Custom 38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E462D"/>
      </a:accent1>
      <a:accent2>
        <a:srgbClr val="595A85"/>
      </a:accent2>
      <a:accent3>
        <a:srgbClr val="8D6F5B"/>
      </a:accent3>
      <a:accent4>
        <a:srgbClr val="FABD2F"/>
      </a:accent4>
      <a:accent5>
        <a:srgbClr val="AF8073"/>
      </a:accent5>
      <a:accent6>
        <a:srgbClr val="787880"/>
      </a:accent6>
      <a:hlink>
        <a:srgbClr val="CC8D00"/>
      </a:hlink>
      <a:folHlink>
        <a:srgbClr val="82829E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677_TF56410444" id="{BD41B117-01FE-4DEE-8A87-99B05A983B32}" vid="{D941F371-6D3E-4CE8-B87C-FA87706AB0C0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{A496B62F-4973-4DB4-BD3C-3668C5E8F752}tf56410444</Template>
  <TotalTime>0</TotalTime>
  <Words>1128</Words>
  <Application>Microsoft Office PowerPoint</Application>
  <PresentationFormat>Široki zaslon</PresentationFormat>
  <Paragraphs>72</Paragraphs>
  <Slides>16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16</vt:i4>
      </vt:variant>
    </vt:vector>
  </HeadingPairs>
  <TitlesOfParts>
    <vt:vector size="23" baseType="lpstr">
      <vt:lpstr>Avenir Next LT Pro</vt:lpstr>
      <vt:lpstr>Avenir Next LT Pro Light</vt:lpstr>
      <vt:lpstr>Calibri</vt:lpstr>
      <vt:lpstr>Garamond</vt:lpstr>
      <vt:lpstr>Times New Roman</vt:lpstr>
      <vt:lpstr>Wingdings</vt:lpstr>
      <vt:lpstr>SavonVTI</vt:lpstr>
      <vt:lpstr>Direktiva Evropske Unije o sprečavanju i borbi protiv trgovine ljudima i zaštiti njenih žrtava (Directive 2011/36 on Trafficking in Human Beings )</vt:lpstr>
      <vt:lpstr>Prvi pravni opis – Palermo protokol </vt:lpstr>
      <vt:lpstr>PowerPoint prezentacija</vt:lpstr>
      <vt:lpstr>Pojavni oblici trgovine ljudima</vt:lpstr>
      <vt:lpstr>Ovom se Direktivom uspostavljaju minimalna pravila u pogledu definiranja krivičnih djela i kazni u području trgovanja ljudima. Njom se također uvode zajedničke odredbe, uzimajući u obzir pitanje spolova, radi jačanja sprečavanja ovog krivičnog djela i zaštite žrtava trgovanja ljudima.</vt:lpstr>
      <vt:lpstr>Jedna od specifičnosti ove Direktive jeste da ona poseban akcenat stavlja na vezanost ovog oblika organiziranog kriminala sa spolom </vt:lpstr>
      <vt:lpstr>Najvažnije odrednice Direktive 2011/36</vt:lpstr>
      <vt:lpstr>Kazne</vt:lpstr>
      <vt:lpstr>Odgovornost pravnih osoba</vt:lpstr>
      <vt:lpstr>PowerPoint prezentacija</vt:lpstr>
      <vt:lpstr>Zaštita žrtava trgovanja ljudima u postupku</vt:lpstr>
      <vt:lpstr>PowerPoint prezentacija</vt:lpstr>
      <vt:lpstr>Mjere pomoći, podrške i zaštite za djecu žrtve trgovanja ljudima</vt:lpstr>
      <vt:lpstr>Procjenjuje se da je godišnja dobit od trgovanja ženama zbog seksualnog iskorištavanja viša od 12 milijardi američkih dolara.</vt:lpstr>
      <vt:lpstr>PowerPoint prezentacija</vt:lpstr>
      <vt:lpstr>Literatura 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2020-04-30T23:38:17Z</dcterms:created>
  <dcterms:modified xsi:type="dcterms:W3CDTF">2020-05-12T17:12:25Z</dcterms:modified>
</cp:coreProperties>
</file>