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FB709B-EB73-4065-ABD0-E638F03EA9F1}" v="1128" dt="2020-05-06T22:18:46.1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oniocasella.eu/nume/Ardley_electronic_monitoring_2005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73375" y="2305920"/>
            <a:ext cx="8251081" cy="1774122"/>
          </a:xfrm>
        </p:spPr>
        <p:txBody>
          <a:bodyPr/>
          <a:lstStyle/>
          <a:p>
            <a:r>
              <a:rPr lang="hr" sz="3200" b="1" dirty="0">
                <a:ea typeface="+mj-lt"/>
                <a:cs typeface="+mj-lt"/>
              </a:rPr>
              <a:t>“Europski okvir alternativne sankcije elektronskog nadzora”</a:t>
            </a:r>
            <a:endParaRPr lang="sr-Latn-RS" sz="32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0322" y="5303092"/>
            <a:ext cx="8144134" cy="1117687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hr-HR" dirty="0"/>
              <a:t>ESEJ</a:t>
            </a:r>
            <a:endParaRPr lang="sr-Latn-RS" dirty="0"/>
          </a:p>
          <a:p>
            <a:r>
              <a:rPr lang="hr-HR" dirty="0"/>
              <a:t>Vlatka Vulić, 104/</a:t>
            </a:r>
            <a:r>
              <a:rPr lang="hr-HR" dirty="0" err="1"/>
              <a:t>IIIa</a:t>
            </a:r>
            <a:r>
              <a:rPr lang="hr-HR" dirty="0"/>
              <a:t> </a:t>
            </a:r>
          </a:p>
          <a:p>
            <a:r>
              <a:rPr lang="hr-HR" dirty="0"/>
              <a:t>Mentor: Prof. Dr. </a:t>
            </a:r>
            <a:r>
              <a:rPr lang="hr-HR" dirty="0" err="1"/>
              <a:t>Hajrija</a:t>
            </a:r>
            <a:r>
              <a:rPr lang="hr-HR" dirty="0"/>
              <a:t> </a:t>
            </a:r>
            <a:r>
              <a:rPr lang="hr-HR" dirty="0" err="1"/>
              <a:t>Sijerčić</a:t>
            </a:r>
            <a:r>
              <a:rPr lang="hr-HR" dirty="0"/>
              <a:t> Čolić</a:t>
            </a:r>
          </a:p>
          <a:p>
            <a:r>
              <a:rPr lang="hr-HR" dirty="0"/>
              <a:t>Maj,2020. godine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555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E9CB52-9214-4553-A3C8-8E11A108E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D889953-95B3-47F7-A6FF-4F603574F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0426" y="2684452"/>
            <a:ext cx="7849229" cy="375973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" dirty="0">
                <a:ea typeface="+mn-lt"/>
                <a:cs typeface="+mn-lt"/>
              </a:rPr>
              <a:t>Širom Evrope, prenatrpanost zatvora, rast zatvorske populacije i pokušaji uspostavljanja efikasnih sistema nadzora u zajednici i dalje predstavljaju najveći problem u sistemima krivičnog pravosuđa, kako u smislu efikasnog institucionalnog upravljanja tako i u smislu poštovanja ljudskih prava osumnjičenih i počinilaca krivičnih djela. 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25911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739CF8A-34A5-4689-9DB3-D192F7F42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A2E5D5D-0E90-4CF6-ADFA-C305FA84E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4742" y="2657715"/>
            <a:ext cx="7795756" cy="2984369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hr" dirty="0">
                <a:ea typeface="+mn-lt"/>
                <a:cs typeface="+mn-lt"/>
              </a:rPr>
              <a:t>Tehnologije elektronskog nadzora omogućavaju pravosudnim i izvršnim organima da ograniče, </a:t>
            </a:r>
            <a:r>
              <a:rPr lang="hr" dirty="0" err="1">
                <a:ea typeface="+mn-lt"/>
                <a:cs typeface="+mn-lt"/>
              </a:rPr>
              <a:t>regulišu</a:t>
            </a:r>
            <a:r>
              <a:rPr lang="hr" dirty="0">
                <a:ea typeface="+mn-lt"/>
                <a:cs typeface="+mn-lt"/>
              </a:rPr>
              <a:t> i nametnu prostorne i vremenske aktivnosti počinioca krivičnog djela, na daljinu, često u „stvarnom vremenu“, potencijalno na vrlo odmjeren način, tokom perioda različitog trajanja a sve kako bi se počiniteljima lakših krivičnih djela odredila </a:t>
            </a:r>
            <a:r>
              <a:rPr lang="hr" dirty="0" err="1">
                <a:ea typeface="+mn-lt"/>
                <a:cs typeface="+mn-lt"/>
              </a:rPr>
              <a:t>srazmjerna</a:t>
            </a:r>
            <a:r>
              <a:rPr lang="hr" dirty="0">
                <a:ea typeface="+mn-lt"/>
                <a:cs typeface="+mn-lt"/>
              </a:rPr>
              <a:t> kazna kojom bi se ostvarila </a:t>
            </a:r>
            <a:r>
              <a:rPr lang="hr" dirty="0" err="1">
                <a:ea typeface="+mn-lt"/>
                <a:cs typeface="+mn-lt"/>
              </a:rPr>
              <a:t>punitivna</a:t>
            </a:r>
            <a:r>
              <a:rPr lang="hr" dirty="0">
                <a:ea typeface="+mn-lt"/>
                <a:cs typeface="+mn-lt"/>
              </a:rPr>
              <a:t> svrha iste a da se pri tome osuđeniku ne povrijede neko od osnovnih ljudskih prava te da se nakon prestanka izdržavanja kazne isti može neometano resocijalizirati u društvo. 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7224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A1ED1B7-3FB7-4F0E-B042-9D11A00CE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3885216-89A7-408D-B576-6738BC4F8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8531" y="2951820"/>
            <a:ext cx="7127335" cy="239615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dirty="0"/>
              <a:t>Elektronski nadzor u zemljama Europe</a:t>
            </a:r>
          </a:p>
          <a:p>
            <a:pPr marL="0" indent="0">
              <a:buNone/>
            </a:pPr>
            <a:r>
              <a:rPr lang="hr-HR" dirty="0"/>
              <a:t>- Kao glavna sankcija</a:t>
            </a:r>
          </a:p>
          <a:p>
            <a:pPr marL="0" indent="0">
              <a:buNone/>
            </a:pPr>
            <a:r>
              <a:rPr lang="hr-HR" dirty="0"/>
              <a:t>- Kao uvjet za uvjetni otpust</a:t>
            </a:r>
          </a:p>
          <a:p>
            <a:pPr marL="0" indent="0">
              <a:buNone/>
            </a:pPr>
            <a:r>
              <a:rPr lang="hr-HR" dirty="0"/>
              <a:t>- </a:t>
            </a:r>
            <a:r>
              <a:rPr lang="hr-HR" dirty="0" err="1"/>
              <a:t>Probacijski</a:t>
            </a:r>
            <a:r>
              <a:rPr lang="hr-HR" dirty="0"/>
              <a:t> posao koji još uvijek nije "zaživio" u punom smislu</a:t>
            </a:r>
          </a:p>
        </p:txBody>
      </p:sp>
    </p:spTree>
    <p:extLst>
      <p:ext uri="{BB962C8B-B14F-4D97-AF65-F5344CB8AC3E}">
        <p14:creationId xmlns:p14="http://schemas.microsoft.com/office/powerpoint/2010/main" val="3032828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96954A8-C871-4417-984A-3D67CF716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EF00AC8-3057-4E73-AEB2-1CC409E9E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7795" y="3032031"/>
            <a:ext cx="7314493" cy="1888159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hr-HR" dirty="0">
                <a:ea typeface="+mn-lt"/>
                <a:cs typeface="+mn-lt"/>
              </a:rPr>
              <a:t>Vijeće Evrope je 2</a:t>
            </a:r>
            <a:r>
              <a:rPr lang="hr" dirty="0">
                <a:ea typeface="+mn-lt"/>
                <a:cs typeface="+mn-lt"/>
              </a:rPr>
              <a:t>011. godine iz</a:t>
            </a:r>
            <a:r>
              <a:rPr lang="hr-HR" dirty="0">
                <a:ea typeface="+mn-lt"/>
                <a:cs typeface="+mn-lt"/>
              </a:rPr>
              <a:t>radilo standarde koji bi državama članicama trebali pomoći da u svoje zakone, politike rada i praksu uključe proporcionalno i efektivno korištenje različitih oblika elektronskog nadzora u okviru procesa krivičnog pravosuđa uz puno poštovanje prava osoba na koje se ono primjenjuje.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00676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8D9E066-FD59-4AB6-8D98-B7157C54E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228A8A3-7665-46AA-B2BB-A7F5C1970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8216" y="3566768"/>
            <a:ext cx="7875967" cy="287742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dirty="0">
                <a:ea typeface="+mn-lt"/>
                <a:cs typeface="+mn-lt"/>
              </a:rPr>
              <a:t>Preporuka Komiteta ministara Vijeća Evrope CM/</a:t>
            </a:r>
            <a:r>
              <a:rPr lang="hr-HR" dirty="0" err="1">
                <a:ea typeface="+mn-lt"/>
                <a:cs typeface="+mn-lt"/>
              </a:rPr>
              <a:t>Rec</a:t>
            </a:r>
            <a:r>
              <a:rPr lang="hr-HR" dirty="0">
                <a:ea typeface="+mn-lt"/>
                <a:cs typeface="+mn-lt"/>
              </a:rPr>
              <a:t> (2014)4 o elektronskom nadzoru. </a:t>
            </a:r>
          </a:p>
          <a:p>
            <a:pPr marL="0" indent="0">
              <a:buNone/>
            </a:pPr>
            <a:r>
              <a:rPr lang="hr-HR" dirty="0"/>
              <a:t>-Strasbourg 27.-28. Novembar 2014. Godine</a:t>
            </a:r>
          </a:p>
          <a:p>
            <a:pPr marL="0" indent="0">
              <a:buNone/>
            </a:pPr>
            <a:r>
              <a:rPr lang="hr-HR" dirty="0"/>
              <a:t>-a sve kao rezultat Preporuke Komiteta ministara iz 2011. godine</a:t>
            </a:r>
          </a:p>
        </p:txBody>
      </p:sp>
    </p:spTree>
    <p:extLst>
      <p:ext uri="{BB962C8B-B14F-4D97-AF65-F5344CB8AC3E}">
        <p14:creationId xmlns:p14="http://schemas.microsoft.com/office/powerpoint/2010/main" val="1073318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2F2FC52-8C09-4E61-978F-0BF4CF667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6B29B8F-409E-4C71-A110-2A8D46D6A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4636" y="2336873"/>
            <a:ext cx="6699546" cy="359931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dirty="0"/>
              <a:t>LATVIJA</a:t>
            </a:r>
            <a:endParaRPr lang="sr-Latn-RS" dirty="0"/>
          </a:p>
          <a:p>
            <a:r>
              <a:rPr lang="hr-HR" dirty="0"/>
              <a:t>REPUBLIKA HRVATSKA</a:t>
            </a:r>
          </a:p>
          <a:p>
            <a:r>
              <a:rPr lang="hr-HR" dirty="0"/>
              <a:t>ESTONIJA</a:t>
            </a:r>
          </a:p>
          <a:p>
            <a:r>
              <a:rPr lang="hr-HR" dirty="0"/>
              <a:t>DANSKA</a:t>
            </a:r>
          </a:p>
          <a:p>
            <a:r>
              <a:rPr lang="hr-HR" dirty="0"/>
              <a:t>ENGLESKA</a:t>
            </a:r>
          </a:p>
        </p:txBody>
      </p:sp>
    </p:spTree>
    <p:extLst>
      <p:ext uri="{BB962C8B-B14F-4D97-AF65-F5344CB8AC3E}">
        <p14:creationId xmlns:p14="http://schemas.microsoft.com/office/powerpoint/2010/main" val="2466544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D32902F-7F7D-4800-87AA-F6EAFE26E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BUDUĆNOST ELEKTRONSKOG NADZORA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63E7151-876F-460A-8C04-0F3453AF6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269" y="3259294"/>
            <a:ext cx="9613861" cy="35993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hr-HR" dirty="0"/>
              <a:t>"Kazna zatvora će se izricati svim počiniocima krivičnih djela dok se ne smisli neka bolja.?"</a:t>
            </a:r>
          </a:p>
          <a:p>
            <a:pPr marL="0" indent="0" algn="r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82873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BABCCE1-3F66-4132-A0C7-184077153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LITERATURA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44FFD29-580D-4434-8446-F19CE2FDF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hr-HR" dirty="0">
                <a:ea typeface="+mn-lt"/>
                <a:cs typeface="+mn-lt"/>
              </a:rPr>
              <a:t>Crowe, H. A., Sydney, L., </a:t>
            </a:r>
            <a:r>
              <a:rPr lang="hr-HR" dirty="0" err="1">
                <a:ea typeface="+mn-lt"/>
                <a:cs typeface="+mn-lt"/>
              </a:rPr>
              <a:t>Bancroft</a:t>
            </a:r>
            <a:r>
              <a:rPr lang="hr-HR" dirty="0">
                <a:ea typeface="+mn-lt"/>
                <a:cs typeface="+mn-lt"/>
              </a:rPr>
              <a:t>, P., Lawrence, B. (2002): </a:t>
            </a:r>
            <a:r>
              <a:rPr lang="hr-HR" dirty="0" err="1">
                <a:ea typeface="+mn-lt"/>
                <a:cs typeface="+mn-lt"/>
              </a:rPr>
              <a:t>Offender</a:t>
            </a:r>
            <a:r>
              <a:rPr lang="hr-HR" dirty="0">
                <a:ea typeface="+mn-lt"/>
                <a:cs typeface="+mn-lt"/>
              </a:rPr>
              <a:t> </a:t>
            </a:r>
            <a:r>
              <a:rPr lang="hr-HR" dirty="0" err="1">
                <a:ea typeface="+mn-lt"/>
                <a:cs typeface="+mn-lt"/>
              </a:rPr>
              <a:t>Supervision</a:t>
            </a:r>
            <a:r>
              <a:rPr lang="hr-HR" dirty="0">
                <a:ea typeface="+mn-lt"/>
                <a:cs typeface="+mn-lt"/>
              </a:rPr>
              <a:t> </a:t>
            </a:r>
            <a:r>
              <a:rPr lang="hr-HR" dirty="0" err="1">
                <a:ea typeface="+mn-lt"/>
                <a:cs typeface="+mn-lt"/>
              </a:rPr>
              <a:t>With</a:t>
            </a:r>
            <a:r>
              <a:rPr lang="hr-HR" dirty="0">
                <a:ea typeface="+mn-lt"/>
                <a:cs typeface="+mn-lt"/>
              </a:rPr>
              <a:t> Electronic </a:t>
            </a:r>
            <a:r>
              <a:rPr lang="hr-HR" dirty="0" err="1">
                <a:ea typeface="+mn-lt"/>
                <a:cs typeface="+mn-lt"/>
              </a:rPr>
              <a:t>Tehnology</a:t>
            </a:r>
            <a:r>
              <a:rPr lang="hr-HR" dirty="0">
                <a:ea typeface="+mn-lt"/>
                <a:cs typeface="+mn-lt"/>
              </a:rPr>
              <a:t>: A </a:t>
            </a:r>
            <a:r>
              <a:rPr lang="hr-HR" dirty="0" err="1">
                <a:ea typeface="+mn-lt"/>
                <a:cs typeface="+mn-lt"/>
              </a:rPr>
              <a:t>User's</a:t>
            </a:r>
            <a:r>
              <a:rPr lang="hr-HR" dirty="0">
                <a:ea typeface="+mn-lt"/>
                <a:cs typeface="+mn-lt"/>
              </a:rPr>
              <a:t> </a:t>
            </a:r>
            <a:r>
              <a:rPr lang="hr-HR" dirty="0" err="1">
                <a:ea typeface="+mn-lt"/>
                <a:cs typeface="+mn-lt"/>
              </a:rPr>
              <a:t>Guide</a:t>
            </a:r>
            <a:r>
              <a:rPr lang="hr-HR" dirty="0">
                <a:ea typeface="+mn-lt"/>
                <a:cs typeface="+mn-lt"/>
              </a:rPr>
              <a:t>, American </a:t>
            </a:r>
            <a:r>
              <a:rPr lang="hr-HR" dirty="0" err="1">
                <a:ea typeface="+mn-lt"/>
                <a:cs typeface="+mn-lt"/>
              </a:rPr>
              <a:t>Probation</a:t>
            </a:r>
            <a:r>
              <a:rPr lang="hr-HR" dirty="0">
                <a:ea typeface="+mn-lt"/>
                <a:cs typeface="+mn-lt"/>
              </a:rPr>
              <a:t> </a:t>
            </a:r>
            <a:r>
              <a:rPr lang="hr-HR" dirty="0" err="1">
                <a:ea typeface="+mn-lt"/>
                <a:cs typeface="+mn-lt"/>
              </a:rPr>
              <a:t>and</a:t>
            </a:r>
            <a:r>
              <a:rPr lang="hr-HR" dirty="0">
                <a:ea typeface="+mn-lt"/>
                <a:cs typeface="+mn-lt"/>
              </a:rPr>
              <a:t> Parole </a:t>
            </a:r>
            <a:r>
              <a:rPr lang="hr-HR" dirty="0" err="1">
                <a:ea typeface="+mn-lt"/>
                <a:cs typeface="+mn-lt"/>
              </a:rPr>
              <a:t>Association</a:t>
            </a:r>
            <a:r>
              <a:rPr lang="hr-HR" dirty="0">
                <a:ea typeface="+mn-lt"/>
                <a:cs typeface="+mn-lt"/>
              </a:rPr>
              <a:t>. Council </a:t>
            </a:r>
            <a:r>
              <a:rPr lang="hr-HR" dirty="0" err="1">
                <a:ea typeface="+mn-lt"/>
                <a:cs typeface="+mn-lt"/>
              </a:rPr>
              <a:t>of</a:t>
            </a:r>
            <a:r>
              <a:rPr lang="hr-HR" dirty="0">
                <a:ea typeface="+mn-lt"/>
                <a:cs typeface="+mn-lt"/>
              </a:rPr>
              <a:t> State </a:t>
            </a:r>
            <a:r>
              <a:rPr lang="hr-HR" dirty="0" err="1">
                <a:ea typeface="+mn-lt"/>
                <a:cs typeface="+mn-lt"/>
              </a:rPr>
              <a:t>Governments</a:t>
            </a:r>
            <a:r>
              <a:rPr lang="hr-HR" dirty="0">
                <a:ea typeface="+mn-lt"/>
                <a:cs typeface="+mn-lt"/>
              </a:rPr>
              <a:t>. Kentucky.</a:t>
            </a:r>
            <a:endParaRPr lang="hr-HR" dirty="0"/>
          </a:p>
          <a:p>
            <a:r>
              <a:rPr lang="hr-HR" dirty="0" err="1">
                <a:ea typeface="+mn-lt"/>
                <a:cs typeface="+mn-lt"/>
              </a:rPr>
              <a:t>Ardley</a:t>
            </a:r>
            <a:r>
              <a:rPr lang="hr-HR" dirty="0">
                <a:ea typeface="+mn-lt"/>
                <a:cs typeface="+mn-lt"/>
              </a:rPr>
              <a:t>, J. (2005): </a:t>
            </a:r>
            <a:r>
              <a:rPr lang="hr-HR" dirty="0" err="1">
                <a:ea typeface="+mn-lt"/>
                <a:cs typeface="+mn-lt"/>
              </a:rPr>
              <a:t>The</a:t>
            </a:r>
            <a:r>
              <a:rPr lang="hr-HR" dirty="0">
                <a:ea typeface="+mn-lt"/>
                <a:cs typeface="+mn-lt"/>
              </a:rPr>
              <a:t> </a:t>
            </a:r>
            <a:r>
              <a:rPr lang="hr-HR" dirty="0" err="1">
                <a:ea typeface="+mn-lt"/>
                <a:cs typeface="+mn-lt"/>
              </a:rPr>
              <a:t>Theory</a:t>
            </a:r>
            <a:r>
              <a:rPr lang="hr-HR" dirty="0">
                <a:ea typeface="+mn-lt"/>
                <a:cs typeface="+mn-lt"/>
              </a:rPr>
              <a:t>, Development </a:t>
            </a:r>
            <a:r>
              <a:rPr lang="hr-HR" dirty="0" err="1">
                <a:ea typeface="+mn-lt"/>
                <a:cs typeface="+mn-lt"/>
              </a:rPr>
              <a:t>and</a:t>
            </a:r>
            <a:r>
              <a:rPr lang="hr-HR" dirty="0">
                <a:ea typeface="+mn-lt"/>
                <a:cs typeface="+mn-lt"/>
              </a:rPr>
              <a:t> </a:t>
            </a:r>
            <a:r>
              <a:rPr lang="hr-HR" dirty="0" err="1">
                <a:ea typeface="+mn-lt"/>
                <a:cs typeface="+mn-lt"/>
              </a:rPr>
              <a:t>Application</a:t>
            </a:r>
            <a:r>
              <a:rPr lang="hr-HR" dirty="0">
                <a:ea typeface="+mn-lt"/>
                <a:cs typeface="+mn-lt"/>
              </a:rPr>
              <a:t> </a:t>
            </a:r>
            <a:r>
              <a:rPr lang="hr-HR" dirty="0" err="1">
                <a:ea typeface="+mn-lt"/>
                <a:cs typeface="+mn-lt"/>
              </a:rPr>
              <a:t>of</a:t>
            </a:r>
            <a:r>
              <a:rPr lang="hr-HR" dirty="0">
                <a:ea typeface="+mn-lt"/>
                <a:cs typeface="+mn-lt"/>
              </a:rPr>
              <a:t> Electronic Monitoring </a:t>
            </a:r>
            <a:r>
              <a:rPr lang="hr-HR" dirty="0" err="1">
                <a:ea typeface="+mn-lt"/>
                <a:cs typeface="+mn-lt"/>
              </a:rPr>
              <a:t>in</a:t>
            </a:r>
            <a:r>
              <a:rPr lang="hr-HR" dirty="0">
                <a:ea typeface="+mn-lt"/>
                <a:cs typeface="+mn-lt"/>
              </a:rPr>
              <a:t> </a:t>
            </a:r>
            <a:r>
              <a:rPr lang="hr-HR" dirty="0" err="1">
                <a:ea typeface="+mn-lt"/>
                <a:cs typeface="+mn-lt"/>
              </a:rPr>
              <a:t>Britain</a:t>
            </a:r>
            <a:r>
              <a:rPr lang="hr-HR" dirty="0">
                <a:ea typeface="+mn-lt"/>
                <a:cs typeface="+mn-lt"/>
              </a:rPr>
              <a:t>, Internet Journal </a:t>
            </a:r>
            <a:r>
              <a:rPr lang="hr-HR" dirty="0" err="1">
                <a:ea typeface="+mn-lt"/>
                <a:cs typeface="+mn-lt"/>
              </a:rPr>
              <a:t>of</a:t>
            </a:r>
            <a:r>
              <a:rPr lang="hr-HR" dirty="0">
                <a:ea typeface="+mn-lt"/>
                <a:cs typeface="+mn-lt"/>
              </a:rPr>
              <a:t> </a:t>
            </a:r>
            <a:r>
              <a:rPr lang="hr-HR" dirty="0" err="1">
                <a:ea typeface="+mn-lt"/>
                <a:cs typeface="+mn-lt"/>
              </a:rPr>
              <a:t>Criminology</a:t>
            </a:r>
            <a:r>
              <a:rPr lang="hr-HR" dirty="0">
                <a:ea typeface="+mn-lt"/>
                <a:cs typeface="+mn-lt"/>
              </a:rPr>
              <a:t>. </a:t>
            </a:r>
            <a:r>
              <a:rPr lang="hr" dirty="0">
                <a:ea typeface="+mn-lt"/>
                <a:cs typeface="+mn-lt"/>
              </a:rPr>
              <a:t>Preuzeto sa </a:t>
            </a:r>
            <a:r>
              <a:rPr lang="hr" dirty="0">
                <a:ea typeface="+mn-lt"/>
                <a:cs typeface="+mn-lt"/>
                <a:hlinkClick r:id="rId2"/>
              </a:rPr>
              <a:t>http://www.antoniocasella.eu/nume/Ardley_electronic_monitoring_2005.pdf</a:t>
            </a:r>
            <a:r>
              <a:rPr lang="hr" dirty="0">
                <a:ea typeface="+mn-lt"/>
                <a:cs typeface="+mn-lt"/>
              </a:rPr>
              <a:t>  na dan 03.05.2020. </a:t>
            </a:r>
            <a:endParaRPr lang="hr-HR" dirty="0"/>
          </a:p>
          <a:p>
            <a:r>
              <a:rPr lang="hr-HR" dirty="0">
                <a:ea typeface="+mn-lt"/>
                <a:cs typeface="+mn-lt"/>
              </a:rPr>
              <a:t>Council </a:t>
            </a:r>
            <a:r>
              <a:rPr lang="hr-HR" dirty="0" err="1">
                <a:ea typeface="+mn-lt"/>
                <a:cs typeface="+mn-lt"/>
              </a:rPr>
              <a:t>of</a:t>
            </a:r>
            <a:r>
              <a:rPr lang="hr-HR" dirty="0">
                <a:ea typeface="+mn-lt"/>
                <a:cs typeface="+mn-lt"/>
              </a:rPr>
              <a:t> Europe </a:t>
            </a:r>
            <a:r>
              <a:rPr lang="hr-HR" dirty="0" err="1">
                <a:ea typeface="+mn-lt"/>
                <a:cs typeface="+mn-lt"/>
              </a:rPr>
              <a:t>Annual</a:t>
            </a:r>
            <a:r>
              <a:rPr lang="hr-HR" dirty="0">
                <a:ea typeface="+mn-lt"/>
                <a:cs typeface="+mn-lt"/>
              </a:rPr>
              <a:t> Penal </a:t>
            </a:r>
            <a:r>
              <a:rPr lang="hr-HR" dirty="0" err="1">
                <a:ea typeface="+mn-lt"/>
                <a:cs typeface="+mn-lt"/>
              </a:rPr>
              <a:t>Statistic</a:t>
            </a:r>
            <a:r>
              <a:rPr lang="hr-HR" dirty="0">
                <a:ea typeface="+mn-lt"/>
                <a:cs typeface="+mn-lt"/>
              </a:rPr>
              <a:t> I, 2011; Smith, 2001</a:t>
            </a:r>
            <a:endParaRPr lang="hr-HR" dirty="0"/>
          </a:p>
          <a:p>
            <a:r>
              <a:rPr lang="hr" dirty="0">
                <a:ea typeface="+mn-lt"/>
                <a:cs typeface="+mn-lt"/>
              </a:rPr>
              <a:t>Mike </a:t>
            </a:r>
            <a:r>
              <a:rPr lang="hr" dirty="0" err="1">
                <a:ea typeface="+mn-lt"/>
                <a:cs typeface="+mn-lt"/>
              </a:rPr>
              <a:t>Nellis</a:t>
            </a:r>
            <a:r>
              <a:rPr lang="hr" dirty="0">
                <a:ea typeface="+mn-lt"/>
                <a:cs typeface="+mn-lt"/>
              </a:rPr>
              <a:t>, Standardi i etika u elektronskom nazoru, Vijeće Europe, jun 2015. godine</a:t>
            </a:r>
            <a:endParaRPr lang="hr-HR" dirty="0"/>
          </a:p>
          <a:p>
            <a:r>
              <a:rPr lang="en-US" dirty="0" err="1">
                <a:ea typeface="+mn-lt"/>
                <a:cs typeface="+mn-lt"/>
              </a:rPr>
              <a:t>Probacija</a:t>
            </a:r>
            <a:r>
              <a:rPr lang="en-US" dirty="0">
                <a:ea typeface="+mn-lt"/>
                <a:cs typeface="+mn-lt"/>
              </a:rPr>
              <a:t> I </a:t>
            </a:r>
            <a:r>
              <a:rPr lang="en-US" dirty="0" err="1">
                <a:ea typeface="+mn-lt"/>
                <a:cs typeface="+mn-lt"/>
              </a:rPr>
              <a:t>alternativne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krivične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sankcije</a:t>
            </a:r>
            <a:r>
              <a:rPr lang="en-US" dirty="0">
                <a:ea typeface="+mn-lt"/>
                <a:cs typeface="+mn-lt"/>
              </a:rPr>
              <a:t> – </a:t>
            </a:r>
            <a:r>
              <a:rPr lang="en-US" dirty="0" err="1">
                <a:ea typeface="+mn-lt"/>
                <a:cs typeface="+mn-lt"/>
              </a:rPr>
              <a:t>Mogućnosti</a:t>
            </a:r>
            <a:r>
              <a:rPr lang="en-US" dirty="0">
                <a:ea typeface="+mn-lt"/>
                <a:cs typeface="+mn-lt"/>
              </a:rPr>
              <a:t> I perspective, </a:t>
            </a:r>
            <a:r>
              <a:rPr lang="en-US" dirty="0" err="1">
                <a:ea typeface="+mn-lt"/>
                <a:cs typeface="+mn-lt"/>
              </a:rPr>
              <a:t>zbornik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radova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Centar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modernih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znanja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banja</a:t>
            </a:r>
            <a:r>
              <a:rPr lang="en-US" dirty="0">
                <a:ea typeface="+mn-lt"/>
                <a:cs typeface="+mn-lt"/>
              </a:rPr>
              <a:t> Luka, 2016. – </a:t>
            </a:r>
            <a:r>
              <a:rPr lang="en-US" dirty="0" err="1">
                <a:ea typeface="+mn-lt"/>
                <a:cs typeface="+mn-lt"/>
              </a:rPr>
              <a:t>pregledni</a:t>
            </a:r>
            <a:r>
              <a:rPr lang="en-US" dirty="0">
                <a:ea typeface="+mn-lt"/>
                <a:cs typeface="+mn-lt"/>
              </a:rPr>
              <a:t> rad - </a:t>
            </a:r>
            <a:r>
              <a:rPr lang="en-US" dirty="0" err="1">
                <a:ea typeface="+mn-lt"/>
                <a:cs typeface="+mn-lt"/>
              </a:rPr>
              <a:t>Nišić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Vanja</a:t>
            </a:r>
            <a:r>
              <a:rPr lang="en-US" dirty="0">
                <a:ea typeface="+mn-lt"/>
                <a:cs typeface="+mn-lt"/>
              </a:rPr>
              <a:t>, “</a:t>
            </a:r>
            <a:r>
              <a:rPr lang="en-US" dirty="0" err="1">
                <a:ea typeface="+mn-lt"/>
                <a:cs typeface="+mn-lt"/>
              </a:rPr>
              <a:t>Probacija</a:t>
            </a:r>
            <a:r>
              <a:rPr lang="en-US" dirty="0">
                <a:ea typeface="+mn-lt"/>
                <a:cs typeface="+mn-lt"/>
              </a:rPr>
              <a:t> I </a:t>
            </a:r>
            <a:r>
              <a:rPr lang="en-US" dirty="0" err="1">
                <a:ea typeface="+mn-lt"/>
                <a:cs typeface="+mn-lt"/>
              </a:rPr>
              <a:t>elektronski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nadzor</a:t>
            </a:r>
            <a:r>
              <a:rPr lang="en-US" dirty="0">
                <a:ea typeface="+mn-lt"/>
                <a:cs typeface="+mn-lt"/>
              </a:rPr>
              <a:t>” 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3065656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Berlin</vt:lpstr>
      <vt:lpstr>“Europski okvir alternativne sankcije elektronskog nadzora”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PRIMJERI</vt:lpstr>
      <vt:lpstr>BUDUĆNOST ELEKTRONSKOG NADZORA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/>
  <cp:lastModifiedBy/>
  <cp:revision>135</cp:revision>
  <dcterms:created xsi:type="dcterms:W3CDTF">2020-05-06T21:53:22Z</dcterms:created>
  <dcterms:modified xsi:type="dcterms:W3CDTF">2020-05-07T03:30:48Z</dcterms:modified>
</cp:coreProperties>
</file>