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62" r:id="rId6"/>
    <p:sldId id="263" r:id="rId7"/>
    <p:sldId id="276" r:id="rId8"/>
    <p:sldId id="261" r:id="rId9"/>
    <p:sldId id="277" r:id="rId10"/>
    <p:sldId id="278" r:id="rId11"/>
    <p:sldId id="264" r:id="rId12"/>
    <p:sldId id="265" r:id="rId13"/>
    <p:sldId id="266" r:id="rId14"/>
    <p:sldId id="267" r:id="rId15"/>
    <p:sldId id="268" r:id="rId16"/>
    <p:sldId id="279" r:id="rId17"/>
    <p:sldId id="280" r:id="rId18"/>
    <p:sldId id="281" r:id="rId19"/>
    <p:sldId id="282" r:id="rId20"/>
    <p:sldId id="269" r:id="rId2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5F4396-A011-4B95-82A0-AF15F18C150C}" type="datetimeFigureOut">
              <a:rPr lang="hr-HR" smtClean="0"/>
              <a:t>6.5.2020.</a:t>
            </a:fld>
            <a:endParaRPr lang="hr-HR"/>
          </a:p>
        </p:txBody>
      </p:sp>
      <p:sp>
        <p:nvSpPr>
          <p:cNvPr id="5" name="Footer Placeholder 4"/>
          <p:cNvSpPr>
            <a:spLocks noGrp="1"/>
          </p:cNvSpPr>
          <p:nvPr>
            <p:ph type="ftr" sz="quarter" idx="11"/>
          </p:nvPr>
        </p:nvSpPr>
        <p:spPr/>
        <p:txBody>
          <a:bodyPr/>
          <a:lstStyle/>
          <a:p>
            <a:endParaRPr lang="hr-H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A58C892-099B-44D1-B758-B0BFF59F3A2E}" type="slidenum">
              <a:rPr lang="hr-HR" smtClean="0"/>
              <a:t>‹#›</a:t>
            </a:fld>
            <a:endParaRPr lang="hr-H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F4396-A011-4B95-82A0-AF15F18C150C}" type="datetimeFigureOut">
              <a:rPr lang="hr-HR" smtClean="0"/>
              <a:t>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5F4396-A011-4B95-82A0-AF15F18C150C}" type="datetimeFigureOut">
              <a:rPr lang="hr-HR" smtClean="0"/>
              <a:t>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F4396-A011-4B95-82A0-AF15F18C150C}" type="datetimeFigureOut">
              <a:rPr lang="hr-HR" smtClean="0"/>
              <a:t>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5F4396-A011-4B95-82A0-AF15F18C150C}" type="datetimeFigureOut">
              <a:rPr lang="hr-HR" smtClean="0"/>
              <a:t>6.5.2020.</a:t>
            </a:fld>
            <a:endParaRPr lang="hr-H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58C892-099B-44D1-B758-B0BFF59F3A2E}" type="slidenum">
              <a:rPr lang="hr-HR" smtClean="0"/>
              <a:t>‹#›</a:t>
            </a:fld>
            <a:endParaRPr lang="hr-H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5F4396-A011-4B95-82A0-AF15F18C150C}" type="datetimeFigureOut">
              <a:rPr lang="hr-HR" smtClean="0"/>
              <a:t>6.5.2020.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5F4396-A011-4B95-82A0-AF15F18C150C}" type="datetimeFigureOut">
              <a:rPr lang="hr-HR" smtClean="0"/>
              <a:t>6.5.2020.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5F4396-A011-4B95-82A0-AF15F18C150C}" type="datetimeFigureOut">
              <a:rPr lang="hr-HR" smtClean="0"/>
              <a:t>6.5.2020.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85F4396-A011-4B95-82A0-AF15F18C150C}" type="datetimeFigureOut">
              <a:rPr lang="hr-HR" smtClean="0"/>
              <a:t>6.5.2020.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A58C892-099B-44D1-B758-B0BFF59F3A2E}"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5F4396-A011-4B95-82A0-AF15F18C150C}" type="datetimeFigureOut">
              <a:rPr lang="hr-HR" smtClean="0"/>
              <a:t>6.5.2020.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58C892-099B-44D1-B758-B0BFF59F3A2E}" type="slidenum">
              <a:rPr lang="hr-HR" smtClean="0"/>
              <a:t>‹#›</a:t>
            </a:fld>
            <a:endParaRPr lang="hr-H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85F4396-A011-4B95-82A0-AF15F18C150C}" type="datetimeFigureOut">
              <a:rPr lang="hr-HR" smtClean="0"/>
              <a:t>6.5.2020.</a:t>
            </a:fld>
            <a:endParaRPr lang="hr-HR"/>
          </a:p>
        </p:txBody>
      </p:sp>
      <p:sp>
        <p:nvSpPr>
          <p:cNvPr id="7" name="Slide Number Placeholder 6"/>
          <p:cNvSpPr>
            <a:spLocks noGrp="1"/>
          </p:cNvSpPr>
          <p:nvPr>
            <p:ph type="sldNum" sz="quarter" idx="12"/>
          </p:nvPr>
        </p:nvSpPr>
        <p:spPr/>
        <p:txBody>
          <a:bodyPr/>
          <a:lstStyle/>
          <a:p>
            <a:fld id="{DA58C892-099B-44D1-B758-B0BFF59F3A2E}" type="slidenum">
              <a:rPr lang="hr-HR" smtClean="0"/>
              <a:t>‹#›</a:t>
            </a:fld>
            <a:endParaRPr lang="hr-H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hr-H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85F4396-A011-4B95-82A0-AF15F18C150C}" type="datetimeFigureOut">
              <a:rPr lang="hr-HR" smtClean="0"/>
              <a:t>6.5.2020.</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A58C892-099B-44D1-B758-B0BFF59F3A2E}" type="slidenum">
              <a:rPr lang="hr-HR" smtClean="0"/>
              <a:t>‹#›</a:t>
            </a:fld>
            <a:endParaRPr lang="hr-H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48200"/>
            <a:ext cx="6553200" cy="76944"/>
          </a:xfrm>
        </p:spPr>
        <p:txBody>
          <a:bodyPr>
            <a:normAutofit fontScale="25000" lnSpcReduction="20000"/>
          </a:bodyPr>
          <a:lstStyle/>
          <a:p>
            <a:endParaRPr lang="hr-HR" dirty="0" smtClean="0"/>
          </a:p>
          <a:p>
            <a:endParaRPr lang="hr-HR" dirty="0"/>
          </a:p>
        </p:txBody>
      </p:sp>
      <p:sp>
        <p:nvSpPr>
          <p:cNvPr id="2" name="Title 1"/>
          <p:cNvSpPr>
            <a:spLocks noGrp="1"/>
          </p:cNvSpPr>
          <p:nvPr>
            <p:ph type="ctrTitle"/>
          </p:nvPr>
        </p:nvSpPr>
        <p:spPr/>
        <p:txBody>
          <a:bodyPr/>
          <a:lstStyle/>
          <a:p>
            <a:r>
              <a:rPr lang="hr-HR" dirty="0" smtClean="0"/>
              <a:t>Europska zatvorska pravila</a:t>
            </a:r>
            <a:endParaRPr lang="hr-HR" dirty="0"/>
          </a:p>
        </p:txBody>
      </p:sp>
    </p:spTree>
    <p:extLst>
      <p:ext uri="{BB962C8B-B14F-4D97-AF65-F5344CB8AC3E}">
        <p14:creationId xmlns:p14="http://schemas.microsoft.com/office/powerpoint/2010/main" val="3402371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Pravo na obrazovanje</a:t>
            </a:r>
            <a:endParaRPr lang="hr-HR" dirty="0"/>
          </a:p>
        </p:txBody>
      </p:sp>
      <p:sp>
        <p:nvSpPr>
          <p:cNvPr id="3" name="Content Placeholder 2"/>
          <p:cNvSpPr>
            <a:spLocks noGrp="1"/>
          </p:cNvSpPr>
          <p:nvPr>
            <p:ph idx="1"/>
          </p:nvPr>
        </p:nvSpPr>
        <p:spPr/>
        <p:txBody>
          <a:bodyPr/>
          <a:lstStyle/>
          <a:p>
            <a:r>
              <a:rPr lang="hr-HR" dirty="0" smtClean="0"/>
              <a:t>Važan faktor resocijalizacije</a:t>
            </a:r>
          </a:p>
          <a:p>
            <a:r>
              <a:rPr lang="it-IT" dirty="0"/>
              <a:t>Prioritet su zatvorenici koji su nepismeni </a:t>
            </a:r>
            <a:r>
              <a:rPr lang="hr-HR" dirty="0" smtClean="0"/>
              <a:t>,nemaju osnovno obrazovanje, mlađi i zatvorenici sa posebnim potrebama</a:t>
            </a:r>
          </a:p>
          <a:p>
            <a:r>
              <a:rPr lang="hr-HR" dirty="0" smtClean="0"/>
              <a:t>Neće biti </a:t>
            </a:r>
            <a:r>
              <a:rPr lang="hr-HR" dirty="0"/>
              <a:t>financijski oštečeni</a:t>
            </a:r>
          </a:p>
        </p:txBody>
      </p:sp>
    </p:spTree>
    <p:extLst>
      <p:ext uri="{BB962C8B-B14F-4D97-AF65-F5344CB8AC3E}">
        <p14:creationId xmlns:p14="http://schemas.microsoft.com/office/powerpoint/2010/main" val="334900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Zdravlje</a:t>
            </a:r>
            <a:endParaRPr lang="hr-HR" dirty="0"/>
          </a:p>
        </p:txBody>
      </p:sp>
      <p:sp>
        <p:nvSpPr>
          <p:cNvPr id="3" name="Content Placeholder 2"/>
          <p:cNvSpPr>
            <a:spLocks noGrp="1"/>
          </p:cNvSpPr>
          <p:nvPr>
            <p:ph idx="1"/>
          </p:nvPr>
        </p:nvSpPr>
        <p:spPr/>
        <p:txBody>
          <a:bodyPr/>
          <a:lstStyle/>
          <a:p>
            <a:r>
              <a:rPr lang="hr-HR" dirty="0"/>
              <a:t>U trećem dijelu su izložena pravila koja govore o zdravlju </a:t>
            </a:r>
            <a:r>
              <a:rPr lang="hr-HR" dirty="0" smtClean="0"/>
              <a:t>zatvorenika</a:t>
            </a:r>
          </a:p>
          <a:p>
            <a:r>
              <a:rPr lang="hr-HR" dirty="0"/>
              <a:t>Zatvorska uprava je dužna voditi računa o zdravlju zatvorenika koji su pod njenim </a:t>
            </a:r>
            <a:r>
              <a:rPr lang="hr-HR" dirty="0" smtClean="0"/>
              <a:t>nadzorom</a:t>
            </a:r>
          </a:p>
          <a:p>
            <a:r>
              <a:rPr lang="hr-HR" dirty="0"/>
              <a:t>U svakom zatvoru treba da postoji najmanje jedan kvalifikovan doktor opće prakse, a ako zatvori nemaju stalno zaposlenog ljekara, dužni su angažovati ljekara da vrši redovne posjete.</a:t>
            </a:r>
          </a:p>
        </p:txBody>
      </p:sp>
    </p:spTree>
    <p:extLst>
      <p:ext uri="{BB962C8B-B14F-4D97-AF65-F5344CB8AC3E}">
        <p14:creationId xmlns:p14="http://schemas.microsoft.com/office/powerpoint/2010/main" val="269634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ZDravlje</a:t>
            </a:r>
            <a:endParaRPr lang="hr-HR" dirty="0"/>
          </a:p>
        </p:txBody>
      </p:sp>
      <p:sp>
        <p:nvSpPr>
          <p:cNvPr id="3" name="Content Placeholder 2"/>
          <p:cNvSpPr>
            <a:spLocks noGrp="1"/>
          </p:cNvSpPr>
          <p:nvPr>
            <p:ph idx="1"/>
          </p:nvPr>
        </p:nvSpPr>
        <p:spPr/>
        <p:txBody>
          <a:bodyPr/>
          <a:lstStyle/>
          <a:p>
            <a:r>
              <a:rPr lang="vi-VN" dirty="0"/>
              <a:t>Zdravstvena zaštita u zatvoru obezbjeđuje psihijatrijsko liječenje svim zatvorenicima,a posebna pažnja se poklanja sprečavanju samoubistava. Zatvorenici ne mogu biti predmet </a:t>
            </a:r>
            <a:r>
              <a:rPr lang="vi-VN" dirty="0" smtClean="0"/>
              <a:t>eksperimenata</a:t>
            </a:r>
            <a:endParaRPr lang="hr-HR" dirty="0" smtClean="0"/>
          </a:p>
          <a:p>
            <a:endParaRPr lang="hr-HR" dirty="0"/>
          </a:p>
        </p:txBody>
      </p:sp>
    </p:spTree>
    <p:extLst>
      <p:ext uri="{BB962C8B-B14F-4D97-AF65-F5344CB8AC3E}">
        <p14:creationId xmlns:p14="http://schemas.microsoft.com/office/powerpoint/2010/main" val="597796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Red</a:t>
            </a:r>
          </a:p>
        </p:txBody>
      </p:sp>
      <p:sp>
        <p:nvSpPr>
          <p:cNvPr id="3" name="Content Placeholder 2"/>
          <p:cNvSpPr>
            <a:spLocks noGrp="1"/>
          </p:cNvSpPr>
          <p:nvPr>
            <p:ph idx="1"/>
          </p:nvPr>
        </p:nvSpPr>
        <p:spPr/>
        <p:txBody>
          <a:bodyPr/>
          <a:lstStyle/>
          <a:p>
            <a:r>
              <a:rPr lang="hr-HR" dirty="0"/>
              <a:t>Četvri dio je posvečen održavanju reda u zatvorima, mjerama bezbjednosti koje se primjenjuje na pojedine </a:t>
            </a:r>
            <a:r>
              <a:rPr lang="hr-HR" dirty="0" smtClean="0"/>
              <a:t>zatvorenike, </a:t>
            </a:r>
            <a:r>
              <a:rPr lang="hr-HR" dirty="0"/>
              <a:t>minimumu koji je nepohodan da se obezbijedi njihovo sigurno čuvanje</a:t>
            </a:r>
            <a:r>
              <a:rPr lang="hr-HR" dirty="0" smtClean="0"/>
              <a:t>.</a:t>
            </a:r>
          </a:p>
          <a:p>
            <a:r>
              <a:rPr lang="hr-HR" dirty="0"/>
              <a:t>Bezbjednost se osigurava fizičkim preprekama, tehničkim sredstvima i dopunjuje se dinamičkom bezbjednošću koju provodi osoblje spremno da reaguje</a:t>
            </a:r>
          </a:p>
        </p:txBody>
      </p:sp>
    </p:spTree>
    <p:extLst>
      <p:ext uri="{BB962C8B-B14F-4D97-AF65-F5344CB8AC3E}">
        <p14:creationId xmlns:p14="http://schemas.microsoft.com/office/powerpoint/2010/main" val="103648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REd</a:t>
            </a:r>
            <a:endParaRPr lang="hr-HR" dirty="0"/>
          </a:p>
        </p:txBody>
      </p:sp>
      <p:sp>
        <p:nvSpPr>
          <p:cNvPr id="3" name="Content Placeholder 2"/>
          <p:cNvSpPr>
            <a:spLocks noGrp="1"/>
          </p:cNvSpPr>
          <p:nvPr>
            <p:ph idx="1"/>
          </p:nvPr>
        </p:nvSpPr>
        <p:spPr/>
        <p:txBody>
          <a:bodyPr/>
          <a:lstStyle/>
          <a:p>
            <a:r>
              <a:rPr lang="hr-HR" dirty="0"/>
              <a:t>Ukoliko zatvorenik u zatovru počini krivično djelo istraga će se provoditi na isti način kao da je učinjeno na </a:t>
            </a:r>
            <a:r>
              <a:rPr lang="hr-HR" dirty="0" smtClean="0"/>
              <a:t>slobodi</a:t>
            </a:r>
          </a:p>
          <a:p>
            <a:r>
              <a:rPr lang="hr-HR" dirty="0"/>
              <a:t>disciplinski postupak prestavlja posljednju </a:t>
            </a:r>
            <a:r>
              <a:rPr lang="hr-HR" dirty="0" smtClean="0"/>
              <a:t>mjeru</a:t>
            </a:r>
          </a:p>
          <a:p>
            <a:r>
              <a:rPr lang="hr-HR" dirty="0"/>
              <a:t> Na sporove će se primjenjivati  što je više moguće mirenje i </a:t>
            </a:r>
            <a:r>
              <a:rPr lang="hr-HR" dirty="0" smtClean="0"/>
              <a:t>medijacija</a:t>
            </a:r>
          </a:p>
          <a:p>
            <a:r>
              <a:rPr lang="hr-HR" dirty="0" smtClean="0"/>
              <a:t> Primjena </a:t>
            </a:r>
            <a:r>
              <a:rPr lang="hr-HR" dirty="0" smtClean="0"/>
              <a:t>načela </a:t>
            </a:r>
            <a:r>
              <a:rPr lang="hr-HR" i="1" dirty="0" smtClean="0"/>
              <a:t>ne bis in idem</a:t>
            </a:r>
          </a:p>
          <a:p>
            <a:r>
              <a:rPr lang="hr-HR" i="1" dirty="0"/>
              <a:t>U krugu zatvora zatvorsko osoblje neće nositi smrtonosno oružje niti gumene palice osim u slučaju neposredne opasnosti</a:t>
            </a:r>
          </a:p>
        </p:txBody>
      </p:sp>
    </p:spTree>
    <p:extLst>
      <p:ext uri="{BB962C8B-B14F-4D97-AF65-F5344CB8AC3E}">
        <p14:creationId xmlns:p14="http://schemas.microsoft.com/office/powerpoint/2010/main" val="349690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Uprava i zaposleni</a:t>
            </a:r>
          </a:p>
        </p:txBody>
      </p:sp>
      <p:sp>
        <p:nvSpPr>
          <p:cNvPr id="3" name="Content Placeholder 2"/>
          <p:cNvSpPr>
            <a:spLocks noGrp="1"/>
          </p:cNvSpPr>
          <p:nvPr>
            <p:ph idx="1"/>
          </p:nvPr>
        </p:nvSpPr>
        <p:spPr/>
        <p:txBody>
          <a:bodyPr/>
          <a:lstStyle/>
          <a:p>
            <a:r>
              <a:rPr lang="hr-HR" dirty="0">
                <a:latin typeface="Century Gothic" panose="020B0502020202020204" pitchFamily="34" charset="0"/>
              </a:rPr>
              <a:t>Za zatvore su nadležni državni organi koji su odvojeni od vojske</a:t>
            </a:r>
            <a:r>
              <a:rPr lang="hr-HR" dirty="0" smtClean="0">
                <a:latin typeface="Century Gothic" panose="020B0502020202020204" pitchFamily="34" charset="0"/>
              </a:rPr>
              <a:t>, policije </a:t>
            </a:r>
            <a:r>
              <a:rPr lang="hr-HR" dirty="0">
                <a:latin typeface="Century Gothic" panose="020B0502020202020204" pitchFamily="34" charset="0"/>
              </a:rPr>
              <a:t>ili službe za krivične </a:t>
            </a:r>
            <a:r>
              <a:rPr lang="hr-HR" dirty="0" smtClean="0">
                <a:latin typeface="Century Gothic" panose="020B0502020202020204" pitchFamily="34" charset="0"/>
              </a:rPr>
              <a:t>istrage</a:t>
            </a:r>
          </a:p>
          <a:p>
            <a:r>
              <a:rPr lang="hr-HR" dirty="0" smtClean="0"/>
              <a:t>O</a:t>
            </a:r>
            <a:r>
              <a:rPr lang="vi-VN" dirty="0" smtClean="0"/>
              <a:t>soblje </a:t>
            </a:r>
            <a:r>
              <a:rPr lang="vi-VN" dirty="0"/>
              <a:t>treba da bude pažljivo odabrano i prije stupanja na dužnost da prođe </a:t>
            </a:r>
            <a:r>
              <a:rPr lang="vi-VN" dirty="0" smtClean="0"/>
              <a:t>obuku</a:t>
            </a:r>
            <a:r>
              <a:rPr lang="hr-HR" dirty="0" smtClean="0"/>
              <a:t>, </a:t>
            </a:r>
            <a:r>
              <a:rPr lang="vi-VN" dirty="0" smtClean="0"/>
              <a:t>položi </a:t>
            </a:r>
            <a:r>
              <a:rPr lang="vi-VN" dirty="0"/>
              <a:t>teorijske i praktične ispite</a:t>
            </a:r>
            <a:r>
              <a:rPr lang="vi-VN" dirty="0" smtClean="0"/>
              <a:t>.</a:t>
            </a:r>
            <a:endParaRPr lang="hr-HR" dirty="0"/>
          </a:p>
          <a:p>
            <a:r>
              <a:rPr lang="hr-HR" dirty="0" smtClean="0">
                <a:latin typeface="Century Gothic" panose="020B0502020202020204" pitchFamily="34" charset="0"/>
              </a:rPr>
              <a:t>Izbor na bazi jedakosti, bez diskriminacije po bilo kom osnovu</a:t>
            </a:r>
          </a:p>
          <a:p>
            <a:endParaRPr lang="hr-HR" dirty="0" smtClean="0"/>
          </a:p>
          <a:p>
            <a:endParaRPr lang="hr-HR" dirty="0" smtClean="0"/>
          </a:p>
        </p:txBody>
      </p:sp>
    </p:spTree>
    <p:extLst>
      <p:ext uri="{BB962C8B-B14F-4D97-AF65-F5344CB8AC3E}">
        <p14:creationId xmlns:p14="http://schemas.microsoft.com/office/powerpoint/2010/main" val="2991936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Inspekcija i nadzor</a:t>
            </a:r>
          </a:p>
        </p:txBody>
      </p:sp>
      <p:sp>
        <p:nvSpPr>
          <p:cNvPr id="3" name="Content Placeholder 2"/>
          <p:cNvSpPr>
            <a:spLocks noGrp="1"/>
          </p:cNvSpPr>
          <p:nvPr>
            <p:ph idx="1"/>
          </p:nvPr>
        </p:nvSpPr>
        <p:spPr/>
        <p:txBody>
          <a:bodyPr/>
          <a:lstStyle/>
          <a:p>
            <a:r>
              <a:rPr lang="hr-HR" dirty="0" smtClean="0"/>
              <a:t>Državni organi redovno vrše </a:t>
            </a:r>
            <a:r>
              <a:rPr lang="hr-HR" dirty="0"/>
              <a:t>inspekcijski  </a:t>
            </a:r>
            <a:r>
              <a:rPr lang="hr-HR" dirty="0" smtClean="0"/>
              <a:t>nadzor</a:t>
            </a:r>
          </a:p>
          <a:p>
            <a:r>
              <a:rPr lang="hr-HR" dirty="0"/>
              <a:t>Uslove izdržavanja kazne i postupanje sa zatvorenicima nadzire nezavisno tijelo čiji se nalazi javno </a:t>
            </a:r>
            <a:r>
              <a:rPr lang="hr-HR" dirty="0" smtClean="0"/>
              <a:t>objavljuju</a:t>
            </a:r>
          </a:p>
          <a:p>
            <a:r>
              <a:rPr lang="hr-BA" dirty="0"/>
              <a:t>S</a:t>
            </a:r>
            <a:r>
              <a:rPr lang="hr-BA" dirty="0" smtClean="0"/>
              <a:t>arađuje </a:t>
            </a:r>
            <a:r>
              <a:rPr lang="hr-BA" dirty="0"/>
              <a:t>i sa međunarosnim organizacijama koje po zakonu imaju pravo obavljanja posjete </a:t>
            </a:r>
            <a:r>
              <a:rPr lang="hr-BA" dirty="0" smtClean="0"/>
              <a:t>zatvorima</a:t>
            </a:r>
            <a:endParaRPr lang="hr-HR" dirty="0"/>
          </a:p>
        </p:txBody>
      </p:sp>
    </p:spTree>
    <p:extLst>
      <p:ext uri="{BB962C8B-B14F-4D97-AF65-F5344CB8AC3E}">
        <p14:creationId xmlns:p14="http://schemas.microsoft.com/office/powerpoint/2010/main" val="88320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Pritvorenici</a:t>
            </a:r>
          </a:p>
        </p:txBody>
      </p:sp>
      <p:sp>
        <p:nvSpPr>
          <p:cNvPr id="3" name="Content Placeholder 2"/>
          <p:cNvSpPr>
            <a:spLocks noGrp="1"/>
          </p:cNvSpPr>
          <p:nvPr>
            <p:ph idx="1"/>
          </p:nvPr>
        </p:nvSpPr>
        <p:spPr/>
        <p:txBody>
          <a:bodyPr/>
          <a:lstStyle/>
          <a:p>
            <a:r>
              <a:rPr lang="vi-VN" dirty="0"/>
              <a:t>Pritvorenici su zatvorenici kojima je određen pritvor od strane sudske vlasti do suđenja,osude ili izricanja </a:t>
            </a:r>
            <a:r>
              <a:rPr lang="vi-VN" dirty="0" smtClean="0"/>
              <a:t>presude</a:t>
            </a:r>
            <a:endParaRPr lang="hr-HR" dirty="0" smtClean="0"/>
          </a:p>
          <a:p>
            <a:r>
              <a:rPr lang="hr-HR" dirty="0" smtClean="0"/>
              <a:t>Pr</a:t>
            </a:r>
            <a:r>
              <a:rPr lang="hr-HR" dirty="0" smtClean="0"/>
              <a:t>itvoreniku </a:t>
            </a:r>
            <a:r>
              <a:rPr lang="hr-HR" dirty="0"/>
              <a:t>će biti dozvoljeno da prima posjeste i komunicira sa porodicom na isti način kao što je to dozvoljeno zatvorenicima, da prima dodatne posjete i ima dodatni pristup komunikaciji, ma ima pristup </a:t>
            </a:r>
            <a:r>
              <a:rPr lang="hr-HR" dirty="0" smtClean="0"/>
              <a:t>medijima</a:t>
            </a:r>
          </a:p>
          <a:p>
            <a:r>
              <a:rPr lang="hr-HR" dirty="0" smtClean="0"/>
              <a:t>Imaju pravo na rad</a:t>
            </a:r>
            <a:endParaRPr lang="hr-HR" dirty="0"/>
          </a:p>
        </p:txBody>
      </p:sp>
    </p:spTree>
    <p:extLst>
      <p:ext uri="{BB962C8B-B14F-4D97-AF65-F5344CB8AC3E}">
        <p14:creationId xmlns:p14="http://schemas.microsoft.com/office/powerpoint/2010/main" val="82088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Svrha režima za zatvorenike</a:t>
            </a:r>
          </a:p>
        </p:txBody>
      </p:sp>
      <p:sp>
        <p:nvSpPr>
          <p:cNvPr id="3" name="Content Placeholder 2"/>
          <p:cNvSpPr>
            <a:spLocks noGrp="1"/>
          </p:cNvSpPr>
          <p:nvPr>
            <p:ph idx="1"/>
          </p:nvPr>
        </p:nvSpPr>
        <p:spPr/>
        <p:txBody>
          <a:bodyPr/>
          <a:lstStyle/>
          <a:p>
            <a:r>
              <a:rPr lang="hr-HR" dirty="0"/>
              <a:t>Pri prijemu zatvorenika izradit će se izvještaj o njihovom ličnom stanju, predloženim programima izdržavanja kazne kazne sa svakoga pojedinačno i strategiji pripreme za njihovo </a:t>
            </a:r>
            <a:r>
              <a:rPr lang="hr-HR" dirty="0" smtClean="0"/>
              <a:t>otpuštanje</a:t>
            </a:r>
          </a:p>
          <a:p>
            <a:r>
              <a:rPr lang="hr-HR" dirty="0"/>
              <a:t>Programi obuhataju rad,školovanje, druge aktivnosti, pripremu za otpuštanje, socijani rad,zdravstvena i psihološka </a:t>
            </a:r>
            <a:r>
              <a:rPr lang="hr-HR" dirty="0" smtClean="0"/>
              <a:t>njega</a:t>
            </a:r>
          </a:p>
          <a:p>
            <a:r>
              <a:rPr lang="hr-BA" dirty="0"/>
              <a:t>Obrazovanje zatvorenika predstavlja pripremanje zatvorenika za život bez kriminala, pripremu za vođenje odgovornog života</a:t>
            </a:r>
            <a:endParaRPr lang="hr-HR" dirty="0"/>
          </a:p>
        </p:txBody>
      </p:sp>
    </p:spTree>
    <p:extLst>
      <p:ext uri="{BB962C8B-B14F-4D97-AF65-F5344CB8AC3E}">
        <p14:creationId xmlns:p14="http://schemas.microsoft.com/office/powerpoint/2010/main" val="4168238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Zaključak</a:t>
            </a:r>
            <a:endParaRPr lang="hr-HR" dirty="0"/>
          </a:p>
        </p:txBody>
      </p:sp>
      <p:sp>
        <p:nvSpPr>
          <p:cNvPr id="3" name="Content Placeholder 2"/>
          <p:cNvSpPr>
            <a:spLocks noGrp="1"/>
          </p:cNvSpPr>
          <p:nvPr>
            <p:ph idx="1"/>
          </p:nvPr>
        </p:nvSpPr>
        <p:spPr/>
        <p:txBody>
          <a:bodyPr>
            <a:normAutofit lnSpcReduction="10000"/>
          </a:bodyPr>
          <a:lstStyle/>
          <a:p>
            <a:r>
              <a:rPr lang="hr-BA" dirty="0" smtClean="0"/>
              <a:t>Europska zatvorska pravila odražavaju </a:t>
            </a:r>
            <a:r>
              <a:rPr lang="hr-BA" dirty="0"/>
              <a:t>moderna teoretska penološka kretanja i jačanje pokreta za zaštitu ljudskih prava te nastoje unijeti osnovne civilizacijske standarde i moralna načela u upravljanju zatvorskim ustanovama i postupanje sa </a:t>
            </a:r>
            <a:r>
              <a:rPr lang="hr-BA" dirty="0" smtClean="0"/>
              <a:t>zatvorenicima</a:t>
            </a:r>
          </a:p>
          <a:p>
            <a:r>
              <a:rPr lang="hr-BA" dirty="0"/>
              <a:t>U</a:t>
            </a:r>
            <a:r>
              <a:rPr lang="hr-BA" dirty="0" smtClean="0"/>
              <a:t> </a:t>
            </a:r>
            <a:r>
              <a:rPr lang="hr-BA" dirty="0"/>
              <a:t>cjelini izražavaju mjere koje je potrebno poduzeti da bi se smanjile negativne posljedice gubitka slobode uz naglasak da svako daljnje ograničavanje prava mora biti utemeljeno na zakonu i određeno samo kada je to nužno zbog održavanja reda i sigurnosti u zatvoru</a:t>
            </a:r>
            <a:endParaRPr lang="hr-HR" dirty="0"/>
          </a:p>
        </p:txBody>
      </p:sp>
    </p:spTree>
    <p:extLst>
      <p:ext uri="{BB962C8B-B14F-4D97-AF65-F5344CB8AC3E}">
        <p14:creationId xmlns:p14="http://schemas.microsoft.com/office/powerpoint/2010/main" val="90621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uvod</a:t>
            </a:r>
            <a:endParaRPr lang="hr-HR" dirty="0"/>
          </a:p>
        </p:txBody>
      </p:sp>
      <p:sp>
        <p:nvSpPr>
          <p:cNvPr id="2" name="Content Placeholder 1"/>
          <p:cNvSpPr>
            <a:spLocks noGrp="1"/>
          </p:cNvSpPr>
          <p:nvPr>
            <p:ph idx="1"/>
          </p:nvPr>
        </p:nvSpPr>
        <p:spPr/>
        <p:txBody>
          <a:bodyPr/>
          <a:lstStyle/>
          <a:p>
            <a:r>
              <a:rPr lang="hr-HR" dirty="0"/>
              <a:t>Prvi pokušaj uspostavljanja standarda u postupanju sa zatvorenicima u okviru Vijeća Europe ostvaren je 1973. godine </a:t>
            </a:r>
            <a:endParaRPr lang="hr-HR" dirty="0" smtClean="0"/>
          </a:p>
          <a:p>
            <a:r>
              <a:rPr lang="hr-HR" dirty="0"/>
              <a:t>Godine </a:t>
            </a:r>
            <a:r>
              <a:rPr lang="hr-HR" dirty="0" smtClean="0"/>
              <a:t>1987 </a:t>
            </a:r>
            <a:r>
              <a:rPr lang="hr-HR" dirty="0"/>
              <a:t>ova su pravila temeljito izmjenjena tako da postavljaju veće zahtjeve cjelokupnom zatvorskom </a:t>
            </a:r>
            <a:r>
              <a:rPr lang="hr-HR" dirty="0" smtClean="0"/>
              <a:t>sistemu</a:t>
            </a:r>
          </a:p>
          <a:p>
            <a:r>
              <a:rPr lang="hr-HR" dirty="0"/>
              <a:t>Pravila odražavaju moderna teoretska penološka kretanja i jačanje pokreta za zaštitu ljudskih prava te nastoje unijeti osnovne civilizacijske standarde i moralna načela u upravljanju zatvorskim ustanovama i postupanje sa zatvorenicima</a:t>
            </a:r>
          </a:p>
        </p:txBody>
      </p:sp>
    </p:spTree>
    <p:extLst>
      <p:ext uri="{BB962C8B-B14F-4D97-AF65-F5344CB8AC3E}">
        <p14:creationId xmlns:p14="http://schemas.microsoft.com/office/powerpoint/2010/main" val="1656438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Zaključak</a:t>
            </a:r>
            <a:endParaRPr lang="hr-HR" dirty="0"/>
          </a:p>
        </p:txBody>
      </p:sp>
      <p:sp>
        <p:nvSpPr>
          <p:cNvPr id="3" name="Content Placeholder 2"/>
          <p:cNvSpPr>
            <a:spLocks noGrp="1"/>
          </p:cNvSpPr>
          <p:nvPr>
            <p:ph idx="1"/>
          </p:nvPr>
        </p:nvSpPr>
        <p:spPr/>
        <p:txBody>
          <a:bodyPr/>
          <a:lstStyle/>
          <a:p>
            <a:r>
              <a:rPr lang="hr-HR" dirty="0"/>
              <a:t>Standardi usvojeni u Europskim zatvorskim pravilima kao i u ostalim preporukama Vijeća Europe upućeni su nacionalnim vlastima, a u prvom redu zatvorskom osoblju koje je u svakodnevnom kontaktu sa zatvorenicima. Budući da većina zapadnoeuropskih država već danas zadovoljava standarde postavljene Pravilima, ona nemaju karakter modela kojem treba težiti, već predstavljaju minimum koji bi sve zatvorske ustanove morale zadovoljiti</a:t>
            </a:r>
          </a:p>
        </p:txBody>
      </p:sp>
    </p:spTree>
    <p:extLst>
      <p:ext uri="{BB962C8B-B14F-4D97-AF65-F5344CB8AC3E}">
        <p14:creationId xmlns:p14="http://schemas.microsoft.com/office/powerpoint/2010/main" val="383874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uvod</a:t>
            </a:r>
            <a:endParaRPr lang="hr-HR" dirty="0"/>
          </a:p>
        </p:txBody>
      </p:sp>
      <p:sp>
        <p:nvSpPr>
          <p:cNvPr id="2" name="Content Placeholder 1"/>
          <p:cNvSpPr>
            <a:spLocks noGrp="1"/>
          </p:cNvSpPr>
          <p:nvPr>
            <p:ph idx="1"/>
          </p:nvPr>
        </p:nvSpPr>
        <p:spPr/>
        <p:txBody>
          <a:bodyPr/>
          <a:lstStyle/>
          <a:p>
            <a:r>
              <a:rPr lang="hr-HR" dirty="0"/>
              <a:t>Daljnji razvoj penitencijarnog prava i prakse u Europi, posebice rastuća uloga Europskog suda za ljudska prava  u zaštiti temeljnih prava zatvorenika kao i razvoj standarda Komiteta za sprečavanje mučenja, nečovječnog i ponižavajučeg postupanja i kažnjavanja uvjetovali su donošenje Preporuke br. 2. iz 2006. godine kojom su usvojena nova Europska zatvorska pravila</a:t>
            </a:r>
          </a:p>
        </p:txBody>
      </p:sp>
    </p:spTree>
    <p:extLst>
      <p:ext uri="{BB962C8B-B14F-4D97-AF65-F5344CB8AC3E}">
        <p14:creationId xmlns:p14="http://schemas.microsoft.com/office/powerpoint/2010/main" val="2042994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preporuka</a:t>
            </a:r>
            <a:endParaRPr lang="hr-HR" dirty="0"/>
          </a:p>
        </p:txBody>
      </p:sp>
      <p:sp>
        <p:nvSpPr>
          <p:cNvPr id="2" name="Content Placeholder 1"/>
          <p:cNvSpPr>
            <a:spLocks noGrp="1"/>
          </p:cNvSpPr>
          <p:nvPr>
            <p:ph idx="1"/>
          </p:nvPr>
        </p:nvSpPr>
        <p:spPr/>
        <p:txBody>
          <a:bodyPr>
            <a:normAutofit fontScale="92500"/>
          </a:bodyPr>
          <a:lstStyle/>
          <a:p>
            <a:r>
              <a:rPr lang="hr-BA" dirty="0"/>
              <a:t>Preporuka naglašava </a:t>
            </a:r>
            <a:r>
              <a:rPr lang="hr-BA" i="1" dirty="0"/>
              <a:t>ultima ratio</a:t>
            </a:r>
            <a:r>
              <a:rPr lang="hr-BA" dirty="0"/>
              <a:t> načelo kao i stav da je lišavanje slobode samo po sebi dovoljna kazna te da se zatvorenicima ne smiju nanositi dodatne patnje  ili ograničenja . Još jednom naglasava da niko ne može biti lišen slobodne, izuzev kada je to krajnja mjera i u skladu sa procedurom predviđenom u zakonu. Naglašava se da se pri izvršavanju kazne zatvora i postupanja sa zatvorenicma uzmu u obzir zahtjevi bezbjenosti, sigurnosti, discipline, da se omoguče uvjeti koji ne ugrožavaju ljudsko dostojanstvo, da se omoguči obavljanje korisnih zanimanje, tretmana zatvorenika koji služe njihovoj pripremi za reintegraciju u zajednicu</a:t>
            </a:r>
            <a:endParaRPr lang="hr-HR" dirty="0"/>
          </a:p>
        </p:txBody>
      </p:sp>
    </p:spTree>
    <p:extLst>
      <p:ext uri="{BB962C8B-B14F-4D97-AF65-F5344CB8AC3E}">
        <p14:creationId xmlns:p14="http://schemas.microsoft.com/office/powerpoint/2010/main" val="78025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Prvi dio</a:t>
            </a:r>
            <a:endParaRPr lang="hr-HR" dirty="0"/>
          </a:p>
        </p:txBody>
      </p:sp>
      <p:sp>
        <p:nvSpPr>
          <p:cNvPr id="3" name="Content Placeholder 2"/>
          <p:cNvSpPr>
            <a:spLocks noGrp="1"/>
          </p:cNvSpPr>
          <p:nvPr>
            <p:ph idx="1"/>
          </p:nvPr>
        </p:nvSpPr>
        <p:spPr/>
        <p:txBody>
          <a:bodyPr/>
          <a:lstStyle/>
          <a:p>
            <a:r>
              <a:rPr lang="hr-HR" dirty="0" smtClean="0"/>
              <a:t>Europska </a:t>
            </a:r>
            <a:r>
              <a:rPr lang="hr-HR" dirty="0"/>
              <a:t>zatvorska pravila se odnose na lica koja su pritvorena po nalogu sudskog organa ili lišena slobode nakon </a:t>
            </a:r>
            <a:r>
              <a:rPr lang="hr-HR" dirty="0" smtClean="0"/>
              <a:t>osude</a:t>
            </a:r>
          </a:p>
          <a:p>
            <a:r>
              <a:rPr lang="hr-HR" dirty="0"/>
              <a:t>Takva lica smještaju se u zatvore, osim ako se radi o maloljetnicima i licima koja su duševno oboljela, koji se smještaju u ustanove koje su posebno namjenjene toj svrsi. Primjena ovih pravila je nepristrasna, bez diskiminacije po bilo kom osnovu</a:t>
            </a:r>
          </a:p>
        </p:txBody>
      </p:sp>
    </p:spTree>
    <p:extLst>
      <p:ext uri="{BB962C8B-B14F-4D97-AF65-F5344CB8AC3E}">
        <p14:creationId xmlns:p14="http://schemas.microsoft.com/office/powerpoint/2010/main" val="232162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Prvi dio</a:t>
            </a:r>
            <a:endParaRPr lang="hr-HR" dirty="0"/>
          </a:p>
        </p:txBody>
      </p:sp>
      <p:sp>
        <p:nvSpPr>
          <p:cNvPr id="3" name="Content Placeholder 2"/>
          <p:cNvSpPr>
            <a:spLocks noGrp="1"/>
          </p:cNvSpPr>
          <p:nvPr>
            <p:ph idx="1"/>
          </p:nvPr>
        </p:nvSpPr>
        <p:spPr/>
        <p:txBody>
          <a:bodyPr/>
          <a:lstStyle/>
          <a:p>
            <a:r>
              <a:rPr lang="hr-HR" dirty="0"/>
              <a:t>Život u zatvoru treba da bude što je moguće približniji pozitivnim aspektima života u </a:t>
            </a:r>
            <a:r>
              <a:rPr lang="hr-HR" dirty="0" smtClean="0"/>
              <a:t>zajednici</a:t>
            </a:r>
          </a:p>
          <a:p>
            <a:r>
              <a:rPr lang="hr-HR" dirty="0"/>
              <a:t>Zatvori trebaju omogučavati reintegraciju u slobodno društvo licima koji su bili lišeni </a:t>
            </a:r>
            <a:r>
              <a:rPr lang="hr-HR" dirty="0" smtClean="0"/>
              <a:t>slobode</a:t>
            </a:r>
          </a:p>
          <a:p>
            <a:r>
              <a:rPr lang="hr-HR" dirty="0" smtClean="0"/>
              <a:t>Redovan inspekcijski nadzor</a:t>
            </a:r>
          </a:p>
          <a:p>
            <a:r>
              <a:rPr lang="hr-HR" dirty="0"/>
              <a:t>Prvi dio sadrži osnovne </a:t>
            </a:r>
            <a:r>
              <a:rPr lang="hr-HR" dirty="0" smtClean="0"/>
              <a:t>principe</a:t>
            </a:r>
            <a:endParaRPr lang="hr-HR" dirty="0"/>
          </a:p>
        </p:txBody>
      </p:sp>
    </p:spTree>
    <p:extLst>
      <p:ext uri="{BB962C8B-B14F-4D97-AF65-F5344CB8AC3E}">
        <p14:creationId xmlns:p14="http://schemas.microsoft.com/office/powerpoint/2010/main" val="24831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Osnovni principi</a:t>
            </a:r>
            <a:endParaRPr lang="hr-HR" dirty="0"/>
          </a:p>
        </p:txBody>
      </p:sp>
      <p:sp>
        <p:nvSpPr>
          <p:cNvPr id="3" name="Content Placeholder 2"/>
          <p:cNvSpPr>
            <a:spLocks noGrp="1"/>
          </p:cNvSpPr>
          <p:nvPr>
            <p:ph idx="1"/>
          </p:nvPr>
        </p:nvSpPr>
        <p:spPr/>
        <p:txBody>
          <a:bodyPr>
            <a:noAutofit/>
          </a:bodyPr>
          <a:lstStyle/>
          <a:p>
            <a:r>
              <a:rPr lang="vi-VN" sz="1600" dirty="0">
                <a:latin typeface="+mj-lt"/>
              </a:rPr>
              <a:t>1. Prema svim licima lišenim slobode postupa se uz poštovanje njihovih ljudskih prava. </a:t>
            </a:r>
          </a:p>
          <a:p>
            <a:r>
              <a:rPr lang="vi-VN" sz="1600" dirty="0">
                <a:latin typeface="+mj-lt"/>
              </a:rPr>
              <a:t>2. Lica lišena slobode zadržavaju sva prava koja im nisu zakonito oduzeta odlukom kojom se osuđuju ili kojom se zadržavaju u pritvoru</a:t>
            </a:r>
          </a:p>
          <a:p>
            <a:r>
              <a:rPr lang="vi-VN" sz="1600" dirty="0">
                <a:latin typeface="+mj-lt"/>
              </a:rPr>
              <a:t> 3. Ograničenja za lica lišena slobode treba da budu minimalna, neophodna i srazmerna legitimnom cilju zbog kog su nametnuta.</a:t>
            </a:r>
          </a:p>
          <a:p>
            <a:r>
              <a:rPr lang="vi-VN" sz="1600" dirty="0">
                <a:latin typeface="+mj-lt"/>
              </a:rPr>
              <a:t> 4. Zatvorski uslovi koji ugrožavaju ljudska prava ne mogu se opravdati nedostatkom materijalnih sredstava. </a:t>
            </a:r>
          </a:p>
          <a:p>
            <a:r>
              <a:rPr lang="vi-VN" sz="1600" dirty="0">
                <a:latin typeface="+mj-lt"/>
              </a:rPr>
              <a:t>5. Život u zatvoru treba da bude što je moguće približniji pozitivnim aspektima života u zajednici. </a:t>
            </a:r>
          </a:p>
          <a:p>
            <a:r>
              <a:rPr lang="vi-VN" sz="1600" dirty="0">
                <a:latin typeface="+mj-lt"/>
              </a:rPr>
              <a:t>6. Svi zatvori treba da bude uređeni tako da omogučavaju reintegraciju u slobodno društvo lica koja su bila lišena slobode. </a:t>
            </a:r>
          </a:p>
          <a:p>
            <a:r>
              <a:rPr lang="vi-VN" sz="1600" dirty="0">
                <a:latin typeface="+mj-lt"/>
              </a:rPr>
              <a:t>7. Treba podsticati saradnju sa spoljašnjim službama socijalne zaštite i koliko god je moguće učešće civilnog društva u životu u zatvoru.</a:t>
            </a:r>
          </a:p>
          <a:p>
            <a:r>
              <a:rPr lang="vi-VN" sz="1600" dirty="0">
                <a:latin typeface="+mj-lt"/>
              </a:rPr>
              <a:t> 8. Osoblje zatvora vrši važnu javnu funkciju i njihov odabir, obuka i uslovi rada treba da im obezbjede održavanje visokih standarda u brizi o zatvorenicima. </a:t>
            </a:r>
          </a:p>
          <a:p>
            <a:r>
              <a:rPr lang="vi-VN" sz="1600" dirty="0">
                <a:latin typeface="+mj-lt"/>
              </a:rPr>
              <a:t>9. Nad svim zatvorima vrši se redovna inspekcija od strane države i nadzor od strane nezavisnog tela.</a:t>
            </a:r>
          </a:p>
          <a:p>
            <a:endParaRPr lang="hr-HR" sz="1600" dirty="0"/>
          </a:p>
        </p:txBody>
      </p:sp>
    </p:spTree>
    <p:extLst>
      <p:ext uri="{BB962C8B-B14F-4D97-AF65-F5344CB8AC3E}">
        <p14:creationId xmlns:p14="http://schemas.microsoft.com/office/powerpoint/2010/main" val="258301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a:t>Uslovi za zatvaranje</a:t>
            </a:r>
          </a:p>
        </p:txBody>
      </p:sp>
      <p:sp>
        <p:nvSpPr>
          <p:cNvPr id="2" name="Content Placeholder 1"/>
          <p:cNvSpPr>
            <a:spLocks noGrp="1"/>
          </p:cNvSpPr>
          <p:nvPr>
            <p:ph idx="1"/>
          </p:nvPr>
        </p:nvSpPr>
        <p:spPr/>
        <p:txBody>
          <a:bodyPr>
            <a:normAutofit lnSpcReduction="10000"/>
          </a:bodyPr>
          <a:lstStyle/>
          <a:p>
            <a:r>
              <a:rPr lang="hr-HR" dirty="0"/>
              <a:t>Drugi dio govori </a:t>
            </a:r>
            <a:r>
              <a:rPr lang="hr-HR" dirty="0" smtClean="0"/>
              <a:t>o uslovima  zatvaranja, prijemu </a:t>
            </a:r>
            <a:r>
              <a:rPr lang="hr-HR" dirty="0"/>
              <a:t>zatvorenika </a:t>
            </a:r>
            <a:r>
              <a:rPr lang="hr-HR" dirty="0" smtClean="0"/>
              <a:t>, </a:t>
            </a:r>
            <a:r>
              <a:rPr lang="hr-HR" dirty="0"/>
              <a:t>upućivanjem u zatvor i </a:t>
            </a:r>
            <a:r>
              <a:rPr lang="hr-HR" dirty="0" smtClean="0"/>
              <a:t>smještaju, higijeni  </a:t>
            </a:r>
            <a:r>
              <a:rPr lang="hr-HR" dirty="0"/>
              <a:t>u zatvoru,higijani </a:t>
            </a:r>
            <a:r>
              <a:rPr lang="hr-HR" dirty="0" smtClean="0"/>
              <a:t>zatvorenika </a:t>
            </a:r>
            <a:r>
              <a:rPr lang="hr-HR" dirty="0"/>
              <a:t>,odjeći i posteljni, ishrani, pravnoj pomoći, kontaktu sa spoljnim svijetom ,zatvorskom režimu, radu, fizičkoj aktivnosti i rekreaciji,obrazovanju, slobodi mišljenja,savjesti i vjeroispovijesti, informiranju,imovini zatvorenika,premještaju zatvorenika, puštanju iz zatvora, o ženama u zatvoru, maloljetnicima u pritvoru,djeci koja mogu ostati u zatvoru sa roditeljima, stranim državljanima, etničkim i jezičnim manjinama.</a:t>
            </a:r>
          </a:p>
        </p:txBody>
      </p:sp>
    </p:spTree>
    <p:extLst>
      <p:ext uri="{BB962C8B-B14F-4D97-AF65-F5344CB8AC3E}">
        <p14:creationId xmlns:p14="http://schemas.microsoft.com/office/powerpoint/2010/main" val="205820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Pravo na rad</a:t>
            </a:r>
            <a:endParaRPr lang="hr-HR" dirty="0"/>
          </a:p>
        </p:txBody>
      </p:sp>
      <p:sp>
        <p:nvSpPr>
          <p:cNvPr id="3" name="Content Placeholder 2"/>
          <p:cNvSpPr>
            <a:spLocks noGrp="1"/>
          </p:cNvSpPr>
          <p:nvPr>
            <p:ph idx="1"/>
          </p:nvPr>
        </p:nvSpPr>
        <p:spPr/>
        <p:txBody>
          <a:bodyPr/>
          <a:lstStyle/>
          <a:p>
            <a:r>
              <a:rPr lang="hr-HR" dirty="0" smtClean="0"/>
              <a:t>Pozitivan aspekt zatvorskog režima</a:t>
            </a:r>
          </a:p>
          <a:p>
            <a:r>
              <a:rPr lang="hr-HR" dirty="0" smtClean="0"/>
              <a:t>Ne smije se koristiti kao kazna</a:t>
            </a:r>
          </a:p>
          <a:p>
            <a:r>
              <a:rPr lang="hr-HR" dirty="0"/>
              <a:t>Organizacija i metodi </a:t>
            </a:r>
            <a:r>
              <a:rPr lang="hr-HR" dirty="0" smtClean="0"/>
              <a:t>rada što </a:t>
            </a:r>
            <a:r>
              <a:rPr lang="hr-HR" dirty="0"/>
              <a:t>sličniji radu u zajednici </a:t>
            </a:r>
            <a:endParaRPr lang="hr-HR" dirty="0" smtClean="0"/>
          </a:p>
          <a:p>
            <a:r>
              <a:rPr lang="hr-HR" dirty="0"/>
              <a:t>Zatvorska uprava </a:t>
            </a:r>
            <a:r>
              <a:rPr lang="hr-HR" dirty="0" smtClean="0"/>
              <a:t> </a:t>
            </a:r>
            <a:r>
              <a:rPr lang="hr-HR" dirty="0"/>
              <a:t>dužna obezbijediti posao </a:t>
            </a:r>
            <a:r>
              <a:rPr lang="hr-HR" dirty="0" smtClean="0"/>
              <a:t>zatvorenicima</a:t>
            </a:r>
          </a:p>
          <a:p>
            <a:r>
              <a:rPr lang="pl-PL" dirty="0"/>
              <a:t>Cilj je osposobiti zatvorenika da zarađuje za život nakon puštanja na </a:t>
            </a:r>
            <a:r>
              <a:rPr lang="pl-PL" dirty="0" smtClean="0"/>
              <a:t>slobodu</a:t>
            </a:r>
          </a:p>
          <a:p>
            <a:r>
              <a:rPr lang="pl-PL" dirty="0" smtClean="0"/>
              <a:t>Zatvorenici </a:t>
            </a:r>
            <a:r>
              <a:rPr lang="pl-PL" dirty="0"/>
              <a:t>za rad dobivaju odgovarajuću naknadu</a:t>
            </a:r>
            <a:endParaRPr lang="hr-HR" dirty="0"/>
          </a:p>
        </p:txBody>
      </p:sp>
    </p:spTree>
    <p:extLst>
      <p:ext uri="{BB962C8B-B14F-4D97-AF65-F5344CB8AC3E}">
        <p14:creationId xmlns:p14="http://schemas.microsoft.com/office/powerpoint/2010/main" val="3684386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121</TotalTime>
  <Words>1217</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Europska zatvorska pravila</vt:lpstr>
      <vt:lpstr>uvod</vt:lpstr>
      <vt:lpstr>uvod</vt:lpstr>
      <vt:lpstr>preporuka</vt:lpstr>
      <vt:lpstr>Prvi dio</vt:lpstr>
      <vt:lpstr>Prvi dio</vt:lpstr>
      <vt:lpstr>Osnovni principi</vt:lpstr>
      <vt:lpstr>Uslovi za zatvaranje</vt:lpstr>
      <vt:lpstr>Pravo na rad</vt:lpstr>
      <vt:lpstr>Pravo na obrazovanje</vt:lpstr>
      <vt:lpstr>Zdravlje</vt:lpstr>
      <vt:lpstr>ZDravlje</vt:lpstr>
      <vt:lpstr>Red</vt:lpstr>
      <vt:lpstr>REd</vt:lpstr>
      <vt:lpstr>Uprava i zaposleni</vt:lpstr>
      <vt:lpstr>Inspekcija i nadzor</vt:lpstr>
      <vt:lpstr>Pritvorenici</vt:lpstr>
      <vt:lpstr>Svrha režima za zatvorenike</vt:lpstr>
      <vt:lpstr>Zaključak</vt:lpstr>
      <vt:lpstr>Zaključak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Europska zatvorska pravila</dc:title>
  <dc:creator>Nikola</dc:creator>
  <cp:lastModifiedBy>Nikola</cp:lastModifiedBy>
  <cp:revision>14</cp:revision>
  <dcterms:created xsi:type="dcterms:W3CDTF">2020-05-03T19:47:37Z</dcterms:created>
  <dcterms:modified xsi:type="dcterms:W3CDTF">2020-05-06T11:05:39Z</dcterms:modified>
</cp:coreProperties>
</file>