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57" r:id="rId4"/>
    <p:sldId id="287" r:id="rId5"/>
    <p:sldId id="258" r:id="rId6"/>
    <p:sldId id="267" r:id="rId7"/>
    <p:sldId id="260" r:id="rId8"/>
    <p:sldId id="265" r:id="rId9"/>
    <p:sldId id="264" r:id="rId10"/>
    <p:sldId id="262" r:id="rId11"/>
    <p:sldId id="263" r:id="rId12"/>
    <p:sldId id="261" r:id="rId13"/>
    <p:sldId id="268" r:id="rId14"/>
    <p:sldId id="270" r:id="rId15"/>
    <p:sldId id="272" r:id="rId16"/>
    <p:sldId id="273" r:id="rId17"/>
    <p:sldId id="278" r:id="rId18"/>
    <p:sldId id="277" r:id="rId19"/>
    <p:sldId id="282" r:id="rId20"/>
    <p:sldId id="283" r:id="rId21"/>
    <p:sldId id="288" r:id="rId22"/>
    <p:sldId id="289" r:id="rId23"/>
    <p:sldId id="290" r:id="rId24"/>
    <p:sldId id="291" r:id="rId25"/>
    <p:sldId id="292" r:id="rId26"/>
    <p:sldId id="293" r:id="rId27"/>
    <p:sldId id="294"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AABA"/>
    <a:srgbClr val="D60093"/>
    <a:srgbClr val="F3FD91"/>
    <a:srgbClr val="F7AFBB"/>
    <a:srgbClr val="E4B3A0"/>
    <a:srgbClr val="FDBFBF"/>
    <a:srgbClr val="D4A89C"/>
    <a:srgbClr val="CC3300"/>
    <a:srgbClr val="3C1437"/>
    <a:srgbClr val="CB63B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atMod val="400000"/>
                <a:alpha val="41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TextBox 4"/>
          <p:cNvSpPr txBox="1"/>
          <p:nvPr/>
        </p:nvSpPr>
        <p:spPr>
          <a:xfrm>
            <a:off x="533400" y="3352800"/>
            <a:ext cx="8305800" cy="1200329"/>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a:p>
            <a:pPr algn="just"/>
            <a:endParaRPr lang="hr-HR" dirty="0"/>
          </a:p>
        </p:txBody>
      </p:sp>
      <p:sp>
        <p:nvSpPr>
          <p:cNvPr id="6" name="Rectangle 5"/>
          <p:cNvSpPr/>
          <p:nvPr/>
        </p:nvSpPr>
        <p:spPr>
          <a:xfrm>
            <a:off x="304800" y="1066800"/>
            <a:ext cx="8534400" cy="3724096"/>
          </a:xfrm>
          <a:prstGeom prst="rect">
            <a:avLst/>
          </a:prstGeom>
          <a:ln w="25400" cmpd="thinThick">
            <a:solidFill>
              <a:schemeClr val="tx2"/>
            </a:solidFill>
            <a:prstDash val="lgDash"/>
          </a:ln>
        </p:spPr>
        <p:txBody>
          <a:bodyPr wrap="square">
            <a:spAutoFit/>
          </a:bodyPr>
          <a:lstStyle/>
          <a:p>
            <a:pPr algn="ctr"/>
            <a:r>
              <a:rPr lang="hr-HR" sz="2600" b="1" i="1" dirty="0" smtClean="0">
                <a:solidFill>
                  <a:srgbClr val="FDBFBF"/>
                </a:solidFill>
                <a:latin typeface="Arial Rounded MT Bold" pitchFamily="34" charset="0"/>
              </a:rPr>
              <a:t>DIREKTIVA 2012/29/EU EVROPSKOG PARLAMENTA I VIJEĆA O USPOSTAVI MINIMALNIH STANDARDA O PRAVIMA, PODRŠCI I ZAŠTITI  ŽRTAVA KRIVIČNIH DJELA TE O ZAMJENI OKVIRNE ODLUKE VIJEĆA 2001/202/PUP</a:t>
            </a:r>
          </a:p>
          <a:p>
            <a:pPr algn="ctr"/>
            <a:endParaRPr lang="hr-HR" sz="2600" b="1" i="1" dirty="0" smtClean="0">
              <a:latin typeface="Arial Rounded MT Bold" pitchFamily="34" charset="0"/>
            </a:endParaRPr>
          </a:p>
          <a:p>
            <a:pPr algn="ctr"/>
            <a:r>
              <a:rPr lang="en-US" sz="2600" b="1" i="1" dirty="0" smtClean="0">
                <a:solidFill>
                  <a:srgbClr val="F3FD91"/>
                </a:solidFill>
                <a:latin typeface="Arial Rounded MT Bold" pitchFamily="34" charset="0"/>
              </a:rPr>
              <a:t>DIREKTIVA VIJE</a:t>
            </a:r>
            <a:r>
              <a:rPr lang="hr-HR" sz="2600" b="1" i="1" dirty="0" smtClean="0">
                <a:solidFill>
                  <a:srgbClr val="F3FD91"/>
                </a:solidFill>
                <a:latin typeface="Arial Rounded MT Bold" pitchFamily="34" charset="0"/>
              </a:rPr>
              <a:t>Ć</a:t>
            </a:r>
            <a:r>
              <a:rPr lang="en-US" sz="2600" b="1" i="1" dirty="0" smtClean="0">
                <a:solidFill>
                  <a:srgbClr val="F3FD91"/>
                </a:solidFill>
                <a:latin typeface="Arial Rounded MT Bold" pitchFamily="34" charset="0"/>
              </a:rPr>
              <a:t>A 2004/80/ EZ O NAKNADI ŠTETE</a:t>
            </a:r>
            <a:r>
              <a:rPr lang="hr-HR" sz="2600" b="1" i="1" dirty="0" smtClean="0">
                <a:solidFill>
                  <a:srgbClr val="F3FD91"/>
                </a:solidFill>
                <a:latin typeface="Arial Rounded MT Bold" pitchFamily="34" charset="0"/>
              </a:rPr>
              <a:t> </a:t>
            </a:r>
            <a:r>
              <a:rPr lang="en-US" sz="2600" b="1" i="1" dirty="0" smtClean="0">
                <a:solidFill>
                  <a:srgbClr val="F3FD91"/>
                </a:solidFill>
                <a:latin typeface="Arial Rounded MT Bold" pitchFamily="34" charset="0"/>
              </a:rPr>
              <a:t>ŽRTVAMA KRIVIČNIH DJELA</a:t>
            </a:r>
            <a:endParaRPr lang="hr-HR" sz="2600" b="1" i="1" dirty="0" smtClean="0">
              <a:solidFill>
                <a:srgbClr val="F3FD91"/>
              </a:solidFill>
              <a:latin typeface="Arial Rounded MT Bold" pitchFamily="34" charset="0"/>
            </a:endParaRPr>
          </a:p>
          <a:p>
            <a:pPr algn="ctr"/>
            <a:r>
              <a:rPr lang="en-US" sz="2800" b="1" i="1" dirty="0" smtClean="0">
                <a:solidFill>
                  <a:schemeClr val="accent2">
                    <a:lumMod val="50000"/>
                  </a:schemeClr>
                </a:solidFill>
                <a:latin typeface="Arial Rounded MT Bold" pitchFamily="34" charset="0"/>
              </a:rPr>
              <a:t> </a:t>
            </a:r>
            <a:endParaRPr lang="hr-HR" sz="2800" b="1" i="1" strike="noStrike" dirty="0">
              <a:solidFill>
                <a:schemeClr val="accent2">
                  <a:lumMod val="50000"/>
                </a:schemeClr>
              </a:solidFill>
              <a:latin typeface="Arial Rounded MT Bold" pitchFamily="34" charset="0"/>
            </a:endParaRPr>
          </a:p>
        </p:txBody>
      </p:sp>
      <p:sp>
        <p:nvSpPr>
          <p:cNvPr id="7" name="TextBox 6"/>
          <p:cNvSpPr txBox="1"/>
          <p:nvPr/>
        </p:nvSpPr>
        <p:spPr>
          <a:xfrm>
            <a:off x="304800" y="5257800"/>
            <a:ext cx="3429000" cy="646331"/>
          </a:xfrm>
          <a:prstGeom prst="rect">
            <a:avLst/>
          </a:prstGeom>
          <a:noFill/>
        </p:spPr>
        <p:txBody>
          <a:bodyPr wrap="square" rtlCol="0">
            <a:spAutoFit/>
          </a:bodyPr>
          <a:lstStyle/>
          <a:p>
            <a:r>
              <a:rPr lang="hr-HR" b="1" dirty="0" smtClean="0"/>
              <a:t>Mentorica:</a:t>
            </a:r>
          </a:p>
          <a:p>
            <a:r>
              <a:rPr lang="hr-HR" b="1" dirty="0" smtClean="0"/>
              <a:t>Prof.dr. Hajrija Sijerčić - Čolić</a:t>
            </a:r>
            <a:endParaRPr lang="hr-HR" b="1" dirty="0"/>
          </a:p>
        </p:txBody>
      </p:sp>
      <p:sp>
        <p:nvSpPr>
          <p:cNvPr id="8" name="TextBox 7"/>
          <p:cNvSpPr txBox="1"/>
          <p:nvPr/>
        </p:nvSpPr>
        <p:spPr>
          <a:xfrm>
            <a:off x="5791200" y="5181600"/>
            <a:ext cx="3124200" cy="1077218"/>
          </a:xfrm>
          <a:prstGeom prst="rect">
            <a:avLst/>
          </a:prstGeom>
          <a:noFill/>
        </p:spPr>
        <p:txBody>
          <a:bodyPr wrap="square" rtlCol="0">
            <a:spAutoFit/>
          </a:bodyPr>
          <a:lstStyle/>
          <a:p>
            <a:pPr algn="r"/>
            <a:r>
              <a:rPr lang="hr-HR" b="1" dirty="0" smtClean="0"/>
              <a:t>Studentice:</a:t>
            </a:r>
          </a:p>
          <a:p>
            <a:pPr algn="r"/>
            <a:endParaRPr lang="hr-HR" sz="800" b="1" dirty="0" smtClean="0"/>
          </a:p>
          <a:p>
            <a:pPr algn="r"/>
            <a:r>
              <a:rPr lang="hr-HR" b="1" dirty="0" smtClean="0"/>
              <a:t>Amra Mujkić</a:t>
            </a:r>
          </a:p>
          <a:p>
            <a:pPr algn="r"/>
            <a:r>
              <a:rPr lang="hr-HR" b="1" dirty="0" smtClean="0"/>
              <a:t>Amina Borović</a:t>
            </a:r>
            <a:endParaRPr lang="hr-HR" b="1" dirty="0"/>
          </a:p>
        </p:txBody>
      </p:sp>
      <p:sp>
        <p:nvSpPr>
          <p:cNvPr id="9" name="TextBox 8"/>
          <p:cNvSpPr txBox="1"/>
          <p:nvPr/>
        </p:nvSpPr>
        <p:spPr>
          <a:xfrm>
            <a:off x="2362200" y="6324600"/>
            <a:ext cx="4419600" cy="307777"/>
          </a:xfrm>
          <a:prstGeom prst="rect">
            <a:avLst/>
          </a:prstGeom>
          <a:noFill/>
        </p:spPr>
        <p:txBody>
          <a:bodyPr wrap="square" rtlCol="0">
            <a:spAutoFit/>
          </a:bodyPr>
          <a:lstStyle/>
          <a:p>
            <a:pPr algn="ctr"/>
            <a:r>
              <a:rPr lang="hr-HR" sz="1400" b="1" dirty="0" smtClean="0"/>
              <a:t>Sarajevo, maj 2020. godine</a:t>
            </a:r>
            <a:endParaRPr lang="hr-HR"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066800"/>
            <a:ext cx="8534400" cy="5293757"/>
          </a:xfrm>
          <a:prstGeom prst="rect">
            <a:avLst/>
          </a:prstGeom>
          <a:noFill/>
        </p:spPr>
        <p:txBody>
          <a:bodyPr wrap="square" rtlCol="0">
            <a:spAutoFit/>
          </a:bodyPr>
          <a:lstStyle/>
          <a:p>
            <a:pPr algn="just">
              <a:buFont typeface="Wingdings" pitchFamily="2" charset="2"/>
              <a:buChar char="§"/>
            </a:pPr>
            <a:endParaRPr lang="hr-HR" dirty="0" smtClean="0"/>
          </a:p>
          <a:p>
            <a:pPr algn="just">
              <a:buFont typeface="Wingdings" pitchFamily="2" charset="2"/>
              <a:buChar char="§"/>
            </a:pPr>
            <a:endParaRPr lang="hr-HR" dirty="0" smtClean="0"/>
          </a:p>
          <a:p>
            <a:pPr algn="just">
              <a:buFont typeface="Wingdings" pitchFamily="2" charset="2"/>
              <a:buChar char="§"/>
            </a:pPr>
            <a:r>
              <a:rPr lang="hr-HR" dirty="0" smtClean="0"/>
              <a:t> Ž</a:t>
            </a:r>
            <a:r>
              <a:rPr lang="vi-VN" dirty="0" smtClean="0"/>
              <a:t>rtvi </a:t>
            </a:r>
            <a:r>
              <a:rPr lang="hr-HR" dirty="0" smtClean="0"/>
              <a:t>se mora</a:t>
            </a:r>
            <a:r>
              <a:rPr lang="vi-VN" dirty="0" smtClean="0"/>
              <a:t> osigurati besplatan pristup određenim službama koje joj mogu pružiti podršku i koje postupaju u njenom interesu, poštivajući načelo povjerljivosti. </a:t>
            </a:r>
            <a:endParaRPr lang="hr-HR" dirty="0" smtClean="0"/>
          </a:p>
          <a:p>
            <a:pPr algn="just">
              <a:buFont typeface="Wingdings" pitchFamily="2" charset="2"/>
              <a:buChar char="§"/>
            </a:pPr>
            <a:endParaRPr lang="hr-HR" sz="800" dirty="0" smtClean="0"/>
          </a:p>
          <a:p>
            <a:pPr algn="just">
              <a:buFont typeface="Wingdings" pitchFamily="2" charset="2"/>
              <a:buChar char="§"/>
            </a:pPr>
            <a:r>
              <a:rPr lang="hr-HR" dirty="0" smtClean="0"/>
              <a:t> Pristup navedenim službama </a:t>
            </a:r>
            <a:r>
              <a:rPr lang="vi-VN" dirty="0" smtClean="0"/>
              <a:t>osigurava </a:t>
            </a:r>
            <a:r>
              <a:rPr lang="hr-HR" dirty="0" smtClean="0"/>
              <a:t>se </a:t>
            </a:r>
            <a:r>
              <a:rPr lang="vi-VN" dirty="0" smtClean="0"/>
              <a:t>prije </a:t>
            </a:r>
            <a:r>
              <a:rPr lang="hr-HR" dirty="0" smtClean="0"/>
              <a:t>pokretanja </a:t>
            </a:r>
            <a:r>
              <a:rPr lang="vi-VN" dirty="0" smtClean="0"/>
              <a:t>krivičnog postupka, u vremenu dok traje krivični postupak i određeno razdoblje nakon isto</a:t>
            </a:r>
            <a:r>
              <a:rPr lang="hr-HR" dirty="0" smtClean="0"/>
              <a:t>g.</a:t>
            </a:r>
          </a:p>
          <a:p>
            <a:pPr algn="just"/>
            <a:endParaRPr lang="hr-HR" dirty="0" smtClean="0"/>
          </a:p>
          <a:p>
            <a:pPr algn="just">
              <a:buFont typeface="Wingdings" pitchFamily="2" charset="2"/>
              <a:buChar char="§"/>
            </a:pPr>
            <a:endParaRPr lang="hr-HR" sz="800" dirty="0" smtClean="0"/>
          </a:p>
          <a:p>
            <a:pPr algn="just">
              <a:buFont typeface="Wingdings" pitchFamily="2" charset="2"/>
              <a:buChar char="§"/>
            </a:pPr>
            <a:r>
              <a:rPr lang="hr-HR" dirty="0" smtClean="0"/>
              <a:t> Podršku žrtvi mogu pružiti opšte i </a:t>
            </a:r>
            <a:r>
              <a:rPr lang="vi-VN" dirty="0" smtClean="0"/>
              <a:t>specijalističke službe </a:t>
            </a:r>
            <a:r>
              <a:rPr lang="hr-HR" dirty="0" smtClean="0"/>
              <a:t>(novouspostavljene ili već postojeće)</a:t>
            </a:r>
            <a:r>
              <a:rPr lang="vi-VN" dirty="0" smtClean="0"/>
              <a:t>. </a:t>
            </a:r>
            <a:endParaRPr lang="hr-HR" dirty="0" smtClean="0"/>
          </a:p>
          <a:p>
            <a:pPr algn="just">
              <a:buFont typeface="Wingdings" pitchFamily="2" charset="2"/>
              <a:buChar char="§"/>
            </a:pPr>
            <a:endParaRPr lang="hr-HR" sz="800" dirty="0" smtClean="0"/>
          </a:p>
          <a:p>
            <a:pPr algn="just">
              <a:buFont typeface="Wingdings" pitchFamily="2" charset="2"/>
              <a:buChar char="§"/>
            </a:pPr>
            <a:r>
              <a:rPr lang="hr-HR" dirty="0" smtClean="0"/>
              <a:t> S</a:t>
            </a:r>
            <a:r>
              <a:rPr lang="vi-VN" dirty="0" smtClean="0"/>
              <a:t>lužbe se mogu uspostaviti bilo kao javne ili kao nevladine organizacije a mogu biti </a:t>
            </a:r>
            <a:r>
              <a:rPr lang="hr-HR" dirty="0" smtClean="0"/>
              <a:t>organizovane </a:t>
            </a:r>
            <a:r>
              <a:rPr lang="vi-VN" dirty="0" smtClean="0"/>
              <a:t>na dobrovoljnoj ili profesionalnoj osnovi. </a:t>
            </a:r>
            <a:endParaRPr lang="hr-HR" dirty="0" smtClean="0"/>
          </a:p>
          <a:p>
            <a:pPr algn="just">
              <a:buFont typeface="Wingdings" pitchFamily="2" charset="2"/>
              <a:buChar char="§"/>
            </a:pPr>
            <a:endParaRPr lang="hr-HR" sz="800" dirty="0" smtClean="0"/>
          </a:p>
          <a:p>
            <a:pPr algn="just">
              <a:buFont typeface="Wingdings" pitchFamily="2" charset="2"/>
              <a:buChar char="§"/>
            </a:pPr>
            <a:r>
              <a:rPr lang="hr-HR" dirty="0" smtClean="0"/>
              <a:t> </a:t>
            </a:r>
            <a:r>
              <a:rPr lang="vi-VN" dirty="0" smtClean="0"/>
              <a:t>Pristup žrtve navedenim službama nije uslovljen formalnom prijavom </a:t>
            </a:r>
            <a:r>
              <a:rPr lang="hr-HR" dirty="0" smtClean="0"/>
              <a:t>krivičnog djela nadležnom tijelom</a:t>
            </a:r>
            <a:r>
              <a:rPr lang="vi-VN" dirty="0" smtClean="0"/>
              <a:t>. </a:t>
            </a:r>
            <a:endParaRPr lang="hr-HR" dirty="0" smtClean="0"/>
          </a:p>
          <a:p>
            <a:pPr algn="just">
              <a:buFont typeface="Wingdings" pitchFamily="2" charset="2"/>
              <a:buChar char="§"/>
            </a:pPr>
            <a:endParaRPr lang="hr-HR" dirty="0" smtClean="0"/>
          </a:p>
          <a:p>
            <a:pPr algn="just"/>
            <a:endParaRPr lang="vi-VN" dirty="0" smtClean="0"/>
          </a:p>
          <a:p>
            <a:pPr algn="just"/>
            <a:r>
              <a:rPr lang="vi-VN" dirty="0" smtClean="0"/>
              <a:t/>
            </a:r>
            <a:br>
              <a:rPr lang="vi-VN" dirty="0" smtClean="0"/>
            </a:br>
            <a:endParaRPr lang="vi-V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447800"/>
            <a:ext cx="8305800" cy="4585871"/>
          </a:xfrm>
          <a:prstGeom prst="rect">
            <a:avLst/>
          </a:prstGeom>
          <a:noFill/>
        </p:spPr>
        <p:txBody>
          <a:bodyPr wrap="square" rtlCol="0">
            <a:spAutoFit/>
          </a:bodyPr>
          <a:lstStyle/>
          <a:p>
            <a:pPr algn="just">
              <a:buFont typeface="Wingdings" pitchFamily="2" charset="2"/>
              <a:buChar char="§"/>
            </a:pPr>
            <a:r>
              <a:rPr lang="hr-HR" dirty="0" smtClean="0"/>
              <a:t> </a:t>
            </a:r>
            <a:r>
              <a:rPr lang="vi-VN" dirty="0" smtClean="0"/>
              <a:t>U članu 9. Direktive taksativno su nabrojane usluge koje navedene službe trebaju pružiti žrtv</a:t>
            </a:r>
            <a:r>
              <a:rPr lang="hr-HR" dirty="0" smtClean="0"/>
              <a:t>i</a:t>
            </a:r>
            <a:r>
              <a:rPr lang="vi-VN" dirty="0" smtClean="0"/>
              <a:t> a odnose se na</a:t>
            </a:r>
            <a:r>
              <a:rPr lang="hr-HR" dirty="0" smtClean="0"/>
              <a:t>:</a:t>
            </a:r>
            <a:r>
              <a:rPr lang="vi-VN" dirty="0" smtClean="0"/>
              <a:t> </a:t>
            </a:r>
            <a:endParaRPr lang="hr-HR" dirty="0" smtClean="0"/>
          </a:p>
          <a:p>
            <a:pPr algn="just"/>
            <a:endParaRPr lang="hr-HR" sz="800" dirty="0" smtClean="0"/>
          </a:p>
          <a:p>
            <a:pPr marL="342900" indent="-342900" algn="just">
              <a:buFont typeface="+mj-lt"/>
              <a:buAutoNum type="arabicPeriod"/>
            </a:pPr>
            <a:r>
              <a:rPr lang="vi-VN" dirty="0" smtClean="0"/>
              <a:t>pružanje informacija, savjeta i podrške</a:t>
            </a:r>
            <a:r>
              <a:rPr lang="hr-HR" dirty="0" smtClean="0"/>
              <a:t> žrtvi</a:t>
            </a:r>
            <a:r>
              <a:rPr lang="vi-VN" dirty="0" smtClean="0"/>
              <a:t> </a:t>
            </a:r>
            <a:r>
              <a:rPr lang="hr-HR" dirty="0" smtClean="0"/>
              <a:t>radi ostvarivanja njenih prava;</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informacije </a:t>
            </a:r>
            <a:r>
              <a:rPr lang="hr-HR" dirty="0" smtClean="0"/>
              <a:t>ili direktno upućivanje na </a:t>
            </a:r>
            <a:r>
              <a:rPr lang="vi-VN" dirty="0" smtClean="0"/>
              <a:t>specijalističk</a:t>
            </a:r>
            <a:r>
              <a:rPr lang="hr-HR" dirty="0" smtClean="0"/>
              <a:t>e</a:t>
            </a:r>
            <a:r>
              <a:rPr lang="vi-VN" dirty="0" smtClean="0"/>
              <a:t> služb</a:t>
            </a:r>
            <a:r>
              <a:rPr lang="hr-HR" dirty="0" smtClean="0"/>
              <a:t>e</a:t>
            </a:r>
            <a:r>
              <a:rPr lang="vi-VN" dirty="0" smtClean="0"/>
              <a:t> koje pružaju podršku</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emocionalnu i psihološku podršku; </a:t>
            </a:r>
            <a:endParaRPr lang="hr-HR" dirty="0" smtClean="0"/>
          </a:p>
          <a:p>
            <a:pPr marL="228600" indent="-228600" algn="just">
              <a:buFont typeface="+mj-lt"/>
              <a:buAutoNum type="arabicPeriod"/>
            </a:pPr>
            <a:endParaRPr lang="hr-HR" sz="800" dirty="0" smtClean="0"/>
          </a:p>
          <a:p>
            <a:pPr marL="342900" indent="-342900" algn="just">
              <a:buFont typeface="+mj-lt"/>
              <a:buAutoNum type="arabicPeriod"/>
            </a:pPr>
            <a:r>
              <a:rPr lang="vi-VN" dirty="0" smtClean="0"/>
              <a:t>savjete vezane za finansijska ili praktična pitanja o krivičnom djelu; </a:t>
            </a:r>
            <a:endParaRPr lang="hr-HR" dirty="0" smtClean="0"/>
          </a:p>
          <a:p>
            <a:pPr marL="228600" indent="-228600" algn="just">
              <a:buFont typeface="+mj-lt"/>
              <a:buAutoNum type="arabicPeriod"/>
            </a:pPr>
            <a:endParaRPr lang="hr-HR" sz="800" dirty="0" smtClean="0"/>
          </a:p>
          <a:p>
            <a:pPr marL="342900" indent="-342900" algn="just">
              <a:buFont typeface="+mj-lt"/>
              <a:buAutoNum type="arabicPeriod"/>
            </a:pPr>
            <a:r>
              <a:rPr lang="vi-VN" dirty="0" smtClean="0"/>
              <a:t>savjet</a:t>
            </a:r>
            <a:r>
              <a:rPr lang="hr-HR" dirty="0" smtClean="0"/>
              <a:t>ovanje žrtve o rizicima za nju te na koji način može izbjeći </a:t>
            </a:r>
            <a:r>
              <a:rPr lang="vi-VN" dirty="0" smtClean="0"/>
              <a:t>sekundarnu i ponovljenu viktimizaciju, zastraživanje ili odmazdu (ako ih ne pruža određena služba). </a:t>
            </a:r>
          </a:p>
          <a:p>
            <a:pPr algn="just"/>
            <a:endParaRPr lang="hr-HR" dirty="0" smtClean="0"/>
          </a:p>
          <a:p>
            <a:pPr algn="just">
              <a:buFont typeface="Wingdings" pitchFamily="2" charset="2"/>
              <a:buChar char="§"/>
            </a:pPr>
            <a:r>
              <a:rPr lang="hr-HR" dirty="0" smtClean="0"/>
              <a:t> </a:t>
            </a:r>
            <a:r>
              <a:rPr lang="vi-VN" dirty="0" smtClean="0"/>
              <a:t>Specijalističke službe moraju pružiti utočište ili drugi privremeni smještaj ukoliko je to potrebno žrtvi te ciljanu podršku žrtvi koja ima posebne potrebe (npr. žrtv</a:t>
            </a:r>
            <a:r>
              <a:rPr lang="hr-HR" dirty="0" smtClean="0"/>
              <a:t>i</a:t>
            </a:r>
            <a:r>
              <a:rPr lang="vi-VN" dirty="0" smtClean="0"/>
              <a:t> spolnog</a:t>
            </a:r>
            <a:r>
              <a:rPr lang="hr-HR" dirty="0" smtClean="0"/>
              <a:t> nasilja, </a:t>
            </a:r>
            <a:r>
              <a:rPr lang="vi-VN" dirty="0" smtClean="0"/>
              <a:t>rodnog nasilja ili ukoliko je nasilje pretrpila od osobe sa kojom je u bliskom odnosu a što uključuje savjetovanje poslije pretrpljene traume</a:t>
            </a:r>
            <a:r>
              <a:rPr lang="hr-HR" dirty="0" smtClean="0"/>
              <a:t>)</a:t>
            </a:r>
            <a:r>
              <a:rPr lang="vi-VN" dirty="0" smtClean="0"/>
              <a:t>.</a:t>
            </a:r>
            <a:endParaRPr lang="vi-V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851648" cy="914400"/>
          </a:xfrm>
        </p:spPr>
        <p:txBody>
          <a:bodyPr>
            <a:normAutofit/>
          </a:bodyPr>
          <a:lstStyle/>
          <a:p>
            <a:r>
              <a:rPr lang="hr-HR" sz="4400" dirty="0" smtClean="0"/>
              <a:t>III poglavlje Direktive</a:t>
            </a:r>
            <a:endParaRPr lang="hr-HR" sz="4400" dirty="0"/>
          </a:p>
        </p:txBody>
      </p:sp>
      <p:sp>
        <p:nvSpPr>
          <p:cNvPr id="4" name="TextBox 3"/>
          <p:cNvSpPr txBox="1"/>
          <p:nvPr/>
        </p:nvSpPr>
        <p:spPr>
          <a:xfrm>
            <a:off x="304800" y="2286000"/>
            <a:ext cx="8458200" cy="3970318"/>
          </a:xfrm>
          <a:prstGeom prst="rect">
            <a:avLst/>
          </a:prstGeom>
          <a:noFill/>
        </p:spPr>
        <p:txBody>
          <a:bodyPr wrap="square" rtlCol="0">
            <a:spAutoFit/>
          </a:bodyPr>
          <a:lstStyle/>
          <a:p>
            <a:pPr algn="just">
              <a:buFont typeface="Wingdings" pitchFamily="2" charset="2"/>
              <a:buChar char="§"/>
            </a:pPr>
            <a:r>
              <a:rPr lang="hr-HR" dirty="0" smtClean="0"/>
              <a:t> U ovom poglavlju </a:t>
            </a:r>
            <a:r>
              <a:rPr lang="vi-VN" dirty="0" smtClean="0"/>
              <a:t>propis</a:t>
            </a:r>
            <a:r>
              <a:rPr lang="hr-HR" dirty="0" smtClean="0"/>
              <a:t>an je</a:t>
            </a:r>
            <a:r>
              <a:rPr lang="vi-VN" dirty="0" smtClean="0"/>
              <a:t> način na koji žrtva ostvaruje pravo sudjelovanja u krivičnom postupku</a:t>
            </a:r>
            <a:r>
              <a:rPr lang="hr-HR" dirty="0" smtClean="0"/>
              <a:t> (uz upućivanje na nacionalna zakonodavstva).</a:t>
            </a:r>
            <a:endParaRPr lang="vi-VN" dirty="0" smtClean="0"/>
          </a:p>
          <a:p>
            <a:pPr algn="just">
              <a:buFont typeface="Wingdings" pitchFamily="2" charset="2"/>
              <a:buChar char="§"/>
            </a:pPr>
            <a:endParaRPr lang="hr-HR" dirty="0" smtClean="0"/>
          </a:p>
          <a:p>
            <a:pPr algn="just">
              <a:buFont typeface="Wingdings" pitchFamily="2" charset="2"/>
              <a:buChar char="§"/>
            </a:pPr>
            <a:r>
              <a:rPr lang="hr-HR" dirty="0" smtClean="0"/>
              <a:t> </a:t>
            </a:r>
            <a:r>
              <a:rPr lang="vi-VN" dirty="0" smtClean="0"/>
              <a:t>Žrtvi se mora osigurati mogućnost da bude saslušana u toku krivičnog postupka kao i da pruža dokaze</a:t>
            </a:r>
            <a:r>
              <a:rPr lang="hr-HR" dirty="0" smtClean="0"/>
              <a:t>.</a:t>
            </a:r>
          </a:p>
          <a:p>
            <a:pPr algn="just">
              <a:buFont typeface="Wingdings" pitchFamily="2" charset="2"/>
              <a:buChar char="§"/>
            </a:pPr>
            <a:endParaRPr lang="hr-HR" dirty="0" smtClean="0"/>
          </a:p>
          <a:p>
            <a:pPr algn="just">
              <a:buFont typeface="Wingdings" pitchFamily="2" charset="2"/>
              <a:buChar char="§"/>
            </a:pPr>
            <a:r>
              <a:rPr lang="hr-HR" dirty="0" smtClean="0"/>
              <a:t> </a:t>
            </a:r>
            <a:r>
              <a:rPr lang="vi-VN" dirty="0" smtClean="0"/>
              <a:t>Ukoliko je žrtva dijete prilikom saslušanja se uzima u obzir njegova zrelost i dob.</a:t>
            </a:r>
            <a:endParaRPr lang="hr-HR" dirty="0" smtClean="0"/>
          </a:p>
          <a:p>
            <a:pPr algn="just">
              <a:buFont typeface="Wingdings" pitchFamily="2" charset="2"/>
              <a:buChar char="§"/>
            </a:pPr>
            <a:endParaRPr lang="vi-VN" dirty="0" smtClean="0"/>
          </a:p>
          <a:p>
            <a:pPr algn="just">
              <a:buFont typeface="Wingdings" pitchFamily="2" charset="2"/>
              <a:buChar char="§"/>
            </a:pPr>
            <a:r>
              <a:rPr lang="hr-HR" dirty="0" smtClean="0"/>
              <a:t> </a:t>
            </a:r>
            <a:r>
              <a:rPr lang="vi-VN" dirty="0" smtClean="0"/>
              <a:t>Zavisno od položaja žrtve u krivičnom postupku, potrebno je osigurati pravo na preispitivanje odluke da se neće poduzimati krivično gonjenj</a:t>
            </a:r>
            <a:r>
              <a:rPr lang="hr-HR" dirty="0" smtClean="0"/>
              <a:t>e (barem za žrtve koje su pretrpile teška krivična djela).</a:t>
            </a:r>
          </a:p>
          <a:p>
            <a:pPr algn="just">
              <a:buFont typeface="Wingdings" pitchFamily="2" charset="2"/>
              <a:buChar char="§"/>
            </a:pPr>
            <a:endParaRPr lang="hr-HR" dirty="0" smtClean="0"/>
          </a:p>
          <a:p>
            <a:pPr algn="just">
              <a:buFont typeface="Wingdings" pitchFamily="2" charset="2"/>
              <a:buChar char="§"/>
            </a:pPr>
            <a:r>
              <a:rPr lang="hr-HR" dirty="0" smtClean="0"/>
              <a:t> </a:t>
            </a:r>
            <a:r>
              <a:rPr lang="vi-VN" dirty="0" smtClean="0"/>
              <a:t>Žrtv</a:t>
            </a:r>
            <a:r>
              <a:rPr lang="hr-HR" dirty="0" smtClean="0"/>
              <a:t>a</a:t>
            </a:r>
            <a:r>
              <a:rPr lang="vi-VN" dirty="0" smtClean="0"/>
              <a:t> se</a:t>
            </a:r>
            <a:r>
              <a:rPr lang="hr-HR" dirty="0" smtClean="0"/>
              <a:t> </a:t>
            </a:r>
            <a:r>
              <a:rPr lang="vi-VN" dirty="0" smtClean="0"/>
              <a:t>obavještava o </a:t>
            </a:r>
            <a:r>
              <a:rPr lang="hr-HR" dirty="0" smtClean="0"/>
              <a:t>mogućnosti dobivanja </a:t>
            </a:r>
            <a:r>
              <a:rPr lang="vi-VN" dirty="0" smtClean="0"/>
              <a:t>dodatn</a:t>
            </a:r>
            <a:r>
              <a:rPr lang="hr-HR" dirty="0" smtClean="0"/>
              <a:t>ih</a:t>
            </a:r>
            <a:r>
              <a:rPr lang="vi-VN" dirty="0" smtClean="0"/>
              <a:t> informacije pomoću kojih će odlučiti da li će tražiti preispitivanje odluke da se neće preduzeti krivično gonjenje. </a:t>
            </a:r>
            <a:endParaRPr lang="vi-V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14400"/>
            <a:ext cx="8610600" cy="6586418"/>
          </a:xfrm>
          <a:prstGeom prst="rect">
            <a:avLst/>
          </a:prstGeom>
          <a:noFill/>
        </p:spPr>
        <p:txBody>
          <a:bodyPr wrap="square" rtlCol="0">
            <a:spAutoFit/>
          </a:bodyPr>
          <a:lstStyle/>
          <a:p>
            <a:pPr algn="just">
              <a:buFont typeface="Wingdings" pitchFamily="2" charset="2"/>
              <a:buChar char="§"/>
            </a:pPr>
            <a:r>
              <a:rPr lang="hr-HR" sz="1700" dirty="0" smtClean="0"/>
              <a:t> Članom 12. Direktive definisane su zaštitne mjere unutar službi za popravljanje nastale štete koje djeluju za interes žrtve na temelju njenog slobodnog pristanka (isti se može povući u bilo kojem trenutku). </a:t>
            </a:r>
          </a:p>
          <a:p>
            <a:pPr algn="just">
              <a:buFont typeface="Wingdings" pitchFamily="2" charset="2"/>
              <a:buChar char="§"/>
            </a:pPr>
            <a:endParaRPr lang="hr-HR" sz="800" dirty="0" smtClean="0"/>
          </a:p>
          <a:p>
            <a:pPr algn="just">
              <a:buFont typeface="Wingdings" pitchFamily="2" charset="2"/>
              <a:buChar char="§"/>
            </a:pPr>
            <a:r>
              <a:rPr lang="hr-HR" sz="1700" dirty="0" smtClean="0"/>
              <a:t> Prije nego što da svoj pristanak za učešće u postupku, žrtva se obavještava o informacijama vezanim za postupak i mogući ishod istog. </a:t>
            </a:r>
          </a:p>
          <a:p>
            <a:pPr algn="just">
              <a:buFont typeface="Wingdings" pitchFamily="2" charset="2"/>
              <a:buChar char="§"/>
            </a:pPr>
            <a:endParaRPr lang="hr-HR" sz="800" dirty="0" smtClean="0"/>
          </a:p>
          <a:p>
            <a:pPr algn="just">
              <a:buFont typeface="Wingdings" pitchFamily="2" charset="2"/>
              <a:buChar char="§"/>
            </a:pPr>
            <a:r>
              <a:rPr lang="hr-HR" sz="1700" dirty="0" smtClean="0"/>
              <a:t> Jedan od uslova za pristup navedenim službama jeste da je počinitelj priznao najvažnije činjenice vezane za konkretan predmet.</a:t>
            </a:r>
          </a:p>
          <a:p>
            <a:pPr algn="just">
              <a:buFont typeface="Wingdings" pitchFamily="2" charset="2"/>
              <a:buChar char="§"/>
            </a:pPr>
            <a:endParaRPr lang="hr-HR" sz="800" dirty="0" smtClean="0"/>
          </a:p>
          <a:p>
            <a:pPr algn="just">
              <a:buFont typeface="Wingdings" pitchFamily="2" charset="2"/>
              <a:buChar char="§"/>
            </a:pPr>
            <a:r>
              <a:rPr lang="hr-HR" sz="1700" dirty="0" smtClean="0"/>
              <a:t> Raspravljanje u ovim postupcima je povjerljivo i ne objavljuje se javno osim ako stranke daju saglasnost ili je to potrebno radi zaštite javnog interesa. </a:t>
            </a:r>
          </a:p>
          <a:p>
            <a:pPr algn="just">
              <a:buFont typeface="Wingdings" pitchFamily="2" charset="2"/>
              <a:buChar char="§"/>
            </a:pPr>
            <a:endParaRPr lang="hr-HR" sz="800" dirty="0" smtClean="0"/>
          </a:p>
          <a:p>
            <a:pPr algn="just">
              <a:buFont typeface="Wingdings" pitchFamily="2" charset="2"/>
              <a:buChar char="§"/>
            </a:pPr>
            <a:r>
              <a:rPr lang="hr-HR" sz="1700" dirty="0" smtClean="0"/>
              <a:t> </a:t>
            </a:r>
            <a:r>
              <a:rPr lang="vi-VN" sz="1700" dirty="0" smtClean="0"/>
              <a:t>Direktiva propisuje da se žrtvi treba osigurati pravna pomoć ukoliko ona ima status stranke u krivičnom postupku. </a:t>
            </a:r>
            <a:endParaRPr lang="hr-HR" sz="1700" dirty="0" smtClean="0"/>
          </a:p>
          <a:p>
            <a:pPr algn="just"/>
            <a:endParaRPr lang="hr-HR" sz="800" dirty="0" smtClean="0"/>
          </a:p>
          <a:p>
            <a:pPr algn="just">
              <a:buFont typeface="Wingdings" pitchFamily="2" charset="2"/>
              <a:buChar char="§"/>
            </a:pPr>
            <a:r>
              <a:rPr lang="hr-HR" sz="1700" dirty="0" smtClean="0"/>
              <a:t> Žrtvi </a:t>
            </a:r>
            <a:r>
              <a:rPr lang="vi-VN" sz="1700" dirty="0" smtClean="0"/>
              <a:t>se mogu naknaditi troškovi koje je imala prilikom tokom svog sudjelovanja u krivičnom postupku, pri čemu se procjenjuje njen položaj u konkretnom postupku</a:t>
            </a:r>
            <a:r>
              <a:rPr lang="hr-HR" sz="1700" dirty="0" smtClean="0"/>
              <a:t>.</a:t>
            </a:r>
          </a:p>
          <a:p>
            <a:pPr algn="just">
              <a:buFont typeface="Wingdings" pitchFamily="2" charset="2"/>
              <a:buChar char="§"/>
            </a:pPr>
            <a:endParaRPr lang="vi-VN" sz="800" dirty="0" smtClean="0"/>
          </a:p>
          <a:p>
            <a:pPr algn="just">
              <a:buFont typeface="Wingdings" pitchFamily="2" charset="2"/>
              <a:buChar char="§"/>
            </a:pPr>
            <a:r>
              <a:rPr lang="hr-HR" sz="1700" dirty="0" smtClean="0"/>
              <a:t> </a:t>
            </a:r>
            <a:r>
              <a:rPr lang="vi-VN" sz="1700" dirty="0" smtClean="0"/>
              <a:t>Žrtva ima pravo da joj se bez odgode vrati zaplijenjena</a:t>
            </a:r>
            <a:r>
              <a:rPr lang="hr-HR" sz="1700" dirty="0" smtClean="0"/>
              <a:t> imovina</a:t>
            </a:r>
            <a:r>
              <a:rPr lang="vi-VN" sz="1700" dirty="0" smtClean="0"/>
              <a:t> </a:t>
            </a:r>
            <a:r>
              <a:rPr lang="hr-HR" sz="1700" dirty="0" smtClean="0"/>
              <a:t>(</a:t>
            </a:r>
            <a:r>
              <a:rPr lang="vi-VN" sz="1700" dirty="0" smtClean="0"/>
              <a:t>ukoliko ista nije potrebna za dalji postupak). </a:t>
            </a:r>
            <a:endParaRPr lang="hr-HR" sz="1700" dirty="0" smtClean="0"/>
          </a:p>
          <a:p>
            <a:pPr algn="just">
              <a:buFont typeface="Wingdings" pitchFamily="2" charset="2"/>
              <a:buChar char="§"/>
            </a:pPr>
            <a:endParaRPr lang="vi-VN" sz="800" dirty="0" smtClean="0"/>
          </a:p>
          <a:p>
            <a:pPr algn="just">
              <a:buFont typeface="Wingdings" pitchFamily="2" charset="2"/>
              <a:buChar char="§"/>
            </a:pPr>
            <a:r>
              <a:rPr lang="hr-HR" sz="1700" dirty="0" smtClean="0"/>
              <a:t> </a:t>
            </a:r>
            <a:r>
              <a:rPr lang="vi-VN" sz="1700" dirty="0" smtClean="0"/>
              <a:t>Žrtva ima pravo da joj počinitelj naknadi štetu, za što se donosi posebna odluka u krivičnom postupku, osim ako nacionalno zakonodavstvo predviđa </a:t>
            </a:r>
            <a:r>
              <a:rPr lang="hr-HR" sz="1700" dirty="0" smtClean="0"/>
              <a:t>provođenje drugog postupka</a:t>
            </a:r>
            <a:r>
              <a:rPr lang="vi-VN" sz="1700" dirty="0" smtClean="0"/>
              <a:t>. </a:t>
            </a:r>
            <a:r>
              <a:rPr lang="hr-HR" sz="1700" dirty="0" smtClean="0"/>
              <a:t>U ovu svrhu, potrebno je da države članice razviju mjere kojima će podstaći počinitelje na naknadu štete. </a:t>
            </a:r>
          </a:p>
          <a:p>
            <a:pPr algn="just"/>
            <a:endParaRPr lang="hr-HR" sz="1700" dirty="0" smtClean="0"/>
          </a:p>
          <a:p>
            <a:endParaRPr lang="hr-HR" sz="1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676400"/>
            <a:ext cx="8610600" cy="3970318"/>
          </a:xfrm>
          <a:prstGeom prst="rect">
            <a:avLst/>
          </a:prstGeom>
          <a:noFill/>
        </p:spPr>
        <p:txBody>
          <a:bodyPr wrap="square" rtlCol="0">
            <a:spAutoFit/>
          </a:bodyPr>
          <a:lstStyle/>
          <a:p>
            <a:pPr algn="just">
              <a:buFont typeface="Wingdings" pitchFamily="2" charset="2"/>
              <a:buChar char="§"/>
            </a:pPr>
            <a:r>
              <a:rPr lang="hr-HR" dirty="0" smtClean="0"/>
              <a:t> </a:t>
            </a:r>
            <a:r>
              <a:rPr lang="vi-VN" dirty="0" smtClean="0"/>
              <a:t>Direktiva </a:t>
            </a:r>
            <a:r>
              <a:rPr lang="hr-HR" dirty="0" smtClean="0"/>
              <a:t>predviđa saradnju nadležnih tijela u slučaju kada su različite</a:t>
            </a:r>
            <a:r>
              <a:rPr lang="vi-VN" dirty="0" smtClean="0"/>
              <a:t> </a:t>
            </a:r>
            <a:r>
              <a:rPr lang="hr-HR" dirty="0" smtClean="0"/>
              <a:t>država članica gdje žrtva ima boravište i država članica gdje se dogodilo krivično djelo.</a:t>
            </a:r>
          </a:p>
          <a:p>
            <a:pPr algn="just">
              <a:buFont typeface="Wingdings" pitchFamily="2" charset="2"/>
              <a:buChar char="§"/>
            </a:pPr>
            <a:endParaRPr lang="hr-HR" dirty="0" smtClean="0"/>
          </a:p>
          <a:p>
            <a:pPr algn="just">
              <a:buFont typeface="Wingdings" pitchFamily="2" charset="2"/>
              <a:buChar char="§"/>
            </a:pPr>
            <a:r>
              <a:rPr lang="hr-HR" dirty="0" smtClean="0"/>
              <a:t> </a:t>
            </a:r>
            <a:r>
              <a:rPr lang="vi-VN" dirty="0" smtClean="0"/>
              <a:t>Organi</a:t>
            </a:r>
            <a:r>
              <a:rPr lang="hr-HR" dirty="0" smtClean="0"/>
              <a:t>ma</a:t>
            </a:r>
            <a:r>
              <a:rPr lang="vi-VN" dirty="0" smtClean="0"/>
              <a:t> držav</a:t>
            </a:r>
            <a:r>
              <a:rPr lang="hr-HR" dirty="0" smtClean="0"/>
              <a:t>e</a:t>
            </a:r>
            <a:r>
              <a:rPr lang="vi-VN" dirty="0" smtClean="0"/>
              <a:t> članic</a:t>
            </a:r>
            <a:r>
              <a:rPr lang="hr-HR" dirty="0" smtClean="0"/>
              <a:t>e</a:t>
            </a:r>
            <a:r>
              <a:rPr lang="vi-VN" dirty="0" smtClean="0"/>
              <a:t> gdje je počinjeno krivično djelo </a:t>
            </a:r>
            <a:r>
              <a:rPr lang="hr-HR" dirty="0" smtClean="0"/>
              <a:t>mora biti omogućeno da uzmu izjavu žrtve odmah po prijavi krivičnog djela kao i da imaju </a:t>
            </a:r>
            <a:r>
              <a:rPr lang="vi-VN" dirty="0" smtClean="0"/>
              <a:t>pristup telefonskoj konferenciji </a:t>
            </a:r>
            <a:r>
              <a:rPr lang="hr-HR" dirty="0" smtClean="0"/>
              <a:t>i </a:t>
            </a:r>
            <a:r>
              <a:rPr lang="vi-VN" dirty="0" smtClean="0"/>
              <a:t>videkonferenciji radi saslušanja žrtve sa boravištem u inostranstvu</a:t>
            </a:r>
            <a:r>
              <a:rPr lang="hr-HR" dirty="0" smtClean="0"/>
              <a:t>.</a:t>
            </a:r>
            <a:r>
              <a:rPr lang="vi-VN" dirty="0" smtClean="0"/>
              <a:t> </a:t>
            </a:r>
            <a:endParaRPr lang="hr-HR" dirty="0" smtClean="0"/>
          </a:p>
          <a:p>
            <a:pPr algn="just">
              <a:buFont typeface="Wingdings" pitchFamily="2" charset="2"/>
              <a:buChar char="§"/>
            </a:pPr>
            <a:endParaRPr lang="hr-HR" dirty="0" smtClean="0"/>
          </a:p>
          <a:p>
            <a:pPr algn="just">
              <a:buFont typeface="Wingdings" pitchFamily="2" charset="2"/>
              <a:buChar char="§"/>
            </a:pPr>
            <a:r>
              <a:rPr lang="hr-HR" dirty="0" smtClean="0"/>
              <a:t> </a:t>
            </a:r>
            <a:r>
              <a:rPr lang="vi-VN" dirty="0" smtClean="0"/>
              <a:t>Ukoliko žrtva ne može prij</a:t>
            </a:r>
            <a:r>
              <a:rPr lang="hr-HR" dirty="0" smtClean="0"/>
              <a:t>a</a:t>
            </a:r>
            <a:r>
              <a:rPr lang="vi-VN" dirty="0" smtClean="0"/>
              <a:t>viti krivično djelo u onoj državi gdje je počinjeno i</a:t>
            </a:r>
            <a:r>
              <a:rPr lang="hr-HR" dirty="0" smtClean="0"/>
              <a:t>li se radi o težem krivičnom djelu zbog čega ga ne želi u toj državi prijaviti</a:t>
            </a:r>
            <a:r>
              <a:rPr lang="vi-VN" dirty="0" smtClean="0"/>
              <a:t>, mora joj se osigurati mogućnost prijave u drugoj državi članici. </a:t>
            </a:r>
            <a:endParaRPr lang="hr-HR" dirty="0" smtClean="0"/>
          </a:p>
          <a:p>
            <a:pPr algn="just">
              <a:buFont typeface="Wingdings" pitchFamily="2" charset="2"/>
              <a:buChar char="§"/>
            </a:pPr>
            <a:endParaRPr lang="hr-HR" dirty="0" smtClean="0"/>
          </a:p>
          <a:p>
            <a:pPr algn="just">
              <a:buFont typeface="Wingdings" pitchFamily="2" charset="2"/>
              <a:buChar char="§"/>
            </a:pPr>
            <a:r>
              <a:rPr lang="hr-HR" dirty="0" smtClean="0"/>
              <a:t> Tijelo </a:t>
            </a:r>
            <a:r>
              <a:rPr lang="vi-VN" dirty="0" smtClean="0"/>
              <a:t>koje je zaprimilo prijavu krivičnog djela bez odgađanja proslijeđuje prijavu tijelu u državi članici gdje je djelo počinjeno (ukoliko država gdje je žrtva podnijela prijavu nije pokrenula postupak).</a:t>
            </a:r>
            <a:endParaRPr lang="vi-V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851648" cy="762000"/>
          </a:xfrm>
        </p:spPr>
        <p:txBody>
          <a:bodyPr>
            <a:normAutofit/>
          </a:bodyPr>
          <a:lstStyle/>
          <a:p>
            <a:r>
              <a:rPr lang="hr-HR" sz="4400" dirty="0" smtClean="0"/>
              <a:t>IV poglavlje Direktive</a:t>
            </a:r>
            <a:endParaRPr lang="hr-HR" sz="4400" dirty="0"/>
          </a:p>
        </p:txBody>
      </p:sp>
      <p:sp>
        <p:nvSpPr>
          <p:cNvPr id="4" name="TextBox 3"/>
          <p:cNvSpPr txBox="1"/>
          <p:nvPr/>
        </p:nvSpPr>
        <p:spPr>
          <a:xfrm>
            <a:off x="228600" y="2514600"/>
            <a:ext cx="8458200" cy="3385542"/>
          </a:xfrm>
          <a:prstGeom prst="rect">
            <a:avLst/>
          </a:prstGeom>
          <a:noFill/>
        </p:spPr>
        <p:txBody>
          <a:bodyPr wrap="square" rtlCol="0">
            <a:spAutoFit/>
          </a:bodyPr>
          <a:lstStyle/>
          <a:p>
            <a:pPr marL="342900" indent="-342900" algn="just">
              <a:buFont typeface="Wingdings" pitchFamily="2" charset="2"/>
              <a:buChar char="§"/>
            </a:pPr>
            <a:r>
              <a:rPr lang="hr-HR" dirty="0" smtClean="0"/>
              <a:t>Ovo poglavlje se odnosi na zaštitu žrtve kao i na priznavanje žrtve kojoj je potrebna posebna zaštita. </a:t>
            </a:r>
          </a:p>
          <a:p>
            <a:pPr marL="228600" indent="-228600" algn="just">
              <a:buFont typeface="Wingdings" pitchFamily="2" charset="2"/>
              <a:buChar char="§"/>
            </a:pPr>
            <a:endParaRPr lang="hr-HR" sz="800" dirty="0" smtClean="0"/>
          </a:p>
          <a:p>
            <a:pPr marL="342900" indent="-342900" algn="just">
              <a:buFont typeface="Wingdings" pitchFamily="2" charset="2"/>
              <a:buChar char="§"/>
            </a:pPr>
            <a:r>
              <a:rPr lang="hr-HR" dirty="0" smtClean="0"/>
              <a:t>Ponovo se naglašava nužnost zaštite žrtve i članova njene porodice od ponovljene i sekundarne viktimizacije, mogućeg zastraživanja, odmazde, kao i zaštitu od moguće psihološke ili emocionalne štete i dostojasntva žrtve prilikom njenog ispitivanja ili svjedočenja.</a:t>
            </a:r>
          </a:p>
          <a:p>
            <a:pPr marL="342900" indent="-342900" algn="just"/>
            <a:endParaRPr lang="hr-HR" dirty="0" smtClean="0"/>
          </a:p>
          <a:p>
            <a:pPr marL="342900" indent="-342900" algn="just">
              <a:buFont typeface="Wingdings" pitchFamily="2" charset="2"/>
              <a:buChar char="§"/>
            </a:pPr>
            <a:r>
              <a:rPr lang="vi-VN" dirty="0" smtClean="0"/>
              <a:t>Žrtv</a:t>
            </a:r>
            <a:r>
              <a:rPr lang="hr-HR" dirty="0" smtClean="0"/>
              <a:t>i</a:t>
            </a:r>
            <a:r>
              <a:rPr lang="vi-VN" dirty="0" smtClean="0"/>
              <a:t> i članovima nj</a:t>
            </a:r>
            <a:r>
              <a:rPr lang="hr-HR" dirty="0" smtClean="0"/>
              <a:t>ene</a:t>
            </a:r>
            <a:r>
              <a:rPr lang="vi-VN" dirty="0" smtClean="0"/>
              <a:t> porodic</a:t>
            </a:r>
            <a:r>
              <a:rPr lang="hr-HR" dirty="0" smtClean="0"/>
              <a:t>e</a:t>
            </a:r>
            <a:r>
              <a:rPr lang="vi-VN" dirty="0" smtClean="0"/>
              <a:t> moraju se obezbijediti posebne prostorije</a:t>
            </a:r>
            <a:r>
              <a:rPr lang="hr-HR" dirty="0" smtClean="0"/>
              <a:t> tokom vođenja krivičnog postupka  kako </a:t>
            </a:r>
            <a:r>
              <a:rPr lang="vi-VN" dirty="0" smtClean="0"/>
              <a:t>bi izbjegl</a:t>
            </a:r>
            <a:r>
              <a:rPr lang="hr-HR" dirty="0" smtClean="0"/>
              <a:t>i</a:t>
            </a:r>
            <a:r>
              <a:rPr lang="vi-VN" dirty="0" smtClean="0"/>
              <a:t> kontakt sa počiniteljem djela</a:t>
            </a:r>
            <a:r>
              <a:rPr lang="hr-HR" dirty="0" smtClean="0"/>
              <a:t> a za </a:t>
            </a:r>
            <a:r>
              <a:rPr lang="vi-VN" dirty="0" smtClean="0"/>
              <a:t>žrtve </a:t>
            </a:r>
            <a:r>
              <a:rPr lang="hr-HR" dirty="0" smtClean="0"/>
              <a:t>se </a:t>
            </a:r>
            <a:r>
              <a:rPr lang="vi-VN" dirty="0" smtClean="0"/>
              <a:t>obezbjeđuju </a:t>
            </a:r>
            <a:r>
              <a:rPr lang="hr-HR" dirty="0" smtClean="0"/>
              <a:t>i </a:t>
            </a:r>
            <a:r>
              <a:rPr lang="vi-VN" dirty="0" smtClean="0"/>
              <a:t>posebne čekaonice unutar sudskih prostorija.</a:t>
            </a:r>
            <a:endParaRPr lang="hr-HR" dirty="0" smtClean="0"/>
          </a:p>
          <a:p>
            <a:pPr marL="342900" indent="-342900" algn="just"/>
            <a:r>
              <a:rPr lang="hr-HR" dirty="0" smtClean="0"/>
              <a:t> </a:t>
            </a:r>
          </a:p>
          <a:p>
            <a:pPr marL="228600" indent="-228600" algn="just">
              <a:buFont typeface="Wingdings" pitchFamily="2" charset="2"/>
              <a:buChar char="§"/>
            </a:pPr>
            <a:endParaRPr lang="hr-HR" sz="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90600"/>
            <a:ext cx="8686800" cy="5909310"/>
          </a:xfrm>
          <a:prstGeom prst="rect">
            <a:avLst/>
          </a:prstGeom>
          <a:noFill/>
        </p:spPr>
        <p:txBody>
          <a:bodyPr wrap="square" rtlCol="0">
            <a:spAutoFit/>
          </a:bodyPr>
          <a:lstStyle/>
          <a:p>
            <a:pPr algn="just"/>
            <a:endParaRPr lang="hr-HR" dirty="0" smtClean="0"/>
          </a:p>
          <a:p>
            <a:pPr algn="just">
              <a:buFont typeface="Wingdings" pitchFamily="2" charset="2"/>
              <a:buChar char="§"/>
            </a:pPr>
            <a:r>
              <a:rPr lang="hr-HR" dirty="0" smtClean="0"/>
              <a:t> </a:t>
            </a:r>
            <a:r>
              <a:rPr lang="vi-VN" dirty="0" smtClean="0"/>
              <a:t>U toku istraga potrebno je osigurati</a:t>
            </a:r>
            <a:r>
              <a:rPr lang="hr-HR" dirty="0" smtClean="0"/>
              <a:t> sljedeće:</a:t>
            </a:r>
          </a:p>
          <a:p>
            <a:pPr marL="342900" indent="-342900" algn="just">
              <a:buFont typeface="+mj-lt"/>
              <a:buAutoNum type="arabicPeriod"/>
            </a:pPr>
            <a:r>
              <a:rPr lang="hr-HR" dirty="0" smtClean="0"/>
              <a:t> </a:t>
            </a:r>
            <a:r>
              <a:rPr lang="vi-VN" dirty="0" smtClean="0"/>
              <a:t>da </a:t>
            </a:r>
            <a:r>
              <a:rPr lang="hr-HR" dirty="0" smtClean="0"/>
              <a:t>se žrtva </a:t>
            </a:r>
            <a:r>
              <a:rPr lang="vi-VN" dirty="0" smtClean="0"/>
              <a:t>sasluša po prijavljivanju krivičnog djela</a:t>
            </a:r>
            <a:r>
              <a:rPr lang="hr-HR" dirty="0" smtClean="0"/>
              <a:t> (</a:t>
            </a:r>
            <a:r>
              <a:rPr lang="vi-VN" dirty="0" smtClean="0"/>
              <a:t>bez neopravdanog odgađanja</a:t>
            </a:r>
            <a:r>
              <a:rPr lang="hr-HR" dirty="0" smtClean="0"/>
              <a:t>);</a:t>
            </a:r>
          </a:p>
          <a:p>
            <a:pPr marL="342900" indent="-342900" algn="just">
              <a:buFont typeface="+mj-lt"/>
              <a:buAutoNum type="arabicPeriod"/>
            </a:pPr>
            <a:r>
              <a:rPr lang="hr-HR" dirty="0" smtClean="0"/>
              <a:t> </a:t>
            </a:r>
            <a:r>
              <a:rPr lang="vi-VN" dirty="0" smtClean="0"/>
              <a:t>da se broj saslušanja svede na najmanju mjeru</a:t>
            </a:r>
            <a:r>
              <a:rPr lang="hr-HR" dirty="0" smtClean="0"/>
              <a:t>;</a:t>
            </a:r>
          </a:p>
          <a:p>
            <a:pPr marL="342900" indent="-342900" algn="just">
              <a:buFont typeface="+mj-lt"/>
              <a:buAutoNum type="arabicPeriod"/>
            </a:pPr>
            <a:r>
              <a:rPr lang="hr-HR" dirty="0" smtClean="0"/>
              <a:t> </a:t>
            </a:r>
            <a:r>
              <a:rPr lang="vi-VN" dirty="0" smtClean="0"/>
              <a:t>mogućnost da žrtvu prati njen zakonski zastupnik odnosno druga osoba koju ona odabere</a:t>
            </a:r>
            <a:r>
              <a:rPr lang="hr-HR" dirty="0" smtClean="0"/>
              <a:t> i</a:t>
            </a:r>
          </a:p>
          <a:p>
            <a:pPr marL="342900" indent="-342900" algn="just">
              <a:buFont typeface="+mj-lt"/>
              <a:buAutoNum type="arabicPeriod"/>
            </a:pPr>
            <a:r>
              <a:rPr lang="hr-HR" dirty="0" smtClean="0"/>
              <a:t> </a:t>
            </a:r>
            <a:r>
              <a:rPr lang="vi-VN" dirty="0" smtClean="0"/>
              <a:t>da medicinske pretrage budu svedene na najmanju mjeru</a:t>
            </a:r>
            <a:r>
              <a:rPr lang="hr-HR" dirty="0" smtClean="0"/>
              <a:t>.</a:t>
            </a:r>
          </a:p>
          <a:p>
            <a:pPr algn="just">
              <a:buFont typeface="Arial" pitchFamily="34" charset="0"/>
              <a:buChar char="•"/>
            </a:pPr>
            <a:endParaRPr lang="hr-HR" dirty="0" smtClean="0"/>
          </a:p>
          <a:p>
            <a:pPr algn="just"/>
            <a:endParaRPr lang="hr-HR" dirty="0" smtClean="0"/>
          </a:p>
          <a:p>
            <a:pPr algn="just">
              <a:buFont typeface="Wingdings" pitchFamily="2" charset="2"/>
              <a:buChar char="§"/>
            </a:pPr>
            <a:r>
              <a:rPr lang="hr-HR" dirty="0" smtClean="0"/>
              <a:t> </a:t>
            </a:r>
            <a:r>
              <a:rPr lang="vi-VN" dirty="0" smtClean="0"/>
              <a:t>U krivičnom postupku posebno je potrebno zaštititi privatnost žrtve i članova njene porodice</a:t>
            </a:r>
            <a:r>
              <a:rPr lang="hr-HR" dirty="0" smtClean="0"/>
              <a:t>.</a:t>
            </a:r>
          </a:p>
          <a:p>
            <a:pPr algn="just"/>
            <a:endParaRPr lang="hr-HR" dirty="0" smtClean="0"/>
          </a:p>
          <a:p>
            <a:pPr algn="just">
              <a:buFont typeface="Wingdings" pitchFamily="2" charset="2"/>
              <a:buChar char="§"/>
            </a:pPr>
            <a:r>
              <a:rPr lang="hr-HR" dirty="0" smtClean="0"/>
              <a:t> </a:t>
            </a:r>
            <a:r>
              <a:rPr lang="vi-VN" dirty="0" smtClean="0"/>
              <a:t>Posebna pažnja se posvećuje </a:t>
            </a:r>
            <a:r>
              <a:rPr lang="hr-HR" dirty="0" smtClean="0"/>
              <a:t>žrtvi kada </a:t>
            </a:r>
            <a:r>
              <a:rPr lang="vi-VN" dirty="0" smtClean="0"/>
              <a:t>je </a:t>
            </a:r>
            <a:r>
              <a:rPr lang="hr-HR" dirty="0" smtClean="0"/>
              <a:t>počinjeno </a:t>
            </a:r>
            <a:r>
              <a:rPr lang="vi-VN" dirty="0" smtClean="0"/>
              <a:t>krivično djelo bilo usmjereno protiv neke od</a:t>
            </a:r>
            <a:r>
              <a:rPr lang="hr-HR" dirty="0" smtClean="0"/>
              <a:t> njenih </a:t>
            </a:r>
            <a:r>
              <a:rPr lang="vi-VN" dirty="0" smtClean="0"/>
              <a:t>ličnih osobina</a:t>
            </a:r>
            <a:r>
              <a:rPr lang="hr-HR" dirty="0" smtClean="0"/>
              <a:t>, ako je pretrpila znatnu štetu </a:t>
            </a:r>
            <a:r>
              <a:rPr lang="vi-VN" dirty="0" smtClean="0"/>
              <a:t>ili je posebno ranjiva </a:t>
            </a:r>
            <a:r>
              <a:rPr lang="hr-HR" dirty="0" smtClean="0"/>
              <a:t>zbog</a:t>
            </a:r>
            <a:r>
              <a:rPr lang="vi-VN" dirty="0" smtClean="0"/>
              <a:t> </a:t>
            </a:r>
            <a:r>
              <a:rPr lang="hr-HR" dirty="0" smtClean="0"/>
              <a:t>svog odnosa sa počiniteljem</a:t>
            </a:r>
            <a:r>
              <a:rPr lang="vi-VN" dirty="0" smtClean="0"/>
              <a:t>. </a:t>
            </a:r>
            <a:endParaRPr lang="hr-HR" dirty="0" smtClean="0"/>
          </a:p>
          <a:p>
            <a:pPr algn="just"/>
            <a:endParaRPr lang="hr-HR" dirty="0" smtClean="0"/>
          </a:p>
          <a:p>
            <a:pPr algn="just">
              <a:buFont typeface="Wingdings" pitchFamily="2" charset="2"/>
              <a:buChar char="§"/>
            </a:pPr>
            <a:r>
              <a:rPr lang="hr-HR" dirty="0" smtClean="0"/>
              <a:t> Direktiva naglašava potrebu da se pruži zaštita i posebna </a:t>
            </a:r>
            <a:r>
              <a:rPr lang="vi-VN" dirty="0" smtClean="0"/>
              <a:t>pažnj</a:t>
            </a:r>
            <a:r>
              <a:rPr lang="hr-HR" dirty="0" smtClean="0"/>
              <a:t>a </a:t>
            </a:r>
            <a:r>
              <a:rPr lang="vi-VN" dirty="0" smtClean="0"/>
              <a:t>djeci koja su žrtve krivičnog djela.</a:t>
            </a:r>
            <a:endParaRPr lang="hr-HR" dirty="0" smtClean="0"/>
          </a:p>
          <a:p>
            <a:pPr algn="just"/>
            <a:endParaRPr lang="vi-VN" dirty="0" smtClean="0"/>
          </a:p>
          <a:p>
            <a:pPr algn="just"/>
            <a:r>
              <a:rPr lang="vi-VN" dirty="0" smtClean="0"/>
              <a:t/>
            </a:r>
            <a:br>
              <a:rPr lang="vi-VN" dirty="0" smtClean="0"/>
            </a:br>
            <a:endParaRPr lang="vi-V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8153400" cy="5786199"/>
          </a:xfrm>
          <a:prstGeom prst="rect">
            <a:avLst/>
          </a:prstGeom>
          <a:noFill/>
        </p:spPr>
        <p:txBody>
          <a:bodyPr wrap="square" rtlCol="0">
            <a:spAutoFit/>
          </a:bodyPr>
          <a:lstStyle/>
          <a:p>
            <a:pPr algn="just"/>
            <a:endParaRPr lang="hr-HR" dirty="0" smtClean="0"/>
          </a:p>
          <a:p>
            <a:pPr algn="just">
              <a:buFont typeface="Wingdings" pitchFamily="2" charset="2"/>
              <a:buChar char="§"/>
            </a:pPr>
            <a:r>
              <a:rPr lang="hr-HR" dirty="0" smtClean="0"/>
              <a:t> U cilju posebne zaštite (za određene kategorije žrtava koje za tim imaju potrebu) potrebno je sljedeće:</a:t>
            </a:r>
          </a:p>
          <a:p>
            <a:pPr algn="just"/>
            <a:endParaRPr lang="hr-HR" sz="400" dirty="0" smtClean="0"/>
          </a:p>
          <a:p>
            <a:pPr marL="342900" indent="-342900" algn="just">
              <a:buFont typeface="+mj-lt"/>
              <a:buAutoNum type="arabicPeriod"/>
            </a:pPr>
            <a:r>
              <a:rPr lang="vi-VN" dirty="0" smtClean="0"/>
              <a:t>da se omogući saslušanje žrtve unutar prostorija koje su prilagođene i određene za tu namjenu</a:t>
            </a:r>
            <a:r>
              <a:rPr lang="hr-HR" dirty="0" smtClean="0"/>
              <a:t>;</a:t>
            </a:r>
          </a:p>
          <a:p>
            <a:pPr marL="342900" indent="-342900" algn="just">
              <a:buFont typeface="+mj-lt"/>
              <a:buAutoNum type="arabicPeriod"/>
            </a:pPr>
            <a:r>
              <a:rPr lang="vi-VN" dirty="0" smtClean="0"/>
              <a:t>da saslušanje provode za to osposobljene stručne osobe</a:t>
            </a:r>
            <a:r>
              <a:rPr lang="hr-HR" dirty="0" smtClean="0"/>
              <a:t>;</a:t>
            </a:r>
          </a:p>
          <a:p>
            <a:pPr marL="342900" indent="-342900" algn="just">
              <a:buFont typeface="+mj-lt"/>
              <a:buAutoNum type="arabicPeriod"/>
            </a:pPr>
            <a:r>
              <a:rPr lang="vi-VN" dirty="0" smtClean="0"/>
              <a:t>da se žrtva uvijek saslušava od strane iste osobe ako nije protivno pravo</a:t>
            </a:r>
            <a:r>
              <a:rPr lang="hr-HR" dirty="0" smtClean="0"/>
              <a:t>su</a:t>
            </a:r>
            <a:r>
              <a:rPr lang="vi-VN" dirty="0" smtClean="0"/>
              <a:t>dnom sistemu</a:t>
            </a:r>
            <a:r>
              <a:rPr lang="hr-HR" dirty="0" smtClean="0"/>
              <a:t> i</a:t>
            </a:r>
          </a:p>
          <a:p>
            <a:pPr marL="342900" indent="-342900" algn="just">
              <a:buFont typeface="+mj-lt"/>
              <a:buAutoNum type="arabicPeriod"/>
            </a:pPr>
            <a:r>
              <a:rPr lang="vi-VN" dirty="0" smtClean="0"/>
              <a:t>da se u slučajevima određenih krivičnih djela kao što su spolno ili rodno nasilje te nasilje od strane bliske osobe, saslušanje provodi od strane osobe istog spola.</a:t>
            </a:r>
            <a:endParaRPr lang="hr-HR" dirty="0" smtClean="0"/>
          </a:p>
          <a:p>
            <a:pPr algn="just"/>
            <a:endParaRPr lang="hr-HR" dirty="0" smtClean="0"/>
          </a:p>
          <a:p>
            <a:pPr algn="just"/>
            <a:endParaRPr lang="hr-HR" dirty="0" smtClean="0"/>
          </a:p>
          <a:p>
            <a:pPr algn="just">
              <a:buFont typeface="Wingdings" pitchFamily="2" charset="2"/>
              <a:buChar char="§"/>
            </a:pPr>
            <a:r>
              <a:rPr lang="hr-HR" dirty="0" smtClean="0"/>
              <a:t> </a:t>
            </a:r>
            <a:r>
              <a:rPr lang="vi-VN" dirty="0" smtClean="0"/>
              <a:t>U toku sudskog postupka također su predviđene određene mjere</a:t>
            </a:r>
            <a:r>
              <a:rPr lang="hr-HR" dirty="0" smtClean="0"/>
              <a:t>, odnosno</a:t>
            </a:r>
            <a:r>
              <a:rPr lang="hr-HR" sz="2000" dirty="0" smtClean="0"/>
              <a:t>:</a:t>
            </a:r>
          </a:p>
          <a:p>
            <a:pPr algn="just"/>
            <a:endParaRPr lang="hr-HR" sz="400" dirty="0" smtClean="0"/>
          </a:p>
          <a:p>
            <a:pPr marL="342900" indent="-342900" algn="just">
              <a:buFont typeface="+mj-lt"/>
              <a:buAutoNum type="arabicPeriod"/>
            </a:pPr>
            <a:r>
              <a:rPr lang="vi-VN" dirty="0" smtClean="0"/>
              <a:t>izbjegavanje da žrtva i počinitelj djela ostvare vizuelni kontakt; </a:t>
            </a:r>
            <a:endParaRPr lang="hr-HR" dirty="0" smtClean="0"/>
          </a:p>
          <a:p>
            <a:pPr marL="342900" indent="-342900" algn="just">
              <a:buFont typeface="+mj-lt"/>
              <a:buAutoNum type="arabicPeriod"/>
            </a:pPr>
            <a:r>
              <a:rPr lang="vi-VN" dirty="0" smtClean="0"/>
              <a:t>saslušanje žrtve bez njenog prisustva u sudnici uz pomoć komunikacijskih tehnologija; </a:t>
            </a:r>
            <a:endParaRPr lang="hr-HR" dirty="0" smtClean="0"/>
          </a:p>
          <a:p>
            <a:pPr marL="342900" indent="-342900" algn="just">
              <a:buFont typeface="+mj-lt"/>
              <a:buAutoNum type="arabicPeriod"/>
            </a:pPr>
            <a:r>
              <a:rPr lang="vi-VN" dirty="0" smtClean="0"/>
              <a:t>izbjegavanje isptivanja </a:t>
            </a:r>
            <a:r>
              <a:rPr lang="hr-HR" dirty="0" smtClean="0"/>
              <a:t>ž</a:t>
            </a:r>
            <a:r>
              <a:rPr lang="vi-VN" dirty="0" smtClean="0"/>
              <a:t>rtve o njenom privatnom životu </a:t>
            </a:r>
            <a:r>
              <a:rPr lang="hr-HR" dirty="0" smtClean="0"/>
              <a:t>i</a:t>
            </a:r>
          </a:p>
          <a:p>
            <a:pPr marL="342900" indent="-342900" algn="just">
              <a:buFont typeface="+mj-lt"/>
              <a:buAutoNum type="arabicPeriod"/>
            </a:pPr>
            <a:r>
              <a:rPr lang="hr-HR" dirty="0" smtClean="0"/>
              <a:t>saslušanje žrtve </a:t>
            </a:r>
            <a:r>
              <a:rPr lang="vi-VN" dirty="0" smtClean="0"/>
              <a:t>bez da javnost bude prisutna.</a:t>
            </a:r>
            <a:endParaRPr lang="hr-HR" dirty="0" smtClean="0"/>
          </a:p>
          <a:p>
            <a:pPr algn="just">
              <a:buFont typeface="Arial" pitchFamily="34" charset="0"/>
              <a:buChar char="•"/>
            </a:pPr>
            <a:endParaRPr lang="hr-HR" dirty="0" smtClean="0"/>
          </a:p>
          <a:p>
            <a:pPr algn="just">
              <a:buFont typeface="Arial" pitchFamily="34" charset="0"/>
              <a:buChar char="•"/>
            </a:pPr>
            <a:endParaRPr lang="vi-V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52600"/>
            <a:ext cx="8001000" cy="3970318"/>
          </a:xfrm>
          <a:prstGeom prst="rect">
            <a:avLst/>
          </a:prstGeom>
          <a:noFill/>
        </p:spPr>
        <p:txBody>
          <a:bodyPr wrap="square" rtlCol="0">
            <a:spAutoFit/>
          </a:bodyPr>
          <a:lstStyle/>
          <a:p>
            <a:pPr algn="just">
              <a:buFont typeface="Wingdings" pitchFamily="2" charset="2"/>
              <a:buChar char="§"/>
            </a:pPr>
            <a:r>
              <a:rPr lang="hr-HR" dirty="0" smtClean="0"/>
              <a:t> Članom 24. Direktive propisane su posebne mjere ukoliko je dijete žrtva krivičnog djela i to:</a:t>
            </a:r>
          </a:p>
          <a:p>
            <a:pPr marL="342900" indent="-342900" algn="just">
              <a:buFont typeface="+mj-lt"/>
              <a:buAutoNum type="arabicPeriod"/>
            </a:pPr>
            <a:r>
              <a:rPr lang="vi-VN" dirty="0" smtClean="0"/>
              <a:t>snimanje razgovora sa djetetom</a:t>
            </a:r>
            <a:r>
              <a:rPr lang="hr-HR" dirty="0" smtClean="0"/>
              <a:t> nakon čega se snimak </a:t>
            </a:r>
            <a:r>
              <a:rPr lang="vi-VN" dirty="0" smtClean="0"/>
              <a:t>može </a:t>
            </a:r>
            <a:r>
              <a:rPr lang="hr-HR" dirty="0" smtClean="0"/>
              <a:t>koristiti</a:t>
            </a:r>
            <a:r>
              <a:rPr lang="vi-VN" dirty="0" smtClean="0"/>
              <a:t> kao dokaz u postupku</a:t>
            </a:r>
            <a:r>
              <a:rPr lang="hr-HR" dirty="0" smtClean="0"/>
              <a:t>;</a:t>
            </a:r>
          </a:p>
          <a:p>
            <a:pPr marL="342900" indent="-342900" algn="just">
              <a:buFont typeface="+mj-lt"/>
              <a:buAutoNum type="arabicPeriod"/>
            </a:pPr>
            <a:r>
              <a:rPr lang="vi-VN" dirty="0" smtClean="0"/>
              <a:t>u </a:t>
            </a:r>
            <a:r>
              <a:rPr lang="hr-HR" dirty="0" smtClean="0"/>
              <a:t>određenim</a:t>
            </a:r>
            <a:r>
              <a:rPr lang="vi-VN" dirty="0" smtClean="0"/>
              <a:t> slučajevima za dijete</a:t>
            </a:r>
            <a:r>
              <a:rPr lang="hr-HR" dirty="0" smtClean="0"/>
              <a:t> kao</a:t>
            </a:r>
            <a:r>
              <a:rPr lang="vi-VN" dirty="0" smtClean="0"/>
              <a:t> žrtvu</a:t>
            </a:r>
            <a:r>
              <a:rPr lang="hr-HR" dirty="0" smtClean="0"/>
              <a:t> i</a:t>
            </a:r>
            <a:r>
              <a:rPr lang="vi-VN" dirty="0" smtClean="0"/>
              <a:t>menuje </a:t>
            </a:r>
            <a:r>
              <a:rPr lang="hr-HR" dirty="0" smtClean="0"/>
              <a:t>se </a:t>
            </a:r>
            <a:r>
              <a:rPr lang="vi-VN" dirty="0" smtClean="0"/>
              <a:t>posebni zastupnik</a:t>
            </a:r>
            <a:r>
              <a:rPr lang="hr-HR" dirty="0" smtClean="0"/>
              <a:t> i</a:t>
            </a:r>
          </a:p>
          <a:p>
            <a:pPr marL="342900" indent="-342900" algn="just">
              <a:buFont typeface="+mj-lt"/>
              <a:buAutoNum type="arabicPeriod"/>
            </a:pPr>
            <a:r>
              <a:rPr lang="hr-HR" dirty="0" smtClean="0"/>
              <a:t>u </a:t>
            </a:r>
            <a:r>
              <a:rPr lang="vi-VN" dirty="0" smtClean="0"/>
              <a:t>slučaju postojanja ili mogućnosti postojanja sukoba interesa nosilaca roditeljske skrbi i djeteta koje je žrtva krivičnog djela, ukoliko dijete ima pravo na advokata, ima pravo da dobije </a:t>
            </a:r>
            <a:r>
              <a:rPr lang="hr-HR" dirty="0" smtClean="0"/>
              <a:t>i </a:t>
            </a:r>
            <a:r>
              <a:rPr lang="vi-VN" dirty="0" smtClean="0"/>
              <a:t>pravni savjet te da ga on zastupa u njegovo ime. </a:t>
            </a:r>
            <a:endParaRPr lang="hr-HR" dirty="0" smtClean="0"/>
          </a:p>
          <a:p>
            <a:pPr algn="just"/>
            <a:endParaRPr lang="hr-HR" dirty="0" smtClean="0"/>
          </a:p>
          <a:p>
            <a:pPr algn="just">
              <a:buFont typeface="Arial" pitchFamily="34" charset="0"/>
              <a:buChar char="•"/>
            </a:pPr>
            <a:r>
              <a:rPr lang="hr-HR" dirty="0" smtClean="0"/>
              <a:t> </a:t>
            </a:r>
            <a:r>
              <a:rPr lang="vi-VN" dirty="0" smtClean="0"/>
              <a:t>Ukoliko postoji sumnja da li je žrtva dijete jer se dob ne može sa sigurnošču utvrditi, pretpostavit će se da jeste.</a:t>
            </a:r>
          </a:p>
          <a:p>
            <a:pPr algn="just"/>
            <a:endParaRPr lang="hr-HR" dirty="0" smtClean="0"/>
          </a:p>
          <a:p>
            <a:pPr algn="just"/>
            <a:endParaRPr lang="vi-VN"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43000"/>
            <a:ext cx="7851648" cy="914400"/>
          </a:xfrm>
        </p:spPr>
        <p:txBody>
          <a:bodyPr>
            <a:normAutofit/>
          </a:bodyPr>
          <a:lstStyle/>
          <a:p>
            <a:r>
              <a:rPr lang="hr-HR" sz="4400" dirty="0" smtClean="0"/>
              <a:t>V poglavlje Direktive</a:t>
            </a:r>
            <a:endParaRPr lang="hr-HR" sz="4400" dirty="0"/>
          </a:p>
        </p:txBody>
      </p:sp>
      <p:sp>
        <p:nvSpPr>
          <p:cNvPr id="5" name="TextBox 4"/>
          <p:cNvSpPr txBox="1"/>
          <p:nvPr/>
        </p:nvSpPr>
        <p:spPr>
          <a:xfrm>
            <a:off x="533400" y="2286000"/>
            <a:ext cx="8305800" cy="3508653"/>
          </a:xfrm>
          <a:prstGeom prst="rect">
            <a:avLst/>
          </a:prstGeom>
          <a:noFill/>
        </p:spPr>
        <p:txBody>
          <a:bodyPr wrap="square" rtlCol="0">
            <a:spAutoFit/>
          </a:bodyPr>
          <a:lstStyle/>
          <a:p>
            <a:pPr algn="just">
              <a:buFont typeface="Wingdings" pitchFamily="2" charset="2"/>
              <a:buChar char="§"/>
            </a:pPr>
            <a:r>
              <a:rPr lang="hr-HR" dirty="0" smtClean="0"/>
              <a:t> </a:t>
            </a:r>
            <a:r>
              <a:rPr lang="vi-VN" dirty="0" smtClean="0"/>
              <a:t>Predzadnje, odnosno peto poglavlje Direktive odnosi se na osposobljavanje djelatnika koji dolaze u kontakt sa žrtvom </a:t>
            </a:r>
            <a:r>
              <a:rPr lang="hr-HR" dirty="0" smtClean="0"/>
              <a:t>- </a:t>
            </a:r>
            <a:r>
              <a:rPr lang="vi-VN" dirty="0" smtClean="0"/>
              <a:t>prvenstveno policijskih službenika i sudskog osoblja. </a:t>
            </a:r>
            <a:endParaRPr lang="hr-HR" dirty="0" smtClean="0"/>
          </a:p>
          <a:p>
            <a:pPr algn="just">
              <a:buFont typeface="Wingdings" pitchFamily="2" charset="2"/>
              <a:buChar char="§"/>
            </a:pPr>
            <a:endParaRPr lang="hr-HR" sz="600" dirty="0" smtClean="0"/>
          </a:p>
          <a:p>
            <a:pPr algn="just">
              <a:buFont typeface="Wingdings" pitchFamily="2" charset="2"/>
              <a:buChar char="§"/>
            </a:pPr>
            <a:r>
              <a:rPr lang="hr-HR" dirty="0" smtClean="0"/>
              <a:t> </a:t>
            </a:r>
            <a:r>
              <a:rPr lang="vi-VN" dirty="0" smtClean="0"/>
              <a:t>Opće i specijalističko osposobljavanje potrebno je provesti prema sudijama i tužiocima u pogledu razumijevanja potreba žrtve. </a:t>
            </a:r>
            <a:endParaRPr lang="hr-HR" dirty="0" smtClean="0"/>
          </a:p>
          <a:p>
            <a:pPr algn="just">
              <a:buFont typeface="Wingdings" pitchFamily="2" charset="2"/>
              <a:buChar char="§"/>
            </a:pPr>
            <a:endParaRPr lang="hr-HR" sz="600" dirty="0" smtClean="0"/>
          </a:p>
          <a:p>
            <a:pPr algn="just">
              <a:buFont typeface="Wingdings" pitchFamily="2" charset="2"/>
              <a:buChar char="§"/>
            </a:pPr>
            <a:r>
              <a:rPr lang="hr-HR" dirty="0" smtClean="0"/>
              <a:t> </a:t>
            </a:r>
            <a:r>
              <a:rPr lang="vi-VN" dirty="0" smtClean="0"/>
              <a:t>Preko javnih službi ili posebnih organizacija za podršku žrtvama organizuje se osposobljavanje onih koji rade u službama za podršku žrtvama ili za popravku</a:t>
            </a:r>
            <a:r>
              <a:rPr lang="hr-HR" dirty="0" smtClean="0"/>
              <a:t> štete</a:t>
            </a:r>
            <a:r>
              <a:rPr lang="vi-VN" dirty="0" smtClean="0"/>
              <a:t>.</a:t>
            </a:r>
            <a:endParaRPr lang="hr-HR" dirty="0" smtClean="0"/>
          </a:p>
          <a:p>
            <a:pPr algn="just">
              <a:buFont typeface="Wingdings" pitchFamily="2" charset="2"/>
              <a:buChar char="§"/>
            </a:pPr>
            <a:endParaRPr lang="vi-VN" sz="600" dirty="0" smtClean="0"/>
          </a:p>
          <a:p>
            <a:pPr algn="just">
              <a:buFont typeface="Wingdings" pitchFamily="2" charset="2"/>
              <a:buChar char="§"/>
            </a:pPr>
            <a:r>
              <a:rPr lang="hr-HR" dirty="0" smtClean="0"/>
              <a:t> </a:t>
            </a:r>
            <a:r>
              <a:rPr lang="vi-VN" dirty="0" smtClean="0"/>
              <a:t>Direktivom su previđene</a:t>
            </a:r>
            <a:r>
              <a:rPr lang="hr-HR" dirty="0" smtClean="0"/>
              <a:t> i</a:t>
            </a:r>
            <a:r>
              <a:rPr lang="vi-VN" dirty="0" smtClean="0"/>
              <a:t> mjere za saradnju država članica u pogledu dostupnosti prava žrtvam</a:t>
            </a:r>
            <a:r>
              <a:rPr lang="hr-HR" dirty="0" smtClean="0"/>
              <a:t>a.</a:t>
            </a:r>
          </a:p>
          <a:p>
            <a:pPr algn="just">
              <a:buFont typeface="Wingdings" pitchFamily="2" charset="2"/>
              <a:buChar char="§"/>
            </a:pPr>
            <a:endParaRPr lang="vi-VN" sz="600" dirty="0" smtClean="0"/>
          </a:p>
          <a:p>
            <a:pPr algn="just">
              <a:buFont typeface="Wingdings" pitchFamily="2" charset="2"/>
              <a:buChar char="§"/>
            </a:pPr>
            <a:r>
              <a:rPr lang="hr-HR" dirty="0" smtClean="0"/>
              <a:t> </a:t>
            </a:r>
            <a:r>
              <a:rPr lang="vi-VN" dirty="0" smtClean="0"/>
              <a:t>Radi zaštite žrtava potrebno je preduzeti određene mjere u pogledu podizanja svijesti, istraživanja, obrazovanja i </a:t>
            </a:r>
            <a:r>
              <a:rPr lang="hr-HR" dirty="0" smtClean="0"/>
              <a:t>ostvarivanja</a:t>
            </a:r>
            <a:r>
              <a:rPr lang="vi-VN" dirty="0" smtClean="0"/>
              <a:t> saradnj</a:t>
            </a:r>
            <a:r>
              <a:rPr lang="hr-HR" dirty="0" smtClean="0"/>
              <a:t>e</a:t>
            </a:r>
            <a:r>
              <a:rPr lang="vi-VN" dirty="0" smtClean="0"/>
              <a:t> sa određenim organizacijama i zainteresovanim licima.</a:t>
            </a:r>
            <a:endParaRPr lang="vi-V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838201"/>
            <a:ext cx="8305800" cy="6586418"/>
          </a:xfrm>
          <a:prstGeom prst="rect">
            <a:avLst/>
          </a:prstGeom>
          <a:noFill/>
        </p:spPr>
        <p:txBody>
          <a:bodyPr wrap="square" rtlCol="0">
            <a:spAutoFit/>
          </a:bodyPr>
          <a:lstStyle/>
          <a:p>
            <a:pPr algn="ctr"/>
            <a:endParaRPr lang="hr-HR" sz="2000" b="1" i="1" dirty="0" smtClean="0">
              <a:solidFill>
                <a:srgbClr val="FFC000"/>
              </a:solidFill>
              <a:latin typeface="Arial Black" pitchFamily="34" charset="0"/>
            </a:endParaRPr>
          </a:p>
          <a:p>
            <a:pPr algn="ctr"/>
            <a:r>
              <a:rPr lang="hr-HR" sz="2000" b="1" i="1" dirty="0" smtClean="0">
                <a:solidFill>
                  <a:srgbClr val="F7AFBB"/>
                </a:solidFill>
                <a:latin typeface="Arial Black" pitchFamily="34" charset="0"/>
              </a:rPr>
              <a:t>DIREKTIVA 2012/29/EU EVROPSKOG PARLAMENTA I VIJEĆA O USPOSTAVI MINIMALNIH STANDARDA O PRAVIMA, PODRŠCI I ZAŠTITI ŽRTAVA KRIVIČNIH DJELA TE O ZAMJENI OKVIRNE ODLUKE VIJEĆA 2001/202/PUP</a:t>
            </a:r>
          </a:p>
          <a:p>
            <a:pPr algn="ctr"/>
            <a:endParaRPr lang="hr-HR" sz="2800" b="1" i="1" dirty="0" smtClean="0">
              <a:solidFill>
                <a:srgbClr val="002060"/>
              </a:solidFill>
              <a:latin typeface="Arial Black" pitchFamily="34" charset="0"/>
            </a:endParaRPr>
          </a:p>
          <a:p>
            <a:pPr algn="ctr"/>
            <a:endParaRPr lang="hr-HR" sz="2800" b="1" i="1" dirty="0" smtClean="0">
              <a:solidFill>
                <a:srgbClr val="002060"/>
              </a:solidFill>
              <a:latin typeface="Arial Black" pitchFamily="34" charset="0"/>
            </a:endParaRPr>
          </a:p>
          <a:p>
            <a:pPr algn="just">
              <a:buFont typeface="Wingdings" pitchFamily="2" charset="2"/>
              <a:buChar char="§"/>
            </a:pPr>
            <a:r>
              <a:rPr lang="hr-HR" dirty="0" smtClean="0"/>
              <a:t> Donesena je 25.10.2012. godine. </a:t>
            </a:r>
          </a:p>
          <a:p>
            <a:pPr algn="just">
              <a:buFont typeface="Wingdings" pitchFamily="2" charset="2"/>
              <a:buChar char="§"/>
            </a:pPr>
            <a:endParaRPr lang="hr-HR" dirty="0" smtClean="0"/>
          </a:p>
          <a:p>
            <a:pPr algn="just">
              <a:buFont typeface="Wingdings" pitchFamily="2" charset="2"/>
              <a:buChar char="§"/>
            </a:pPr>
            <a:r>
              <a:rPr lang="hr-HR" dirty="0" smtClean="0"/>
              <a:t> Ova Direktiva je zamijenila Okvirnu odluku Vijeća iz 2001 godine i donijela je novu, sveobuhvatniju razradu prava žrtava krivičnih djela.</a:t>
            </a:r>
          </a:p>
          <a:p>
            <a:pPr algn="just">
              <a:buFont typeface="Wingdings" pitchFamily="2" charset="2"/>
              <a:buChar char="§"/>
            </a:pPr>
            <a:endParaRPr lang="hr-HR" dirty="0" smtClean="0"/>
          </a:p>
          <a:p>
            <a:pPr algn="just">
              <a:buFont typeface="Wingdings" pitchFamily="2" charset="2"/>
              <a:buChar char="§"/>
            </a:pPr>
            <a:r>
              <a:rPr lang="hr-HR" dirty="0" smtClean="0"/>
              <a:t> U</a:t>
            </a:r>
            <a:r>
              <a:rPr lang="hr-HR" sz="800" dirty="0" smtClean="0"/>
              <a:t> </a:t>
            </a:r>
            <a:r>
              <a:rPr lang="hr-HR" dirty="0" smtClean="0"/>
              <a:t>preambuli Direktive, Evropski parlament i Vijeće Evropske unije daje napomene vezano za ranije donesene Odluke, Ugovore i Rezolucije, posebne kategorije žrtava, kao i za sama prava žrtava čije ostvarivanje moraju osigurati države članice.</a:t>
            </a:r>
          </a:p>
          <a:p>
            <a:pPr algn="just"/>
            <a:endParaRPr lang="hr-HR" sz="2800" dirty="0" smtClean="0"/>
          </a:p>
          <a:p>
            <a:pPr algn="ctr"/>
            <a:endParaRPr lang="hr-HR" sz="2800" b="1" i="1" dirty="0" smtClean="0">
              <a:solidFill>
                <a:srgbClr val="002060"/>
              </a:solidFill>
              <a:latin typeface="Arial Black" pitchFamily="34" charset="0"/>
            </a:endParaRPr>
          </a:p>
          <a:p>
            <a:pPr algn="ctr"/>
            <a:endParaRPr lang="hr-HR" sz="2800" b="1" i="1" dirty="0" smtClean="0">
              <a:solidFill>
                <a:srgbClr val="002060"/>
              </a:solidFill>
              <a:latin typeface="Arial Black" pitchFamily="34" charset="0"/>
            </a:endParaRPr>
          </a:p>
          <a:p>
            <a:pPr algn="ctr"/>
            <a:endParaRPr lang="hr-HR" sz="2000" dirty="0" smtClean="0">
              <a:solidFill>
                <a:schemeClr val="accent4">
                  <a:lumMod val="20000"/>
                  <a:lumOff val="80000"/>
                </a:schemeClr>
              </a:solidFill>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4247317"/>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a:p>
            <a:pPr algn="just">
              <a:buFont typeface="Wingdings" pitchFamily="2" charset="2"/>
              <a:buChar char="§"/>
            </a:pPr>
            <a:endParaRPr lang="bs-Latn-BA" dirty="0" smtClean="0"/>
          </a:p>
          <a:p>
            <a:pPr algn="just">
              <a:buFont typeface="Wingdings" pitchFamily="2" charset="2"/>
              <a:buChar char="§"/>
            </a:pPr>
            <a:endParaRPr lang="bs-Latn-BA" dirty="0" smtClean="0"/>
          </a:p>
          <a:p>
            <a:pPr algn="just">
              <a:buFont typeface="Wingdings" pitchFamily="2" charset="2"/>
              <a:buChar char="§"/>
            </a:pPr>
            <a:endParaRPr lang="bs-Latn-BA" b="1" dirty="0" smtClean="0">
              <a:solidFill>
                <a:srgbClr val="002060"/>
              </a:solidFill>
            </a:endParaRPr>
          </a:p>
          <a:p>
            <a:pPr algn="just">
              <a:buFont typeface="Wingdings" pitchFamily="2" charset="2"/>
              <a:buChar char="§"/>
            </a:pPr>
            <a:r>
              <a:rPr lang="bs-Latn-BA" b="1" dirty="0" smtClean="0"/>
              <a:t> </a:t>
            </a:r>
            <a:r>
              <a:rPr lang="bs-Latn-BA" b="1" dirty="0" smtClean="0">
                <a:solidFill>
                  <a:srgbClr val="002060"/>
                </a:solidFill>
              </a:rPr>
              <a:t>Žrtvom</a:t>
            </a:r>
            <a:r>
              <a:rPr lang="bs-Latn-BA" dirty="0" smtClean="0"/>
              <a:t> krivičnog djela smatra se svaka osoba koja zbog počinjenja krivičnog djela trpi fizičke i duševne posljedice, imovinsku štetu ili bitnu povredu temeljnih prava i sloboda.</a:t>
            </a:r>
            <a:endParaRPr lang="hr-HR" dirty="0" smtClean="0"/>
          </a:p>
          <a:p>
            <a:pPr algn="just">
              <a:buFont typeface="Wingdings" pitchFamily="2" charset="2"/>
              <a:buChar char="§"/>
            </a:pPr>
            <a:endParaRPr lang="hr-HR" dirty="0" smtClean="0"/>
          </a:p>
          <a:p>
            <a:pPr algn="just">
              <a:buFont typeface="Wingdings" pitchFamily="2" charset="2"/>
              <a:buChar char="§"/>
            </a:pPr>
            <a:r>
              <a:rPr lang="bs-Latn-BA" dirty="0" smtClean="0"/>
              <a:t> Direktiva vijeća 2004/80/ EZ o naknadi žrtvama krivičnih djela stupila je na snagu 26. augusta 2004. godine.</a:t>
            </a:r>
            <a:endParaRPr lang="hr-HR" dirty="0" smtClean="0"/>
          </a:p>
          <a:p>
            <a:pPr algn="just"/>
            <a:endParaRPr lang="hr-HR" dirty="0" smtClean="0"/>
          </a:p>
          <a:p>
            <a:pPr algn="just">
              <a:buFont typeface="Wingdings" pitchFamily="2" charset="2"/>
              <a:buChar char="§"/>
            </a:pPr>
            <a:r>
              <a:rPr lang="bs-Latn-BA" dirty="0" smtClean="0"/>
              <a:t> Jedan od glavnih razloga donošenja ove Direktive je nemogućnost naplate štete žrtve od strane počinioca krivičnog djela .</a:t>
            </a:r>
            <a:endParaRPr lang="hr-HR" dirty="0"/>
          </a:p>
        </p:txBody>
      </p:sp>
      <p:sp>
        <p:nvSpPr>
          <p:cNvPr id="3" name="Rectangle 2"/>
          <p:cNvSpPr/>
          <p:nvPr/>
        </p:nvSpPr>
        <p:spPr>
          <a:xfrm>
            <a:off x="381000" y="1295400"/>
            <a:ext cx="8153400" cy="1815882"/>
          </a:xfrm>
          <a:prstGeom prst="rect">
            <a:avLst/>
          </a:prstGeom>
        </p:spPr>
        <p:txBody>
          <a:bodyPr wrap="square">
            <a:spAutoFit/>
          </a:bodyPr>
          <a:lstStyle/>
          <a:p>
            <a:pPr algn="ctr"/>
            <a:r>
              <a:rPr lang="en-US" sz="2800" b="1" i="1" dirty="0" smtClean="0">
                <a:solidFill>
                  <a:srgbClr val="F3FD91"/>
                </a:solidFill>
                <a:latin typeface="Arial Black" pitchFamily="34" charset="0"/>
              </a:rPr>
              <a:t>DIREKTIVA VIJE</a:t>
            </a:r>
            <a:r>
              <a:rPr lang="hr-HR" sz="2800" b="1" i="1" dirty="0" smtClean="0">
                <a:solidFill>
                  <a:srgbClr val="F3FD91"/>
                </a:solidFill>
                <a:latin typeface="Arial Black" pitchFamily="34" charset="0"/>
              </a:rPr>
              <a:t>Ć</a:t>
            </a:r>
            <a:r>
              <a:rPr lang="en-US" sz="2800" b="1" i="1" dirty="0" smtClean="0">
                <a:solidFill>
                  <a:srgbClr val="F3FD91"/>
                </a:solidFill>
                <a:latin typeface="Arial Black" pitchFamily="34" charset="0"/>
              </a:rPr>
              <a:t>A 2004/80/ EZ O NAKNADI ŠTETE</a:t>
            </a:r>
            <a:r>
              <a:rPr lang="hr-HR" sz="2800" b="1" i="1" dirty="0" smtClean="0">
                <a:solidFill>
                  <a:srgbClr val="F3FD91"/>
                </a:solidFill>
                <a:latin typeface="Arial Black" pitchFamily="34" charset="0"/>
              </a:rPr>
              <a:t> </a:t>
            </a:r>
            <a:r>
              <a:rPr lang="en-US" sz="2800" b="1" i="1" dirty="0" smtClean="0">
                <a:solidFill>
                  <a:srgbClr val="F3FD91"/>
                </a:solidFill>
                <a:latin typeface="Arial Black" pitchFamily="34" charset="0"/>
              </a:rPr>
              <a:t>ŽRTVAMA KRIVIČNIH DJELA</a:t>
            </a:r>
            <a:endParaRPr lang="hr-HR" sz="2800" b="1" i="1" dirty="0" smtClean="0">
              <a:solidFill>
                <a:srgbClr val="F3FD91"/>
              </a:solidFill>
              <a:latin typeface="Arial Black" pitchFamily="34" charset="0"/>
            </a:endParaRPr>
          </a:p>
          <a:p>
            <a:pPr algn="ctr"/>
            <a:r>
              <a:rPr lang="en-US" sz="2800" b="1" i="1" dirty="0" smtClean="0">
                <a:solidFill>
                  <a:schemeClr val="accent2">
                    <a:lumMod val="50000"/>
                  </a:schemeClr>
                </a:solidFill>
                <a:latin typeface="Arial Black" pitchFamily="34" charset="0"/>
              </a:rPr>
              <a:t> </a:t>
            </a:r>
            <a:endParaRPr lang="hr-HR" sz="2800" dirty="0"/>
          </a:p>
        </p:txBody>
      </p:sp>
      <p:sp>
        <p:nvSpPr>
          <p:cNvPr id="4" name="Oval Callout 3"/>
          <p:cNvSpPr/>
          <p:nvPr/>
        </p:nvSpPr>
        <p:spPr>
          <a:xfrm>
            <a:off x="1447800" y="2895600"/>
            <a:ext cx="1752600" cy="838200"/>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Definicija žrtve</a:t>
            </a:r>
            <a:endParaRPr lang="hr-HR"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923330"/>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p:txBody>
      </p:sp>
      <p:sp>
        <p:nvSpPr>
          <p:cNvPr id="1030" name="Rectangle 6"/>
          <p:cNvSpPr>
            <a:spLocks noChangeArrowheads="1"/>
          </p:cNvSpPr>
          <p:nvPr/>
        </p:nvSpPr>
        <p:spPr bwMode="auto">
          <a:xfrm>
            <a:off x="228600" y="1143000"/>
            <a:ext cx="8686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lang="hr-HR" altLang="zh-CN" dirty="0" smtClean="0">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Ovom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Direktivom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utvrđeno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žrtve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krivičnih</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djela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trebaju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imati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pravo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pravičnu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primjerenu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naknadu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bez</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obzira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gdje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Europskoj</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uniji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počinjeno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kirivično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djelo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hr-HR"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hr-HR" altLang="zh-CN"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lang="hr-HR" altLang="zh-CN" dirty="0" smtClean="0">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Uspostavlja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sistem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osnovu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kojeg</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žrtve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krivičnih</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djela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imaju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pravo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podnošenje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zahtjeva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naknadu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štete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svog</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uobičajenog</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boravišta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slučajevima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kada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krivično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djelo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izvršeno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drugoj</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hr-HR"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hr-HR" altLang="zh-CN"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hr-HR"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Potrebno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postoji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nadležno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tijelo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zahtjeve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žrtava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svakoj</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članici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koje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bi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pružalo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odgovarajuću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pomoć</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žrtvama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davalo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odgovarajuće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informacije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dostavljalo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zahtjeve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sarađivalo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tijelima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nadležnim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drugoj</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članici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hr-HR"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hr-HR" altLang="zh-CN"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hr-HR"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Direktivom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uspostavlja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sistem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saradnje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radi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lakšeg</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ostvarivanja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naknade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žrtvama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krivičnih</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djela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prekograničnim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slučajevima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temelju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propisa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članica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naknadi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žrtvama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nasilnih</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krivičnih</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djela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počinjenih</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namjerom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hr-HR"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hr-HR" altLang="zh-CN"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lang="hr-HR" altLang="zh-CN" dirty="0" smtClean="0">
                <a:latin typeface="Times New Roman" pitchFamily="18" charset="0"/>
                <a:ea typeface="Times New Roman" pitchFamily="18" charset="0"/>
                <a:cs typeface="Times New Roman" pitchFamily="18" charset="0"/>
              </a:rPr>
              <a:t> </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Direktivi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navedeno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kakobi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trebalo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uvesti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sistem</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saradnje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između</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nadležnih</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tijela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članica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radi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olakšavanja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ostvarivanja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naknade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slučajevima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kada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je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krivično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djelo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počinjeno</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članici</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koja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nije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država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boravišta</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žrtve</a:t>
            </a:r>
            <a:r>
              <a:rPr kumimoji="0" lang="en-US" altLang="zh-C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altLang="zh-CN"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1" name="Rectangle 7"/>
          <p:cNvSpPr>
            <a:spLocks noChangeArrowheads="1"/>
          </p:cNvSpPr>
          <p:nvPr/>
        </p:nvSpPr>
        <p:spPr bwMode="auto">
          <a:xfrm>
            <a:off x="2209800" y="914400"/>
            <a:ext cx="557473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chemeClr val="accent3">
                    <a:lumMod val="60000"/>
                    <a:lumOff val="40000"/>
                  </a:schemeClr>
                </a:solidFill>
                <a:effectLst/>
                <a:latin typeface="Times New Roman" pitchFamily="18" charset="0"/>
                <a:ea typeface="Times New Roman" pitchFamily="18" charset="0"/>
                <a:cs typeface="Times New Roman" pitchFamily="18" charset="0"/>
              </a:rPr>
              <a:t>PRIMJENLJIVOST DIREKTIVE </a:t>
            </a:r>
            <a:endParaRPr kumimoji="0" lang="en-US" altLang="zh-CN" sz="2800" b="1" i="0" u="none" strike="noStrike" cap="none" normalizeH="0" baseline="0" dirty="0" smtClean="0">
              <a:ln>
                <a:noFill/>
              </a:ln>
              <a:solidFill>
                <a:schemeClr val="accent3">
                  <a:lumMod val="60000"/>
                  <a:lumOff val="40000"/>
                </a:schemeClr>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923330"/>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p:txBody>
      </p:sp>
      <p:sp>
        <p:nvSpPr>
          <p:cNvPr id="1030" name="Rectangle 6"/>
          <p:cNvSpPr>
            <a:spLocks noChangeArrowheads="1"/>
          </p:cNvSpPr>
          <p:nvPr/>
        </p:nvSpPr>
        <p:spPr bwMode="auto">
          <a:xfrm>
            <a:off x="228600" y="152400"/>
            <a:ext cx="8686800"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ctr"/>
            <a:r>
              <a:rPr lang="hr-HR" altLang="zh-CN" dirty="0" smtClean="0">
                <a:latin typeface="Times New Roman" pitchFamily="18" charset="0"/>
                <a:ea typeface="Times New Roman" pitchFamily="18" charset="0"/>
                <a:cs typeface="Times New Roman" pitchFamily="18" charset="0"/>
              </a:rPr>
              <a:t> </a:t>
            </a:r>
            <a:r>
              <a:rPr lang="bs-Latn-BA" sz="2800" b="1" dirty="0" smtClean="0">
                <a:solidFill>
                  <a:schemeClr val="accent3">
                    <a:lumMod val="60000"/>
                    <a:lumOff val="40000"/>
                  </a:schemeClr>
                </a:solidFill>
              </a:rPr>
              <a:t>OSTVARIVANJE PRAVA NA NAKNADU U PREKOGRANIČNIM SLUČAJEVIMA </a:t>
            </a:r>
            <a:endParaRPr lang="hr-HR" sz="2800" dirty="0" smtClean="0">
              <a:solidFill>
                <a:schemeClr val="accent3">
                  <a:lumMod val="60000"/>
                  <a:lumOff val="40000"/>
                </a:schemeClr>
              </a:solidFill>
            </a:endParaRPr>
          </a:p>
          <a:p>
            <a:r>
              <a:rPr lang="bs-Latn-BA" dirty="0" smtClean="0"/>
              <a:t> </a:t>
            </a:r>
            <a:endParaRPr lang="hr-HR" dirty="0" smtClean="0"/>
          </a:p>
          <a:p>
            <a:pPr algn="ctr"/>
            <a:r>
              <a:rPr lang="bs-Latn-BA" b="1" dirty="0" smtClean="0">
                <a:solidFill>
                  <a:srgbClr val="F4AABA"/>
                </a:solidFill>
              </a:rPr>
              <a:t>Pravo na podnošenje zahtjeva u državi članici boravišta</a:t>
            </a:r>
            <a:endParaRPr lang="hr-HR" dirty="0" smtClean="0">
              <a:solidFill>
                <a:srgbClr val="F4AABA"/>
              </a:solidFill>
            </a:endParaRPr>
          </a:p>
          <a:p>
            <a:r>
              <a:rPr lang="bs-Latn-BA" b="1" dirty="0" smtClean="0"/>
              <a:t> </a:t>
            </a:r>
            <a:endParaRPr lang="hr-HR" dirty="0" smtClean="0"/>
          </a:p>
          <a:p>
            <a:pPr algn="just">
              <a:buFont typeface="Wingdings" pitchFamily="2" charset="2"/>
              <a:buChar char="§"/>
            </a:pPr>
            <a:r>
              <a:rPr lang="bs-Latn-BA" b="1" dirty="0" smtClean="0"/>
              <a:t> </a:t>
            </a:r>
            <a:r>
              <a:rPr lang="bs-Latn-BA" dirty="0" smtClean="0"/>
              <a:t>Direktivom se smatra potrebnim uvođenje sistema saradnje među nadležnim tijelima država članica radi lakšeg ostvarivanja naknade u slučajevima kada je krivično djelo počinjeno u državi članici koja nije država boravišta žrtve. </a:t>
            </a:r>
            <a:endParaRPr lang="hr-HR" dirty="0" smtClean="0"/>
          </a:p>
          <a:p>
            <a:pPr algn="just">
              <a:buFont typeface="Wingdings" pitchFamily="2" charset="2"/>
              <a:buChar char="§"/>
            </a:pPr>
            <a:endParaRPr lang="hr-HR" sz="800" dirty="0" smtClean="0"/>
          </a:p>
          <a:p>
            <a:pPr algn="just">
              <a:buFont typeface="Wingdings" pitchFamily="2" charset="2"/>
              <a:buChar char="§"/>
            </a:pPr>
            <a:r>
              <a:rPr lang="bs-Latn-BA" dirty="0" smtClean="0"/>
              <a:t> Sistem bi trebao osigurati da se žrtve krivičnih djela uvijek mogu obratiti nekom nadležnom tijelu u svojoj državi članici u kojoj imaju boravište, te da im se trebaju olakšati sve praktične i jezičke teškoće.</a:t>
            </a:r>
          </a:p>
          <a:p>
            <a:pPr algn="just">
              <a:buFont typeface="Wingdings" pitchFamily="2" charset="2"/>
              <a:buChar char="§"/>
            </a:pPr>
            <a:endParaRPr lang="hr-HR" sz="800" dirty="0" smtClean="0"/>
          </a:p>
          <a:p>
            <a:pPr algn="just">
              <a:buFont typeface="Wingdings" pitchFamily="2" charset="2"/>
              <a:buChar char="§"/>
            </a:pPr>
            <a:r>
              <a:rPr lang="bs-Latn-BA" dirty="0" smtClean="0"/>
              <a:t> Potrebno je da sistem sadrži sve odredbe kojima se omogućava žrtvi krivičnog djela dobivanje potrebnih informacija za podnošenje prijave i  omogućavanje učinkovite saradnje među uključenim tijelima. </a:t>
            </a:r>
          </a:p>
          <a:p>
            <a:pPr algn="just">
              <a:buFont typeface="Wingdings" pitchFamily="2" charset="2"/>
              <a:buChar char="§"/>
            </a:pPr>
            <a:endParaRPr lang="hr-HR" sz="800" dirty="0" smtClean="0"/>
          </a:p>
          <a:p>
            <a:pPr algn="just">
              <a:buFont typeface="Wingdings" pitchFamily="2" charset="2"/>
              <a:buChar char="§"/>
            </a:pPr>
            <a:r>
              <a:rPr lang="bs-Latn-BA" dirty="0" smtClean="0"/>
              <a:t> Podnositelj zahtjeva ima pravo predati zahtjev nadležnom tijelu ili bilo kojem drugom tijelu u državi članici uobičajenog boravišta onda kada je nasilno krivično djelo s namjerom počinjeno u državi članici koja nije mjesto njegovog boravišta.</a:t>
            </a:r>
          </a:p>
          <a:p>
            <a:pPr algn="just">
              <a:buFont typeface="Wingdings" pitchFamily="2" charset="2"/>
              <a:buChar char="§"/>
            </a:pPr>
            <a:endParaRPr lang="hr-HR" sz="800" dirty="0" smtClean="0"/>
          </a:p>
          <a:p>
            <a:pPr algn="just">
              <a:buFont typeface="Wingdings" pitchFamily="2" charset="2"/>
              <a:buChar char="§"/>
            </a:pPr>
            <a:r>
              <a:rPr lang="bs-Latn-BA" dirty="0" smtClean="0"/>
              <a:t> Naknadu snosi nadležno tijelo države članice na čijem je državnom području počinjeno krivično djelo.</a:t>
            </a:r>
            <a:endParaRPr lang="hr-H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923330"/>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p:txBody>
      </p:sp>
      <p:sp>
        <p:nvSpPr>
          <p:cNvPr id="1030" name="Rectangle 6"/>
          <p:cNvSpPr>
            <a:spLocks noChangeArrowheads="1"/>
          </p:cNvSpPr>
          <p:nvPr/>
        </p:nvSpPr>
        <p:spPr bwMode="auto">
          <a:xfrm>
            <a:off x="228600" y="1371600"/>
            <a:ext cx="8686800"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ctr"/>
            <a:r>
              <a:rPr lang="hr-HR" altLang="zh-CN" dirty="0" smtClean="0">
                <a:solidFill>
                  <a:srgbClr val="F4AABA"/>
                </a:solidFill>
                <a:latin typeface="Times New Roman" pitchFamily="18" charset="0"/>
                <a:ea typeface="Times New Roman" pitchFamily="18" charset="0"/>
                <a:cs typeface="Times New Roman" pitchFamily="18" charset="0"/>
              </a:rPr>
              <a:t> </a:t>
            </a:r>
            <a:r>
              <a:rPr lang="bs-Latn-BA" b="1" dirty="0" smtClean="0">
                <a:solidFill>
                  <a:srgbClr val="F4AABA"/>
                </a:solidFill>
              </a:rPr>
              <a:t>Nadležna tijela i upravni postupci</a:t>
            </a:r>
            <a:endParaRPr lang="hr-HR" dirty="0" smtClean="0">
              <a:solidFill>
                <a:srgbClr val="F4AABA"/>
              </a:solidFill>
            </a:endParaRPr>
          </a:p>
          <a:p>
            <a:r>
              <a:rPr lang="bs-Latn-BA" dirty="0" smtClean="0"/>
              <a:t> </a:t>
            </a:r>
            <a:endParaRPr lang="hr-HR" dirty="0" smtClean="0"/>
          </a:p>
          <a:p>
            <a:r>
              <a:rPr lang="bs-Latn-BA" dirty="0" smtClean="0"/>
              <a:t> </a:t>
            </a:r>
            <a:endParaRPr lang="hr-HR" dirty="0" smtClean="0"/>
          </a:p>
          <a:p>
            <a:pPr algn="just">
              <a:buFont typeface="Wingdings" pitchFamily="2" charset="2"/>
              <a:buChar char="§"/>
            </a:pPr>
            <a:r>
              <a:rPr lang="bs-Latn-BA" dirty="0" smtClean="0"/>
              <a:t> Države članice trebaju osnovati  ili odrediti jedno ili više državnih ili drugih tijela, odnosno „pomoćno tijelo/pomoćna tijela”, koja su nadležna za primjenu člana 1. ove Direktive. </a:t>
            </a:r>
            <a:endParaRPr lang="hr-HR" dirty="0" smtClean="0"/>
          </a:p>
          <a:p>
            <a:pPr algn="just"/>
            <a:endParaRPr lang="hr-HR" dirty="0" smtClean="0"/>
          </a:p>
          <a:p>
            <a:pPr algn="just">
              <a:buFont typeface="Wingdings" pitchFamily="2" charset="2"/>
              <a:buChar char="§"/>
            </a:pPr>
            <a:r>
              <a:rPr lang="bs-Latn-BA" dirty="0" smtClean="0"/>
              <a:t> Članice osnivaju ili određuju jedno ili više državnih ili drugih tijela nadležnih za odlučivanje po zahtjevima za naknadu, odnosno „tijelo koje odlučuje/tijela koja odlučuju”. </a:t>
            </a:r>
            <a:endParaRPr lang="hr-HR" dirty="0" smtClean="0"/>
          </a:p>
          <a:p>
            <a:pPr algn="just"/>
            <a:endParaRPr lang="hr-HR" dirty="0" smtClean="0"/>
          </a:p>
          <a:p>
            <a:pPr algn="just">
              <a:buFont typeface="Wingdings" pitchFamily="2" charset="2"/>
              <a:buChar char="§"/>
            </a:pPr>
            <a:r>
              <a:rPr lang="bs-Latn-BA" dirty="0" smtClean="0"/>
              <a:t> Potencijalnim podnositeljima zahtjeva za naknadu trba osigurati dostupnost bitnih informacija o mogućnostima podnošenja zahtjeva za naknadu. </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923330"/>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p:txBody>
      </p:sp>
      <p:sp>
        <p:nvSpPr>
          <p:cNvPr id="1030" name="Rectangle 6"/>
          <p:cNvSpPr>
            <a:spLocks noChangeArrowheads="1"/>
          </p:cNvSpPr>
          <p:nvPr/>
        </p:nvSpPr>
        <p:spPr bwMode="auto">
          <a:xfrm>
            <a:off x="304800" y="1143000"/>
            <a:ext cx="8686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ctr"/>
            <a:r>
              <a:rPr lang="bs-Latn-BA" b="1" dirty="0" smtClean="0">
                <a:solidFill>
                  <a:srgbClr val="F4AABA"/>
                </a:solidFill>
              </a:rPr>
              <a:t>Podnošenje i prijem zahtjeva</a:t>
            </a:r>
            <a:endParaRPr lang="hr-HR" dirty="0" smtClean="0">
              <a:solidFill>
                <a:srgbClr val="F4AABA"/>
              </a:solidFill>
            </a:endParaRPr>
          </a:p>
          <a:p>
            <a:pPr algn="just"/>
            <a:r>
              <a:rPr lang="bs-Latn-BA" dirty="0" smtClean="0"/>
              <a:t> </a:t>
            </a:r>
            <a:endParaRPr lang="hr-HR" dirty="0" smtClean="0"/>
          </a:p>
          <a:p>
            <a:pPr algn="just"/>
            <a:endParaRPr lang="hr-HR" dirty="0" smtClean="0"/>
          </a:p>
          <a:p>
            <a:pPr algn="just"/>
            <a:r>
              <a:rPr lang="bs-Latn-BA" dirty="0" smtClean="0"/>
              <a:t>Pomoćno tijelo upotrebom standardnog obrasca prosljeđuje zahtjev i sve dokaze u najkraćem roku tijelu koje donosi odluke.</a:t>
            </a:r>
            <a:endParaRPr lang="hr-HR" dirty="0" smtClean="0"/>
          </a:p>
          <a:p>
            <a:pPr algn="just"/>
            <a:r>
              <a:rPr lang="bs-Latn-BA" dirty="0" smtClean="0"/>
              <a:t> </a:t>
            </a:r>
          </a:p>
          <a:p>
            <a:pPr algn="just"/>
            <a:endParaRPr lang="hr-HR" dirty="0" smtClean="0"/>
          </a:p>
          <a:p>
            <a:pPr algn="just"/>
            <a:r>
              <a:rPr lang="bs-Latn-BA" dirty="0" smtClean="0"/>
              <a:t>Nakon prijema zahtjeva pomoćnom tijelu i podnositelju zahtjeva tijelo koje odlučuje  dostavlja sljedeće informacije u najkraćem roku: </a:t>
            </a:r>
            <a:endParaRPr lang="hr-HR" dirty="0" smtClean="0"/>
          </a:p>
          <a:p>
            <a:pPr marL="342900" lvl="0" indent="-342900" algn="just">
              <a:buFont typeface="+mj-lt"/>
              <a:buAutoNum type="arabicPeriod"/>
            </a:pPr>
            <a:r>
              <a:rPr lang="bs-Latn-BA" dirty="0" smtClean="0"/>
              <a:t>ime osobe za kontakt ili naziv odjela nadležnog za rješavanje predmeta; </a:t>
            </a:r>
            <a:endParaRPr lang="hr-HR" dirty="0" smtClean="0"/>
          </a:p>
          <a:p>
            <a:pPr marL="342900" lvl="0" indent="-342900" algn="just">
              <a:buFont typeface="+mj-lt"/>
              <a:buAutoNum type="arabicPeriod"/>
            </a:pPr>
            <a:r>
              <a:rPr lang="bs-Latn-BA" dirty="0" smtClean="0"/>
              <a:t>potvrdu o primitku zahtjeva i</a:t>
            </a:r>
            <a:endParaRPr lang="hr-HR" dirty="0" smtClean="0"/>
          </a:p>
          <a:p>
            <a:pPr marL="342900" lvl="0" indent="-342900" algn="just">
              <a:buFont typeface="+mj-lt"/>
              <a:buAutoNum type="arabicPeriod"/>
            </a:pPr>
            <a:r>
              <a:rPr lang="bs-Latn-BA" dirty="0" smtClean="0"/>
              <a:t>naznaku približnog vremena do kojeg će odlučiti o zahtjevu, ako je moguće.</a:t>
            </a:r>
            <a:endParaRPr lang="hr-HR" dirty="0" smtClean="0"/>
          </a:p>
          <a:p>
            <a:pPr algn="just"/>
            <a:r>
              <a:rPr lang="bs-Latn-BA" dirty="0" smtClean="0"/>
              <a:t> </a:t>
            </a:r>
          </a:p>
          <a:p>
            <a:pPr algn="just"/>
            <a:endParaRPr lang="hr-HR" dirty="0" smtClean="0"/>
          </a:p>
          <a:p>
            <a:pPr algn="just"/>
            <a:r>
              <a:rPr lang="bs-Latn-BA" dirty="0" smtClean="0"/>
              <a:t>Pomoćno tijelo dodatne informacije može proslijediti nadležnom organu na zahtjev podnositelja zahtjeva.</a:t>
            </a:r>
            <a:endParaRPr lang="hr-HR" dirty="0" smtClean="0"/>
          </a:p>
          <a:p>
            <a:pPr algn="just"/>
            <a:r>
              <a:rPr lang="bs-Latn-BA" dirty="0" smtClean="0"/>
              <a:t> </a:t>
            </a:r>
            <a:endParaRPr lang="hr-HR" dirty="0" smtClean="0"/>
          </a:p>
          <a:p>
            <a:pPr algn="just">
              <a:buFont typeface="Wingdings" pitchFamily="2" charset="2"/>
              <a:buChar char="§"/>
            </a:pPr>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923330"/>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p:txBody>
      </p:sp>
      <p:sp>
        <p:nvSpPr>
          <p:cNvPr id="1030" name="Rectangle 6"/>
          <p:cNvSpPr>
            <a:spLocks noChangeArrowheads="1"/>
          </p:cNvSpPr>
          <p:nvPr/>
        </p:nvSpPr>
        <p:spPr bwMode="auto">
          <a:xfrm>
            <a:off x="304800" y="914400"/>
            <a:ext cx="86868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ctr"/>
            <a:r>
              <a:rPr lang="bs-Latn-BA" b="1" dirty="0" smtClean="0">
                <a:solidFill>
                  <a:srgbClr val="F4AABA"/>
                </a:solidFill>
              </a:rPr>
              <a:t> Saslušanje podnositelja zahtjeva</a:t>
            </a:r>
            <a:endParaRPr lang="hr-HR" dirty="0" smtClean="0">
              <a:solidFill>
                <a:srgbClr val="F4AABA"/>
              </a:solidFill>
            </a:endParaRPr>
          </a:p>
          <a:p>
            <a:r>
              <a:rPr lang="bs-Latn-BA" b="1" dirty="0" smtClean="0"/>
              <a:t> </a:t>
            </a:r>
            <a:endParaRPr lang="hr-HR" dirty="0" smtClean="0"/>
          </a:p>
          <a:p>
            <a:pPr algn="just">
              <a:buFont typeface="Wingdings" pitchFamily="2" charset="2"/>
              <a:buChar char="§"/>
            </a:pPr>
            <a:r>
              <a:rPr lang="bs-Latn-BA" dirty="0" smtClean="0"/>
              <a:t> Radi organizovanja saslušanja  podnositelja zahtjeva ili  druge osobe (svjedoka ili stručnjaka), tijelo koje odlučuje u skladu s propisima može kontaktirati pomoćno tijelo.</a:t>
            </a:r>
            <a:endParaRPr lang="hr-HR" dirty="0" smtClean="0"/>
          </a:p>
          <a:p>
            <a:pPr algn="just"/>
            <a:r>
              <a:rPr lang="bs-Latn-BA" dirty="0" smtClean="0"/>
              <a:t> </a:t>
            </a:r>
            <a:endParaRPr lang="hr-HR" dirty="0" smtClean="0"/>
          </a:p>
          <a:p>
            <a:pPr algn="just">
              <a:buFont typeface="Wingdings" pitchFamily="2" charset="2"/>
              <a:buChar char="§"/>
            </a:pPr>
            <a:r>
              <a:rPr lang="bs-Latn-BA" dirty="0" smtClean="0"/>
              <a:t> Neposredno saslušanje može se obaviti samo u saradnji s pomoćnim tijelom i to dobrovoljno, bez mogućnosti primjene prisilnih mjera tijela koje odlučuje. </a:t>
            </a:r>
            <a:endParaRPr lang="hr-HR" dirty="0" smtClean="0"/>
          </a:p>
          <a:p>
            <a:pPr algn="just"/>
            <a:r>
              <a:rPr lang="bs-Latn-BA" dirty="0" smtClean="0"/>
              <a:t> </a:t>
            </a:r>
            <a:endParaRPr lang="hr-HR" dirty="0" smtClean="0"/>
          </a:p>
          <a:p>
            <a:r>
              <a:rPr lang="bs-Latn-BA" dirty="0" smtClean="0"/>
              <a:t>  </a:t>
            </a:r>
          </a:p>
          <a:p>
            <a:endParaRPr lang="hr-HR" dirty="0" smtClean="0"/>
          </a:p>
          <a:p>
            <a:pPr algn="ctr"/>
            <a:r>
              <a:rPr lang="bs-Latn-BA" b="1" dirty="0" smtClean="0">
                <a:solidFill>
                  <a:srgbClr val="F4AABA"/>
                </a:solidFill>
              </a:rPr>
              <a:t>Dostavljanje odluke</a:t>
            </a:r>
            <a:endParaRPr lang="hr-HR" dirty="0" smtClean="0">
              <a:solidFill>
                <a:srgbClr val="F4AABA"/>
              </a:solidFill>
            </a:endParaRPr>
          </a:p>
          <a:p>
            <a:r>
              <a:rPr lang="bs-Latn-BA" dirty="0" smtClean="0"/>
              <a:t> </a:t>
            </a:r>
            <a:endParaRPr lang="hr-HR" dirty="0" smtClean="0"/>
          </a:p>
          <a:p>
            <a:pPr algn="just">
              <a:buFont typeface="Wingdings" pitchFamily="2" charset="2"/>
              <a:buChar char="§"/>
            </a:pPr>
            <a:r>
              <a:rPr lang="bs-Latn-BA" dirty="0" smtClean="0"/>
              <a:t> Tijelo koje odlučuje dostavlja odluku podnositelju zahtjeva i pomoćnom tijelu, u najkraćem roku i u skladu s nacionalnim pravom, a povodom podnesenog zahtjeva za naknadu nakon njenog donošenja, koristeći standardni obrazac koji je predviđen članom 14. </a:t>
            </a:r>
            <a:endParaRPr lang="hr-HR" dirty="0" smtClean="0"/>
          </a:p>
          <a:p>
            <a:pPr algn="just"/>
            <a:r>
              <a:rPr lang="bs-Latn-BA" dirty="0" smtClean="0"/>
              <a:t> </a:t>
            </a:r>
            <a:endParaRPr lang="hr-HR" dirty="0" smtClean="0"/>
          </a:p>
          <a:p>
            <a:pPr algn="just">
              <a:buFont typeface="Wingdings" pitchFamily="2" charset="2"/>
              <a:buChar char="§"/>
            </a:pP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923330"/>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p:txBody>
      </p:sp>
      <p:sp>
        <p:nvSpPr>
          <p:cNvPr id="1030" name="Rectangle 6"/>
          <p:cNvSpPr>
            <a:spLocks noChangeArrowheads="1"/>
          </p:cNvSpPr>
          <p:nvPr/>
        </p:nvSpPr>
        <p:spPr bwMode="auto">
          <a:xfrm>
            <a:off x="304800" y="914400"/>
            <a:ext cx="8686800"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ctr"/>
            <a:r>
              <a:rPr lang="bs-Latn-BA" sz="2800" b="1" dirty="0" smtClean="0">
                <a:solidFill>
                  <a:schemeClr val="accent3">
                    <a:lumMod val="60000"/>
                    <a:lumOff val="40000"/>
                  </a:schemeClr>
                </a:solidFill>
              </a:rPr>
              <a:t> Druge odredbe</a:t>
            </a:r>
            <a:endParaRPr lang="hr-HR" sz="2800" dirty="0" smtClean="0">
              <a:solidFill>
                <a:schemeClr val="accent3">
                  <a:lumMod val="60000"/>
                  <a:lumOff val="40000"/>
                </a:schemeClr>
              </a:solidFill>
            </a:endParaRPr>
          </a:p>
          <a:p>
            <a:r>
              <a:rPr lang="bs-Latn-BA" b="1" dirty="0" smtClean="0"/>
              <a:t> </a:t>
            </a:r>
            <a:endParaRPr lang="hr-HR" dirty="0" smtClean="0"/>
          </a:p>
          <a:p>
            <a:pPr algn="just">
              <a:buFont typeface="Wingdings" pitchFamily="2" charset="2"/>
              <a:buChar char="§"/>
            </a:pPr>
            <a:r>
              <a:rPr lang="bs-Latn-BA" b="1" dirty="0" smtClean="0"/>
              <a:t> </a:t>
            </a:r>
            <a:r>
              <a:rPr lang="bs-Latn-BA" dirty="0" smtClean="0"/>
              <a:t>Informacije koje se prenose između tijela u skladu s članovima 6. do 10. izražavaju se na službenim jezicima ili jednom od jezika države članice tijela kojem je poslana informacija.</a:t>
            </a:r>
            <a:endParaRPr lang="hr-HR" dirty="0" smtClean="0"/>
          </a:p>
          <a:p>
            <a:pPr algn="just">
              <a:buFont typeface="Wingdings" pitchFamily="2" charset="2"/>
              <a:buChar char="§"/>
            </a:pPr>
            <a:endParaRPr lang="hr-HR" dirty="0" smtClean="0"/>
          </a:p>
          <a:p>
            <a:pPr algn="just">
              <a:buFont typeface="Wingdings" pitchFamily="2" charset="2"/>
              <a:buChar char="§"/>
            </a:pPr>
            <a:r>
              <a:rPr lang="bs-Latn-BA" dirty="0" smtClean="0"/>
              <a:t> Jezik treba odgovarati jednom od jezika institucija Zajednice ili na nekom drugom jeziku institucija Zajednice koji su države članice navele da će prihvatiti.</a:t>
            </a:r>
            <a:endParaRPr lang="hr-HR" dirty="0" smtClean="0"/>
          </a:p>
          <a:p>
            <a:pPr algn="just"/>
            <a:endParaRPr lang="hr-HR" dirty="0" smtClean="0"/>
          </a:p>
          <a:p>
            <a:pPr algn="just">
              <a:buFont typeface="Wingdings" pitchFamily="2" charset="2"/>
              <a:buChar char="§"/>
            </a:pPr>
            <a:r>
              <a:rPr lang="bs-Latn-BA" dirty="0" smtClean="0"/>
              <a:t> Usluge koje pruža pomoćno tijelo nisu podložne potraživanju bilo kakvog davanja ili troškova od strane podnositelja zahtjeva ili tijela koje odlučuje. </a:t>
            </a:r>
            <a:endParaRPr lang="hr-HR" dirty="0" smtClean="0"/>
          </a:p>
          <a:p>
            <a:pPr algn="just"/>
            <a:endParaRPr lang="hr-HR" dirty="0" smtClean="0"/>
          </a:p>
          <a:p>
            <a:pPr algn="just">
              <a:buFont typeface="Wingdings" pitchFamily="2" charset="2"/>
              <a:buChar char="§"/>
            </a:pPr>
            <a:r>
              <a:rPr lang="bs-Latn-BA" dirty="0" smtClean="0"/>
              <a:t> Obrasci za podnošenje zahtjeva i druga dokumentacija izuzeti su od obaveze potvrđivanja vjerodostojnosti ili bilo koje druge takve formalnosti.</a:t>
            </a:r>
            <a:endParaRPr lang="hr-HR" dirty="0" smtClean="0"/>
          </a:p>
          <a:p>
            <a:pPr algn="just"/>
            <a:endParaRPr lang="hr-HR" dirty="0" smtClean="0"/>
          </a:p>
          <a:p>
            <a:pPr algn="just">
              <a:buFont typeface="Wingdings" pitchFamily="2" charset="2"/>
              <a:buChar char="§"/>
            </a:pPr>
            <a:endParaRPr lang="hr-H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2286000"/>
            <a:ext cx="8305800" cy="923330"/>
          </a:xfrm>
          <a:prstGeom prst="rect">
            <a:avLst/>
          </a:prstGeom>
          <a:noFill/>
        </p:spPr>
        <p:txBody>
          <a:bodyPr wrap="square" rtlCol="0">
            <a:spAutoFit/>
          </a:bodyPr>
          <a:lstStyle/>
          <a:p>
            <a:pPr algn="just"/>
            <a:endParaRPr lang="hr-HR" dirty="0" smtClean="0"/>
          </a:p>
          <a:p>
            <a:pPr algn="just"/>
            <a:endParaRPr lang="hr-HR" dirty="0" smtClean="0"/>
          </a:p>
          <a:p>
            <a:pPr algn="just"/>
            <a:endParaRPr lang="hr-HR" dirty="0" smtClean="0"/>
          </a:p>
        </p:txBody>
      </p:sp>
      <p:sp>
        <p:nvSpPr>
          <p:cNvPr id="1030" name="Rectangle 6"/>
          <p:cNvSpPr>
            <a:spLocks noChangeArrowheads="1"/>
          </p:cNvSpPr>
          <p:nvPr/>
        </p:nvSpPr>
        <p:spPr bwMode="auto">
          <a:xfrm>
            <a:off x="0" y="457200"/>
            <a:ext cx="89916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hr-HR"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ctr"/>
            <a:r>
              <a:rPr lang="bs-Latn-BA" sz="1700" b="1" dirty="0" smtClean="0">
                <a:solidFill>
                  <a:schemeClr val="accent3">
                    <a:lumMod val="60000"/>
                    <a:lumOff val="40000"/>
                  </a:schemeClr>
                </a:solidFill>
              </a:rPr>
              <a:t>Direktiva 2011/36/EZ od 5. aprila 2011. godine o sprečavanju i suzbijanju trgovine ljudima i zaštiti žrtava ovog krivičnog djela</a:t>
            </a:r>
            <a:endParaRPr lang="hr-HR" sz="1700" dirty="0" smtClean="0">
              <a:solidFill>
                <a:schemeClr val="accent3">
                  <a:lumMod val="60000"/>
                  <a:lumOff val="40000"/>
                </a:schemeClr>
              </a:solidFill>
            </a:endParaRPr>
          </a:p>
          <a:p>
            <a:pPr algn="just"/>
            <a:r>
              <a:rPr lang="bs-Latn-BA" sz="1700" b="1" dirty="0" smtClean="0"/>
              <a:t> </a:t>
            </a:r>
            <a:endParaRPr lang="hr-HR" sz="1700" dirty="0" smtClean="0"/>
          </a:p>
          <a:p>
            <a:pPr algn="just">
              <a:buFont typeface="Wingdings" pitchFamily="2" charset="2"/>
              <a:buChar char="§"/>
            </a:pPr>
            <a:r>
              <a:rPr lang="bs-Latn-BA" sz="1700" dirty="0" smtClean="0"/>
              <a:t> Ova Direktiva koristi sličan pristup pravima žrtava trgovine ljudima kao i Konvencija Vijeca Europe i uključuje pravo na naknadu štete kao i pomoćna prava koja bi trebalo da garantuju pristup pravdi.</a:t>
            </a:r>
          </a:p>
          <a:p>
            <a:pPr algn="just"/>
            <a:endParaRPr lang="hr-HR" sz="800" dirty="0" smtClean="0"/>
          </a:p>
          <a:p>
            <a:pPr algn="just">
              <a:buFont typeface="Wingdings" pitchFamily="2" charset="2"/>
              <a:buChar char="§"/>
            </a:pPr>
            <a:r>
              <a:rPr lang="bs-Latn-BA" sz="1700" dirty="0" smtClean="0"/>
              <a:t> Obaveze država potpisnica je da osiguraju žrtvama trgovine ljudima da imaju pristup postojećim mehanizmima za naknadu štete žrtvama nasilnih kriminaliteta,  te savjetovanje i informacije treba da uključuju informacije o dostupnim pravnim lijekovima na jeziku i u formi koju žrtva razumije.</a:t>
            </a:r>
          </a:p>
          <a:p>
            <a:pPr algn="just"/>
            <a:endParaRPr lang="hr-HR" sz="800" dirty="0" smtClean="0"/>
          </a:p>
          <a:p>
            <a:pPr algn="just">
              <a:buFont typeface="Wingdings" pitchFamily="2" charset="2"/>
              <a:buChar char="§"/>
            </a:pPr>
            <a:r>
              <a:rPr lang="bs-Latn-BA" sz="1700" dirty="0" smtClean="0"/>
              <a:t> Države potpisnice će se pobrinuti da žrtve  trgovine ljudima bez odlaganja dobiju pristup pravnom savjetu i u skladu sa njihovom ulogom žrtve u odgovarajućem pravnom sistemu pristup pravnom zastupanju, uključujući i potraživanje naknade štete.</a:t>
            </a:r>
          </a:p>
          <a:p>
            <a:pPr algn="just"/>
            <a:endParaRPr lang="hr-HR" sz="800" dirty="0" smtClean="0"/>
          </a:p>
          <a:p>
            <a:pPr algn="just">
              <a:buFont typeface="Wingdings" pitchFamily="2" charset="2"/>
              <a:buChar char="§"/>
            </a:pPr>
            <a:r>
              <a:rPr lang="bs-Latn-BA" sz="1700" dirty="0" smtClean="0"/>
              <a:t> Pravni savjet i pravno zastupanje  će biti besplatni onda kada žrtva ne posjeduje potrebna finansijska sredstva. </a:t>
            </a:r>
          </a:p>
          <a:p>
            <a:pPr algn="just"/>
            <a:endParaRPr lang="hr-HR" sz="800" dirty="0" smtClean="0"/>
          </a:p>
          <a:p>
            <a:pPr algn="just">
              <a:buFont typeface="Wingdings" pitchFamily="2" charset="2"/>
              <a:buChar char="§"/>
            </a:pPr>
            <a:r>
              <a:rPr lang="bs-Latn-BA" sz="1700" dirty="0" smtClean="0"/>
              <a:t> Države potpisnice moraju preduzeti neophodne mjere kako bi osigurale da njihovi nadležni organi imaju pravo da zaplijene i konfiskuju sredstva i prihode.</a:t>
            </a:r>
          </a:p>
          <a:p>
            <a:pPr algn="just"/>
            <a:endParaRPr lang="hr-HR" sz="800" dirty="0" smtClean="0"/>
          </a:p>
          <a:p>
            <a:pPr algn="just">
              <a:buFont typeface="Wingdings" pitchFamily="2" charset="2"/>
              <a:buChar char="§"/>
            </a:pPr>
            <a:r>
              <a:rPr lang="bs-Latn-BA" sz="1700" dirty="0" smtClean="0"/>
              <a:t> Žrtve imaju pravo da im se vrati lična svojina (izuzev kada je ona hitno potrebna radi toka krivičnog postupka) koja je uzeta ili zaplijenjena tokom krivičnog postupka i to bez odgađanja.</a:t>
            </a:r>
            <a:endParaRPr lang="hr-HR" sz="1700" dirty="0" smtClean="0"/>
          </a:p>
          <a:p>
            <a:r>
              <a:rPr lang="bs-Latn-BA" sz="1700" dirty="0" smtClean="0"/>
              <a:t> </a:t>
            </a:r>
            <a:endParaRPr lang="hr-HR" sz="1700" dirty="0" smtClean="0"/>
          </a:p>
          <a:p>
            <a:pPr algn="just"/>
            <a:endParaRPr lang="hr-HR" sz="1700" dirty="0" smtClean="0"/>
          </a:p>
          <a:p>
            <a:pPr algn="just">
              <a:buFont typeface="Wingdings" pitchFamily="2" charset="2"/>
              <a:buChar char="§"/>
            </a:pPr>
            <a:endParaRPr lang="hr-HR" sz="17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685800" y="1219200"/>
            <a:ext cx="7772400" cy="4495800"/>
          </a:xfrm>
          <a:prstGeom prst="cloud">
            <a:avLst/>
          </a:prstGeom>
          <a:solidFill>
            <a:srgbClr val="D4A89C"/>
          </a:solidFill>
          <a:ln w="82550" cap="sq">
            <a:solidFill>
              <a:srgbClr val="3C1437"/>
            </a:solidFill>
            <a:bevel/>
          </a:ln>
          <a:effectLst>
            <a:outerShdw blurRad="50800" dist="50800" dir="5400000" algn="ctr" rotWithShape="0">
              <a:srgbClr val="7030A0"/>
            </a:outerShdw>
          </a:effectLst>
          <a:scene3d>
            <a:camera prst="orthographicFront"/>
            <a:lightRig rig="threePt" dir="t"/>
          </a:scene3d>
          <a:sp3d>
            <a:bevelT w="50800" h="127000"/>
            <a:bevelB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4000" dirty="0" smtClean="0">
                <a:solidFill>
                  <a:srgbClr val="002060"/>
                </a:solidFill>
                <a:latin typeface="Arial Rounded MT Bold" pitchFamily="34" charset="0"/>
              </a:rPr>
              <a:t>HVALA  NA  PAŽNJI!</a:t>
            </a:r>
            <a:endParaRPr lang="hr-HR" sz="4000" dirty="0">
              <a:solidFill>
                <a:srgbClr val="002060"/>
              </a:solidFill>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667000"/>
            <a:ext cx="8534400" cy="3139321"/>
          </a:xfrm>
          <a:prstGeom prst="rect">
            <a:avLst/>
          </a:prstGeom>
          <a:noFill/>
        </p:spPr>
        <p:txBody>
          <a:bodyPr wrap="square" rtlCol="0">
            <a:spAutoFit/>
          </a:bodyPr>
          <a:lstStyle/>
          <a:p>
            <a:pPr algn="just"/>
            <a:r>
              <a:rPr lang="vi-VN" b="1" dirty="0" smtClean="0">
                <a:solidFill>
                  <a:srgbClr val="F7AFBB"/>
                </a:solidFill>
              </a:rPr>
              <a:t>Osnovni cilj</a:t>
            </a:r>
            <a:r>
              <a:rPr lang="hr-HR" b="1" dirty="0" smtClean="0">
                <a:solidFill>
                  <a:srgbClr val="F7AFBB"/>
                </a:solidFill>
              </a:rPr>
              <a:t>evi</a:t>
            </a:r>
            <a:r>
              <a:rPr lang="vi-VN" b="1" dirty="0" smtClean="0">
                <a:solidFill>
                  <a:srgbClr val="F7AFBB"/>
                </a:solidFill>
              </a:rPr>
              <a:t> Direktive</a:t>
            </a:r>
            <a:r>
              <a:rPr lang="hr-HR" b="1" dirty="0" smtClean="0">
                <a:solidFill>
                  <a:srgbClr val="F7AFBB"/>
                </a:solidFill>
              </a:rPr>
              <a:t>:</a:t>
            </a:r>
          </a:p>
          <a:p>
            <a:pPr algn="just"/>
            <a:endParaRPr lang="hr-HR" dirty="0" smtClean="0"/>
          </a:p>
          <a:p>
            <a:pPr algn="just">
              <a:buFont typeface="Wingdings" pitchFamily="2" charset="2"/>
              <a:buChar char="§"/>
            </a:pPr>
            <a:r>
              <a:rPr lang="hr-HR" dirty="0" smtClean="0"/>
              <a:t> Osigurati žrtvama krivičnih djela dobijanje odgovarajućih informacija, podrške, zaštite  kao i da im se osigura učešće u krivičnim postupcima.</a:t>
            </a:r>
          </a:p>
          <a:p>
            <a:pPr algn="just">
              <a:buFont typeface="Wingdings" pitchFamily="2" charset="2"/>
              <a:buChar char="§"/>
            </a:pPr>
            <a:endParaRPr lang="hr-HR" dirty="0" smtClean="0"/>
          </a:p>
          <a:p>
            <a:pPr algn="just">
              <a:buFont typeface="Wingdings" pitchFamily="2" charset="2"/>
              <a:buChar char="§"/>
            </a:pPr>
            <a:r>
              <a:rPr lang="hr-HR" dirty="0" smtClean="0"/>
              <a:t> Priznavanje žrtve kao takve.</a:t>
            </a:r>
          </a:p>
          <a:p>
            <a:pPr algn="just">
              <a:buFont typeface="Wingdings" pitchFamily="2" charset="2"/>
              <a:buChar char="§"/>
            </a:pPr>
            <a:endParaRPr lang="hr-HR" dirty="0" smtClean="0"/>
          </a:p>
          <a:p>
            <a:pPr algn="just">
              <a:buFont typeface="Wingdings" pitchFamily="2" charset="2"/>
              <a:buChar char="§"/>
            </a:pPr>
            <a:r>
              <a:rPr lang="hr-HR" dirty="0" smtClean="0"/>
              <a:t> Postupanje sa žrtvom na stručan, osjećajan, </a:t>
            </a:r>
            <a:r>
              <a:rPr lang="vi-VN" dirty="0" smtClean="0"/>
              <a:t>primjeren</a:t>
            </a:r>
            <a:r>
              <a:rPr lang="hr-HR" dirty="0" smtClean="0"/>
              <a:t> </a:t>
            </a:r>
            <a:r>
              <a:rPr lang="vi-VN" dirty="0" smtClean="0"/>
              <a:t>i nediskriminirajuć</a:t>
            </a:r>
            <a:r>
              <a:rPr lang="hr-HR" dirty="0" smtClean="0"/>
              <a:t>i način</a:t>
            </a:r>
            <a:r>
              <a:rPr lang="vi-VN" dirty="0" smtClean="0"/>
              <a:t>.</a:t>
            </a:r>
            <a:endParaRPr lang="hr-HR" dirty="0" smtClean="0"/>
          </a:p>
          <a:p>
            <a:pPr algn="just">
              <a:buFont typeface="Wingdings" pitchFamily="2" charset="2"/>
              <a:buChar char="§"/>
            </a:pPr>
            <a:endParaRPr lang="hr-HR" dirty="0" smtClean="0"/>
          </a:p>
          <a:p>
            <a:pPr algn="just">
              <a:buFont typeface="Wingdings" pitchFamily="2" charset="2"/>
              <a:buChar char="§"/>
            </a:pPr>
            <a:r>
              <a:rPr lang="hr-HR" dirty="0" smtClean="0"/>
              <a:t> Pružanje posebne pažnje djeci koja su žrtve krivičnih djela (uzimajući u obzir interese  djeteta u svakom konkretnom slučaju ).</a:t>
            </a:r>
            <a:endParaRPr lang="vi-VN" dirty="0"/>
          </a:p>
        </p:txBody>
      </p:sp>
      <p:sp>
        <p:nvSpPr>
          <p:cNvPr id="8" name="Title 1"/>
          <p:cNvSpPr>
            <a:spLocks noGrp="1"/>
          </p:cNvSpPr>
          <p:nvPr>
            <p:ph type="ctrTitle"/>
          </p:nvPr>
        </p:nvSpPr>
        <p:spPr>
          <a:xfrm>
            <a:off x="838200" y="1143000"/>
            <a:ext cx="7851648" cy="914400"/>
          </a:xfrm>
        </p:spPr>
        <p:txBody>
          <a:bodyPr>
            <a:normAutofit/>
          </a:bodyPr>
          <a:lstStyle/>
          <a:p>
            <a:r>
              <a:rPr lang="hr-HR" sz="4400" dirty="0" smtClean="0"/>
              <a:t>I poglavlje Direktive</a:t>
            </a:r>
            <a:endParaRPr lang="hr-HR"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76400"/>
            <a:ext cx="8153400" cy="646331"/>
          </a:xfrm>
          <a:prstGeom prst="rect">
            <a:avLst/>
          </a:prstGeom>
          <a:noFill/>
        </p:spPr>
        <p:txBody>
          <a:bodyPr wrap="square" rtlCol="0">
            <a:spAutoFit/>
          </a:bodyPr>
          <a:lstStyle/>
          <a:p>
            <a:pPr algn="just">
              <a:buFont typeface="Wingdings" pitchFamily="2" charset="2"/>
              <a:buChar char="§"/>
            </a:pPr>
            <a:r>
              <a:rPr lang="hr-HR" dirty="0" smtClean="0"/>
              <a:t> </a:t>
            </a:r>
            <a:r>
              <a:rPr lang="vi-VN" dirty="0" smtClean="0"/>
              <a:t>Direktivom je uspostavljen minimalni standard koji se odnosi na prava, podršku i zaštitu žrtava </a:t>
            </a:r>
            <a:r>
              <a:rPr lang="vi-VN" dirty="0" smtClean="0"/>
              <a:t>krivičn</a:t>
            </a:r>
            <a:r>
              <a:rPr lang="hr-HR" smtClean="0"/>
              <a:t>ih  djela.</a:t>
            </a:r>
            <a:endParaRPr lang="vi-VN" dirty="0"/>
          </a:p>
        </p:txBody>
      </p:sp>
      <p:sp>
        <p:nvSpPr>
          <p:cNvPr id="6" name="TextBox 5"/>
          <p:cNvSpPr txBox="1"/>
          <p:nvPr/>
        </p:nvSpPr>
        <p:spPr>
          <a:xfrm>
            <a:off x="304800" y="4038600"/>
            <a:ext cx="8534400" cy="1200329"/>
          </a:xfrm>
          <a:prstGeom prst="rect">
            <a:avLst/>
          </a:prstGeom>
          <a:noFill/>
        </p:spPr>
        <p:txBody>
          <a:bodyPr wrap="square" rtlCol="0">
            <a:spAutoFit/>
          </a:bodyPr>
          <a:lstStyle/>
          <a:p>
            <a:pPr algn="just">
              <a:buFont typeface="Wingdings" pitchFamily="2" charset="2"/>
              <a:buChar char="§"/>
            </a:pPr>
            <a:r>
              <a:rPr lang="hr-HR" dirty="0" smtClean="0"/>
              <a:t> Prema Direktivi </a:t>
            </a:r>
            <a:r>
              <a:rPr lang="vi-VN" b="1" dirty="0" smtClean="0">
                <a:solidFill>
                  <a:srgbClr val="002060"/>
                </a:solidFill>
              </a:rPr>
              <a:t>‘‘</a:t>
            </a:r>
            <a:r>
              <a:rPr lang="hr-HR" b="1" dirty="0" smtClean="0">
                <a:solidFill>
                  <a:srgbClr val="002060"/>
                </a:solidFill>
              </a:rPr>
              <a:t>žrtvom</a:t>
            </a:r>
            <a:r>
              <a:rPr lang="vi-VN" b="1" dirty="0" smtClean="0">
                <a:solidFill>
                  <a:srgbClr val="002060"/>
                </a:solidFill>
              </a:rPr>
              <a:t>'' </a:t>
            </a:r>
            <a:r>
              <a:rPr lang="vi-VN" dirty="0" smtClean="0"/>
              <a:t>smatra kako fizičko lice koje je direktno pogođeno krivičnim djelom odnosno ono lice koje je pretrpjelo štetu na tjelesnom, umnom</a:t>
            </a:r>
            <a:r>
              <a:rPr lang="hr-HR" dirty="0" smtClean="0"/>
              <a:t>,</a:t>
            </a:r>
            <a:r>
              <a:rPr lang="vi-VN" dirty="0" smtClean="0"/>
              <a:t> emocionalnom ili ekonomskom nivou, tako i član porodice osobe čija je smrt nastala kao posljedica krivičnog djela. </a:t>
            </a:r>
            <a:endParaRPr lang="vi-VN" dirty="0"/>
          </a:p>
        </p:txBody>
      </p:sp>
      <p:sp>
        <p:nvSpPr>
          <p:cNvPr id="7" name="Oval Callout 6"/>
          <p:cNvSpPr/>
          <p:nvPr/>
        </p:nvSpPr>
        <p:spPr>
          <a:xfrm>
            <a:off x="3352800" y="2667000"/>
            <a:ext cx="1828800" cy="1066800"/>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Definicija žrtve</a:t>
            </a:r>
            <a:endParaRPr lang="hr-HR"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438400"/>
            <a:ext cx="8382000" cy="923330"/>
          </a:xfrm>
          <a:prstGeom prst="rect">
            <a:avLst/>
          </a:prstGeom>
          <a:noFill/>
        </p:spPr>
        <p:txBody>
          <a:bodyPr wrap="square" rtlCol="0">
            <a:spAutoFit/>
          </a:bodyPr>
          <a:lstStyle/>
          <a:p>
            <a:pPr algn="just">
              <a:buFont typeface="Wingdings" pitchFamily="2" charset="2"/>
              <a:buChar char="§"/>
            </a:pPr>
            <a:r>
              <a:rPr lang="hr-HR" dirty="0" smtClean="0"/>
              <a:t> Pravo žrtve jeste da razumije i da se nju razumije tokom svake interakcije sa nadležnim organom u krivičnom postupku te da se osigura komunikacija sa žrtvom na dostupnom i jednostavnom jeziku bilo usmenim ili pismenim putem.</a:t>
            </a:r>
            <a:endParaRPr lang="hr-HR" dirty="0"/>
          </a:p>
        </p:txBody>
      </p:sp>
      <p:sp>
        <p:nvSpPr>
          <p:cNvPr id="7" name="Rectangle 6"/>
          <p:cNvSpPr/>
          <p:nvPr/>
        </p:nvSpPr>
        <p:spPr>
          <a:xfrm>
            <a:off x="304800" y="3733800"/>
            <a:ext cx="8229600" cy="923330"/>
          </a:xfrm>
          <a:prstGeom prst="rect">
            <a:avLst/>
          </a:prstGeom>
        </p:spPr>
        <p:txBody>
          <a:bodyPr wrap="square">
            <a:spAutoFit/>
          </a:bodyPr>
          <a:lstStyle/>
          <a:p>
            <a:pPr algn="just">
              <a:buFont typeface="Wingdings" pitchFamily="2" charset="2"/>
              <a:buChar char="§"/>
            </a:pPr>
            <a:r>
              <a:rPr lang="hr-HR" dirty="0" smtClean="0"/>
              <a:t> Ukoliko interesi žrtve ili tok postupka neće biti ugrožen i ako joj je radi uticaja krivičnog djela na nju potrebna pomoć u razumijevanju, žrtva može odabrati osobu koja će je pratiti tokom prvog kontakta sa nadležnim organom.</a:t>
            </a:r>
            <a:endParaRPr lang="hr-HR" dirty="0"/>
          </a:p>
        </p:txBody>
      </p:sp>
      <p:sp>
        <p:nvSpPr>
          <p:cNvPr id="6" name="TextBox 5"/>
          <p:cNvSpPr txBox="1"/>
          <p:nvPr/>
        </p:nvSpPr>
        <p:spPr>
          <a:xfrm>
            <a:off x="304800" y="5105400"/>
            <a:ext cx="8001000" cy="923330"/>
          </a:xfrm>
          <a:prstGeom prst="rect">
            <a:avLst/>
          </a:prstGeom>
          <a:noFill/>
        </p:spPr>
        <p:txBody>
          <a:bodyPr wrap="square" rtlCol="0">
            <a:spAutoFit/>
          </a:bodyPr>
          <a:lstStyle/>
          <a:p>
            <a:pPr algn="just">
              <a:buFont typeface="Wingdings" pitchFamily="2" charset="2"/>
              <a:buChar char="§"/>
            </a:pPr>
            <a:r>
              <a:rPr lang="hr-HR" dirty="0" smtClean="0">
                <a:latin typeface="Constantia" pitchFamily="18" charset="0"/>
                <a:cs typeface="Times New Roman" pitchFamily="18" charset="0"/>
              </a:rPr>
              <a:t> Ž</a:t>
            </a:r>
            <a:r>
              <a:rPr lang="vi-VN" dirty="0" smtClean="0">
                <a:latin typeface="Constantia" pitchFamily="18" charset="0"/>
                <a:cs typeface="Times New Roman" pitchFamily="18" charset="0"/>
              </a:rPr>
              <a:t>rtva ima pravo na informacije koje joj se bez odgađanja osigurava</a:t>
            </a:r>
            <a:r>
              <a:rPr lang="hr-HR" dirty="0" smtClean="0">
                <a:latin typeface="Constantia" pitchFamily="18" charset="0"/>
                <a:cs typeface="Times New Roman" pitchFamily="18" charset="0"/>
              </a:rPr>
              <a:t>ju</a:t>
            </a:r>
            <a:r>
              <a:rPr lang="vi-VN" dirty="0" smtClean="0">
                <a:latin typeface="Constantia" pitchFamily="18" charset="0"/>
                <a:cs typeface="Times New Roman" pitchFamily="18" charset="0"/>
              </a:rPr>
              <a:t> već u prvom kontaktu sa nadležnim organom a u cilju ostvarivanja ostalih prava iz Direktive</a:t>
            </a:r>
            <a:r>
              <a:rPr lang="hr-HR" dirty="0" smtClean="0">
                <a:latin typeface="Constantia" pitchFamily="18" charset="0"/>
                <a:cs typeface="Times New Roman" pitchFamily="18" charset="0"/>
              </a:rPr>
              <a:t>.</a:t>
            </a:r>
            <a:endParaRPr lang="vi-VN" dirty="0">
              <a:latin typeface="Constantia" pitchFamily="18" charset="0"/>
              <a:cs typeface="Times New Roman" pitchFamily="18" charset="0"/>
            </a:endParaRPr>
          </a:p>
        </p:txBody>
      </p:sp>
      <p:sp>
        <p:nvSpPr>
          <p:cNvPr id="8" name="Title 1"/>
          <p:cNvSpPr>
            <a:spLocks noGrp="1"/>
          </p:cNvSpPr>
          <p:nvPr>
            <p:ph type="ctrTitle"/>
          </p:nvPr>
        </p:nvSpPr>
        <p:spPr>
          <a:xfrm>
            <a:off x="838200" y="1143000"/>
            <a:ext cx="7851648" cy="914400"/>
          </a:xfrm>
        </p:spPr>
        <p:txBody>
          <a:bodyPr>
            <a:normAutofit/>
          </a:bodyPr>
          <a:lstStyle/>
          <a:p>
            <a:r>
              <a:rPr lang="hr-HR" sz="4400" dirty="0" smtClean="0"/>
              <a:t>II poglavlje Direktive</a:t>
            </a:r>
            <a:endParaRPr lang="hr-HR"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838200"/>
            <a:ext cx="8305800" cy="646331"/>
          </a:xfrm>
          <a:prstGeom prst="rect">
            <a:avLst/>
          </a:prstGeom>
          <a:noFill/>
        </p:spPr>
        <p:txBody>
          <a:bodyPr wrap="square" rtlCol="0">
            <a:spAutoFit/>
          </a:bodyPr>
          <a:lstStyle/>
          <a:p>
            <a:pPr algn="ctr">
              <a:buFont typeface="Wingdings" pitchFamily="2" charset="2"/>
              <a:buChar char="§"/>
            </a:pPr>
            <a:r>
              <a:rPr lang="hr-HR" dirty="0" smtClean="0"/>
              <a:t> Informacije na koje žrtva ima pravo taksativno su nabrojane u članu 4.  Direktive a odnose se na:</a:t>
            </a:r>
            <a:endParaRPr lang="hr-HR" dirty="0"/>
          </a:p>
        </p:txBody>
      </p:sp>
      <p:sp>
        <p:nvSpPr>
          <p:cNvPr id="9" name="TextBox 8"/>
          <p:cNvSpPr txBox="1"/>
          <p:nvPr/>
        </p:nvSpPr>
        <p:spPr>
          <a:xfrm>
            <a:off x="228600" y="1600200"/>
            <a:ext cx="8610600" cy="4924425"/>
          </a:xfrm>
          <a:prstGeom prst="rect">
            <a:avLst/>
          </a:prstGeom>
          <a:noFill/>
        </p:spPr>
        <p:txBody>
          <a:bodyPr wrap="square" rtlCol="0">
            <a:spAutoFit/>
          </a:bodyPr>
          <a:lstStyle/>
          <a:p>
            <a:pPr marL="342900" indent="-342900" algn="just">
              <a:buFont typeface="+mj-lt"/>
              <a:buAutoNum type="arabicPeriod"/>
            </a:pPr>
            <a:r>
              <a:rPr lang="vi-VN" dirty="0" smtClean="0"/>
              <a:t>vrstu </a:t>
            </a:r>
            <a:r>
              <a:rPr lang="hr-HR" dirty="0" smtClean="0"/>
              <a:t>podrške </a:t>
            </a:r>
            <a:r>
              <a:rPr lang="vi-VN" dirty="0" smtClean="0"/>
              <a:t>i osobe od kojih </a:t>
            </a:r>
            <a:r>
              <a:rPr lang="hr-HR" dirty="0" smtClean="0"/>
              <a:t>istu može </a:t>
            </a:r>
            <a:r>
              <a:rPr lang="vi-VN" dirty="0" smtClean="0"/>
              <a:t>dobiti</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postupak i položaj </a:t>
            </a:r>
            <a:r>
              <a:rPr lang="hr-HR" dirty="0" smtClean="0"/>
              <a:t>u postupku prijavljivanja </a:t>
            </a:r>
            <a:r>
              <a:rPr lang="vi-VN" dirty="0" smtClean="0"/>
              <a:t>krivičnog djela</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uslove i način dobi</a:t>
            </a:r>
            <a:r>
              <a:rPr lang="hr-HR" dirty="0" smtClean="0"/>
              <a:t>v</a:t>
            </a:r>
            <a:r>
              <a:rPr lang="vi-VN" dirty="0" smtClean="0"/>
              <a:t>anja zaštite i zaštitnih mjera</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uslov</a:t>
            </a:r>
            <a:r>
              <a:rPr lang="hr-HR" dirty="0" smtClean="0"/>
              <a:t>e</a:t>
            </a:r>
            <a:r>
              <a:rPr lang="vi-VN" dirty="0" smtClean="0"/>
              <a:t> i način dobi</a:t>
            </a:r>
            <a:r>
              <a:rPr lang="hr-HR" dirty="0" smtClean="0"/>
              <a:t>v</a:t>
            </a:r>
            <a:r>
              <a:rPr lang="vi-VN" dirty="0" smtClean="0"/>
              <a:t>anja pravnih i drugih savjeta i pravne pomoći</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hr-HR" dirty="0" smtClean="0"/>
              <a:t>u</a:t>
            </a:r>
            <a:r>
              <a:rPr lang="vi-VN" dirty="0" smtClean="0"/>
              <a:t>slove i način dobi</a:t>
            </a:r>
            <a:r>
              <a:rPr lang="hr-HR" dirty="0" smtClean="0"/>
              <a:t>v</a:t>
            </a:r>
            <a:r>
              <a:rPr lang="vi-VN" dirty="0" smtClean="0"/>
              <a:t>anja naknade štete</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uslove i način ostvarivanja prava na pismeno i usmeno prevođenje</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zaštitu interesa ukoliko ne borav</a:t>
            </a:r>
            <a:r>
              <a:rPr lang="hr-HR" dirty="0" smtClean="0"/>
              <a:t>i </a:t>
            </a:r>
            <a:r>
              <a:rPr lang="vi-VN" dirty="0" smtClean="0"/>
              <a:t>u državi članici gdje je krivično djelo počinjeno već u drugoj državi članici</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postupak za podnošešnje prijave ukoliko nadležni organ ne poštuje </a:t>
            </a:r>
            <a:r>
              <a:rPr lang="hr-HR" dirty="0" smtClean="0"/>
              <a:t>njena</a:t>
            </a:r>
            <a:r>
              <a:rPr lang="vi-VN" dirty="0" smtClean="0"/>
              <a:t> prava</a:t>
            </a:r>
            <a:r>
              <a:rPr lang="hr-HR" dirty="0" smtClean="0"/>
              <a:t>;</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kontaktne podatke za komunikaciju </a:t>
            </a:r>
            <a:r>
              <a:rPr lang="hr-HR" dirty="0" smtClean="0"/>
              <a:t>u njenom </a:t>
            </a:r>
            <a:r>
              <a:rPr lang="vi-VN" dirty="0" smtClean="0"/>
              <a:t>predmet</a:t>
            </a:r>
            <a:r>
              <a:rPr lang="hr-HR" dirty="0" smtClean="0"/>
              <a:t>u;</a:t>
            </a:r>
          </a:p>
          <a:p>
            <a:pPr marL="228600" indent="-228600" algn="just">
              <a:buFont typeface="+mj-lt"/>
              <a:buAutoNum type="arabicPeriod"/>
            </a:pPr>
            <a:endParaRPr lang="hr-HR" sz="800" dirty="0" smtClean="0"/>
          </a:p>
          <a:p>
            <a:pPr marL="342900" indent="-342900" algn="just">
              <a:buFont typeface="+mj-lt"/>
              <a:buAutoNum type="arabicPeriod"/>
            </a:pPr>
            <a:r>
              <a:rPr lang="vi-VN" dirty="0" smtClean="0"/>
              <a:t>službe koje su dostupne za popravljanje</a:t>
            </a:r>
            <a:r>
              <a:rPr lang="hr-HR" dirty="0" smtClean="0"/>
              <a:t> nastale</a:t>
            </a:r>
            <a:r>
              <a:rPr lang="vi-VN" dirty="0" smtClean="0"/>
              <a:t> štete i </a:t>
            </a:r>
            <a:endParaRPr lang="hr-HR" dirty="0" smtClean="0"/>
          </a:p>
          <a:p>
            <a:pPr marL="228600" indent="-228600" algn="just">
              <a:buFont typeface="+mj-lt"/>
              <a:buAutoNum type="arabicPeriod"/>
            </a:pPr>
            <a:endParaRPr lang="hr-HR" sz="800" dirty="0" smtClean="0"/>
          </a:p>
          <a:p>
            <a:pPr marL="342900" indent="-342900" algn="just">
              <a:buFont typeface="+mj-lt"/>
              <a:buAutoNum type="arabicPeriod"/>
            </a:pPr>
            <a:r>
              <a:rPr lang="vi-VN" dirty="0" smtClean="0"/>
              <a:t>način i postupak nadoknade troškova koje je žrtva imala radi učešća u krivičnom postupku.</a:t>
            </a:r>
            <a:endParaRPr lang="vi-V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838200"/>
            <a:ext cx="8839200" cy="7802136"/>
          </a:xfrm>
          <a:prstGeom prst="rect">
            <a:avLst/>
          </a:prstGeom>
          <a:noFill/>
        </p:spPr>
        <p:txBody>
          <a:bodyPr wrap="square" rtlCol="0">
            <a:spAutoFit/>
          </a:bodyPr>
          <a:lstStyle/>
          <a:p>
            <a:pPr algn="just">
              <a:buFont typeface="Wingdings" pitchFamily="2" charset="2"/>
              <a:buChar char="§"/>
            </a:pPr>
            <a:r>
              <a:rPr lang="hr-HR" sz="1700" dirty="0" smtClean="0"/>
              <a:t> </a:t>
            </a:r>
            <a:r>
              <a:rPr lang="vi-VN" sz="1700" dirty="0" smtClean="0"/>
              <a:t>Države članice moraju osigurati da se žrtvi krivičnog djela izda pisana potvrda formalne prijave </a:t>
            </a:r>
            <a:r>
              <a:rPr lang="hr-HR" sz="1700" dirty="0" smtClean="0"/>
              <a:t>nadležnom organu </a:t>
            </a:r>
            <a:r>
              <a:rPr lang="vi-VN" sz="1700" dirty="0" smtClean="0"/>
              <a:t>u kojoj su navedeni osnovni elementi krivičnog djela</a:t>
            </a:r>
            <a:r>
              <a:rPr lang="hr-HR" sz="1700" dirty="0" smtClean="0"/>
              <a:t>.</a:t>
            </a:r>
          </a:p>
          <a:p>
            <a:pPr algn="just"/>
            <a:endParaRPr lang="hr-HR" sz="1700" dirty="0" smtClean="0"/>
          </a:p>
          <a:p>
            <a:pPr algn="just">
              <a:buFont typeface="Wingdings" pitchFamily="2" charset="2"/>
              <a:buChar char="§"/>
            </a:pPr>
            <a:r>
              <a:rPr lang="hr-HR" sz="1700" dirty="0" smtClean="0"/>
              <a:t> </a:t>
            </a:r>
            <a:r>
              <a:rPr lang="vi-VN" sz="1700" dirty="0" smtClean="0"/>
              <a:t>Ukoliko žrtva ne govori ili ne razumije jezik </a:t>
            </a:r>
            <a:r>
              <a:rPr lang="hr-HR" sz="1700" dirty="0" smtClean="0"/>
              <a:t>nadležnog organa</a:t>
            </a:r>
            <a:r>
              <a:rPr lang="vi-VN" sz="1700" dirty="0" smtClean="0"/>
              <a:t> a želi podnijeti prijavu, mora joj se omogućiti da istu podnese na jeziku koji</a:t>
            </a:r>
            <a:r>
              <a:rPr lang="hr-HR" sz="1700" dirty="0" smtClean="0"/>
              <a:t> </a:t>
            </a:r>
            <a:r>
              <a:rPr lang="vi-VN" sz="1700" dirty="0" smtClean="0"/>
              <a:t>razumije </a:t>
            </a:r>
            <a:r>
              <a:rPr lang="hr-HR" sz="1700" dirty="0" smtClean="0"/>
              <a:t>a može joj se osigurati i jezična pomoć.</a:t>
            </a:r>
          </a:p>
          <a:p>
            <a:pPr algn="just">
              <a:buFont typeface="Wingdings" pitchFamily="2" charset="2"/>
              <a:buChar char="§"/>
            </a:pPr>
            <a:endParaRPr lang="hr-HR" sz="1700" dirty="0" smtClean="0"/>
          </a:p>
          <a:p>
            <a:pPr algn="just">
              <a:buFont typeface="Wingdings" pitchFamily="2" charset="2"/>
              <a:buChar char="§"/>
            </a:pPr>
            <a:r>
              <a:rPr lang="hr-HR" sz="1700" dirty="0" smtClean="0"/>
              <a:t> Žrtva ima pravo </a:t>
            </a:r>
            <a:r>
              <a:rPr lang="vi-VN" sz="1700" dirty="0" smtClean="0"/>
              <a:t>da dobije informacije o krivičnom postupku koji se vodi </a:t>
            </a:r>
            <a:r>
              <a:rPr lang="hr-HR" sz="1700" dirty="0" smtClean="0"/>
              <a:t>na osnovu njene prijave pretrpljenog </a:t>
            </a:r>
            <a:r>
              <a:rPr lang="vi-VN" sz="1700" dirty="0" smtClean="0"/>
              <a:t>krivičnog djela </a:t>
            </a:r>
            <a:r>
              <a:rPr lang="hr-HR" sz="1700" dirty="0" smtClean="0"/>
              <a:t>(iste se </a:t>
            </a:r>
            <a:r>
              <a:rPr lang="vi-VN" sz="1700" dirty="0" smtClean="0"/>
              <a:t>moraju osigurati na zahtjev žrtve bez nepotrebnog odgađanja</a:t>
            </a:r>
            <a:r>
              <a:rPr lang="hr-HR" sz="1700" dirty="0" smtClean="0"/>
              <a:t>).</a:t>
            </a:r>
          </a:p>
          <a:p>
            <a:pPr algn="just"/>
            <a:endParaRPr lang="hr-HR" sz="1700" dirty="0" smtClean="0"/>
          </a:p>
          <a:p>
            <a:pPr algn="just">
              <a:buFont typeface="Wingdings" pitchFamily="2" charset="2"/>
              <a:buChar char="§"/>
            </a:pPr>
            <a:r>
              <a:rPr lang="hr-HR" sz="1700" dirty="0" smtClean="0"/>
              <a:t> </a:t>
            </a:r>
            <a:r>
              <a:rPr lang="vi-VN" sz="1700" dirty="0" smtClean="0"/>
              <a:t>Pod navedenim informacijama prvenstveno </a:t>
            </a:r>
            <a:r>
              <a:rPr lang="hr-HR" sz="1700" dirty="0" smtClean="0"/>
              <a:t>se </a:t>
            </a:r>
            <a:r>
              <a:rPr lang="vi-VN" sz="1700" dirty="0" smtClean="0"/>
              <a:t>misli na</a:t>
            </a:r>
            <a:r>
              <a:rPr lang="hr-HR" sz="1700" dirty="0" smtClean="0"/>
              <a:t>:</a:t>
            </a:r>
          </a:p>
          <a:p>
            <a:pPr marL="342900" indent="-342900" algn="just">
              <a:buFont typeface="+mj-lt"/>
              <a:buAutoNum type="arabicPeriod"/>
            </a:pPr>
            <a:r>
              <a:rPr lang="vi-VN" sz="1700" dirty="0" smtClean="0"/>
              <a:t>obavještenje žrtve da je donesena odluka da se neće pokrenuti istraga</a:t>
            </a:r>
            <a:r>
              <a:rPr lang="hr-HR" sz="1700" dirty="0" smtClean="0"/>
              <a:t>,</a:t>
            </a:r>
            <a:r>
              <a:rPr lang="vi-VN" sz="1700" dirty="0" smtClean="0"/>
              <a:t> da je istraga okončana ili da se neće poduzeti krivični progon počinitelja krivično</a:t>
            </a:r>
            <a:r>
              <a:rPr lang="hr-HR" sz="1700" dirty="0" smtClean="0"/>
              <a:t>g </a:t>
            </a:r>
            <a:r>
              <a:rPr lang="vi-VN" sz="1700" dirty="0" smtClean="0"/>
              <a:t>djela</a:t>
            </a:r>
            <a:r>
              <a:rPr lang="hr-HR" sz="1700" dirty="0" smtClean="0"/>
              <a:t>  i</a:t>
            </a:r>
          </a:p>
          <a:p>
            <a:pPr marL="342900" indent="-342900" algn="just">
              <a:buFont typeface="+mj-lt"/>
              <a:buAutoNum type="arabicPeriod"/>
            </a:pPr>
            <a:r>
              <a:rPr lang="vi-VN" sz="1700" dirty="0" smtClean="0"/>
              <a:t>informaciju o vremenu i mjestu održavanja krivičnog postupka</a:t>
            </a:r>
            <a:r>
              <a:rPr lang="hr-HR" sz="1700" dirty="0" smtClean="0"/>
              <a:t> i </a:t>
            </a:r>
            <a:r>
              <a:rPr lang="vi-VN" sz="1700" dirty="0" smtClean="0"/>
              <a:t>informaciju o prirodi optužbe protiv počinitelja.</a:t>
            </a:r>
            <a:endParaRPr lang="hr-HR" sz="1700" dirty="0" smtClean="0"/>
          </a:p>
          <a:p>
            <a:pPr marL="342900" indent="-342900" algn="just"/>
            <a:endParaRPr lang="hr-HR" sz="1700" dirty="0" smtClean="0"/>
          </a:p>
          <a:p>
            <a:pPr marL="342900" indent="-342900" algn="just">
              <a:buFont typeface="Wingdings" pitchFamily="2" charset="2"/>
              <a:buChar char="§"/>
            </a:pPr>
            <a:r>
              <a:rPr lang="hr-HR" sz="1700" dirty="0" smtClean="0"/>
              <a:t>Pored navedenog države članice su dužne omogućiti da se žrtva obavijesti da na svoj zahtjev može dobiti:</a:t>
            </a:r>
          </a:p>
          <a:p>
            <a:pPr marL="342900" indent="-342900" algn="just">
              <a:buFont typeface="+mj-lt"/>
              <a:buAutoNum type="arabicPeriod"/>
            </a:pPr>
            <a:r>
              <a:rPr lang="hr-HR" sz="1700" dirty="0" smtClean="0"/>
              <a:t>informacije o svakoj konačnoj presudi u postupku i</a:t>
            </a:r>
          </a:p>
          <a:p>
            <a:pPr marL="342900" indent="-342900" algn="just">
              <a:buFont typeface="+mj-lt"/>
              <a:buAutoNum type="arabicPeriod"/>
            </a:pPr>
            <a:r>
              <a:rPr lang="hr-HR" sz="1700" dirty="0" smtClean="0"/>
              <a:t>informacije o stanju krivičnog postupka osim u slučaju da takvom obavješću može nastupiti štetan uticaj na sam predmet i njegovo pravilno rješavanje.</a:t>
            </a:r>
          </a:p>
          <a:p>
            <a:pPr marL="342900" indent="-342900" algn="just">
              <a:buAutoNum type="arabicPeriod"/>
            </a:pPr>
            <a:endParaRPr lang="hr-HR" dirty="0" smtClean="0"/>
          </a:p>
          <a:p>
            <a:pPr marL="342900" indent="-342900" algn="just"/>
            <a:endParaRPr lang="hr-HR" dirty="0" smtClean="0"/>
          </a:p>
          <a:p>
            <a:pPr marL="342900" indent="-342900" algn="just">
              <a:buFontTx/>
              <a:buAutoNum type="arabicPeriod"/>
            </a:pPr>
            <a:endParaRPr lang="hr-HR" dirty="0" smtClean="0"/>
          </a:p>
          <a:p>
            <a:pPr marL="342900" indent="-342900" algn="ctr">
              <a:buAutoNum type="arabicPeriod"/>
            </a:pPr>
            <a:endParaRPr lang="hr-HR" dirty="0" smtClean="0"/>
          </a:p>
          <a:p>
            <a:pPr algn="ctr"/>
            <a:endParaRPr lang="hr-HR" dirty="0" smtClean="0"/>
          </a:p>
          <a:p>
            <a:pPr algn="just"/>
            <a:endParaRPr lang="hr-HR" dirty="0" smtClean="0"/>
          </a:p>
          <a:p>
            <a:pPr algn="just"/>
            <a:endParaRPr lang="hr-HR" dirty="0" smtClean="0"/>
          </a:p>
          <a:p>
            <a:pPr algn="just"/>
            <a:endParaRPr lang="hr-H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90600"/>
            <a:ext cx="8382000" cy="1754326"/>
          </a:xfrm>
          <a:prstGeom prst="rect">
            <a:avLst/>
          </a:prstGeom>
          <a:noFill/>
        </p:spPr>
        <p:txBody>
          <a:bodyPr wrap="square" rtlCol="0">
            <a:spAutoFit/>
          </a:bodyPr>
          <a:lstStyle/>
          <a:p>
            <a:endParaRPr lang="hr-HR" dirty="0" smtClean="0"/>
          </a:p>
          <a:p>
            <a:pPr algn="just">
              <a:buFont typeface="Wingdings" pitchFamily="2" charset="2"/>
              <a:buChar char="§"/>
            </a:pPr>
            <a:r>
              <a:rPr lang="hr-HR" dirty="0" smtClean="0"/>
              <a:t> </a:t>
            </a:r>
            <a:r>
              <a:rPr lang="vi-VN" dirty="0" smtClean="0"/>
              <a:t>Informacije vezane za odluku da se neće pokrenuti istraga, da je istraga okončana</a:t>
            </a:r>
            <a:r>
              <a:rPr lang="hr-HR" dirty="0" smtClean="0"/>
              <a:t>,</a:t>
            </a:r>
            <a:r>
              <a:rPr lang="vi-VN" dirty="0" smtClean="0"/>
              <a:t> da se neće poduzeti krivični progon počinitelja krivičnog djela kao i</a:t>
            </a:r>
            <a:r>
              <a:rPr lang="hr-HR" dirty="0" smtClean="0"/>
              <a:t> informacije o </a:t>
            </a:r>
            <a:r>
              <a:rPr lang="vi-VN" dirty="0" smtClean="0"/>
              <a:t>svak</a:t>
            </a:r>
            <a:r>
              <a:rPr lang="hr-HR" dirty="0" smtClean="0"/>
              <a:t>oj</a:t>
            </a:r>
            <a:r>
              <a:rPr lang="vi-VN" dirty="0" smtClean="0"/>
              <a:t> konačn</a:t>
            </a:r>
            <a:r>
              <a:rPr lang="hr-HR" dirty="0" smtClean="0"/>
              <a:t>oj</a:t>
            </a:r>
            <a:r>
              <a:rPr lang="vi-VN" dirty="0" smtClean="0"/>
              <a:t> presud</a:t>
            </a:r>
            <a:r>
              <a:rPr lang="hr-HR" dirty="0" smtClean="0"/>
              <a:t>i</a:t>
            </a:r>
            <a:r>
              <a:rPr lang="vi-VN" dirty="0" smtClean="0"/>
              <a:t> moraju biti obrazložene ili sadržavati sačetak obrazloženja odluke </a:t>
            </a:r>
            <a:r>
              <a:rPr lang="hr-HR" dirty="0" smtClean="0"/>
              <a:t>‘’</a:t>
            </a:r>
            <a:r>
              <a:rPr lang="vi-VN" dirty="0" smtClean="0"/>
              <a:t>osim </a:t>
            </a:r>
            <a:r>
              <a:rPr lang="hr-HR" dirty="0" smtClean="0"/>
              <a:t>u slučaju odluke porote’’ </a:t>
            </a:r>
            <a:r>
              <a:rPr lang="vi-VN" dirty="0" smtClean="0"/>
              <a:t>ili ako je obrazloženje povjerljivo</a:t>
            </a:r>
            <a:r>
              <a:rPr lang="hr-HR" dirty="0" smtClean="0"/>
              <a:t>.</a:t>
            </a:r>
            <a:endParaRPr lang="vi-VN" dirty="0" smtClean="0"/>
          </a:p>
          <a:p>
            <a:pPr>
              <a:buFont typeface="Wingdings" pitchFamily="2" charset="2"/>
              <a:buChar char="§"/>
            </a:pPr>
            <a:endParaRPr lang="hr-HR" dirty="0"/>
          </a:p>
        </p:txBody>
      </p:sp>
      <p:sp>
        <p:nvSpPr>
          <p:cNvPr id="3" name="Rectangle 2"/>
          <p:cNvSpPr/>
          <p:nvPr/>
        </p:nvSpPr>
        <p:spPr>
          <a:xfrm>
            <a:off x="304800" y="2819400"/>
            <a:ext cx="8305800" cy="2308324"/>
          </a:xfrm>
          <a:prstGeom prst="rect">
            <a:avLst/>
          </a:prstGeom>
        </p:spPr>
        <p:txBody>
          <a:bodyPr wrap="square">
            <a:spAutoFit/>
          </a:bodyPr>
          <a:lstStyle/>
          <a:p>
            <a:pPr algn="just">
              <a:buFont typeface="Wingdings" pitchFamily="2" charset="2"/>
              <a:buChar char="§"/>
            </a:pPr>
            <a:r>
              <a:rPr lang="hr-HR" dirty="0" smtClean="0"/>
              <a:t> </a:t>
            </a:r>
            <a:r>
              <a:rPr lang="vi-VN" dirty="0" smtClean="0"/>
              <a:t>Ukoliko osoba koja je odlukom bila zadržana, protiv koje je vođen krivični progon ili osoba osuđena za krivično djelo pobjegne ili bude puštena na slobodu države članice moraju omogućiti da žrtv</a:t>
            </a:r>
            <a:r>
              <a:rPr lang="hr-HR" dirty="0" smtClean="0"/>
              <a:t>a</a:t>
            </a:r>
            <a:r>
              <a:rPr lang="vi-VN" dirty="0" smtClean="0"/>
              <a:t> o tome bud</a:t>
            </a:r>
            <a:r>
              <a:rPr lang="hr-HR" dirty="0" smtClean="0"/>
              <a:t>e</a:t>
            </a:r>
            <a:r>
              <a:rPr lang="vi-VN" dirty="0" smtClean="0"/>
              <a:t> bez odgađanja obavješten</a:t>
            </a:r>
            <a:r>
              <a:rPr lang="hr-HR" dirty="0" smtClean="0"/>
              <a:t>a</a:t>
            </a:r>
            <a:r>
              <a:rPr lang="vi-VN" dirty="0" smtClean="0"/>
              <a:t>. </a:t>
            </a:r>
            <a:endParaRPr lang="hr-HR" dirty="0" smtClean="0"/>
          </a:p>
          <a:p>
            <a:pPr algn="just"/>
            <a:endParaRPr lang="hr-HR" dirty="0" smtClean="0"/>
          </a:p>
          <a:p>
            <a:pPr algn="just">
              <a:buFont typeface="Wingdings" pitchFamily="2" charset="2"/>
              <a:buChar char="§"/>
            </a:pPr>
            <a:r>
              <a:rPr lang="hr-HR" dirty="0" smtClean="0"/>
              <a:t> </a:t>
            </a:r>
            <a:r>
              <a:rPr lang="vi-VN" dirty="0" smtClean="0"/>
              <a:t>Žrtvu je potrebno obavijestiti o mjerama poduzetim </a:t>
            </a:r>
            <a:r>
              <a:rPr lang="hr-HR" dirty="0" smtClean="0"/>
              <a:t>u cilju njene zaštite u slučaju ako počinitelj bude pušten na slobodu ili pobjegne (ovakvu obavezu Direktiva propisuje kada </a:t>
            </a:r>
            <a:r>
              <a:rPr lang="vi-VN" dirty="0" smtClean="0"/>
              <a:t>postoji opasnost </a:t>
            </a:r>
            <a:r>
              <a:rPr lang="hr-HR" dirty="0" smtClean="0"/>
              <a:t>i ako je utvrđen</a:t>
            </a:r>
            <a:r>
              <a:rPr lang="vi-VN" dirty="0" smtClean="0"/>
              <a:t> rizik od nastanka štete </a:t>
            </a:r>
            <a:r>
              <a:rPr lang="hr-HR" dirty="0" smtClean="0"/>
              <a:t>za žrtvu -</a:t>
            </a:r>
            <a:r>
              <a:rPr lang="vi-VN" dirty="0" smtClean="0"/>
              <a:t> izuzetak je</a:t>
            </a:r>
            <a:r>
              <a:rPr lang="hr-HR" dirty="0" smtClean="0"/>
              <a:t> ako bi obavijest prouzrokovala štetu za počinitelja).</a:t>
            </a:r>
            <a:endParaRPr lang="vi-V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657671"/>
            <a:ext cx="7239000" cy="646331"/>
          </a:xfrm>
          <a:prstGeom prst="rect">
            <a:avLst/>
          </a:prstGeom>
          <a:noFill/>
        </p:spPr>
        <p:txBody>
          <a:bodyPr wrap="square" rtlCol="0">
            <a:spAutoFit/>
          </a:bodyPr>
          <a:lstStyle/>
          <a:p>
            <a:r>
              <a:rPr lang="vi-VN" dirty="0" smtClean="0"/>
              <a:t/>
            </a:r>
            <a:br>
              <a:rPr lang="vi-VN" dirty="0" smtClean="0"/>
            </a:br>
            <a:endParaRPr lang="vi-VN" dirty="0"/>
          </a:p>
        </p:txBody>
      </p:sp>
      <p:sp>
        <p:nvSpPr>
          <p:cNvPr id="3" name="TextBox 2"/>
          <p:cNvSpPr txBox="1"/>
          <p:nvPr/>
        </p:nvSpPr>
        <p:spPr>
          <a:xfrm>
            <a:off x="304800" y="1066800"/>
            <a:ext cx="8382000" cy="5909310"/>
          </a:xfrm>
          <a:prstGeom prst="rect">
            <a:avLst/>
          </a:prstGeom>
          <a:noFill/>
        </p:spPr>
        <p:txBody>
          <a:bodyPr wrap="square" rtlCol="0">
            <a:spAutoFit/>
          </a:bodyPr>
          <a:lstStyle/>
          <a:p>
            <a:pPr algn="just"/>
            <a:r>
              <a:rPr lang="hr-HR" dirty="0" smtClean="0"/>
              <a:t>Kada je u pitanju ostvarivanje prava žrtve na pismeno i usmeno prevođenje Direktiva predviđa sljedeće:</a:t>
            </a:r>
          </a:p>
          <a:p>
            <a:endParaRPr lang="hr-HR" dirty="0" smtClean="0"/>
          </a:p>
          <a:p>
            <a:pPr algn="just">
              <a:buFont typeface="Wingdings" pitchFamily="2" charset="2"/>
              <a:buChar char="§"/>
            </a:pPr>
            <a:r>
              <a:rPr lang="hr-HR" dirty="0" smtClean="0"/>
              <a:t> </a:t>
            </a:r>
            <a:r>
              <a:rPr lang="vi-VN" dirty="0" smtClean="0"/>
              <a:t>Žrtvi se mora osigurati besplatno prevođenje usmenim putem ukoliko ne razumije ili ne govori jezik na kojem se v</a:t>
            </a:r>
            <a:r>
              <a:rPr lang="hr-HR" dirty="0" smtClean="0"/>
              <a:t>o</a:t>
            </a:r>
            <a:r>
              <a:rPr lang="vi-VN" dirty="0" smtClean="0"/>
              <a:t>di krivični postupak</a:t>
            </a:r>
            <a:r>
              <a:rPr lang="hr-HR" dirty="0" smtClean="0"/>
              <a:t> (barem </a:t>
            </a:r>
            <a:r>
              <a:rPr lang="vi-VN" dirty="0" smtClean="0"/>
              <a:t>u toku njenog ispitivanja ili saslušanja od strane nadležnih tijela</a:t>
            </a:r>
            <a:r>
              <a:rPr lang="hr-HR" dirty="0" smtClean="0"/>
              <a:t>) a prevođenje se mora osigurati  i radi </a:t>
            </a:r>
            <a:r>
              <a:rPr lang="vi-VN" dirty="0" smtClean="0"/>
              <a:t>aktivnog sudjelovanja</a:t>
            </a:r>
            <a:r>
              <a:rPr lang="hr-HR" dirty="0" smtClean="0"/>
              <a:t> žrtve</a:t>
            </a:r>
            <a:r>
              <a:rPr lang="vi-VN" dirty="0" smtClean="0"/>
              <a:t> u raspravama na sudu ili drugim međuročištima. </a:t>
            </a:r>
            <a:endParaRPr lang="hr-HR" dirty="0" smtClean="0"/>
          </a:p>
          <a:p>
            <a:pPr algn="just">
              <a:buFontTx/>
              <a:buChar char="-"/>
            </a:pPr>
            <a:endParaRPr lang="hr-HR" dirty="0" smtClean="0"/>
          </a:p>
          <a:p>
            <a:pPr algn="just">
              <a:buFont typeface="Wingdings" pitchFamily="2" charset="2"/>
              <a:buChar char="§"/>
            </a:pPr>
            <a:r>
              <a:rPr lang="hr-HR" dirty="0" smtClean="0"/>
              <a:t> Žrtvi se može osigurati korištenje raznih vidova komunikacijske tehnologije.</a:t>
            </a:r>
          </a:p>
          <a:p>
            <a:pPr algn="just">
              <a:buFont typeface="Wingdings" pitchFamily="2" charset="2"/>
              <a:buChar char="§"/>
            </a:pPr>
            <a:endParaRPr lang="hr-HR" dirty="0" smtClean="0"/>
          </a:p>
          <a:p>
            <a:pPr algn="just">
              <a:buFont typeface="Wingdings" pitchFamily="2" charset="2"/>
              <a:buChar char="§"/>
            </a:pPr>
            <a:r>
              <a:rPr lang="hr-HR" dirty="0" smtClean="0"/>
              <a:t> </a:t>
            </a:r>
            <a:r>
              <a:rPr lang="vi-VN" dirty="0" smtClean="0"/>
              <a:t>Žrtvi se na njen zahtjev, u skladu sa položajem u krivičnom postupku mora osigurati besplatno prevođenje na njoj razumljiv jezik onih informacija koje su bitne da ona ostvari svoje pravo (u onoj mjeri u kojoj su iste učinjene dostupnim žrtvama)</a:t>
            </a:r>
            <a:r>
              <a:rPr lang="hr-HR" dirty="0" smtClean="0"/>
              <a:t>. </a:t>
            </a:r>
          </a:p>
          <a:p>
            <a:pPr algn="just">
              <a:buFont typeface="Wingdings" pitchFamily="2" charset="2"/>
              <a:buChar char="§"/>
            </a:pPr>
            <a:endParaRPr lang="hr-HR" dirty="0" smtClean="0"/>
          </a:p>
          <a:p>
            <a:pPr algn="just">
              <a:buFont typeface="Wingdings" pitchFamily="2" charset="2"/>
              <a:buChar char="§"/>
            </a:pPr>
            <a:r>
              <a:rPr lang="hr-HR" dirty="0" smtClean="0"/>
              <a:t> Nadležni organi procjenjuju postojanje potrebe žrtve za usmenim ili pismenim prevođenjem a žrtva može pobijati odluku kojom se takav njen zahtjev odbija.</a:t>
            </a:r>
          </a:p>
          <a:p>
            <a:pPr algn="just">
              <a:buFont typeface="Wingdings" pitchFamily="2" charset="2"/>
              <a:buChar char="§"/>
            </a:pPr>
            <a:endParaRPr lang="hr-HR" dirty="0" smtClean="0"/>
          </a:p>
          <a:p>
            <a:pPr algn="just">
              <a:buFont typeface="Wingdings" pitchFamily="2" charset="2"/>
              <a:buChar char="§"/>
            </a:pPr>
            <a:r>
              <a:rPr lang="hr-HR" dirty="0" smtClean="0"/>
              <a:t> Z</a:t>
            </a:r>
            <a:r>
              <a:rPr lang="vi-VN" dirty="0" smtClean="0"/>
              <a:t>bog prevođenja ili ispitivanja pobijane odluke kojom se prevođenje odbija</a:t>
            </a:r>
            <a:r>
              <a:rPr lang="hr-HR" dirty="0" smtClean="0"/>
              <a:t> ne smije doći do nerazumnog produženja krivičnog postupka.</a:t>
            </a:r>
            <a:endParaRPr lang="vi-VN" dirty="0" smtClean="0"/>
          </a:p>
          <a:p>
            <a:pPr>
              <a:buFont typeface="Wingdings" pitchFamily="2" charset="2"/>
              <a:buChar char="§"/>
            </a:pPr>
            <a:endParaRPr lang="hr-HR" dirty="0" smtClean="0"/>
          </a:p>
          <a:p>
            <a:pPr>
              <a:buFontTx/>
              <a:buChar char="-"/>
            </a:pPr>
            <a:endParaRPr lang="hr-H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2667</TotalTime>
  <Words>2724</Words>
  <Application>Microsoft Office PowerPoint</Application>
  <PresentationFormat>On-screen Show (4:3)</PresentationFormat>
  <Paragraphs>328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Slide 1</vt:lpstr>
      <vt:lpstr>Slide 2</vt:lpstr>
      <vt:lpstr>I poglavlje Direktive</vt:lpstr>
      <vt:lpstr>Slide 4</vt:lpstr>
      <vt:lpstr>II poglavlje Direktive</vt:lpstr>
      <vt:lpstr>Slide 6</vt:lpstr>
      <vt:lpstr>Slide 7</vt:lpstr>
      <vt:lpstr>Slide 8</vt:lpstr>
      <vt:lpstr>Slide 9</vt:lpstr>
      <vt:lpstr>Slide 10</vt:lpstr>
      <vt:lpstr>Slide 11</vt:lpstr>
      <vt:lpstr>III poglavlje Direktive</vt:lpstr>
      <vt:lpstr>Slide 13</vt:lpstr>
      <vt:lpstr>Slide 14</vt:lpstr>
      <vt:lpstr>IV poglavlje Direktive</vt:lpstr>
      <vt:lpstr>Slide 16</vt:lpstr>
      <vt:lpstr>Slide 17</vt:lpstr>
      <vt:lpstr>Slide 18</vt:lpstr>
      <vt:lpstr>V poglavlje Direktive</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Korisnik</cp:lastModifiedBy>
  <cp:revision>178</cp:revision>
  <dcterms:created xsi:type="dcterms:W3CDTF">2006-08-16T00:00:00Z</dcterms:created>
  <dcterms:modified xsi:type="dcterms:W3CDTF">2020-05-04T04:11:27Z</dcterms:modified>
</cp:coreProperties>
</file>