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2" name="Footer Placeholder 1"/>
          <p:cNvSpPr>
            <a:spLocks noGrp="1"/>
          </p:cNvSpPr>
          <p:nvPr>
            <p:ph type="ftr" sz="quarter" idx="11"/>
          </p:nvPr>
        </p:nvSpPr>
        <p:spPr/>
        <p:txBody>
          <a:bodyPr/>
          <a:lstStyle/>
          <a:p>
            <a:endParaRPr lang="bs-Latn-BA"/>
          </a:p>
        </p:txBody>
      </p:sp>
      <p:sp>
        <p:nvSpPr>
          <p:cNvPr id="15" name="Slide Number Placeholder 14"/>
          <p:cNvSpPr>
            <a:spLocks noGrp="1"/>
          </p:cNvSpPr>
          <p:nvPr>
            <p:ph type="sldNum" sz="quarter" idx="12"/>
          </p:nvPr>
        </p:nvSpPr>
        <p:spPr>
          <a:xfrm>
            <a:off x="8229600" y="6473952"/>
            <a:ext cx="758952" cy="246888"/>
          </a:xfrm>
        </p:spPr>
        <p:txBody>
          <a:bodyPr/>
          <a:lstStyle/>
          <a:p>
            <a:fld id="{7019CDCC-2CEF-4DC8-93FE-3EDE2E777C9C}" type="slidenum">
              <a:rPr lang="bs-Latn-BA" smtClean="0"/>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19CDCC-2CEF-4DC8-93FE-3EDE2E777C9C}"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19CDCC-2CEF-4DC8-93FE-3EDE2E777C9C}"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19" name="Footer Placeholder 18"/>
          <p:cNvSpPr>
            <a:spLocks noGrp="1"/>
          </p:cNvSpPr>
          <p:nvPr>
            <p:ph type="ftr" sz="quarter" idx="11"/>
          </p:nvPr>
        </p:nvSpPr>
        <p:spPr>
          <a:xfrm>
            <a:off x="3581400" y="76200"/>
            <a:ext cx="2895600" cy="288925"/>
          </a:xfrm>
        </p:spPr>
        <p:txBody>
          <a:bodyPr/>
          <a:lstStyle/>
          <a:p>
            <a:endParaRPr lang="bs-Latn-BA"/>
          </a:p>
        </p:txBody>
      </p:sp>
      <p:sp>
        <p:nvSpPr>
          <p:cNvPr id="16" name="Slide Number Placeholder 15"/>
          <p:cNvSpPr>
            <a:spLocks noGrp="1"/>
          </p:cNvSpPr>
          <p:nvPr>
            <p:ph type="sldNum" sz="quarter" idx="12"/>
          </p:nvPr>
        </p:nvSpPr>
        <p:spPr>
          <a:xfrm>
            <a:off x="8229600" y="6473952"/>
            <a:ext cx="758952" cy="246888"/>
          </a:xfrm>
        </p:spPr>
        <p:txBody>
          <a:bodyPr/>
          <a:lstStyle/>
          <a:p>
            <a:fld id="{7019CDCC-2CEF-4DC8-93FE-3EDE2E777C9C}"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11" name="Footer Placeholder 10"/>
          <p:cNvSpPr>
            <a:spLocks noGrp="1"/>
          </p:cNvSpPr>
          <p:nvPr>
            <p:ph type="ftr" sz="quarter" idx="11"/>
          </p:nvPr>
        </p:nvSpPr>
        <p:spPr/>
        <p:txBody>
          <a:bodyPr/>
          <a:lstStyle/>
          <a:p>
            <a:endParaRPr lang="bs-Latn-BA"/>
          </a:p>
        </p:txBody>
      </p:sp>
      <p:sp>
        <p:nvSpPr>
          <p:cNvPr id="16" name="Slide Number Placeholder 15"/>
          <p:cNvSpPr>
            <a:spLocks noGrp="1"/>
          </p:cNvSpPr>
          <p:nvPr>
            <p:ph type="sldNum" sz="quarter" idx="12"/>
          </p:nvPr>
        </p:nvSpPr>
        <p:spPr/>
        <p:txBody>
          <a:bodyPr/>
          <a:lstStyle/>
          <a:p>
            <a:fld id="{7019CDCC-2CEF-4DC8-93FE-3EDE2E777C9C}" type="slidenum">
              <a:rPr lang="bs-Latn-BA" smtClean="0"/>
              <a:t>‹#›</a:t>
            </a:fld>
            <a:endParaRPr lang="bs-Latn-B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10" name="Footer Placeholder 9"/>
          <p:cNvSpPr>
            <a:spLocks noGrp="1"/>
          </p:cNvSpPr>
          <p:nvPr>
            <p:ph type="ftr" sz="quarter" idx="11"/>
          </p:nvPr>
        </p:nvSpPr>
        <p:spPr/>
        <p:txBody>
          <a:bodyPr/>
          <a:lstStyle/>
          <a:p>
            <a:endParaRPr lang="bs-Latn-BA"/>
          </a:p>
        </p:txBody>
      </p:sp>
      <p:sp>
        <p:nvSpPr>
          <p:cNvPr id="31" name="Slide Number Placeholder 30"/>
          <p:cNvSpPr>
            <a:spLocks noGrp="1"/>
          </p:cNvSpPr>
          <p:nvPr>
            <p:ph type="sldNum" sz="quarter" idx="12"/>
          </p:nvPr>
        </p:nvSpPr>
        <p:spPr/>
        <p:txBody>
          <a:bodyPr/>
          <a:lstStyle/>
          <a:p>
            <a:fld id="{7019CDCC-2CEF-4DC8-93FE-3EDE2E777C9C}"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a:xfrm>
            <a:off x="8229600" y="6477000"/>
            <a:ext cx="762000" cy="246888"/>
          </a:xfrm>
        </p:spPr>
        <p:txBody>
          <a:bodyPr/>
          <a:lstStyle/>
          <a:p>
            <a:fld id="{7019CDCC-2CEF-4DC8-93FE-3EDE2E777C9C}" type="slidenum">
              <a:rPr lang="bs-Latn-BA" smtClean="0"/>
              <a:t>‹#›</a:t>
            </a:fld>
            <a:endParaRPr lang="bs-Latn-B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21" name="Footer Placeholder 20"/>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19CDCC-2CEF-4DC8-93FE-3EDE2E777C9C}"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24" name="Footer Placeholder 23"/>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019CDCC-2CEF-4DC8-93FE-3EDE2E777C9C}"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29" name="Footer Placeholder 28"/>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019CDCC-2CEF-4DC8-93FE-3EDE2E777C9C}"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28145C0-F42D-4570-AFAB-7C0FB342E758}" type="datetimeFigureOut">
              <a:rPr lang="bs-Latn-BA" smtClean="0"/>
              <a:t>7.5.2020</a:t>
            </a:fld>
            <a:endParaRPr lang="bs-Latn-BA"/>
          </a:p>
        </p:txBody>
      </p:sp>
      <p:sp>
        <p:nvSpPr>
          <p:cNvPr id="5" name="Footer Placeholder 4"/>
          <p:cNvSpPr>
            <a:spLocks noGrp="1"/>
          </p:cNvSpPr>
          <p:nvPr>
            <p:ph type="ftr" sz="quarter" idx="11"/>
          </p:nvPr>
        </p:nvSpPr>
        <p:spPr/>
        <p:txBody>
          <a:bodyPr/>
          <a:lstStyle/>
          <a:p>
            <a:endParaRPr lang="bs-Latn-BA"/>
          </a:p>
        </p:txBody>
      </p:sp>
      <p:sp>
        <p:nvSpPr>
          <p:cNvPr id="31" name="Slide Number Placeholder 30"/>
          <p:cNvSpPr>
            <a:spLocks noGrp="1"/>
          </p:cNvSpPr>
          <p:nvPr>
            <p:ph type="sldNum" sz="quarter" idx="12"/>
          </p:nvPr>
        </p:nvSpPr>
        <p:spPr/>
        <p:txBody>
          <a:bodyPr/>
          <a:lstStyle/>
          <a:p>
            <a:fld id="{7019CDCC-2CEF-4DC8-93FE-3EDE2E777C9C}" type="slidenum">
              <a:rPr lang="bs-Latn-BA" smtClean="0"/>
              <a:t>‹#›</a:t>
            </a:fld>
            <a:endParaRPr lang="bs-Latn-B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8145C0-F42D-4570-AFAB-7C0FB342E758}" type="datetimeFigureOut">
              <a:rPr lang="bs-Latn-BA" smtClean="0"/>
              <a:t>7.5.2020</a:t>
            </a:fld>
            <a:endParaRPr lang="bs-Latn-B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bs-Latn-B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019CDCC-2CEF-4DC8-93FE-3EDE2E777C9C}" type="slidenum">
              <a:rPr lang="bs-Latn-BA" smtClean="0"/>
              <a:t>‹#›</a:t>
            </a:fld>
            <a:endParaRPr lang="bs-Latn-B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_Toc39411095"/><Relationship Id="rId13" Type="http://schemas.openxmlformats.org/officeDocument/2006/relationships/hyperlink" Target="#_Toc39411100"/><Relationship Id="rId3" Type="http://schemas.openxmlformats.org/officeDocument/2006/relationships/hyperlink" Target="#_Toc39411090"/><Relationship Id="rId7" Type="http://schemas.openxmlformats.org/officeDocument/2006/relationships/hyperlink" Target="#_Toc39411094"/><Relationship Id="rId12" Type="http://schemas.openxmlformats.org/officeDocument/2006/relationships/hyperlink" Target="#_Toc39411099"/><Relationship Id="rId2" Type="http://schemas.openxmlformats.org/officeDocument/2006/relationships/hyperlink" Target="#_Toc39411089"/><Relationship Id="rId16" Type="http://schemas.openxmlformats.org/officeDocument/2006/relationships/hyperlink" Target="#_Toc39411103"/><Relationship Id="rId1" Type="http://schemas.openxmlformats.org/officeDocument/2006/relationships/slideLayout" Target="../slideLayouts/slideLayout2.xml"/><Relationship Id="rId6" Type="http://schemas.openxmlformats.org/officeDocument/2006/relationships/hyperlink" Target="#_Toc39411093"/><Relationship Id="rId11" Type="http://schemas.openxmlformats.org/officeDocument/2006/relationships/hyperlink" Target="#_Toc39411098"/><Relationship Id="rId5" Type="http://schemas.openxmlformats.org/officeDocument/2006/relationships/hyperlink" Target="#_Toc39411092"/><Relationship Id="rId15" Type="http://schemas.openxmlformats.org/officeDocument/2006/relationships/hyperlink" Target="#_Toc39411102"/><Relationship Id="rId10" Type="http://schemas.openxmlformats.org/officeDocument/2006/relationships/hyperlink" Target="#_Toc39411097"/><Relationship Id="rId4" Type="http://schemas.openxmlformats.org/officeDocument/2006/relationships/hyperlink" Target="#_Toc39411091"/><Relationship Id="rId9" Type="http://schemas.openxmlformats.org/officeDocument/2006/relationships/hyperlink" Target="#_Toc39411096"/><Relationship Id="rId14" Type="http://schemas.openxmlformats.org/officeDocument/2006/relationships/hyperlink" Target="#_Toc39411101"/></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hudoc.echr.coe.int/" TargetMode="External"/><Relationship Id="rId3" Type="http://schemas.openxmlformats.org/officeDocument/2006/relationships/hyperlink" Target="http://data.europa.eu/eli/dir/2012/13/oj" TargetMode="External"/><Relationship Id="rId7" Type="http://schemas.openxmlformats.org/officeDocument/2006/relationships/hyperlink" Target="http://hudoc.echr.coe.int/eng?i=001-114385" TargetMode="External"/><Relationship Id="rId2" Type="http://schemas.openxmlformats.org/officeDocument/2006/relationships/hyperlink" Target="http://data.europa.eu/eli/dir/2013/48/oj" TargetMode="External"/><Relationship Id="rId1" Type="http://schemas.openxmlformats.org/officeDocument/2006/relationships/slideLayout" Target="../slideLayouts/slideLayout2.xml"/><Relationship Id="rId6" Type="http://schemas.openxmlformats.org/officeDocument/2006/relationships/hyperlink" Target="https://www.echr.coe.int/Documents/Convention_BOS.pdf" TargetMode="External"/><Relationship Id="rId5" Type="http://schemas.openxmlformats.org/officeDocument/2006/relationships/hyperlink" Target="http://data.europa.eu/eli/dir/2010/64/oj" TargetMode="External"/><Relationship Id="rId4" Type="http://schemas.openxmlformats.org/officeDocument/2006/relationships/hyperlink" Target="http://data.europa.eu/eli/dir/2016/343/oj"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9592" y="2636912"/>
            <a:ext cx="6400800" cy="1752600"/>
          </a:xfrm>
        </p:spPr>
        <p:txBody>
          <a:bodyPr/>
          <a:lstStyle/>
          <a:p>
            <a:r>
              <a:rPr lang="bs-Latn-BA" dirty="0" smtClean="0"/>
              <a:t>DIREKTIVA O PRAVU NA PRISTUP BRANIOCU (DIREKTIVA 2013/48)</a:t>
            </a:r>
            <a:endParaRPr lang="bs-Latn-B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5856" y="243403"/>
            <a:ext cx="2448272" cy="1673429"/>
          </a:xfrm>
          <a:prstGeom prst="rect">
            <a:avLst/>
          </a:prstGeom>
        </p:spPr>
      </p:pic>
      <p:sp>
        <p:nvSpPr>
          <p:cNvPr id="5" name="TextBox 4"/>
          <p:cNvSpPr txBox="1"/>
          <p:nvPr/>
        </p:nvSpPr>
        <p:spPr>
          <a:xfrm>
            <a:off x="1043608" y="4797152"/>
            <a:ext cx="6912768" cy="646331"/>
          </a:xfrm>
          <a:prstGeom prst="rect">
            <a:avLst/>
          </a:prstGeom>
          <a:noFill/>
        </p:spPr>
        <p:txBody>
          <a:bodyPr wrap="square" rtlCol="0">
            <a:spAutoFit/>
          </a:bodyPr>
          <a:lstStyle/>
          <a:p>
            <a:r>
              <a:rPr lang="bs-Latn-BA" dirty="0" smtClean="0"/>
              <a:t>Mentor:                                                                            Student:</a:t>
            </a:r>
          </a:p>
          <a:p>
            <a:r>
              <a:rPr lang="bs-Latn-BA" dirty="0" smtClean="0"/>
              <a:t>Prof. dr. Hajrija Sijerčić-Čolić                                         Medina Zahirović</a:t>
            </a:r>
            <a:endParaRPr lang="bs-Latn-BA" dirty="0"/>
          </a:p>
        </p:txBody>
      </p:sp>
      <p:sp>
        <p:nvSpPr>
          <p:cNvPr id="7" name="TextBox 6"/>
          <p:cNvSpPr txBox="1"/>
          <p:nvPr/>
        </p:nvSpPr>
        <p:spPr>
          <a:xfrm>
            <a:off x="1475656" y="6021288"/>
            <a:ext cx="6120680" cy="369332"/>
          </a:xfrm>
          <a:prstGeom prst="rect">
            <a:avLst/>
          </a:prstGeom>
          <a:noFill/>
        </p:spPr>
        <p:txBody>
          <a:bodyPr wrap="square" rtlCol="0">
            <a:spAutoFit/>
          </a:bodyPr>
          <a:lstStyle/>
          <a:p>
            <a:pPr algn="ctr"/>
            <a:r>
              <a:rPr lang="bs-Latn-BA" dirty="0" smtClean="0"/>
              <a:t>Sarajevo, maj, 2020. godine</a:t>
            </a:r>
            <a:endParaRPr lang="bs-Latn-BA" dirty="0"/>
          </a:p>
        </p:txBody>
      </p:sp>
    </p:spTree>
    <p:extLst>
      <p:ext uri="{BB962C8B-B14F-4D97-AF65-F5344CB8AC3E}">
        <p14:creationId xmlns:p14="http://schemas.microsoft.com/office/powerpoint/2010/main" val="162131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r>
              <a:rPr lang="bs-Latn-BA" dirty="0" smtClean="0"/>
              <a:t>Pravo na pristup braniocu:</a:t>
            </a:r>
            <a:endParaRPr lang="bs-Latn-BA" dirty="0"/>
          </a:p>
        </p:txBody>
      </p:sp>
      <p:sp>
        <p:nvSpPr>
          <p:cNvPr id="3" name="Content Placeholder 2"/>
          <p:cNvSpPr>
            <a:spLocks noGrp="1"/>
          </p:cNvSpPr>
          <p:nvPr>
            <p:ph idx="1"/>
          </p:nvPr>
        </p:nvSpPr>
        <p:spPr>
          <a:xfrm>
            <a:off x="457200" y="1124744"/>
            <a:ext cx="8229600" cy="5001419"/>
          </a:xfrm>
        </p:spPr>
        <p:txBody>
          <a:bodyPr>
            <a:normAutofit/>
          </a:bodyPr>
          <a:lstStyle/>
          <a:p>
            <a:r>
              <a:rPr lang="bs-Latn-BA" sz="2400" dirty="0" smtClean="0">
                <a:ln>
                  <a:noFill/>
                </a:ln>
                <a:solidFill>
                  <a:srgbClr val="000000"/>
                </a:solidFill>
                <a:effectLst/>
                <a:latin typeface="Calibri" pitchFamily="34" charset="0"/>
                <a:ea typeface="Times New Roman"/>
                <a:cs typeface="Calibri" pitchFamily="34" charset="0"/>
              </a:rPr>
              <a:t>Osumnjičeni/optuženi imaju pravo na pristup braniocu od bilo kojeg od sljedećih trenutaka, u zavisnosti od toga koji je od njih najraniji:</a:t>
            </a:r>
          </a:p>
          <a:p>
            <a:r>
              <a:rPr lang="vi-VN" sz="2400" dirty="0" smtClean="0">
                <a:latin typeface="Calibri" pitchFamily="34" charset="0"/>
                <a:cs typeface="Calibri" pitchFamily="34" charset="0"/>
              </a:rPr>
              <a:t>(a)	 prije nego što su ispitani od strane policije ili drugih tijela zaduženih za provođenje zakona ili pravosudnog tijela;</a:t>
            </a:r>
          </a:p>
          <a:p>
            <a:r>
              <a:rPr lang="vi-VN" sz="2400" dirty="0" smtClean="0">
                <a:latin typeface="Calibri" pitchFamily="34" charset="0"/>
                <a:cs typeface="Calibri" pitchFamily="34" charset="0"/>
              </a:rPr>
              <a:t>(b)	 po izvršenju istražne radnje ili radnje prikupljanja dokaza, od strane istražnih ili drugih nadležnih tijela;</a:t>
            </a:r>
          </a:p>
          <a:p>
            <a:r>
              <a:rPr lang="bs-Latn-BA" sz="2400" dirty="0" smtClean="0">
                <a:latin typeface="Calibri" pitchFamily="34" charset="0"/>
                <a:cs typeface="Calibri" pitchFamily="34" charset="0"/>
              </a:rPr>
              <a:t>(c)	bez nepotrebnog odlaganja nakon oduzimanja slobode;</a:t>
            </a:r>
          </a:p>
          <a:p>
            <a:r>
              <a:rPr lang="bs-Latn-BA" sz="2400" dirty="0" smtClean="0">
                <a:latin typeface="Calibri" pitchFamily="34" charset="0"/>
                <a:cs typeface="Calibri" pitchFamily="34" charset="0"/>
              </a:rPr>
              <a:t>(d)	 ako su pozvani na sud nadležan za krivične stvari, pravovremeno prije nego što se pojave pred tim sudom.</a:t>
            </a:r>
          </a:p>
          <a:p>
            <a:endParaRPr lang="bs-Latn-BA" sz="2400" dirty="0">
              <a:latin typeface="Calibri" pitchFamily="34" charset="0"/>
              <a:cs typeface="Calibri" pitchFamily="34" charset="0"/>
            </a:endParaRPr>
          </a:p>
        </p:txBody>
      </p:sp>
    </p:spTree>
    <p:extLst>
      <p:ext uri="{BB962C8B-B14F-4D97-AF65-F5344CB8AC3E}">
        <p14:creationId xmlns:p14="http://schemas.microsoft.com/office/powerpoint/2010/main" val="1769289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lgn="l"/>
            <a:r>
              <a:rPr lang="pt-BR" dirty="0" smtClean="0"/>
              <a:t>Šta obuhvata pravo na pristup braniocu</a:t>
            </a:r>
            <a:endParaRPr lang="bs-Latn-BA" dirty="0"/>
          </a:p>
        </p:txBody>
      </p:sp>
      <p:sp>
        <p:nvSpPr>
          <p:cNvPr id="3" name="Content Placeholder 2"/>
          <p:cNvSpPr>
            <a:spLocks noGrp="1"/>
          </p:cNvSpPr>
          <p:nvPr>
            <p:ph idx="1"/>
          </p:nvPr>
        </p:nvSpPr>
        <p:spPr>
          <a:xfrm>
            <a:off x="457200" y="1340768"/>
            <a:ext cx="8229600" cy="5112568"/>
          </a:xfrm>
        </p:spPr>
        <p:txBody>
          <a:bodyPr>
            <a:normAutofit fontScale="25000" lnSpcReduction="20000"/>
          </a:bodyPr>
          <a:lstStyle/>
          <a:p>
            <a:r>
              <a:rPr lang="vi-VN" sz="8800" dirty="0" smtClean="0">
                <a:latin typeface="Calibri" pitchFamily="34" charset="0"/>
                <a:cs typeface="Calibri" pitchFamily="34" charset="0"/>
              </a:rPr>
              <a:t>osumnjičene/optužene osobe imaju pravo na </a:t>
            </a:r>
            <a:r>
              <a:rPr lang="vi-VN" sz="8800" b="1" dirty="0" smtClean="0">
                <a:latin typeface="Calibri" pitchFamily="34" charset="0"/>
                <a:cs typeface="Calibri" pitchFamily="34" charset="0"/>
              </a:rPr>
              <a:t>privatni sastanak i komunikaciju sa braniocem </a:t>
            </a:r>
            <a:r>
              <a:rPr lang="vi-VN" sz="8800" dirty="0" smtClean="0">
                <a:latin typeface="Calibri" pitchFamily="34" charset="0"/>
                <a:cs typeface="Calibri" pitchFamily="34" charset="0"/>
              </a:rPr>
              <a:t>koji ih zastupa, uključujući prije ispitivanja od strane policije ili od strane drugog tijela odgovornog za provođenje zakona ili pravosudnog tijela;</a:t>
            </a:r>
          </a:p>
          <a:p>
            <a:r>
              <a:rPr lang="vi-VN" sz="8800" dirty="0" smtClean="0">
                <a:latin typeface="Calibri" pitchFamily="34" charset="0"/>
                <a:cs typeface="Calibri" pitchFamily="34" charset="0"/>
              </a:rPr>
              <a:t>osumnjičene/optužene osobe imaju pravo na </a:t>
            </a:r>
            <a:r>
              <a:rPr lang="vi-VN" sz="8800" b="1" dirty="0" smtClean="0">
                <a:latin typeface="Calibri" pitchFamily="34" charset="0"/>
                <a:cs typeface="Calibri" pitchFamily="34" charset="0"/>
              </a:rPr>
              <a:t>prisutnost branioca te pravo da on učinkovito učestvuje u ispitivanju</a:t>
            </a:r>
            <a:r>
              <a:rPr lang="vi-VN" sz="8800" dirty="0" smtClean="0">
                <a:latin typeface="Calibri" pitchFamily="34" charset="0"/>
                <a:cs typeface="Calibri" pitchFamily="34" charset="0"/>
              </a:rPr>
              <a:t>. Ukoliko branilac učestvuje u ispitivanju, činjenica da se takvo učestvovanje dogodilo bilježi se koristeći postupak bilježenja u skladu s pravom dotične države članice;</a:t>
            </a:r>
          </a:p>
          <a:p>
            <a:r>
              <a:rPr lang="vi-VN" sz="8800" dirty="0" smtClean="0">
                <a:latin typeface="Calibri" pitchFamily="34" charset="0"/>
                <a:cs typeface="Calibri" pitchFamily="34" charset="0"/>
              </a:rPr>
              <a:t>osumnjičene/optužene osobe imaju, kao minimum, pravo da njihov branilac </a:t>
            </a:r>
            <a:r>
              <a:rPr lang="vi-VN" sz="8800" b="1" dirty="0" smtClean="0">
                <a:latin typeface="Calibri" pitchFamily="34" charset="0"/>
                <a:cs typeface="Calibri" pitchFamily="34" charset="0"/>
              </a:rPr>
              <a:t>prisustvuje sljedećim istražnim radnjama ili radnjama prikupljanja dokaza</a:t>
            </a:r>
            <a:r>
              <a:rPr lang="vi-VN" sz="8800" dirty="0" smtClean="0">
                <a:latin typeface="Calibri" pitchFamily="34" charset="0"/>
                <a:cs typeface="Calibri" pitchFamily="34" charset="0"/>
              </a:rPr>
              <a:t>, ako su te radnje predviđene nacionalnim pravom i ako se od osumnjičene/optužene osobe zahtijeva ili joj je dopušteno da posjećuje:</a:t>
            </a:r>
          </a:p>
          <a:p>
            <a:r>
              <a:rPr lang="vi-VN" sz="8800" dirty="0" smtClean="0">
                <a:latin typeface="Calibri" pitchFamily="34" charset="0"/>
                <a:cs typeface="Calibri" pitchFamily="34" charset="0"/>
              </a:rPr>
              <a:t>	</a:t>
            </a:r>
            <a:r>
              <a:rPr lang="vi-VN" sz="8800" b="1" dirty="0" smtClean="0">
                <a:latin typeface="Calibri" pitchFamily="34" charset="0"/>
                <a:cs typeface="Calibri" pitchFamily="34" charset="0"/>
              </a:rPr>
              <a:t>dokazne radnje prepoznavanja;</a:t>
            </a:r>
          </a:p>
          <a:p>
            <a:r>
              <a:rPr lang="vi-VN" sz="8800" b="1" dirty="0" smtClean="0">
                <a:latin typeface="Calibri" pitchFamily="34" charset="0"/>
                <a:cs typeface="Calibri" pitchFamily="34" charset="0"/>
              </a:rPr>
              <a:t>	suočavanja;</a:t>
            </a:r>
          </a:p>
          <a:p>
            <a:r>
              <a:rPr lang="bs-Latn-BA" sz="8800" b="1" dirty="0">
                <a:latin typeface="Calibri" pitchFamily="34" charset="0"/>
                <a:cs typeface="Calibri" pitchFamily="34" charset="0"/>
              </a:rPr>
              <a:t> </a:t>
            </a:r>
            <a:r>
              <a:rPr lang="bs-Latn-BA" sz="8800" b="1" dirty="0" smtClean="0">
                <a:latin typeface="Calibri" pitchFamily="34" charset="0"/>
                <a:cs typeface="Calibri" pitchFamily="34" charset="0"/>
              </a:rPr>
              <a:t>         </a:t>
            </a:r>
            <a:r>
              <a:rPr lang="vi-VN" sz="8800" b="1" dirty="0" smtClean="0">
                <a:latin typeface="Calibri" pitchFamily="34" charset="0"/>
                <a:cs typeface="Calibri" pitchFamily="34" charset="0"/>
              </a:rPr>
              <a:t>rekonstrukcije zločina.</a:t>
            </a:r>
          </a:p>
          <a:p>
            <a:endParaRPr lang="vi-VN" b="1" dirty="0" smtClean="0"/>
          </a:p>
          <a:p>
            <a:endParaRPr lang="vi-VN" dirty="0" smtClean="0"/>
          </a:p>
          <a:p>
            <a:endParaRPr lang="bs-Latn-BA" dirty="0"/>
          </a:p>
        </p:txBody>
      </p:sp>
    </p:spTree>
    <p:extLst>
      <p:ext uri="{BB962C8B-B14F-4D97-AF65-F5344CB8AC3E}">
        <p14:creationId xmlns:p14="http://schemas.microsoft.com/office/powerpoint/2010/main" val="73168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ODSTUPANJA</a:t>
            </a:r>
            <a:br>
              <a:rPr lang="bs-Latn-BA" dirty="0" smtClean="0"/>
            </a:br>
            <a:endParaRPr lang="bs-Latn-BA" dirty="0"/>
          </a:p>
        </p:txBody>
      </p:sp>
      <p:sp>
        <p:nvSpPr>
          <p:cNvPr id="3" name="Content Placeholder 2"/>
          <p:cNvSpPr>
            <a:spLocks noGrp="1"/>
          </p:cNvSpPr>
          <p:nvPr>
            <p:ph idx="1"/>
          </p:nvPr>
        </p:nvSpPr>
        <p:spPr>
          <a:xfrm>
            <a:off x="457200" y="1052736"/>
            <a:ext cx="8229600" cy="5073427"/>
          </a:xfrm>
        </p:spPr>
        <p:txBody>
          <a:bodyPr>
            <a:normAutofit fontScale="92500" lnSpcReduction="10000"/>
          </a:bodyPr>
          <a:lstStyle/>
          <a:p>
            <a:r>
              <a:rPr lang="bs-Latn-BA" dirty="0" smtClean="0"/>
              <a:t>Države članice </a:t>
            </a:r>
            <a:r>
              <a:rPr lang="bs-Latn-BA" b="1" dirty="0" smtClean="0"/>
              <a:t>mogu odstupiti </a:t>
            </a:r>
            <a:r>
              <a:rPr lang="bs-Latn-BA" dirty="0" smtClean="0"/>
              <a:t>od primjene prava iz stava (3) Direktive , ukoliko je to opravdano, s obzirom na posebne okolnosti slučaja, te ukoliko postoji jedan od sljedećih razloga:</a:t>
            </a:r>
          </a:p>
          <a:p>
            <a:r>
              <a:rPr lang="bs-Latn-BA" u="sng" dirty="0" smtClean="0"/>
              <a:t>a) ako postoji hitna potreba za sprječavanjem ozbiljnih štetnih posljedica po život, slobodu ili fizički integritet osobe;</a:t>
            </a:r>
          </a:p>
          <a:p>
            <a:r>
              <a:rPr lang="bs-Latn-BA" u="sng" dirty="0" smtClean="0"/>
              <a:t>b) ako je preduzimanje trenutnog djelovanja istražnih tijela nužno za sprječavanje značajnih opasnosti za krivični postupak.</a:t>
            </a:r>
          </a:p>
          <a:p>
            <a:endParaRPr lang="bs-Latn-BA" dirty="0"/>
          </a:p>
        </p:txBody>
      </p:sp>
    </p:spTree>
    <p:extLst>
      <p:ext uri="{BB962C8B-B14F-4D97-AF65-F5344CB8AC3E}">
        <p14:creationId xmlns:p14="http://schemas.microsoft.com/office/powerpoint/2010/main" val="300507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pPr algn="l"/>
            <a:r>
              <a:rPr lang="bs-Latn-BA" dirty="0" smtClean="0"/>
              <a:t>Pravo na obavještavanje treće strane u slučaju oduzimanja slobode</a:t>
            </a:r>
            <a:endParaRPr lang="bs-Latn-BA" dirty="0"/>
          </a:p>
        </p:txBody>
      </p:sp>
      <p:sp>
        <p:nvSpPr>
          <p:cNvPr id="3" name="Content Placeholder 2"/>
          <p:cNvSpPr>
            <a:spLocks noGrp="1"/>
          </p:cNvSpPr>
          <p:nvPr>
            <p:ph idx="1"/>
          </p:nvPr>
        </p:nvSpPr>
        <p:spPr>
          <a:xfrm>
            <a:off x="457200" y="1412776"/>
            <a:ext cx="8229600" cy="4713387"/>
          </a:xfrm>
        </p:spPr>
        <p:txBody>
          <a:bodyPr>
            <a:normAutofit fontScale="47500" lnSpcReduction="20000"/>
          </a:bodyPr>
          <a:lstStyle/>
          <a:p>
            <a:r>
              <a:rPr lang="vi-VN" sz="4800" dirty="0" smtClean="0">
                <a:latin typeface="Calibri" pitchFamily="34" charset="0"/>
                <a:cs typeface="Calibri" pitchFamily="34" charset="0"/>
              </a:rPr>
              <a:t>Države članice su dužne osigurati da osumnjičene/optužene osobe imaju pravo da  barem jedna osoba, srodnik ili poslodavac, koju sami izaberu, bude obaviještena, bez nepotrebnog odlaganja o njihovom statusu, ukoliko oni to žele. Ukoliko je osumnjičena/optužena osoba dijete, države članice osiguravaju da se nosilac roditeljske odgovornosti što prije obavijesti o razlozima hapšenja/optužbe, ukoliko je to u najboljem interesu djeteta, ili da se obavijesti druga odgovarajuća odrasla osoba. Djetetom se smatra lice ispod 18 godina života. Direktiva predviđa moguća </a:t>
            </a:r>
            <a:r>
              <a:rPr lang="vi-VN" sz="4800" b="1" dirty="0" smtClean="0">
                <a:latin typeface="Calibri" pitchFamily="34" charset="0"/>
                <a:cs typeface="Calibri" pitchFamily="34" charset="0"/>
              </a:rPr>
              <a:t>odstupanja</a:t>
            </a:r>
            <a:r>
              <a:rPr lang="vi-VN" sz="4800" dirty="0" smtClean="0">
                <a:latin typeface="Calibri" pitchFamily="34" charset="0"/>
                <a:cs typeface="Calibri" pitchFamily="34" charset="0"/>
              </a:rPr>
              <a:t> od navedenog, </a:t>
            </a:r>
            <a:r>
              <a:rPr lang="bs-Latn-BA" sz="4800" dirty="0" smtClean="0">
                <a:latin typeface="Calibri" pitchFamily="34" charset="0"/>
                <a:cs typeface="Calibri" pitchFamily="34" charset="0"/>
              </a:rPr>
              <a:t>ako</a:t>
            </a:r>
            <a:endParaRPr lang="vi-VN" sz="4800" dirty="0" smtClean="0">
              <a:latin typeface="Calibri" pitchFamily="34" charset="0"/>
              <a:cs typeface="Calibri" pitchFamily="34" charset="0"/>
            </a:endParaRPr>
          </a:p>
          <a:p>
            <a:r>
              <a:rPr lang="vi-VN" sz="4800" b="1" u="sng" dirty="0" smtClean="0">
                <a:latin typeface="Calibri" pitchFamily="34" charset="0"/>
                <a:cs typeface="Calibri" pitchFamily="34" charset="0"/>
              </a:rPr>
              <a:t>a) postoji hitna potreba za sprječavanjem ozbiljnih štetnih posljedica po život, slobodu ili fizički integritet osobe;</a:t>
            </a:r>
          </a:p>
          <a:p>
            <a:r>
              <a:rPr lang="vi-VN" sz="4800" b="1" u="sng" dirty="0" smtClean="0">
                <a:latin typeface="Calibri" pitchFamily="34" charset="0"/>
                <a:cs typeface="Calibri" pitchFamily="34" charset="0"/>
              </a:rPr>
              <a:t>b) postoji hitna potreba za sprječavanjem situacije u kojoj bi krivični postupak mogao biti bitno ugrožen.</a:t>
            </a:r>
          </a:p>
          <a:p>
            <a:endParaRPr lang="bs-Latn-BA" b="1" u="sng" dirty="0"/>
          </a:p>
        </p:txBody>
      </p:sp>
    </p:spTree>
    <p:extLst>
      <p:ext uri="{BB962C8B-B14F-4D97-AF65-F5344CB8AC3E}">
        <p14:creationId xmlns:p14="http://schemas.microsoft.com/office/powerpoint/2010/main" val="2517241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80120"/>
          </a:xfrm>
        </p:spPr>
        <p:txBody>
          <a:bodyPr>
            <a:normAutofit fontScale="90000"/>
          </a:bodyPr>
          <a:lstStyle/>
          <a:p>
            <a:pPr algn="l"/>
            <a:r>
              <a:rPr lang="bs-Latn-BA" sz="2400" b="1" dirty="0" smtClean="0"/>
              <a:t>Pravo na komunikaciju sa trećim osobama prilikom oduzimanja slobode i pravo na komunikaciju s konzularnim tijelima</a:t>
            </a:r>
            <a:endParaRPr lang="bs-Latn-BA" sz="2400" b="1" dirty="0"/>
          </a:p>
        </p:txBody>
      </p:sp>
      <p:sp>
        <p:nvSpPr>
          <p:cNvPr id="3" name="Content Placeholder 2"/>
          <p:cNvSpPr>
            <a:spLocks noGrp="1"/>
          </p:cNvSpPr>
          <p:nvPr>
            <p:ph idx="1"/>
          </p:nvPr>
        </p:nvSpPr>
        <p:spPr>
          <a:xfrm>
            <a:off x="467544" y="1484784"/>
            <a:ext cx="8229600" cy="5373217"/>
          </a:xfrm>
        </p:spPr>
        <p:txBody>
          <a:bodyPr>
            <a:normAutofit/>
          </a:bodyPr>
          <a:lstStyle/>
          <a:p>
            <a:r>
              <a:rPr lang="bs-Latn-BA" sz="2000" dirty="0" smtClean="0">
                <a:latin typeface="Calibri" pitchFamily="34" charset="0"/>
                <a:cs typeface="Calibri" pitchFamily="34" charset="0"/>
              </a:rPr>
              <a:t>Države članice dužne su osigurati osumnjičenom/optuženom pravo  da komunicira sa trećom osobom, koju on sam iazabere, isto tako, države članice su dužne osigurati da osumnjičene/optužene osobe koje su strani državlajni a kojima je oduzeta sloboda, imaju pravo obavijestiti konzularna tijela države čji su oni državljani bez nepotrebnog odlaganja. Osumnjičene/optužene osobe imaju pravo na posjet konzularnih tijela, pravo na komunikaciju sa istim te da im oni organizuju pravno zastupanje, ukoliko to žele osumnjičene/optužene osobe. </a:t>
            </a:r>
          </a:p>
          <a:p>
            <a:r>
              <a:rPr lang="bs-Latn-BA" sz="2200" b="1" dirty="0" smtClean="0">
                <a:latin typeface="Calibri" pitchFamily="34" charset="0"/>
                <a:cs typeface="Calibri" pitchFamily="34" charset="0"/>
              </a:rPr>
              <a:t>Opšti uslovi za privremena odstupanja i odricanje od prava su:</a:t>
            </a:r>
          </a:p>
          <a:p>
            <a:r>
              <a:rPr lang="bs-Latn-BA" sz="2000" dirty="0" smtClean="0">
                <a:latin typeface="Calibri" pitchFamily="34" charset="0"/>
                <a:cs typeface="Calibri" pitchFamily="34" charset="0"/>
              </a:rPr>
              <a:t>Srazmjerna i ne smiju prelaziti okvire potrebnog</a:t>
            </a:r>
          </a:p>
          <a:p>
            <a:r>
              <a:rPr lang="bs-Latn-BA" sz="2000" dirty="0" smtClean="0">
                <a:latin typeface="Calibri" pitchFamily="34" charset="0"/>
                <a:cs typeface="Calibri" pitchFamily="34" charset="0"/>
              </a:rPr>
              <a:t>Strogo vremenski ograničena</a:t>
            </a:r>
          </a:p>
          <a:p>
            <a:r>
              <a:rPr lang="bs-Latn-BA" sz="2000" dirty="0" smtClean="0">
                <a:latin typeface="Calibri" pitchFamily="34" charset="0"/>
                <a:cs typeface="Calibri" pitchFamily="34" charset="0"/>
              </a:rPr>
              <a:t>Ne smiju se temeljiti isključivo na vrsti i/ili težini KD </a:t>
            </a:r>
          </a:p>
          <a:p>
            <a:r>
              <a:rPr lang="bs-Latn-BA" sz="2000" dirty="0" smtClean="0">
                <a:latin typeface="Calibri" pitchFamily="34" charset="0"/>
                <a:cs typeface="Calibri" pitchFamily="34" charset="0"/>
              </a:rPr>
              <a:t>Ne smiju dovoditi u pitanje pravičnost cjelokupnog postupka</a:t>
            </a:r>
          </a:p>
          <a:p>
            <a:endParaRPr lang="bs-Latn-BA" sz="2000" dirty="0">
              <a:latin typeface="Calibri" pitchFamily="34" charset="0"/>
              <a:cs typeface="Calibri" pitchFamily="34" charset="0"/>
            </a:endParaRPr>
          </a:p>
        </p:txBody>
      </p:sp>
    </p:spTree>
    <p:extLst>
      <p:ext uri="{BB962C8B-B14F-4D97-AF65-F5344CB8AC3E}">
        <p14:creationId xmlns:p14="http://schemas.microsoft.com/office/powerpoint/2010/main" val="2004157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pPr algn="l"/>
            <a:r>
              <a:rPr lang="bs-Latn-BA" dirty="0" smtClean="0"/>
              <a:t>Pravo na pristup braniocu na temelju Evropskog naloga za hapšenje</a:t>
            </a:r>
            <a:endParaRPr lang="bs-Latn-BA" dirty="0"/>
          </a:p>
        </p:txBody>
      </p:sp>
      <p:sp>
        <p:nvSpPr>
          <p:cNvPr id="3" name="Content Placeholder 2"/>
          <p:cNvSpPr>
            <a:spLocks noGrp="1"/>
          </p:cNvSpPr>
          <p:nvPr>
            <p:ph idx="1"/>
          </p:nvPr>
        </p:nvSpPr>
        <p:spPr/>
        <p:txBody>
          <a:bodyPr>
            <a:normAutofit/>
          </a:bodyPr>
          <a:lstStyle/>
          <a:p>
            <a:r>
              <a:rPr lang="bs-Latn-BA" sz="2000" dirty="0" smtClean="0">
                <a:latin typeface="Calibri" pitchFamily="34" charset="0"/>
                <a:cs typeface="Calibri" pitchFamily="34" charset="0"/>
              </a:rPr>
              <a:t>Evropski nalog za hapšenje (EAW- European Arrest Warrant) je prema Okvirnoj odluci definisan kao </a:t>
            </a:r>
            <a:r>
              <a:rPr lang="bs-Latn-BA" sz="2000" b="1" dirty="0" smtClean="0">
                <a:latin typeface="Calibri" pitchFamily="34" charset="0"/>
                <a:cs typeface="Calibri" pitchFamily="34" charset="0"/>
              </a:rPr>
              <a:t>sudska odluka donesena u jednoj državi članici radi hapšenja i predaje tražene osobe od strane druge države članice radi krivičnog progona, izvršenja zatvorske kazne, pritvora ili druge mjere bezbjednosti</a:t>
            </a:r>
          </a:p>
          <a:p>
            <a:r>
              <a:rPr lang="bs-Latn-BA" sz="2000" dirty="0" smtClean="0">
                <a:latin typeface="Calibri" pitchFamily="34" charset="0"/>
                <a:cs typeface="Calibri" pitchFamily="34" charset="0"/>
              </a:rPr>
              <a:t>Tražene osobe imaju sljedeća prava u državi članici u kojoj su uhapšene:</a:t>
            </a:r>
          </a:p>
          <a:p>
            <a:r>
              <a:rPr lang="bs-Latn-BA" sz="2000" dirty="0" smtClean="0">
                <a:latin typeface="Calibri" pitchFamily="34" charset="0"/>
                <a:cs typeface="Calibri" pitchFamily="34" charset="0"/>
              </a:rPr>
              <a:t>a) pravo na pristup braniocu na način i u trenutku koji omogućava uhapšenim osobama da ostvare svoja prava učinkovito i bez nepotrebnog odlaganja;</a:t>
            </a:r>
          </a:p>
          <a:p>
            <a:r>
              <a:rPr lang="bs-Latn-BA" sz="2000" dirty="0" smtClean="0">
                <a:latin typeface="Calibri" pitchFamily="34" charset="0"/>
                <a:cs typeface="Calibri" pitchFamily="34" charset="0"/>
              </a:rPr>
              <a:t>b) pravo na sastanak i na komunikaciju sa braniocem koji ih zastupa i</a:t>
            </a:r>
          </a:p>
          <a:p>
            <a:r>
              <a:rPr lang="bs-Latn-BA" sz="2000" dirty="0" smtClean="0">
                <a:latin typeface="Calibri" pitchFamily="34" charset="0"/>
                <a:cs typeface="Calibri" pitchFamily="34" charset="0"/>
              </a:rPr>
              <a:t>c) pravo na prisutnost njihovog branioca i u skladu sa nacionalnim pravom, njegovo učestvovanje u saslušanju tražene osobe od strane izvršnog pravosudnog tijela. </a:t>
            </a:r>
          </a:p>
          <a:p>
            <a:endParaRPr lang="bs-Latn-BA" sz="2000" dirty="0"/>
          </a:p>
        </p:txBody>
      </p:sp>
    </p:spTree>
    <p:extLst>
      <p:ext uri="{BB962C8B-B14F-4D97-AF65-F5344CB8AC3E}">
        <p14:creationId xmlns:p14="http://schemas.microsoft.com/office/powerpoint/2010/main" val="2787954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a:bodyPr>
          <a:lstStyle/>
          <a:p>
            <a:r>
              <a:rPr lang="bs-Latn-BA" sz="2400" dirty="0" smtClean="0"/>
              <a:t>EVROPSKI NALOG ZA HAPŠENJE  I EKSTRADICIJA</a:t>
            </a:r>
            <a:endParaRPr lang="bs-Latn-BA" sz="2400" dirty="0"/>
          </a:p>
        </p:txBody>
      </p:sp>
      <p:sp>
        <p:nvSpPr>
          <p:cNvPr id="3" name="Content Placeholder 2"/>
          <p:cNvSpPr>
            <a:spLocks noGrp="1"/>
          </p:cNvSpPr>
          <p:nvPr>
            <p:ph idx="1"/>
          </p:nvPr>
        </p:nvSpPr>
        <p:spPr>
          <a:xfrm>
            <a:off x="457200" y="764704"/>
            <a:ext cx="8229600" cy="5688632"/>
          </a:xfrm>
        </p:spPr>
        <p:txBody>
          <a:bodyPr>
            <a:normAutofit fontScale="92500" lnSpcReduction="20000"/>
          </a:bodyPr>
          <a:lstStyle/>
          <a:p>
            <a:r>
              <a:rPr lang="bs-Latn-BA" sz="2000" dirty="0" smtClean="0"/>
              <a:t>Usvajanju Evropskog naloga za hapšenje (EAW) prethodili su važni koraci kao što su osnivanje Europola (Europol, 1995), pokretanje Evropske pravosudne mreže (EJN, 1998) i sistema Eurojust (2002)</a:t>
            </a:r>
          </a:p>
          <a:p>
            <a:r>
              <a:rPr lang="bs-Latn-BA" sz="2000" b="1" dirty="0" smtClean="0"/>
              <a:t>Cilj EAW </a:t>
            </a:r>
            <a:r>
              <a:rPr lang="bs-Latn-BA" sz="2000" dirty="0" smtClean="0"/>
              <a:t>je pojednostavljenje postupka krivičnopravne saradnje između država</a:t>
            </a:r>
          </a:p>
          <a:p>
            <a:r>
              <a:rPr lang="bs-Latn-BA" sz="2000" dirty="0" smtClean="0"/>
              <a:t>prihvaćeno šire značenje pojma „sudske vlasti“ u skladu sa odredbama ranije usvojene Evropske konvencije o ekstradiciji (1957), pod kojim se podrazumijevaju </a:t>
            </a:r>
            <a:r>
              <a:rPr lang="bs-Latn-BA" sz="2000" b="1" dirty="0" smtClean="0"/>
              <a:t>i sudovi i državna tužilaštva</a:t>
            </a:r>
            <a:r>
              <a:rPr lang="bs-Latn-BA" sz="2000" dirty="0" smtClean="0"/>
              <a:t>. </a:t>
            </a:r>
          </a:p>
          <a:p>
            <a:r>
              <a:rPr lang="bs-Latn-BA" sz="2000" dirty="0" smtClean="0"/>
              <a:t>U sadržinskom smislu Evropski nalog za hapšenje (EAW) objedinjuje zahtjev za hapšenje i zahtjev za predaju lica državi izdavaocu naloga, što je osnovna svrha novog koncepta.</a:t>
            </a:r>
          </a:p>
          <a:p>
            <a:r>
              <a:rPr lang="vi-VN" sz="2000" dirty="0" smtClean="0">
                <a:latin typeface="Calibri" pitchFamily="34" charset="0"/>
                <a:cs typeface="Calibri" pitchFamily="34" charset="0"/>
              </a:rPr>
              <a:t>Okvirnom odlukom utvrđeno je </a:t>
            </a:r>
            <a:r>
              <a:rPr lang="vi-VN" sz="2000" b="1" dirty="0" smtClean="0">
                <a:latin typeface="Calibri" pitchFamily="34" charset="0"/>
                <a:cs typeface="Calibri" pitchFamily="34" charset="0"/>
              </a:rPr>
              <a:t>pravo</a:t>
            </a:r>
            <a:r>
              <a:rPr lang="vi-VN" sz="2000" dirty="0" smtClean="0">
                <a:latin typeface="Calibri" pitchFamily="34" charset="0"/>
                <a:cs typeface="Calibri" pitchFamily="34" charset="0"/>
              </a:rPr>
              <a:t> svake države članice da </a:t>
            </a:r>
            <a:r>
              <a:rPr lang="vi-VN" sz="2000" b="1" dirty="0" smtClean="0">
                <a:latin typeface="Calibri" pitchFamily="34" charset="0"/>
                <a:cs typeface="Calibri" pitchFamily="34" charset="0"/>
              </a:rPr>
              <a:t>odbije</a:t>
            </a:r>
            <a:r>
              <a:rPr lang="vi-VN" sz="2000" dirty="0" smtClean="0">
                <a:latin typeface="Calibri" pitchFamily="34" charset="0"/>
                <a:cs typeface="Calibri" pitchFamily="34" charset="0"/>
              </a:rPr>
              <a:t> izvršenje naloga </a:t>
            </a:r>
            <a:r>
              <a:rPr lang="vi-VN" sz="2000" b="1" i="1" u="sng" dirty="0" smtClean="0">
                <a:latin typeface="Calibri" pitchFamily="34" charset="0"/>
                <a:cs typeface="Calibri" pitchFamily="34" charset="0"/>
              </a:rPr>
              <a:t>ukoliko postoji ozbiljna opasnost da će tražane osobe biti osuđene na smrtnu kaznu, izložene torturi ili sličnim nehumanim postupcima, ponižavajućoj kazni i tretmanu.</a:t>
            </a:r>
            <a:r>
              <a:rPr lang="vi-VN" sz="2000" b="1" i="1" dirty="0" smtClean="0">
                <a:latin typeface="Calibri" pitchFamily="34" charset="0"/>
                <a:cs typeface="Calibri" pitchFamily="34" charset="0"/>
              </a:rPr>
              <a:t>  </a:t>
            </a:r>
            <a:endParaRPr lang="bs-Latn-BA" sz="2000" b="1" i="1" dirty="0" smtClean="0">
              <a:latin typeface="Calibri" pitchFamily="34" charset="0"/>
              <a:cs typeface="Calibri" pitchFamily="34" charset="0"/>
            </a:endParaRPr>
          </a:p>
          <a:p>
            <a:r>
              <a:rPr lang="vi-VN" sz="2000" dirty="0" smtClean="0">
                <a:latin typeface="Calibri" pitchFamily="34" charset="0"/>
                <a:cs typeface="Calibri" pitchFamily="34" charset="0"/>
              </a:rPr>
              <a:t>Prednosti sistema koji je uspostavljen uvođenjem Evropskog naloga za hapšenje (EAW) su generalno u razvijanju međusobnog povjerenja, saradnje i poštovanju sudskih odluka organa država članica. Postupak po izdatom Evropskom nalogu za hapšenje i predaju lica </a:t>
            </a:r>
            <a:r>
              <a:rPr lang="vi-VN" sz="2000" b="1" dirty="0" smtClean="0">
                <a:latin typeface="Calibri" pitchFamily="34" charset="0"/>
                <a:cs typeface="Calibri" pitchFamily="34" charset="0"/>
              </a:rPr>
              <a:t>razlikuje se </a:t>
            </a:r>
            <a:r>
              <a:rPr lang="vi-VN" sz="2000" dirty="0" smtClean="0">
                <a:latin typeface="Calibri" pitchFamily="34" charset="0"/>
                <a:cs typeface="Calibri" pitchFamily="34" charset="0"/>
              </a:rPr>
              <a:t>od postupka ekstradicije po tome što se </a:t>
            </a:r>
            <a:r>
              <a:rPr lang="vi-VN" sz="2000" b="1" i="1" u="sng" dirty="0" smtClean="0">
                <a:latin typeface="Calibri" pitchFamily="34" charset="0"/>
                <a:cs typeface="Calibri" pitchFamily="34" charset="0"/>
              </a:rPr>
              <a:t>u njemu ne razmatraju dokazi u konkretnom slučaju, već samo tehničke činjenice vezane za izdavanje naloga i postojanje uslova za izručenje</a:t>
            </a:r>
            <a:r>
              <a:rPr lang="bs-Latn-BA" sz="2000" b="1" i="1" u="sng" dirty="0" smtClean="0">
                <a:latin typeface="Calibri" pitchFamily="34" charset="0"/>
                <a:cs typeface="Calibri" pitchFamily="34" charset="0"/>
              </a:rPr>
              <a:t>!!!!</a:t>
            </a:r>
            <a:endParaRPr lang="bs-Latn-BA" sz="2000" b="1" i="1" dirty="0" smtClean="0">
              <a:latin typeface="Calibri" pitchFamily="34" charset="0"/>
              <a:cs typeface="Calibri" pitchFamily="34" charset="0"/>
            </a:endParaRPr>
          </a:p>
          <a:p>
            <a:endParaRPr lang="bs-Latn-BA" sz="2000" dirty="0"/>
          </a:p>
        </p:txBody>
      </p:sp>
    </p:spTree>
    <p:extLst>
      <p:ext uri="{BB962C8B-B14F-4D97-AF65-F5344CB8AC3E}">
        <p14:creationId xmlns:p14="http://schemas.microsoft.com/office/powerpoint/2010/main" val="917324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a:bodyPr>
          <a:lstStyle/>
          <a:p>
            <a:r>
              <a:rPr lang="bs-Latn-BA" sz="3200" dirty="0" smtClean="0"/>
              <a:t>ZKP BiH I OBAVEZNO PRAVO NA ODBRANU</a:t>
            </a:r>
            <a:endParaRPr lang="bs-Latn-BA" sz="3200" dirty="0"/>
          </a:p>
        </p:txBody>
      </p:sp>
      <p:sp>
        <p:nvSpPr>
          <p:cNvPr id="3" name="Content Placeholder 2"/>
          <p:cNvSpPr>
            <a:spLocks noGrp="1"/>
          </p:cNvSpPr>
          <p:nvPr>
            <p:ph idx="1"/>
          </p:nvPr>
        </p:nvSpPr>
        <p:spPr>
          <a:xfrm>
            <a:off x="457200" y="620688"/>
            <a:ext cx="8229600" cy="5976664"/>
          </a:xfrm>
        </p:spPr>
        <p:txBody>
          <a:bodyPr>
            <a:noAutofit/>
          </a:bodyPr>
          <a:lstStyle/>
          <a:p>
            <a:r>
              <a:rPr lang="vi-VN" sz="1700" dirty="0" smtClean="0">
                <a:latin typeface="Calibri" pitchFamily="34" charset="0"/>
                <a:cs typeface="Calibri" pitchFamily="34" charset="0"/>
              </a:rPr>
              <a:t>Prema Zakonu o krivičnom postupku BiH bitno je napomenuti da isti poznaje </a:t>
            </a:r>
            <a:r>
              <a:rPr lang="vi-VN" sz="1700" b="1" dirty="0" smtClean="0">
                <a:latin typeface="Calibri" pitchFamily="34" charset="0"/>
                <a:cs typeface="Calibri" pitchFamily="34" charset="0"/>
              </a:rPr>
              <a:t>materijalnu ili ličnu i formalnu ili stručnu odbranu. </a:t>
            </a:r>
            <a:r>
              <a:rPr lang="vi-VN" sz="1700" dirty="0" smtClean="0">
                <a:latin typeface="Calibri" pitchFamily="34" charset="0"/>
                <a:cs typeface="Calibri" pitchFamily="34" charset="0"/>
              </a:rPr>
              <a:t>Materijalna odbrana je ona odbrana koju osumnjičeni/optuženi preduzima sam, dok formalna (stručna) odbrana podrazumijeva postojanje branioca kao stručnog lica koji pruža stručnu pravnu  pomoć optuženom u postupku.  Stručna odbrana se dijeli na fakultativnu i obligatornu. Prema ZKP-u BiH</a:t>
            </a:r>
            <a:r>
              <a:rPr lang="vi-VN" sz="1700" smtClean="0">
                <a:latin typeface="Calibri" pitchFamily="34" charset="0"/>
                <a:cs typeface="Calibri" pitchFamily="34" charset="0"/>
              </a:rPr>
              <a:t>, </a:t>
            </a:r>
            <a:r>
              <a:rPr lang="vi-VN" sz="1700" smtClean="0">
                <a:latin typeface="Calibri" pitchFamily="34" charset="0"/>
                <a:cs typeface="Calibri" pitchFamily="34" charset="0"/>
              </a:rPr>
              <a:t>obligatorna </a:t>
            </a:r>
            <a:r>
              <a:rPr lang="vi-VN" sz="1700" dirty="0" smtClean="0">
                <a:latin typeface="Calibri" pitchFamily="34" charset="0"/>
                <a:cs typeface="Calibri" pitchFamily="34" charset="0"/>
              </a:rPr>
              <a:t>stručna odbrana predviđena je u sljedećim slučajevima: </a:t>
            </a:r>
          </a:p>
          <a:p>
            <a:r>
              <a:rPr lang="bs-Latn-BA" sz="1700" dirty="0" smtClean="0">
                <a:latin typeface="Calibri" pitchFamily="34" charset="0"/>
                <a:cs typeface="Calibri" pitchFamily="34" charset="0"/>
              </a:rPr>
              <a:t>1)</a:t>
            </a:r>
            <a:r>
              <a:rPr lang="vi-VN" sz="1700" dirty="0" smtClean="0">
                <a:latin typeface="Calibri" pitchFamily="34" charset="0"/>
                <a:cs typeface="Calibri" pitchFamily="34" charset="0"/>
              </a:rPr>
              <a:t> Osumnjičeni mora imati branioca već prilikom prvog ispitivanja ako je nijem ili gluh ili ako je osumnjičen za krivično djelo za koje se može izreći kazna dugotrajnog zatvora.</a:t>
            </a:r>
          </a:p>
          <a:p>
            <a:r>
              <a:rPr lang="vi-VN" sz="1700" dirty="0" smtClean="0">
                <a:latin typeface="Calibri" pitchFamily="34" charset="0"/>
                <a:cs typeface="Calibri" pitchFamily="34" charset="0"/>
              </a:rPr>
              <a:t>(2) Osumnjičeni, odnosno optuženi mora imati branioca prilikom izjašnjenja o prijedlogu za određivanje pritvora, za vrijeme dok pritvor traje.</a:t>
            </a:r>
          </a:p>
          <a:p>
            <a:r>
              <a:rPr lang="vi-VN" sz="1700" dirty="0" smtClean="0">
                <a:latin typeface="Calibri" pitchFamily="34" charset="0"/>
                <a:cs typeface="Calibri" pitchFamily="34" charset="0"/>
              </a:rPr>
              <a:t>(3) Nakon podizanja optužnice za krivično djelo za koje se može izreći kazna od deset godina zatvora ili teža kazna, optuženi mora imati branioca u vrijeme dostavljanja optužnice.</a:t>
            </a:r>
          </a:p>
          <a:p>
            <a:r>
              <a:rPr lang="vi-VN" sz="1700" dirty="0" smtClean="0">
                <a:latin typeface="Calibri" pitchFamily="34" charset="0"/>
                <a:cs typeface="Calibri" pitchFamily="34" charset="0"/>
              </a:rPr>
              <a:t>(4) Ako osumnjičeni, odnosno optuženi u slučajevima obavezne odbrane ne uzme sam branioca, ili branioca ne angažuju lica iz člana 39. stav 3. Zakona, branioca će mu postaviti sudija za prethodni postupak, sudija za prethodno saslušanje, sudija, odnosno predsjednik vijeća. U ovom slučaju, osumnjičeni, odnosno optuženi ima pravo na branioca do pravosnažnosti presude, a ako je izrečena kazna dugotrajnog zatvora - i u postupku po pravnom lijeku.</a:t>
            </a:r>
          </a:p>
          <a:p>
            <a:r>
              <a:rPr lang="vi-VN" sz="1700" dirty="0" smtClean="0">
                <a:latin typeface="Calibri" pitchFamily="34" charset="0"/>
                <a:cs typeface="Calibri" pitchFamily="34" charset="0"/>
              </a:rPr>
              <a:t>(5) Branilac će biti postavljen osumnjičenom, odnosno optuženom ako Sud utvrdi da je to zbog složenosti predmeta, mentalnog stanja osumnjičenog, odnosno optuženog ili drugih okolnosti u interesu pravde.</a:t>
            </a:r>
          </a:p>
          <a:p>
            <a:endParaRPr lang="bs-Latn-BA" sz="1700" dirty="0"/>
          </a:p>
        </p:txBody>
      </p:sp>
    </p:spTree>
    <p:extLst>
      <p:ext uri="{BB962C8B-B14F-4D97-AF65-F5344CB8AC3E}">
        <p14:creationId xmlns:p14="http://schemas.microsoft.com/office/powerpoint/2010/main" val="1855568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PRAKSA ESLJP</a:t>
            </a:r>
            <a:endParaRPr lang="bs-Latn-BA" dirty="0"/>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r>
              <a:rPr lang="bs-Latn-BA" i="1" u="sng" dirty="0"/>
              <a:t>Član 6 stav (3) Konvencije propisuje : Svako optužen za krivično djelo ima najmanje sljedeća prava: … c) da se brani sam ili uz branioca po vlastitom izboru, a ako nema dovoljno sredstava platiti branioca, ima pravo na besplatnog branioca, kad to nalažu interesi pravde</a:t>
            </a:r>
            <a:r>
              <a:rPr lang="bs-Latn-BA" i="1" u="sng" dirty="0" smtClean="0"/>
              <a:t>...</a:t>
            </a:r>
          </a:p>
          <a:p>
            <a:r>
              <a:rPr lang="bs-Latn-BA" b="1" u="sng" dirty="0" smtClean="0"/>
              <a:t>SALDUZ DOKTRINA</a:t>
            </a:r>
            <a:r>
              <a:rPr lang="bs-Latn-BA" dirty="0" smtClean="0"/>
              <a:t> - </a:t>
            </a:r>
            <a:r>
              <a:rPr lang="vi-VN" dirty="0" smtClean="0"/>
              <a:t> </a:t>
            </a:r>
            <a:r>
              <a:rPr lang="vi-VN" dirty="0" smtClean="0">
                <a:latin typeface="Calibri" pitchFamily="34" charset="0"/>
                <a:cs typeface="Calibri" pitchFamily="34" charset="0"/>
              </a:rPr>
              <a:t>pristup brani</a:t>
            </a:r>
            <a:r>
              <a:rPr lang="bs-Latn-BA" dirty="0" smtClean="0">
                <a:latin typeface="Calibri" pitchFamily="34" charset="0"/>
                <a:cs typeface="Calibri" pitchFamily="34" charset="0"/>
              </a:rPr>
              <a:t>ocu</a:t>
            </a:r>
            <a:r>
              <a:rPr lang="vi-VN" dirty="0" smtClean="0">
                <a:latin typeface="Calibri" pitchFamily="34" charset="0"/>
                <a:cs typeface="Calibri" pitchFamily="34" charset="0"/>
              </a:rPr>
              <a:t> treba</a:t>
            </a:r>
            <a:r>
              <a:rPr lang="bs-Latn-BA" dirty="0" smtClean="0">
                <a:latin typeface="Calibri" pitchFamily="34" charset="0"/>
                <a:cs typeface="Calibri" pitchFamily="34" charset="0"/>
              </a:rPr>
              <a:t> </a:t>
            </a:r>
            <a:r>
              <a:rPr lang="vi-VN" dirty="0" smtClean="0">
                <a:latin typeface="Calibri" pitchFamily="34" charset="0"/>
                <a:cs typeface="Calibri" pitchFamily="34" charset="0"/>
              </a:rPr>
              <a:t>biti osiguran već prilikom prvog ispitivanja osumnjičen</a:t>
            </a:r>
            <a:r>
              <a:rPr lang="bs-Latn-BA" dirty="0" smtClean="0">
                <a:latin typeface="Calibri" pitchFamily="34" charset="0"/>
                <a:cs typeface="Calibri" pitchFamily="34" charset="0"/>
              </a:rPr>
              <a:t>og</a:t>
            </a:r>
            <a:r>
              <a:rPr lang="vi-VN" dirty="0" smtClean="0">
                <a:latin typeface="Calibri" pitchFamily="34" charset="0"/>
                <a:cs typeface="Calibri" pitchFamily="34" charset="0"/>
              </a:rPr>
              <a:t> u policiji, ako zbog posebnih okolnosti svakog pojedinog slučaja nije utvrđeno da postoje opravdani razlozi </a:t>
            </a:r>
            <a:r>
              <a:rPr lang="bs-Latn-BA" dirty="0" smtClean="0">
                <a:latin typeface="Calibri" pitchFamily="34" charset="0"/>
                <a:cs typeface="Calibri" pitchFamily="34" charset="0"/>
              </a:rPr>
              <a:t> </a:t>
            </a:r>
            <a:r>
              <a:rPr lang="vi-VN" dirty="0" smtClean="0">
                <a:latin typeface="Calibri" pitchFamily="34" charset="0"/>
                <a:cs typeface="Calibri" pitchFamily="34" charset="0"/>
              </a:rPr>
              <a:t>za</a:t>
            </a:r>
            <a:r>
              <a:rPr lang="bs-Latn-BA" dirty="0">
                <a:latin typeface="Calibri" pitchFamily="34" charset="0"/>
                <a:cs typeface="Calibri" pitchFamily="34" charset="0"/>
              </a:rPr>
              <a:t> </a:t>
            </a:r>
            <a:r>
              <a:rPr lang="vi-VN" dirty="0" smtClean="0">
                <a:latin typeface="Calibri" pitchFamily="34" charset="0"/>
                <a:cs typeface="Calibri" pitchFamily="34" charset="0"/>
              </a:rPr>
              <a:t>ograničenje tog prava.</a:t>
            </a:r>
            <a:endParaRPr lang="bs-Latn-BA" dirty="0" smtClean="0">
              <a:latin typeface="Calibri" pitchFamily="34" charset="0"/>
              <a:cs typeface="Calibri" pitchFamily="34" charset="0"/>
            </a:endParaRPr>
          </a:p>
          <a:p>
            <a:r>
              <a:rPr lang="vi-VN" dirty="0" smtClean="0">
                <a:latin typeface="Calibri" pitchFamily="34" charset="0"/>
                <a:cs typeface="Calibri" pitchFamily="34" charset="0"/>
              </a:rPr>
              <a:t> ESLJP </a:t>
            </a:r>
            <a:r>
              <a:rPr lang="bs-Latn-BA" dirty="0" smtClean="0">
                <a:latin typeface="Calibri" pitchFamily="34" charset="0"/>
                <a:cs typeface="Calibri" pitchFamily="34" charset="0"/>
              </a:rPr>
              <a:t>je zauzeo stav </a:t>
            </a:r>
            <a:r>
              <a:rPr lang="vi-VN" dirty="0" smtClean="0">
                <a:latin typeface="Calibri" pitchFamily="34" charset="0"/>
                <a:cs typeface="Calibri" pitchFamily="34" charset="0"/>
              </a:rPr>
              <a:t> da čak i u situacijama gdje</a:t>
            </a:r>
            <a:r>
              <a:rPr lang="bs-Latn-BA" dirty="0" smtClean="0">
                <a:latin typeface="Calibri" pitchFamily="34" charset="0"/>
                <a:cs typeface="Calibri" pitchFamily="34" charset="0"/>
              </a:rPr>
              <a:t> </a:t>
            </a:r>
            <a:r>
              <a:rPr lang="vi-VN" dirty="0" smtClean="0">
                <a:latin typeface="Calibri" pitchFamily="34" charset="0"/>
                <a:cs typeface="Calibri" pitchFamily="34" charset="0"/>
              </a:rPr>
              <a:t>opravdani razlozi iz</a:t>
            </a:r>
            <a:r>
              <a:rPr lang="bs-Latn-BA" dirty="0" smtClean="0">
                <a:latin typeface="Calibri" pitchFamily="34" charset="0"/>
                <a:cs typeface="Calibri" pitchFamily="34" charset="0"/>
              </a:rPr>
              <a:t>uzetno</a:t>
            </a:r>
            <a:r>
              <a:rPr lang="vi-VN" dirty="0" smtClean="0">
                <a:latin typeface="Calibri" pitchFamily="34" charset="0"/>
                <a:cs typeface="Calibri" pitchFamily="34" charset="0"/>
              </a:rPr>
              <a:t> mogu opravdati </a:t>
            </a:r>
            <a:r>
              <a:rPr lang="bs-Latn-BA" dirty="0" smtClean="0">
                <a:latin typeface="Calibri" pitchFamily="34" charset="0"/>
                <a:cs typeface="Calibri" pitchFamily="34" charset="0"/>
              </a:rPr>
              <a:t>uskraćivanje</a:t>
            </a:r>
            <a:r>
              <a:rPr lang="vi-VN" dirty="0" smtClean="0">
                <a:latin typeface="Calibri" pitchFamily="34" charset="0"/>
                <a:cs typeface="Calibri" pitchFamily="34" charset="0"/>
              </a:rPr>
              <a:t> prava na brani</a:t>
            </a:r>
            <a:r>
              <a:rPr lang="bs-Latn-BA" dirty="0" smtClean="0">
                <a:latin typeface="Calibri" pitchFamily="34" charset="0"/>
                <a:cs typeface="Calibri" pitchFamily="34" charset="0"/>
              </a:rPr>
              <a:t>oca</a:t>
            </a:r>
            <a:r>
              <a:rPr lang="vi-VN" dirty="0" smtClean="0">
                <a:latin typeface="Calibri" pitchFamily="34" charset="0"/>
                <a:cs typeface="Calibri" pitchFamily="34" charset="0"/>
              </a:rPr>
              <a:t>, takvo</a:t>
            </a:r>
            <a:r>
              <a:rPr lang="bs-Latn-BA" dirty="0" smtClean="0">
                <a:latin typeface="Calibri" pitchFamily="34" charset="0"/>
                <a:cs typeface="Calibri" pitchFamily="34" charset="0"/>
              </a:rPr>
              <a:t> </a:t>
            </a:r>
            <a:r>
              <a:rPr lang="vi-VN" dirty="0" smtClean="0">
                <a:latin typeface="Calibri" pitchFamily="34" charset="0"/>
                <a:cs typeface="Calibri" pitchFamily="34" charset="0"/>
              </a:rPr>
              <a:t>ograničenje </a:t>
            </a:r>
            <a:r>
              <a:rPr lang="vi-VN" i="1" u="sng" dirty="0" smtClean="0">
                <a:latin typeface="Calibri" pitchFamily="34" charset="0"/>
                <a:cs typeface="Calibri" pitchFamily="34" charset="0"/>
              </a:rPr>
              <a:t>ne smije prekomjerno narušiti prava </a:t>
            </a:r>
            <a:r>
              <a:rPr lang="bs-Latn-BA" i="1" u="sng" dirty="0" smtClean="0">
                <a:latin typeface="Calibri" pitchFamily="34" charset="0"/>
                <a:cs typeface="Calibri" pitchFamily="34" charset="0"/>
              </a:rPr>
              <a:t>osumnjičenog/optuženog</a:t>
            </a:r>
            <a:r>
              <a:rPr lang="bs-Latn-BA" dirty="0" smtClean="0">
                <a:latin typeface="Calibri" pitchFamily="34" charset="0"/>
                <a:cs typeface="Calibri" pitchFamily="34" charset="0"/>
              </a:rPr>
              <a:t>! </a:t>
            </a:r>
            <a:r>
              <a:rPr lang="bs-Latn-BA" i="1" dirty="0" smtClean="0">
                <a:latin typeface="Calibri" pitchFamily="34" charset="0"/>
                <a:cs typeface="Calibri" pitchFamily="34" charset="0"/>
              </a:rPr>
              <a:t>Salduz protiv Turske, 2008. godina</a:t>
            </a:r>
            <a:endParaRPr lang="bs-Latn-BA" i="1" dirty="0">
              <a:latin typeface="Calibri" pitchFamily="34" charset="0"/>
              <a:cs typeface="Calibri" pitchFamily="34" charset="0"/>
            </a:endParaRPr>
          </a:p>
        </p:txBody>
      </p:sp>
    </p:spTree>
    <p:extLst>
      <p:ext uri="{BB962C8B-B14F-4D97-AF65-F5344CB8AC3E}">
        <p14:creationId xmlns:p14="http://schemas.microsoft.com/office/powerpoint/2010/main" val="2494784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552728"/>
          </a:xfrm>
        </p:spPr>
        <p:txBody>
          <a:bodyPr>
            <a:noAutofit/>
          </a:bodyPr>
          <a:lstStyle/>
          <a:p>
            <a:r>
              <a:rPr lang="bs-Latn-BA" sz="1800" dirty="0" smtClean="0"/>
              <a:t>U predmetu </a:t>
            </a:r>
            <a:r>
              <a:rPr lang="bs-Latn-BA" sz="1800" b="1" dirty="0" smtClean="0"/>
              <a:t>John Murray protiv UK </a:t>
            </a:r>
            <a:r>
              <a:rPr lang="bs-Latn-BA" sz="1800" dirty="0" smtClean="0"/>
              <a:t>aplikant je bio lišen prava na pristup braniocu u prvih  48 sati policijske istrage. Policija mu je rekla da ima pravo na šutnju, ali da se iz njegove šutnje mogu izvući po njega negativni zaključci. Tako da je aplikant bio suočen, na samom početku istrage, sa „fundamentalnom dilemom“ koja se tiče vlastite odbrane. Sud je našao da u takvoj situaciji, lišavanje dostupnosti branioca predstavlja kršenje člana 6  (1) u vezi sa stavom 3 (c)</a:t>
            </a:r>
          </a:p>
          <a:p>
            <a:r>
              <a:rPr lang="vi-VN" sz="1800" dirty="0" smtClean="0">
                <a:latin typeface="Calibri" pitchFamily="34" charset="0"/>
                <a:cs typeface="Calibri" pitchFamily="34" charset="0"/>
              </a:rPr>
              <a:t>U predmetu </a:t>
            </a:r>
            <a:r>
              <a:rPr lang="vi-VN" sz="1800" b="1" dirty="0" smtClean="0">
                <a:latin typeface="Calibri" pitchFamily="34" charset="0"/>
                <a:cs typeface="Calibri" pitchFamily="34" charset="0"/>
              </a:rPr>
              <a:t>Ibrahim i drugi protiv Velike Britanije</a:t>
            </a:r>
            <a:r>
              <a:rPr lang="vi-VN" sz="1800" dirty="0" smtClean="0">
                <a:latin typeface="Calibri" pitchFamily="34" charset="0"/>
                <a:cs typeface="Calibri" pitchFamily="34" charset="0"/>
              </a:rPr>
              <a:t>, Evropski sud za ljudska prava je, zauzeo stav prema kojem, na neki način, omogućava veća ograničenja pri postavljanju branioca, od onih koja su utvrđena Salduz doktrinom. Na taj način ostavlja tužilaštvu i sudu više manevarskog prostora da, baveći se uopštenim klauzulama, onemogućavaju pravo na odbranu</a:t>
            </a:r>
            <a:r>
              <a:rPr lang="bs-Latn-BA" sz="1800" dirty="0" smtClean="0">
                <a:latin typeface="Calibri" pitchFamily="34" charset="0"/>
                <a:cs typeface="Calibri" pitchFamily="34" charset="0"/>
              </a:rPr>
              <a:t>. </a:t>
            </a:r>
            <a:r>
              <a:rPr lang="vi-VN" sz="1800" dirty="0" smtClean="0">
                <a:latin typeface="Calibri" pitchFamily="34" charset="0"/>
                <a:cs typeface="Calibri" pitchFamily="34" charset="0"/>
              </a:rPr>
              <a:t>Konkretno, u odnosu na četvrtog aplikanta, Veliko vijeće je smatralo kako Vlada nije dostavila </a:t>
            </a:r>
            <a:r>
              <a:rPr lang="vi-VN" sz="1800" b="1" dirty="0" smtClean="0">
                <a:latin typeface="Calibri" pitchFamily="34" charset="0"/>
                <a:cs typeface="Calibri" pitchFamily="34" charset="0"/>
              </a:rPr>
              <a:t>uvjerljive razloge </a:t>
            </a:r>
            <a:r>
              <a:rPr lang="vi-VN" sz="1800" dirty="0" smtClean="0">
                <a:latin typeface="Calibri" pitchFamily="34" charset="0"/>
                <a:cs typeface="Calibri" pitchFamily="34" charset="0"/>
              </a:rPr>
              <a:t>zbog kojih je došlo do uskraćivanja prava na branioca te zbog čega aplikant nije obaviješten o pravu na šutnju. Nije postojala pravna osnova u domaćem pravu koja bi opravdala takvo postupanje u trenutku kada je četvrti aplikant počeo iznositi izjave iz kojih se moglo zaključiti da je tužilaštvo izjavu četvrtog aplikanta smatralo najznačajnijom za postupak protiv njega jer je iz nje proizašla sumnja da je on učestvovao u počinjenju terorističkog napada. Na temelju te sumnje policija je preduzela druge radnje koje su dovele do podizanja optužnice. </a:t>
            </a:r>
            <a:endParaRPr lang="bs-Latn-BA" sz="1800" dirty="0" smtClean="0">
              <a:latin typeface="Calibri" pitchFamily="34" charset="0"/>
              <a:cs typeface="Calibri" pitchFamily="34" charset="0"/>
            </a:endParaRPr>
          </a:p>
          <a:p>
            <a:r>
              <a:rPr lang="vi-VN" sz="1800" dirty="0" smtClean="0">
                <a:latin typeface="Calibri" pitchFamily="34" charset="0"/>
                <a:cs typeface="Calibri" pitchFamily="34" charset="0"/>
              </a:rPr>
              <a:t>uzimajući u obzir konvencijske zahtjeve koji moraju biti ispunjeni u slučaju pretpostavke da postupak nije bio pošten i  kumulativne propuste u odnosu na četvrtog aplikanta, Sud je zaključio kako je u njegovom slučaju došlo do povrede čl. 6. stava 1. i stava 3 tačke (c) Konvenc</a:t>
            </a:r>
            <a:r>
              <a:rPr lang="vi-VN" sz="2000" dirty="0" smtClean="0">
                <a:latin typeface="Calibri" pitchFamily="34" charset="0"/>
                <a:cs typeface="Calibri" pitchFamily="34" charset="0"/>
              </a:rPr>
              <a:t>ije.</a:t>
            </a:r>
            <a:endParaRPr lang="bs-Latn-BA" sz="2000" dirty="0">
              <a:latin typeface="Calibri" pitchFamily="34" charset="0"/>
              <a:cs typeface="Calibri" pitchFamily="34" charset="0"/>
            </a:endParaRPr>
          </a:p>
        </p:txBody>
      </p:sp>
    </p:spTree>
    <p:extLst>
      <p:ext uri="{BB962C8B-B14F-4D97-AF65-F5344CB8AC3E}">
        <p14:creationId xmlns:p14="http://schemas.microsoft.com/office/powerpoint/2010/main" val="16877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SADRŽAJ</a:t>
            </a:r>
            <a:endParaRPr lang="bs-Latn-BA" dirty="0"/>
          </a:p>
        </p:txBody>
      </p:sp>
      <p:sp>
        <p:nvSpPr>
          <p:cNvPr id="3" name="Content Placeholder 2"/>
          <p:cNvSpPr>
            <a:spLocks noGrp="1"/>
          </p:cNvSpPr>
          <p:nvPr>
            <p:ph idx="1"/>
          </p:nvPr>
        </p:nvSpPr>
        <p:spPr>
          <a:xfrm>
            <a:off x="457200" y="1052736"/>
            <a:ext cx="8229600" cy="5073427"/>
          </a:xfrm>
        </p:spPr>
        <p:txBody>
          <a:bodyPr>
            <a:normAutofit fontScale="25000" lnSpcReduction="20000"/>
          </a:bodyPr>
          <a:lstStyle/>
          <a:p>
            <a:pPr>
              <a:lnSpc>
                <a:spcPct val="115000"/>
              </a:lnSpc>
              <a:spcAft>
                <a:spcPts val="1000"/>
              </a:spcAft>
              <a:tabLst>
                <a:tab pos="1333500" algn="l"/>
              </a:tabLst>
            </a:pPr>
            <a:r>
              <a:rPr lang="bs-Latn-BA" dirty="0">
                <a:ea typeface="Calibri"/>
                <a:cs typeface="Times New Roman"/>
              </a:rPr>
              <a:t> </a:t>
            </a:r>
            <a:endParaRPr lang="bs-Latn-BA" sz="2800" dirty="0">
              <a:ea typeface="Calibri"/>
              <a:cs typeface="Times New Roman"/>
            </a:endParaRPr>
          </a:p>
          <a:p>
            <a:pPr>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2"/>
              </a:rPr>
              <a:t>UVOD:</a:t>
            </a:r>
            <a:endParaRPr lang="bs-Latn-BA" sz="5600" u="sng" dirty="0" smtClean="0">
              <a:solidFill>
                <a:srgbClr val="0000FF"/>
              </a:solidFill>
              <a:effectLst/>
              <a:latin typeface="Arial" pitchFamily="34" charset="0"/>
              <a:ea typeface="Calibri"/>
              <a:cs typeface="Arial" pitchFamily="34" charset="0"/>
            </a:endParaRPr>
          </a:p>
          <a:p>
            <a:pPr>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3"/>
              </a:rPr>
              <a:t> OBILJEŽJA DIREKTIVE 2013/48</a:t>
            </a:r>
            <a:endParaRPr lang="bs-Latn-BA" sz="5600" dirty="0">
              <a:latin typeface="Arial" pitchFamily="34" charset="0"/>
              <a:ea typeface="Calibri"/>
              <a:cs typeface="Arial" pitchFamily="34" charset="0"/>
            </a:endParaRPr>
          </a:p>
          <a:p>
            <a:pPr>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4"/>
              </a:rPr>
              <a:t>DIREKTIVA O PRAVU NA PRISTUP BRANIOCU</a:t>
            </a:r>
            <a:endParaRPr lang="bs-Latn-BA" sz="5600" dirty="0">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5"/>
              </a:rPr>
              <a:t> Predmet</a:t>
            </a:r>
            <a:endParaRPr lang="bs-Latn-BA" sz="5600" u="sng" dirty="0" smtClean="0">
              <a:solidFill>
                <a:srgbClr val="0000FF"/>
              </a:solidFill>
              <a:effectLst/>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6"/>
              </a:rPr>
              <a:t> Područje primjene</a:t>
            </a:r>
            <a:endParaRPr lang="bs-Latn-BA" sz="5600" dirty="0">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7"/>
              </a:rPr>
              <a:t>Pravo na pristup braniocu</a:t>
            </a:r>
            <a:endParaRPr lang="bs-Latn-BA" sz="5600" u="sng" dirty="0" smtClean="0">
              <a:solidFill>
                <a:srgbClr val="0000FF"/>
              </a:solidFill>
              <a:effectLst/>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8"/>
              </a:rPr>
              <a:t> Šta obuhvata pravo na pristup braniocu</a:t>
            </a:r>
            <a:endParaRPr lang="bs-Latn-BA" sz="5600" u="sng" dirty="0" smtClean="0">
              <a:solidFill>
                <a:srgbClr val="0000FF"/>
              </a:solidFill>
              <a:effectLst/>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9"/>
              </a:rPr>
              <a:t> Pravo na obavještavanje treće strane u slučaju oduzimanja slobode</a:t>
            </a:r>
            <a:endParaRPr lang="bs-Latn-BA" sz="5600" dirty="0">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10"/>
              </a:rPr>
              <a:t> Pravo na komunikaciju sa trećim osobama prilikom oduzimanja slobode i pravo na komunikaciju s konzularnim tijelima</a:t>
            </a:r>
            <a:endParaRPr lang="bs-Latn-BA" sz="5600" dirty="0">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11"/>
              </a:rPr>
              <a:t>Opšti uslovi za privremena odstupanja i odricanje od prava</a:t>
            </a:r>
            <a:endParaRPr lang="bs-Latn-BA" sz="5600" dirty="0">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12"/>
              </a:rPr>
              <a:t> Pravo na pristup braniocu na temelju Evropskog naloga za hapšenje</a:t>
            </a:r>
            <a:endParaRPr lang="bs-Latn-BA" sz="5600" u="sng" dirty="0" smtClean="0">
              <a:solidFill>
                <a:srgbClr val="0000FF"/>
              </a:solidFill>
              <a:effectLst/>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13"/>
              </a:rPr>
              <a:t>EVROPSKI NALOG ZA HAPŠENJE I EKSTRADICIJA</a:t>
            </a:r>
            <a:endParaRPr lang="bs-Latn-BA" sz="5600" u="sng" dirty="0" smtClean="0">
              <a:solidFill>
                <a:srgbClr val="0000FF"/>
              </a:solidFill>
              <a:effectLst/>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14"/>
              </a:rPr>
              <a:t> ZKP BiH I OBAVEZNO PRAVO NA ODBRANU</a:t>
            </a:r>
            <a:endParaRPr lang="bs-Latn-BA" sz="5600" u="sng" dirty="0" smtClean="0">
              <a:solidFill>
                <a:srgbClr val="0000FF"/>
              </a:solidFill>
              <a:effectLst/>
              <a:latin typeface="Arial" pitchFamily="34" charset="0"/>
              <a:ea typeface="Calibri"/>
              <a:cs typeface="Arial" pitchFamily="34" charset="0"/>
            </a:endParaRPr>
          </a:p>
          <a:p>
            <a:pPr marL="139700">
              <a:lnSpc>
                <a:spcPct val="115000"/>
              </a:lnSpc>
              <a:spcAft>
                <a:spcPts val="500"/>
              </a:spcAft>
              <a:tabLst>
                <a:tab pos="5754370" algn="r"/>
              </a:tabLst>
            </a:pPr>
            <a:r>
              <a:rPr lang="bs-Latn-BA" sz="5600" u="sng" dirty="0" smtClean="0">
                <a:solidFill>
                  <a:srgbClr val="0000FF"/>
                </a:solidFill>
                <a:effectLst/>
                <a:latin typeface="Arial" pitchFamily="34" charset="0"/>
                <a:ea typeface="Calibri"/>
                <a:cs typeface="Arial" pitchFamily="34" charset="0"/>
                <a:hlinkClick r:id="rId15"/>
              </a:rPr>
              <a:t>PREGLED PRAKSE EVROPSKOG SUDA ZA LJUDSKA PRAVA</a:t>
            </a:r>
            <a:endParaRPr lang="bs-Latn-BA" sz="5600" dirty="0">
              <a:latin typeface="Arial" pitchFamily="34" charset="0"/>
              <a:ea typeface="Calibri"/>
              <a:cs typeface="Arial" pitchFamily="34" charset="0"/>
            </a:endParaRPr>
          </a:p>
          <a:p>
            <a:pPr>
              <a:lnSpc>
                <a:spcPct val="115000"/>
              </a:lnSpc>
              <a:spcAft>
                <a:spcPts val="500"/>
              </a:spcAft>
              <a:tabLst>
                <a:tab pos="5754370" algn="r"/>
              </a:tabLst>
            </a:pPr>
            <a:r>
              <a:rPr lang="bs-Latn-BA" sz="5600" u="sng" smtClean="0">
                <a:solidFill>
                  <a:srgbClr val="0000FF"/>
                </a:solidFill>
                <a:effectLst/>
                <a:latin typeface="Arial" pitchFamily="34" charset="0"/>
                <a:ea typeface="Calibri"/>
                <a:cs typeface="Arial" pitchFamily="34" charset="0"/>
                <a:hlinkClick r:id="rId16"/>
              </a:rPr>
              <a:t>ZAKLJUČAK</a:t>
            </a:r>
            <a:endParaRPr lang="bs-Latn-BA" sz="5600" u="sng" dirty="0" smtClean="0">
              <a:solidFill>
                <a:srgbClr val="0000FF"/>
              </a:solidFill>
              <a:effectLst/>
              <a:latin typeface="Arial" pitchFamily="34" charset="0"/>
              <a:ea typeface="Calibri"/>
              <a:cs typeface="Arial" pitchFamily="34" charset="0"/>
            </a:endParaRPr>
          </a:p>
        </p:txBody>
      </p:sp>
    </p:spTree>
    <p:extLst>
      <p:ext uri="{BB962C8B-B14F-4D97-AF65-F5344CB8AC3E}">
        <p14:creationId xmlns:p14="http://schemas.microsoft.com/office/powerpoint/2010/main" val="398466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lstStyle/>
          <a:p>
            <a:r>
              <a:rPr lang="bs-Latn-BA" dirty="0" smtClean="0"/>
              <a:t>ZAKLJUČAK</a:t>
            </a:r>
            <a:endParaRPr lang="bs-Latn-BA" dirty="0"/>
          </a:p>
        </p:txBody>
      </p:sp>
      <p:sp>
        <p:nvSpPr>
          <p:cNvPr id="3" name="Content Placeholder 2"/>
          <p:cNvSpPr>
            <a:spLocks noGrp="1"/>
          </p:cNvSpPr>
          <p:nvPr>
            <p:ph idx="1"/>
          </p:nvPr>
        </p:nvSpPr>
        <p:spPr>
          <a:xfrm>
            <a:off x="457200" y="764704"/>
            <a:ext cx="8229600" cy="5361459"/>
          </a:xfrm>
        </p:spPr>
        <p:txBody>
          <a:bodyPr>
            <a:noAutofit/>
          </a:bodyPr>
          <a:lstStyle/>
          <a:p>
            <a:r>
              <a:rPr lang="vi-VN" sz="2000" dirty="0" smtClean="0">
                <a:latin typeface="Calibri" pitchFamily="34" charset="0"/>
                <a:cs typeface="Calibri" pitchFamily="34" charset="0"/>
              </a:rPr>
              <a:t>Pravo na odbranu predstavlja temeljni postulat u zaštiti ljudskih prava. Kada je riječ o pravu na odbranu, ono ne samo da je bitno sa aspekta pravne misli, već je bitno i sa aspekta psihičke zaštite osumnjičene/optužene osobe. </a:t>
            </a:r>
            <a:endParaRPr lang="bs-Latn-BA" sz="2000" dirty="0" smtClean="0">
              <a:latin typeface="Calibri" pitchFamily="34" charset="0"/>
              <a:cs typeface="Calibri" pitchFamily="34" charset="0"/>
            </a:endParaRPr>
          </a:p>
          <a:p>
            <a:r>
              <a:rPr lang="vi-VN" sz="2000" dirty="0" smtClean="0">
                <a:latin typeface="Calibri" pitchFamily="34" charset="0"/>
                <a:cs typeface="Calibri" pitchFamily="34" charset="0"/>
              </a:rPr>
              <a:t>Država je tu bitan faktor (tačnije tužilaštvo i sud) koji imaju, prima facie, obavezu da utvrđuju činjenice in favorem i in peius osumnjičene/optužene osobe.</a:t>
            </a:r>
            <a:endParaRPr lang="bs-Latn-BA" sz="2000" dirty="0" smtClean="0">
              <a:latin typeface="Calibri" pitchFamily="34" charset="0"/>
              <a:cs typeface="Calibri" pitchFamily="34" charset="0"/>
            </a:endParaRPr>
          </a:p>
          <a:p>
            <a:r>
              <a:rPr lang="vi-VN" sz="2000" dirty="0" smtClean="0">
                <a:latin typeface="Calibri" pitchFamily="34" charset="0"/>
                <a:cs typeface="Calibri" pitchFamily="34" charset="0"/>
              </a:rPr>
              <a:t> Imajući u vidu da se danas, u svjetlu zaštite ljudskih prava i nastojanja da se ista podignu na vrh ljestive čime se nastoji održati demokratizacija društva, donosi sve više regulativa kojima bi se uredilo područje zaštite ljudskih prava i Direktiva 2013/48 upravo je donesena kako bi se osobama koje se nalaze u nemiloj poziciji pružila pravna zaštitu. Kako je Evropski sud za ljudska prava u više navrata zaključio da su razlozi formalne (stručne) odbrane višestruki, poput: tehničkih, psiholoških, humanih i strukturalnih razloga , to se predstavlja neminovnim osumnjičenim/optuženim osobama osigurati taj minimum prava upravo iz gore navedenih razloga. </a:t>
            </a:r>
          </a:p>
          <a:p>
            <a:endParaRPr lang="vi-VN" sz="2000" dirty="0" smtClean="0">
              <a:latin typeface="Calibri" pitchFamily="34" charset="0"/>
              <a:cs typeface="Calibri" pitchFamily="34" charset="0"/>
            </a:endParaRPr>
          </a:p>
          <a:p>
            <a:endParaRPr lang="bs-Latn-BA" sz="2000" dirty="0">
              <a:latin typeface="Calibri" pitchFamily="34" charset="0"/>
              <a:cs typeface="Calibri" pitchFamily="34" charset="0"/>
            </a:endParaRPr>
          </a:p>
        </p:txBody>
      </p:sp>
    </p:spTree>
    <p:extLst>
      <p:ext uri="{BB962C8B-B14F-4D97-AF65-F5344CB8AC3E}">
        <p14:creationId xmlns:p14="http://schemas.microsoft.com/office/powerpoint/2010/main" val="3272411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55000" lnSpcReduction="20000"/>
          </a:bodyPr>
          <a:lstStyle/>
          <a:p>
            <a:r>
              <a:rPr lang="bs-Latn-BA" dirty="0" smtClean="0">
                <a:latin typeface="Calibri" pitchFamily="34" charset="0"/>
                <a:cs typeface="Calibri" pitchFamily="34" charset="0"/>
              </a:rPr>
              <a:t>Posmatrajući krivični postupak kroz prizmu nacionalnog prava, a onda i evropskog, mora se reći da, uzimajući u obzir temeljne postulate krivično-procesnog prava, poput načla in dubio pro reo, instituta nezakonitih dokaza, načela jednakosti oružja, načela kontradiktornosti i drugih, smatra se apsolutno neophodnim osigurati temeljito i stvarno realizovano pravo na odbranu. </a:t>
            </a:r>
          </a:p>
          <a:p>
            <a:endParaRPr lang="bs-Latn-BA" dirty="0" smtClean="0">
              <a:latin typeface="Calibri" pitchFamily="34" charset="0"/>
              <a:cs typeface="Calibri" pitchFamily="34" charset="0"/>
            </a:endParaRPr>
          </a:p>
          <a:p>
            <a:r>
              <a:rPr lang="vi-VN" dirty="0" smtClean="0">
                <a:latin typeface="Calibri" pitchFamily="34" charset="0"/>
                <a:cs typeface="Calibri" pitchFamily="34" charset="0"/>
              </a:rPr>
              <a:t>Osim toga, osumnjičenoj/optuženoj osobi i njenom braniocu mora se ostaviti dovoljno vremena kako bi pripremile svoju odbranu, mora se ispuniti konfrontacijski standard, odsnosno da optuženi ima pravo učinkovito ispitati svjedoke optužbe/odbrane na način kako je to činilo i tužilaštvo, komunikacija s braniocem uvijek mora biti povjerljiva , osumnjičeni/optuženi ima pravo prvenstveno sam da izabere branioca sa liste ponuđenih branilaca, a ne da mu se branilac postavlja bez prethodnog konsultovanja sa osumnjičenim/optuženim. </a:t>
            </a:r>
            <a:endParaRPr lang="bs-Latn-BA" dirty="0" smtClean="0">
              <a:latin typeface="Calibri" pitchFamily="34" charset="0"/>
              <a:cs typeface="Calibri" pitchFamily="34" charset="0"/>
            </a:endParaRPr>
          </a:p>
          <a:p>
            <a:r>
              <a:rPr lang="vi-VN" dirty="0" smtClean="0">
                <a:latin typeface="Calibri" pitchFamily="34" charset="0"/>
                <a:cs typeface="Calibri" pitchFamily="34" charset="0"/>
              </a:rPr>
              <a:t>Isto tako, samo postavljanje branioca po službenoj dužnosti ne znači da je osumnjičenom/optuženom i pružena pravna pomoć.  Direktiva o pravu na pristup braniocu odnosi se uveliko na temeljno pravo koje osumnjičeni/optuženi ima, a to je da ima </a:t>
            </a:r>
            <a:r>
              <a:rPr lang="vi-VN" u="sng" dirty="0" smtClean="0">
                <a:latin typeface="Calibri" pitchFamily="34" charset="0"/>
                <a:cs typeface="Calibri" pitchFamily="34" charset="0"/>
              </a:rPr>
              <a:t>pravo na izbor branioca po sopstvenom izboru, a ne da isti bude nametnut od strane države, da ima pravo na pristup istome od samog prvog ispitivanja, nezavisno od faze pretkrivičnog postupka u kojoj se ispitivanje obavlja</a:t>
            </a:r>
            <a:r>
              <a:rPr lang="vi-VN" dirty="0" smtClean="0">
                <a:latin typeface="Calibri" pitchFamily="34" charset="0"/>
                <a:cs typeface="Calibri" pitchFamily="34" charset="0"/>
              </a:rPr>
              <a:t>. </a:t>
            </a:r>
            <a:endParaRPr lang="bs-Latn-BA" dirty="0">
              <a:latin typeface="Calibri" pitchFamily="34" charset="0"/>
              <a:cs typeface="Calibri" pitchFamily="34" charset="0"/>
            </a:endParaRPr>
          </a:p>
        </p:txBody>
      </p:sp>
    </p:spTree>
    <p:extLst>
      <p:ext uri="{BB962C8B-B14F-4D97-AF65-F5344CB8AC3E}">
        <p14:creationId xmlns:p14="http://schemas.microsoft.com/office/powerpoint/2010/main" val="149521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4525963"/>
          </a:xfrm>
        </p:spPr>
        <p:txBody>
          <a:bodyPr>
            <a:normAutofit lnSpcReduction="10000"/>
          </a:bodyPr>
          <a:lstStyle/>
          <a:p>
            <a:r>
              <a:rPr lang="vi-VN" sz="2400" dirty="0" smtClean="0">
                <a:latin typeface="Calibri" pitchFamily="34" charset="0"/>
                <a:cs typeface="Calibri" pitchFamily="34" charset="0"/>
              </a:rPr>
              <a:t>S tim u vezi, Direktivu ne treba posmatrati kao zaseban regulativni akt, već kao svojevrsnu međusobnu nadopunu judikature Evropskog suda za ljudska prava. Premda postoji veliki broj dokumenata koji se tiču prava na pravično suđenje, prava osumnjičenih/optuženih osoba, ovo pravo još nije dovoljno razvijeno niti je u svim državama regulisano na istom nivou. Stoga, države članice bi ponajprije trebale još da se bave ovim pitanjem, a sudovi kao nezavisni i nepristrasni organi i vrhovni „suci“ u presuđivanju stvari da se staraju da osumnjičenim/optuženim osobama bude stvarno pružena pravna zaštita koja im je garantovana.</a:t>
            </a:r>
            <a:endParaRPr lang="bs-Latn-BA" sz="2400" dirty="0" smtClean="0">
              <a:latin typeface="Calibri" pitchFamily="34" charset="0"/>
              <a:cs typeface="Calibri" pitchFamily="34" charset="0"/>
            </a:endParaRPr>
          </a:p>
          <a:p>
            <a:endParaRPr lang="bs-Latn-BA" sz="2400" dirty="0">
              <a:latin typeface="Calibri" pitchFamily="34" charset="0"/>
              <a:cs typeface="Calibri" pitchFamily="34" charset="0"/>
            </a:endParaRPr>
          </a:p>
          <a:p>
            <a:r>
              <a:rPr lang="bs-Latn-BA" sz="2400" dirty="0" smtClean="0">
                <a:latin typeface="Calibri" pitchFamily="34" charset="0"/>
                <a:cs typeface="Calibri" pitchFamily="34" charset="0"/>
              </a:rPr>
              <a:t>HVALA NA PAŽNJI!</a:t>
            </a:r>
          </a:p>
          <a:p>
            <a:endParaRPr lang="vi-VN" sz="2400" dirty="0" smtClean="0">
              <a:latin typeface="Calibri" pitchFamily="34" charset="0"/>
              <a:cs typeface="Calibri" pitchFamily="34" charset="0"/>
            </a:endParaRPr>
          </a:p>
          <a:p>
            <a:endParaRPr lang="bs-Latn-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221088"/>
            <a:ext cx="3859907" cy="2308473"/>
          </a:xfrm>
          <a:prstGeom prst="rect">
            <a:avLst/>
          </a:prstGeom>
          <a:ln>
            <a:noFill/>
          </a:ln>
          <a:effectLst>
            <a:softEdge rad="112500"/>
          </a:effectLst>
        </p:spPr>
      </p:pic>
    </p:spTree>
    <p:extLst>
      <p:ext uri="{BB962C8B-B14F-4D97-AF65-F5344CB8AC3E}">
        <p14:creationId xmlns:p14="http://schemas.microsoft.com/office/powerpoint/2010/main" val="282045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Izvori:</a:t>
            </a:r>
            <a:endParaRPr lang="bs-Latn-BA" dirty="0"/>
          </a:p>
        </p:txBody>
      </p:sp>
      <p:sp>
        <p:nvSpPr>
          <p:cNvPr id="3" name="Content Placeholder 2"/>
          <p:cNvSpPr>
            <a:spLocks noGrp="1"/>
          </p:cNvSpPr>
          <p:nvPr>
            <p:ph idx="1"/>
          </p:nvPr>
        </p:nvSpPr>
        <p:spPr>
          <a:xfrm>
            <a:off x="304800" y="1196752"/>
            <a:ext cx="8686800" cy="4883373"/>
          </a:xfrm>
        </p:spPr>
        <p:txBody>
          <a:bodyPr>
            <a:normAutofit lnSpcReduction="10000"/>
          </a:bodyPr>
          <a:lstStyle/>
          <a:p>
            <a:pPr lvl="0"/>
            <a:r>
              <a:rPr lang="bs-Latn-BA" sz="1600" dirty="0"/>
              <a:t>Direktiva 2013/48 EU Evropskog parlamenta i Vijeća od 22.10.2013. godine o pravu na pristup braniocu u krivičnom postupku i u postupku na temelju Evropskog naloga za hapšenje te o pravu na obavještavanje treće strane u slučaju oduzimanja slobode i na komunikaciju s trećim osobama i konzularnim </a:t>
            </a:r>
            <a:r>
              <a:rPr lang="bs-Latn-BA" sz="1600" dirty="0" smtClean="0"/>
              <a:t>tijelima</a:t>
            </a:r>
          </a:p>
          <a:p>
            <a:r>
              <a:rPr lang="bs-Latn-BA" sz="1600" dirty="0">
                <a:hlinkClick r:id="rId2"/>
              </a:rPr>
              <a:t>http://</a:t>
            </a:r>
            <a:r>
              <a:rPr lang="bs-Latn-BA" sz="1600" dirty="0" smtClean="0">
                <a:hlinkClick r:id="rId2"/>
              </a:rPr>
              <a:t>data.europa.eu/eli/dir/2013/48/oj</a:t>
            </a:r>
            <a:r>
              <a:rPr lang="bs-Latn-BA" sz="1600" dirty="0" smtClean="0"/>
              <a:t> </a:t>
            </a:r>
          </a:p>
          <a:p>
            <a:r>
              <a:rPr lang="bs-Latn-BA" sz="1600" dirty="0"/>
              <a:t>Direktiva 2012/13/EU o pravu na informisanje u krivičnom postupku </a:t>
            </a:r>
            <a:endParaRPr lang="bs-Latn-BA" sz="1600" dirty="0" smtClean="0"/>
          </a:p>
          <a:p>
            <a:r>
              <a:rPr lang="bs-Latn-BA" sz="1600" dirty="0">
                <a:hlinkClick r:id="rId3"/>
              </a:rPr>
              <a:t>http://</a:t>
            </a:r>
            <a:r>
              <a:rPr lang="bs-Latn-BA" sz="1600" dirty="0" smtClean="0">
                <a:hlinkClick r:id="rId3"/>
              </a:rPr>
              <a:t>data.europa.eu/eli/dir/2012/13/oj</a:t>
            </a:r>
            <a:r>
              <a:rPr lang="bs-Latn-BA" sz="1600" dirty="0" smtClean="0"/>
              <a:t> </a:t>
            </a:r>
          </a:p>
          <a:p>
            <a:r>
              <a:rPr lang="bs-Latn-BA" sz="1600" dirty="0"/>
              <a:t>Direktiva 2016/343 o jačanju određenih vidova pretpostavke nevinosti i prava da se učestvuje u krivičnom postupku  </a:t>
            </a:r>
            <a:r>
              <a:rPr lang="bs-Latn-BA" sz="1600" dirty="0" smtClean="0"/>
              <a:t> </a:t>
            </a:r>
          </a:p>
          <a:p>
            <a:r>
              <a:rPr lang="bs-Latn-BA" sz="1600" dirty="0" smtClean="0">
                <a:hlinkClick r:id="rId4"/>
              </a:rPr>
              <a:t>http</a:t>
            </a:r>
            <a:r>
              <a:rPr lang="bs-Latn-BA" sz="1600" dirty="0">
                <a:hlinkClick r:id="rId4"/>
              </a:rPr>
              <a:t>://</a:t>
            </a:r>
            <a:r>
              <a:rPr lang="bs-Latn-BA" sz="1600" dirty="0" smtClean="0">
                <a:hlinkClick r:id="rId4"/>
              </a:rPr>
              <a:t>data.europa.eu/eli/dir/2016/343/oj</a:t>
            </a:r>
            <a:r>
              <a:rPr lang="bs-Latn-BA" sz="1600" dirty="0" smtClean="0"/>
              <a:t> </a:t>
            </a:r>
          </a:p>
          <a:p>
            <a:r>
              <a:rPr lang="bs-Latn-BA" sz="1600" dirty="0" smtClean="0"/>
              <a:t>Direktiva 2010/64 o pravu na tumačenje i prevođenje u krivičnim postupcima </a:t>
            </a:r>
          </a:p>
          <a:p>
            <a:r>
              <a:rPr lang="bs-Latn-BA" sz="1600" dirty="0">
                <a:hlinkClick r:id="rId5"/>
              </a:rPr>
              <a:t>http://</a:t>
            </a:r>
            <a:r>
              <a:rPr lang="bs-Latn-BA" sz="1600" dirty="0" smtClean="0">
                <a:hlinkClick r:id="rId5"/>
              </a:rPr>
              <a:t>data.europa.eu/eli/dir/2010/64/oj</a:t>
            </a:r>
            <a:r>
              <a:rPr lang="bs-Latn-BA" sz="1600" dirty="0" smtClean="0"/>
              <a:t> </a:t>
            </a:r>
          </a:p>
          <a:p>
            <a:r>
              <a:rPr lang="bs-Latn-BA" sz="1600" dirty="0"/>
              <a:t>Evropska konvencija o ljudskim pravima (1953.) </a:t>
            </a:r>
            <a:endParaRPr lang="bs-Latn-BA" sz="1600" dirty="0" smtClean="0"/>
          </a:p>
          <a:p>
            <a:r>
              <a:rPr lang="bs-Latn-BA" sz="1600" dirty="0">
                <a:hlinkClick r:id="rId6"/>
              </a:rPr>
              <a:t>https://</a:t>
            </a:r>
            <a:r>
              <a:rPr lang="bs-Latn-BA" sz="1600" dirty="0" smtClean="0">
                <a:hlinkClick r:id="rId6"/>
              </a:rPr>
              <a:t>www.echr.coe.int/Documents/Convention_BOS.pdf</a:t>
            </a:r>
            <a:r>
              <a:rPr lang="bs-Latn-BA" sz="1600" dirty="0" smtClean="0"/>
              <a:t> </a:t>
            </a:r>
          </a:p>
          <a:p>
            <a:r>
              <a:rPr lang="bs-Latn-BA" sz="1600" dirty="0" smtClean="0"/>
              <a:t>Salduz protiv Turske </a:t>
            </a:r>
          </a:p>
          <a:p>
            <a:r>
              <a:rPr lang="bs-Latn-BA" sz="1600" dirty="0">
                <a:hlinkClick r:id="rId7"/>
              </a:rPr>
              <a:t>http://</a:t>
            </a:r>
            <a:r>
              <a:rPr lang="bs-Latn-BA" sz="1600" dirty="0" smtClean="0">
                <a:hlinkClick r:id="rId7"/>
              </a:rPr>
              <a:t>hudoc.echr.coe.int/eng?i=001-114385</a:t>
            </a:r>
            <a:r>
              <a:rPr lang="bs-Latn-BA" sz="1600" dirty="0" smtClean="0"/>
              <a:t> </a:t>
            </a:r>
          </a:p>
          <a:p>
            <a:r>
              <a:rPr lang="bs-Latn-BA" sz="1600" dirty="0" smtClean="0"/>
              <a:t>Ostale presude se mogu pronaći u HUDOC bazi podataka sudske </a:t>
            </a:r>
            <a:r>
              <a:rPr lang="bs-Latn-BA" sz="1600" smtClean="0"/>
              <a:t>prakse ESLJP</a:t>
            </a:r>
            <a:endParaRPr lang="bs-Latn-BA" sz="1600" dirty="0" smtClean="0"/>
          </a:p>
          <a:p>
            <a:r>
              <a:rPr lang="bs-Latn-BA" sz="1600" dirty="0">
                <a:hlinkClick r:id="rId8"/>
              </a:rPr>
              <a:t>http://hudoc.echr.coe.int</a:t>
            </a:r>
            <a:r>
              <a:rPr lang="bs-Latn-BA" sz="1600" dirty="0" smtClean="0">
                <a:hlinkClick r:id="rId8"/>
              </a:rPr>
              <a:t>/</a:t>
            </a:r>
            <a:r>
              <a:rPr lang="bs-Latn-BA" sz="1600" dirty="0" smtClean="0"/>
              <a:t> </a:t>
            </a:r>
            <a:endParaRPr lang="bs-Latn-BA" sz="1600" dirty="0"/>
          </a:p>
          <a:p>
            <a:endParaRPr lang="bs-Latn-BA" sz="1600" dirty="0"/>
          </a:p>
          <a:p>
            <a:endParaRPr lang="bs-Latn-BA" dirty="0"/>
          </a:p>
        </p:txBody>
      </p:sp>
    </p:spTree>
    <p:extLst>
      <p:ext uri="{BB962C8B-B14F-4D97-AF65-F5344CB8AC3E}">
        <p14:creationId xmlns:p14="http://schemas.microsoft.com/office/powerpoint/2010/main" val="3633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UVOD</a:t>
            </a:r>
            <a:endParaRPr lang="bs-Latn-BA" dirty="0"/>
          </a:p>
        </p:txBody>
      </p:sp>
      <p:sp>
        <p:nvSpPr>
          <p:cNvPr id="3" name="Content Placeholder 2"/>
          <p:cNvSpPr>
            <a:spLocks noGrp="1"/>
          </p:cNvSpPr>
          <p:nvPr>
            <p:ph idx="1"/>
          </p:nvPr>
        </p:nvSpPr>
        <p:spPr>
          <a:xfrm>
            <a:off x="457200" y="1124744"/>
            <a:ext cx="8229600" cy="5001419"/>
          </a:xfrm>
        </p:spPr>
        <p:txBody>
          <a:bodyPr>
            <a:normAutofit fontScale="47500" lnSpcReduction="20000"/>
          </a:bodyPr>
          <a:lstStyle/>
          <a:p>
            <a:r>
              <a:rPr lang="bs-Latn-BA" sz="4500" dirty="0"/>
              <a:t>Pravo osumnjičenog/optuženog na branioca je jedno od osnovnih prava koja mu se mogu pružiti u krivičnom postupku. Razvojem krivičnog i krivičnog procesnog prava, osumnjičeni/optuženi nije uvijek imao procesnopravni položaj kakav danas ima u većini zemalja u svijetu, u Evropi ponajviše. </a:t>
            </a:r>
          </a:p>
          <a:p>
            <a:endParaRPr lang="bs-Latn-BA" sz="4500" dirty="0" smtClean="0"/>
          </a:p>
          <a:p>
            <a:r>
              <a:rPr lang="bs-Latn-BA" sz="4500" dirty="0" smtClean="0"/>
              <a:t>Od </a:t>
            </a:r>
            <a:r>
              <a:rPr lang="bs-Latn-BA" sz="4500" dirty="0"/>
              <a:t>kraja II Svjetskog rata, na evropskom tlu se započinje sa značajnim napredovanjem u sistemu zaštite ljudskih prava, pa se donose temeljni dokumenti koji i danas čine okosnicu zaštite ljudskih prava. Kako se učenje o ljudskim pravima povezuje sa prirodno-pravnim učenjem, koje se razvija pod uticajem prosvjetitelja iz 18. vijeka, koje nalaže da su svi ljudi jednaki i da svi ljudi imaju ista prava, koja im pripadaju samim rođenjem, tako je doneseno više dokumenata koja se odnose na ovu oblast, Opšta deklaracija o pravima čovjeka UN-a iz 1948. godine, Evropska konvencija o ljudskim pravima iz 1953. godine,Međunarodni pakt o građanskim i političkim pravima i drugi. </a:t>
            </a:r>
            <a:endParaRPr lang="bs-Latn-BA" sz="4500" dirty="0" smtClean="0"/>
          </a:p>
          <a:p>
            <a:r>
              <a:rPr lang="bs-Latn-BA" dirty="0" smtClean="0"/>
              <a:t>  </a:t>
            </a:r>
            <a:endParaRPr lang="bs-Latn-BA" dirty="0"/>
          </a:p>
        </p:txBody>
      </p:sp>
    </p:spTree>
    <p:extLst>
      <p:ext uri="{BB962C8B-B14F-4D97-AF65-F5344CB8AC3E}">
        <p14:creationId xmlns:p14="http://schemas.microsoft.com/office/powerpoint/2010/main" val="128138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UVOD</a:t>
            </a:r>
            <a:endParaRPr lang="bs-Latn-BA" dirty="0"/>
          </a:p>
        </p:txBody>
      </p:sp>
      <p:sp>
        <p:nvSpPr>
          <p:cNvPr id="3" name="Content Placeholder 2"/>
          <p:cNvSpPr>
            <a:spLocks noGrp="1"/>
          </p:cNvSpPr>
          <p:nvPr>
            <p:ph idx="1"/>
          </p:nvPr>
        </p:nvSpPr>
        <p:spPr>
          <a:xfrm>
            <a:off x="457200" y="1196752"/>
            <a:ext cx="8229600" cy="5328592"/>
          </a:xfrm>
        </p:spPr>
        <p:txBody>
          <a:bodyPr>
            <a:normAutofit fontScale="55000" lnSpcReduction="20000"/>
          </a:bodyPr>
          <a:lstStyle/>
          <a:p>
            <a:r>
              <a:rPr lang="bs-Latn-BA" dirty="0" smtClean="0"/>
              <a:t>Ono što je najbitnije napomenuti kod Direktive 2013/48 o Pravu na pristup braniocu, kao i drugim direktivama donesenim od strane Vijeća Evrope, kao što su, između ostalog, Direktiva 2016/343 od 09.03.2016. godine o pretpostavci nevinosti, Direktiva 2010/64 od 20.10.2010 godine o pravu na tumačenje i prevođenje u krivičnim postupcima, Direktiva 2012/13  o pravu na informisanje u krivičnom postupku  jeste to što se upravo njima nastoji osigurati „</a:t>
            </a:r>
            <a:r>
              <a:rPr lang="bs-Latn-BA" b="1" dirty="0" smtClean="0"/>
              <a:t>Jednakost oružja“ </a:t>
            </a:r>
            <a:r>
              <a:rPr lang="bs-Latn-BA" dirty="0" smtClean="0"/>
              <a:t>između stranaka u postupku. </a:t>
            </a:r>
          </a:p>
          <a:p>
            <a:endParaRPr lang="bs-Latn-BA" dirty="0" smtClean="0"/>
          </a:p>
          <a:p>
            <a:r>
              <a:rPr lang="bs-Latn-BA" dirty="0" smtClean="0"/>
              <a:t>Član 6 Evropske konvencije za zaštitu ljudskih prava (u daljem tekstu: Konvencija) odnosi se u cjelini na procesno-pravne garancije koje bi se trebale pružiti osumnjičenom/optuženom u pretkrivčnom i krivičnom postupku, odnosno sve dok se postupak ne okonča i po žalbi. Govorimo o temeljnom pravu, bez kojeg nema pravičnog postupka, onog kako ga garantuje član 6 Konvencije i praksa Evropskog suda za ljudska prava. </a:t>
            </a:r>
          </a:p>
          <a:p>
            <a:r>
              <a:rPr lang="bs-Latn-BA" dirty="0" smtClean="0"/>
              <a:t>U radu će biti najprije obrađena sama tematika Direktve 2013/48, zatim će se dati osnovne naznake o Evroskom nalogu za hapšenje, imajući u vidu da se navedena Direktiva odnosi i na Evropski nalog za hapšenje, potom će se spomenuti uređenje prava na branioca prema zakonskom uređenju i pravnoj praksi BiH i na kraju kontekstualizacija tog prava u skladu sa odabranim presudama Evropskog suda za ljudska prava. </a:t>
            </a:r>
            <a:endParaRPr lang="bs-Latn-BA" sz="2900" dirty="0" smtClean="0"/>
          </a:p>
          <a:p>
            <a:endParaRPr lang="bs-Latn-BA" dirty="0"/>
          </a:p>
        </p:txBody>
      </p:sp>
    </p:spTree>
    <p:extLst>
      <p:ext uri="{BB962C8B-B14F-4D97-AF65-F5344CB8AC3E}">
        <p14:creationId xmlns:p14="http://schemas.microsoft.com/office/powerpoint/2010/main" val="292792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OBILJEŽJA DIREKTIVE 2013/48</a:t>
            </a:r>
            <a:endParaRPr lang="bs-Latn-BA" dirty="0"/>
          </a:p>
        </p:txBody>
      </p:sp>
      <p:sp>
        <p:nvSpPr>
          <p:cNvPr id="3" name="Content Placeholder 2"/>
          <p:cNvSpPr>
            <a:spLocks noGrp="1"/>
          </p:cNvSpPr>
          <p:nvPr>
            <p:ph idx="1"/>
          </p:nvPr>
        </p:nvSpPr>
        <p:spPr>
          <a:xfrm>
            <a:off x="457200" y="1268760"/>
            <a:ext cx="8229600" cy="4857403"/>
          </a:xfrm>
        </p:spPr>
        <p:txBody>
          <a:bodyPr>
            <a:normAutofit fontScale="62500" lnSpcReduction="20000"/>
          </a:bodyPr>
          <a:lstStyle/>
          <a:p>
            <a:r>
              <a:rPr lang="bs-Latn-BA" b="1" u="sng" dirty="0" smtClean="0">
                <a:solidFill>
                  <a:srgbClr val="FF0000"/>
                </a:solidFill>
              </a:rPr>
              <a:t>PUNI NAZIV: </a:t>
            </a:r>
            <a:r>
              <a:rPr lang="bs-Latn-BA" dirty="0" smtClean="0"/>
              <a:t>Direktiva </a:t>
            </a:r>
            <a:r>
              <a:rPr lang="bs-Latn-BA" dirty="0"/>
              <a:t>2013/48 EU Evropskog parlamenta i Vijeća od 22.10.2013. godine </a:t>
            </a:r>
            <a:r>
              <a:rPr lang="bs-Latn-BA" b="1" i="1" dirty="0"/>
              <a:t>o pravu na pristup braniocu u krivičnom postupku i u postupku na temelju Evropskog naloga za hapšenje te o pravu na obavještavanje treće strane u slučaju oduzimanja slobode i na komunikaciju s trećim osobama i konzularnim </a:t>
            </a:r>
            <a:r>
              <a:rPr lang="bs-Latn-BA" b="1" i="1" dirty="0" smtClean="0"/>
              <a:t>tijelima!!!</a:t>
            </a:r>
            <a:endParaRPr lang="bs-Latn-BA" dirty="0" smtClean="0"/>
          </a:p>
          <a:p>
            <a:r>
              <a:rPr lang="bs-Latn-BA" dirty="0" smtClean="0"/>
              <a:t>Direktiva </a:t>
            </a:r>
            <a:r>
              <a:rPr lang="bs-Latn-BA" dirty="0"/>
              <a:t>2013/48 donesena je na temelju </a:t>
            </a:r>
            <a:r>
              <a:rPr lang="bs-Latn-BA" b="1" dirty="0"/>
              <a:t>Ugovora o funkcionisanju Evropske unije (UFEU</a:t>
            </a:r>
            <a:r>
              <a:rPr lang="bs-Latn-BA" dirty="0"/>
              <a:t>), posebno njegovog člana  82 stav 2 tačka b, zatim člana 47 </a:t>
            </a:r>
            <a:r>
              <a:rPr lang="bs-Latn-BA" b="1" dirty="0"/>
              <a:t>Povelje o temeljnim pravima Evropske unije</a:t>
            </a:r>
            <a:r>
              <a:rPr lang="bs-Latn-BA" dirty="0"/>
              <a:t>, člana 6 </a:t>
            </a:r>
            <a:r>
              <a:rPr lang="bs-Latn-BA" b="1" dirty="0"/>
              <a:t>Konvencije</a:t>
            </a:r>
            <a:r>
              <a:rPr lang="bs-Latn-BA" dirty="0"/>
              <a:t> i člana 14 </a:t>
            </a:r>
            <a:r>
              <a:rPr lang="bs-Latn-BA" b="1" dirty="0"/>
              <a:t>Međunarodnog pakta o građanskim i političkim pravima</a:t>
            </a:r>
            <a:r>
              <a:rPr lang="bs-Latn-BA" dirty="0"/>
              <a:t>, koji utvrđuju pravo na pošteno suđenje. Članom 82 stavom 2 UFEU-a predviđeno je uspostavljanje minimalnih pravila primjenjivih u državama članicama radi olakšavanja uzajamnog priznavanja presuda i sudskih odluka te policijske i pravosudne saradnje u krivičnim stvarima koje se tiču prekograničnih pitanja. U tom se članu upućuje na „prava pojedinaca u krivičnom postupku” kao na jedno od područja u kojima se mogu uspostaviti minimalna pravila. Ujedno, ovom se Direktivom i utvrđuju </a:t>
            </a:r>
            <a:r>
              <a:rPr lang="bs-Latn-BA" b="1" dirty="0"/>
              <a:t>minimalna pravila koja se odnose na pristup braniocu u krivičnom postupku kao i u postupcima za izvršavanje Evropskog naloga za hapšenje. </a:t>
            </a:r>
          </a:p>
        </p:txBody>
      </p:sp>
    </p:spTree>
    <p:extLst>
      <p:ext uri="{BB962C8B-B14F-4D97-AF65-F5344CB8AC3E}">
        <p14:creationId xmlns:p14="http://schemas.microsoft.com/office/powerpoint/2010/main" val="427662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OBILJEŽJA DIREKTIVE</a:t>
            </a:r>
            <a:endParaRPr lang="bs-Latn-BA" dirty="0"/>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pPr algn="just">
              <a:lnSpc>
                <a:spcPct val="150000"/>
              </a:lnSpc>
              <a:spcAft>
                <a:spcPts val="1000"/>
              </a:spcAft>
              <a:tabLst>
                <a:tab pos="1333500" algn="l"/>
              </a:tabLst>
            </a:pPr>
            <a:r>
              <a:rPr lang="bs-Latn-BA" dirty="0" smtClean="0">
                <a:effectLst/>
                <a:latin typeface="Calibri" pitchFamily="34" charset="0"/>
                <a:ea typeface="Calibri"/>
                <a:cs typeface="Calibri" pitchFamily="34" charset="0"/>
              </a:rPr>
              <a:t>Ova bi se Direktiva trebala provesti uzimajući u obzir odredbe </a:t>
            </a:r>
            <a:r>
              <a:rPr lang="bs-Latn-BA" b="1" dirty="0" smtClean="0">
                <a:effectLst/>
                <a:latin typeface="Calibri" pitchFamily="34" charset="0"/>
                <a:ea typeface="Calibri"/>
                <a:cs typeface="Calibri" pitchFamily="34" charset="0"/>
              </a:rPr>
              <a:t>Direktive 2012/13/EU</a:t>
            </a:r>
            <a:r>
              <a:rPr lang="bs-Latn-BA" dirty="0" smtClean="0">
                <a:effectLst/>
                <a:latin typeface="Calibri" pitchFamily="34" charset="0"/>
                <a:ea typeface="Calibri"/>
                <a:cs typeface="Calibri" pitchFamily="34" charset="0"/>
              </a:rPr>
              <a:t> koje zahtijevaju da osumnjičene ili optužene osobe odmah prime informacije o pravu na pristup braniocu te da osumnjičene ili optužene osobe koje su uhapšene ili pritvorene odmah prime pisanu obavijest o pravima koja sadrži informacije o pravima na pristup braniocu. </a:t>
            </a:r>
          </a:p>
          <a:p>
            <a:pPr algn="just">
              <a:lnSpc>
                <a:spcPct val="150000"/>
              </a:lnSpc>
              <a:spcAft>
                <a:spcPts val="1000"/>
              </a:spcAft>
              <a:tabLst>
                <a:tab pos="1333500" algn="l"/>
              </a:tabLst>
            </a:pPr>
            <a:r>
              <a:rPr lang="bs-Latn-BA" dirty="0" smtClean="0">
                <a:effectLst/>
                <a:latin typeface="Calibri" pitchFamily="34" charset="0"/>
                <a:ea typeface="Calibri"/>
                <a:cs typeface="Calibri" pitchFamily="34" charset="0"/>
              </a:rPr>
              <a:t>U pravilu, ova bi se Direktiva trebala primjenivati samo onda kada odlučuje </a:t>
            </a:r>
            <a:r>
              <a:rPr lang="bs-Latn-BA" b="1" dirty="0" smtClean="0">
                <a:effectLst/>
                <a:latin typeface="Calibri" pitchFamily="34" charset="0"/>
                <a:ea typeface="Calibri"/>
                <a:cs typeface="Calibri" pitchFamily="34" charset="0"/>
              </a:rPr>
              <a:t>sud nadležan za krivične stvari. </a:t>
            </a:r>
          </a:p>
          <a:p>
            <a:pPr algn="just">
              <a:lnSpc>
                <a:spcPct val="150000"/>
              </a:lnSpc>
              <a:spcAft>
                <a:spcPts val="1000"/>
              </a:spcAft>
              <a:tabLst>
                <a:tab pos="1333500" algn="l"/>
              </a:tabLst>
            </a:pPr>
            <a:r>
              <a:rPr lang="bs-Latn-BA" sz="2800" b="1" u="sng" dirty="0" smtClean="0">
                <a:latin typeface="Calibri" pitchFamily="34" charset="0"/>
                <a:ea typeface="Calibri"/>
                <a:cs typeface="Calibri" pitchFamily="34" charset="0"/>
              </a:rPr>
              <a:t>Direktiva 2012/13 EU o pravu na informisanje u krivičnom postupku</a:t>
            </a:r>
            <a:endParaRPr lang="bs-Latn-BA" sz="2800" b="1" u="sng" dirty="0">
              <a:latin typeface="Calibri" pitchFamily="34" charset="0"/>
              <a:ea typeface="Calibri"/>
              <a:cs typeface="Calibri" pitchFamily="34" charset="0"/>
            </a:endParaRPr>
          </a:p>
          <a:p>
            <a:pPr marL="0" indent="0">
              <a:spcAft>
                <a:spcPts val="0"/>
              </a:spcAft>
              <a:buNone/>
            </a:pPr>
            <a:endParaRPr lang="bs-Latn-BA" sz="2000" dirty="0">
              <a:ea typeface="Calibri"/>
              <a:cs typeface="Times New Roman"/>
            </a:endParaRPr>
          </a:p>
          <a:p>
            <a:endParaRPr lang="bs-Latn-BA" dirty="0"/>
          </a:p>
        </p:txBody>
      </p:sp>
    </p:spTree>
    <p:extLst>
      <p:ext uri="{BB962C8B-B14F-4D97-AF65-F5344CB8AC3E}">
        <p14:creationId xmlns:p14="http://schemas.microsoft.com/office/powerpoint/2010/main" val="429263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417638"/>
          </a:xfrm>
        </p:spPr>
        <p:txBody>
          <a:bodyPr>
            <a:normAutofit fontScale="90000"/>
          </a:bodyPr>
          <a:lstStyle/>
          <a:p>
            <a:r>
              <a:rPr lang="bs-Latn-BA" dirty="0" smtClean="0"/>
              <a:t>DIREKTIVA O PRAVU NA PRISTUP BRANIOCU</a:t>
            </a:r>
            <a:br>
              <a:rPr lang="bs-Latn-BA" dirty="0" smtClean="0"/>
            </a:br>
            <a:endParaRPr lang="bs-Latn-BA" dirty="0"/>
          </a:p>
        </p:txBody>
      </p:sp>
      <p:sp>
        <p:nvSpPr>
          <p:cNvPr id="3" name="Content Placeholder 2"/>
          <p:cNvSpPr>
            <a:spLocks noGrp="1"/>
          </p:cNvSpPr>
          <p:nvPr>
            <p:ph idx="1"/>
          </p:nvPr>
        </p:nvSpPr>
        <p:spPr>
          <a:xfrm>
            <a:off x="457200" y="1268760"/>
            <a:ext cx="8229600" cy="5472608"/>
          </a:xfrm>
        </p:spPr>
        <p:txBody>
          <a:bodyPr>
            <a:normAutofit fontScale="77500" lnSpcReduction="20000"/>
          </a:bodyPr>
          <a:lstStyle/>
          <a:p>
            <a:r>
              <a:rPr lang="bs-Latn-BA" sz="5100" dirty="0" smtClean="0">
                <a:latin typeface="Calibri" pitchFamily="34" charset="0"/>
                <a:cs typeface="Calibri" pitchFamily="34" charset="0"/>
              </a:rPr>
              <a:t>Predmet:</a:t>
            </a:r>
            <a:r>
              <a:rPr lang="bs-Latn-BA" dirty="0" smtClean="0">
                <a:latin typeface="Calibri" pitchFamily="34" charset="0"/>
                <a:cs typeface="Calibri" pitchFamily="34" charset="0"/>
              </a:rPr>
              <a:t> minimalna pravila vezana za prava osumnjičenih/optuženih osoba u krivičnom postupku, kao i osoba na koje se odnosi Evropski nalog za hapšenje, kako bi se istima osiguralo pravo na branioca, obavještavanje treće strane kao i komunikacija s konzularnim tijelima.</a:t>
            </a:r>
          </a:p>
          <a:p>
            <a:r>
              <a:rPr lang="bs-Latn-BA" sz="5800" dirty="0" smtClean="0">
                <a:latin typeface="Calibri" pitchFamily="34" charset="0"/>
                <a:cs typeface="Calibri" pitchFamily="34" charset="0"/>
              </a:rPr>
              <a:t>Područje primjene: </a:t>
            </a:r>
          </a:p>
          <a:p>
            <a:r>
              <a:rPr lang="bs-Latn-BA" dirty="0" smtClean="0">
                <a:latin typeface="Calibri" pitchFamily="34" charset="0"/>
                <a:cs typeface="Calibri" pitchFamily="34" charset="0"/>
              </a:rPr>
              <a:t>na </a:t>
            </a:r>
            <a:r>
              <a:rPr lang="bs-Latn-BA" dirty="0">
                <a:latin typeface="Calibri" pitchFamily="34" charset="0"/>
                <a:cs typeface="Calibri" pitchFamily="34" charset="0"/>
              </a:rPr>
              <a:t>osumnjičene/optužene osobe u krivičnom postupku od trenutka kada su im stigle službene obavijesti ili ukoliko su na drugi način saznali da su osumnjičeni/optuženi za određeno krivično djelo, nezavisno od toga da li im je oduzeta sloboda ili nije. </a:t>
            </a:r>
            <a:endParaRPr lang="bs-Latn-BA" dirty="0" smtClean="0">
              <a:latin typeface="Calibri" pitchFamily="34" charset="0"/>
              <a:cs typeface="Calibri" pitchFamily="34" charset="0"/>
            </a:endParaRPr>
          </a:p>
          <a:p>
            <a:r>
              <a:rPr lang="bs-Latn-BA" dirty="0" smtClean="0">
                <a:latin typeface="Calibri" pitchFamily="34" charset="0"/>
                <a:cs typeface="Calibri" pitchFamily="34" charset="0"/>
              </a:rPr>
              <a:t>Primjenjuje </a:t>
            </a:r>
            <a:r>
              <a:rPr lang="bs-Latn-BA" dirty="0">
                <a:latin typeface="Calibri" pitchFamily="34" charset="0"/>
                <a:cs typeface="Calibri" pitchFamily="34" charset="0"/>
              </a:rPr>
              <a:t>se do završetka postupka, čak ukoliko postoji i postupak po žalbi, prava zasnovana na ovoj Direktivi moraju biti ispoštovana. </a:t>
            </a:r>
          </a:p>
        </p:txBody>
      </p:sp>
    </p:spTree>
    <p:extLst>
      <p:ext uri="{BB962C8B-B14F-4D97-AF65-F5344CB8AC3E}">
        <p14:creationId xmlns:p14="http://schemas.microsoft.com/office/powerpoint/2010/main" val="194747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bs-Latn-BA" sz="3200" dirty="0" smtClean="0"/>
              <a:t>Područje primjene:</a:t>
            </a:r>
            <a:endParaRPr lang="bs-Latn-BA" sz="3200" dirty="0"/>
          </a:p>
        </p:txBody>
      </p:sp>
      <p:sp>
        <p:nvSpPr>
          <p:cNvPr id="3" name="Content Placeholder 2"/>
          <p:cNvSpPr>
            <a:spLocks noGrp="1"/>
          </p:cNvSpPr>
          <p:nvPr>
            <p:ph idx="1"/>
          </p:nvPr>
        </p:nvSpPr>
        <p:spPr>
          <a:xfrm>
            <a:off x="457200" y="1340768"/>
            <a:ext cx="8229600" cy="5040560"/>
          </a:xfrm>
        </p:spPr>
        <p:txBody>
          <a:bodyPr>
            <a:normAutofit fontScale="85000" lnSpcReduction="20000"/>
          </a:bodyPr>
          <a:lstStyle/>
          <a:p>
            <a:r>
              <a:rPr lang="bs-Latn-BA" sz="3300" dirty="0" smtClean="0"/>
              <a:t>Direktiva se primjenjuje i na osobe koje podliježu pod </a:t>
            </a:r>
            <a:r>
              <a:rPr lang="bs-Latn-BA" sz="3300" u="sng" dirty="0" smtClean="0"/>
              <a:t>Evropski nalog za hapšenje (tražene osobe)</a:t>
            </a:r>
            <a:r>
              <a:rPr lang="bs-Latn-BA" sz="3300" dirty="0" smtClean="0"/>
              <a:t> od trenutka njihovog hapšenja </a:t>
            </a:r>
          </a:p>
          <a:p>
            <a:r>
              <a:rPr lang="bs-Latn-BA" sz="3300" dirty="0" smtClean="0"/>
              <a:t>zatim na osobe koje nisu osumnjičene/optužene, ali koje tokom ispitivanja u svojstvu svjedoka od strane policije ili drugog nadležnog tijela za provođenje zakona, postanu osumnjičenim/optuženim osobama, primjenjuje se samo u postupcima pred sudovima nadležnim u krivičnim stvarima, </a:t>
            </a:r>
          </a:p>
          <a:p>
            <a:r>
              <a:rPr lang="bs-Latn-BA" sz="3300" dirty="0" smtClean="0"/>
              <a:t>i konačno, primjenjuje se kada je osumnjičenom/optuženom oduzeta sloboda, nezavisno o fazi krivičnog postupka. </a:t>
            </a:r>
          </a:p>
          <a:p>
            <a:endParaRPr lang="bs-Latn-BA" dirty="0"/>
          </a:p>
        </p:txBody>
      </p:sp>
    </p:spTree>
    <p:extLst>
      <p:ext uri="{BB962C8B-B14F-4D97-AF65-F5344CB8AC3E}">
        <p14:creationId xmlns:p14="http://schemas.microsoft.com/office/powerpoint/2010/main" val="368478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bs-Latn-BA" dirty="0" smtClean="0"/>
              <a:t>Pravo na pristup braniocu</a:t>
            </a:r>
            <a:endParaRPr lang="bs-Latn-BA" dirty="0"/>
          </a:p>
        </p:txBody>
      </p:sp>
      <p:sp>
        <p:nvSpPr>
          <p:cNvPr id="3" name="Content Placeholder 2"/>
          <p:cNvSpPr>
            <a:spLocks noGrp="1"/>
          </p:cNvSpPr>
          <p:nvPr>
            <p:ph idx="1"/>
          </p:nvPr>
        </p:nvSpPr>
        <p:spPr>
          <a:xfrm>
            <a:off x="457200" y="1340768"/>
            <a:ext cx="8229600" cy="4785395"/>
          </a:xfrm>
        </p:spPr>
        <p:txBody>
          <a:bodyPr>
            <a:normAutofit/>
          </a:bodyPr>
          <a:lstStyle/>
          <a:p>
            <a:r>
              <a:rPr lang="bs-Latn-BA" sz="2400" dirty="0">
                <a:latin typeface="Calibri" pitchFamily="34" charset="0"/>
                <a:cs typeface="Calibri" pitchFamily="34" charset="0"/>
              </a:rPr>
              <a:t>Države članice osiguravaju da osumnjičene/optužene osobe imaju pravo na pristup braniocu u u trenutku i na način da se dotičnoj osobi osigura praktično i učinkovito ostvarenje prava na odbranu</a:t>
            </a:r>
            <a:r>
              <a:rPr lang="bs-Latn-BA" sz="2400" dirty="0" smtClean="0">
                <a:latin typeface="Calibri" pitchFamily="34" charset="0"/>
                <a:cs typeface="Calibri" pitchFamily="34" charset="0"/>
              </a:rPr>
              <a:t>.</a:t>
            </a:r>
          </a:p>
          <a:p>
            <a:r>
              <a:rPr lang="bs-Latn-BA" sz="2400" dirty="0">
                <a:latin typeface="Calibri" pitchFamily="34" charset="0"/>
                <a:cs typeface="Calibri" pitchFamily="34" charset="0"/>
              </a:rPr>
              <a:t>Evropski sud za ljudska prava potvrdio je da je  Konvencija namijenjena za zaštitu stvarnih i efikasnih prava, a ne samo prava koja su to samo naizgled, kao i da samo postavljanje branioca nije dovoljno, već isti mora pružiti stručnu pomoć svom </a:t>
            </a:r>
            <a:r>
              <a:rPr lang="bs-Latn-BA" sz="2400" dirty="0" smtClean="0">
                <a:latin typeface="Calibri" pitchFamily="34" charset="0"/>
                <a:cs typeface="Calibri" pitchFamily="34" charset="0"/>
              </a:rPr>
              <a:t>klijentu (Artico protiv Italije, 1980) i (Goddi protiv Italije, 1984)</a:t>
            </a:r>
          </a:p>
          <a:p>
            <a:endParaRPr lang="bs-Latn-BA" sz="2400" dirty="0" smtClean="0"/>
          </a:p>
          <a:p>
            <a:endParaRPr lang="bs-Latn-BA" dirty="0"/>
          </a:p>
        </p:txBody>
      </p:sp>
    </p:spTree>
    <p:extLst>
      <p:ext uri="{BB962C8B-B14F-4D97-AF65-F5344CB8AC3E}">
        <p14:creationId xmlns:p14="http://schemas.microsoft.com/office/powerpoint/2010/main" val="3792824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173</TotalTime>
  <Words>3217</Words>
  <Application>Microsoft Office PowerPoint</Application>
  <PresentationFormat>On-screen Show (4:3)</PresentationFormat>
  <Paragraphs>132</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Franklin Gothic Book</vt:lpstr>
      <vt:lpstr>Franklin Gothic Medium</vt:lpstr>
      <vt:lpstr>Tahoma</vt:lpstr>
      <vt:lpstr>Times New Roman</vt:lpstr>
      <vt:lpstr>Wingdings 2</vt:lpstr>
      <vt:lpstr>Trek</vt:lpstr>
      <vt:lpstr>PowerPoint Presentation</vt:lpstr>
      <vt:lpstr>SADRŽAJ</vt:lpstr>
      <vt:lpstr>UVOD</vt:lpstr>
      <vt:lpstr>UVOD</vt:lpstr>
      <vt:lpstr>OBILJEŽJA DIREKTIVE 2013/48</vt:lpstr>
      <vt:lpstr>OBILJEŽJA DIREKTIVE</vt:lpstr>
      <vt:lpstr>DIREKTIVA O PRAVU NA PRISTUP BRANIOCU </vt:lpstr>
      <vt:lpstr>Područje primjene:</vt:lpstr>
      <vt:lpstr>Pravo na pristup braniocu</vt:lpstr>
      <vt:lpstr>Pravo na pristup braniocu:</vt:lpstr>
      <vt:lpstr>Šta obuhvata pravo na pristup braniocu</vt:lpstr>
      <vt:lpstr>ODSTUPANJA </vt:lpstr>
      <vt:lpstr>Pravo na obavještavanje treće strane u slučaju oduzimanja slobode</vt:lpstr>
      <vt:lpstr>Pravo na komunikaciju sa trećim osobama prilikom oduzimanja slobode i pravo na komunikaciju s konzularnim tijelima</vt:lpstr>
      <vt:lpstr>Pravo na pristup braniocu na temelju Evropskog naloga za hapšenje</vt:lpstr>
      <vt:lpstr>EVROPSKI NALOG ZA HAPŠENJE  I EKSTRADICIJA</vt:lpstr>
      <vt:lpstr>ZKP BiH I OBAVEZNO PRAVO NA ODBRANU</vt:lpstr>
      <vt:lpstr>PRAKSA ESLJP</vt:lpstr>
      <vt:lpstr>PowerPoint Presentation</vt:lpstr>
      <vt:lpstr>ZAKLJUČAK</vt:lpstr>
      <vt:lpstr>PowerPoint Presentation</vt:lpstr>
      <vt:lpstr>PowerPoint Presentation</vt:lpstr>
      <vt:lpstr>Izvori: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Medina</dc:creator>
  <cp:lastModifiedBy>H</cp:lastModifiedBy>
  <cp:revision>16</cp:revision>
  <dcterms:created xsi:type="dcterms:W3CDTF">2020-05-04T20:43:15Z</dcterms:created>
  <dcterms:modified xsi:type="dcterms:W3CDTF">2020-05-07T06:10:36Z</dcterms:modified>
</cp:coreProperties>
</file>