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966C466-760D-43D0-9F22-CC8BBC8FF82D}" type="datetimeFigureOut">
              <a:rPr lang="sr-Latn-CS" smtClean="0"/>
              <a:pPr/>
              <a:t>27.4.2020</a:t>
            </a:fld>
            <a:endParaRPr lang="bs-Latn-B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bs-Latn-B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792F904-DF46-4FCF-90AE-07BBDB947E06}" type="slidenum">
              <a:rPr lang="bs-Latn-BA" smtClean="0"/>
              <a:pPr/>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66C466-760D-43D0-9F22-CC8BBC8FF82D}" type="datetimeFigureOut">
              <a:rPr lang="sr-Latn-CS" smtClean="0"/>
              <a:pPr/>
              <a:t>27.4.2020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9792F904-DF46-4FCF-90AE-07BBDB947E06}" type="slidenum">
              <a:rPr lang="bs-Latn-BA" smtClean="0"/>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66C466-760D-43D0-9F22-CC8BBC8FF82D}" type="datetimeFigureOut">
              <a:rPr lang="sr-Latn-CS" smtClean="0"/>
              <a:pPr/>
              <a:t>27.4.2020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9792F904-DF46-4FCF-90AE-07BBDB947E06}" type="slidenum">
              <a:rPr lang="bs-Latn-BA" smtClean="0"/>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966C466-760D-43D0-9F22-CC8BBC8FF82D}" type="datetimeFigureOut">
              <a:rPr lang="sr-Latn-CS" smtClean="0"/>
              <a:pPr/>
              <a:t>27.4.2020</a:t>
            </a:fld>
            <a:endParaRPr lang="bs-Latn-BA"/>
          </a:p>
        </p:txBody>
      </p:sp>
      <p:sp>
        <p:nvSpPr>
          <p:cNvPr id="9" name="Slide Number Placeholder 8"/>
          <p:cNvSpPr>
            <a:spLocks noGrp="1"/>
          </p:cNvSpPr>
          <p:nvPr>
            <p:ph type="sldNum" sz="quarter" idx="15"/>
          </p:nvPr>
        </p:nvSpPr>
        <p:spPr/>
        <p:txBody>
          <a:bodyPr rtlCol="0"/>
          <a:lstStyle/>
          <a:p>
            <a:fld id="{9792F904-DF46-4FCF-90AE-07BBDB947E06}" type="slidenum">
              <a:rPr lang="bs-Latn-BA" smtClean="0"/>
              <a:pPr/>
              <a:t>‹#›</a:t>
            </a:fld>
            <a:endParaRPr lang="bs-Latn-BA"/>
          </a:p>
        </p:txBody>
      </p:sp>
      <p:sp>
        <p:nvSpPr>
          <p:cNvPr id="10" name="Footer Placeholder 9"/>
          <p:cNvSpPr>
            <a:spLocks noGrp="1"/>
          </p:cNvSpPr>
          <p:nvPr>
            <p:ph type="ftr" sz="quarter" idx="16"/>
          </p:nvPr>
        </p:nvSpPr>
        <p:spPr/>
        <p:txBody>
          <a:bodyPr rtlCol="0"/>
          <a:lstStyle/>
          <a:p>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966C466-760D-43D0-9F22-CC8BBC8FF82D}" type="datetimeFigureOut">
              <a:rPr lang="sr-Latn-CS" smtClean="0"/>
              <a:pPr/>
              <a:t>27.4.2020</a:t>
            </a:fld>
            <a:endParaRPr lang="bs-Latn-B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bs-Latn-B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792F904-DF46-4FCF-90AE-07BBDB947E06}" type="slidenum">
              <a:rPr lang="bs-Latn-BA" smtClean="0"/>
              <a:pPr/>
              <a:t>‹#›</a:t>
            </a:fld>
            <a:endParaRPr lang="bs-Latn-B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966C466-760D-43D0-9F22-CC8BBC8FF82D}" type="datetimeFigureOut">
              <a:rPr lang="sr-Latn-CS" smtClean="0"/>
              <a:pPr/>
              <a:t>27.4.2020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9792F904-DF46-4FCF-90AE-07BBDB947E06}" type="slidenum">
              <a:rPr lang="bs-Latn-BA" smtClean="0"/>
              <a:pPr/>
              <a:t>‹#›</a:t>
            </a:fld>
            <a:endParaRPr lang="bs-Latn-B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966C466-760D-43D0-9F22-CC8BBC8FF82D}" type="datetimeFigureOut">
              <a:rPr lang="sr-Latn-CS" smtClean="0"/>
              <a:pPr/>
              <a:t>27.4.2020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9792F904-DF46-4FCF-90AE-07BBDB947E06}" type="slidenum">
              <a:rPr lang="bs-Latn-BA" smtClean="0"/>
              <a:pPr/>
              <a:t>‹#›</a:t>
            </a:fld>
            <a:endParaRPr lang="bs-Latn-B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966C466-760D-43D0-9F22-CC8BBC8FF82D}" type="datetimeFigureOut">
              <a:rPr lang="sr-Latn-CS" smtClean="0"/>
              <a:pPr/>
              <a:t>27.4.2020</a:t>
            </a:fld>
            <a:endParaRPr lang="bs-Latn-BA"/>
          </a:p>
        </p:txBody>
      </p:sp>
      <p:sp>
        <p:nvSpPr>
          <p:cNvPr id="7" name="Slide Number Placeholder 6"/>
          <p:cNvSpPr>
            <a:spLocks noGrp="1"/>
          </p:cNvSpPr>
          <p:nvPr>
            <p:ph type="sldNum" sz="quarter" idx="11"/>
          </p:nvPr>
        </p:nvSpPr>
        <p:spPr/>
        <p:txBody>
          <a:bodyPr rtlCol="0"/>
          <a:lstStyle/>
          <a:p>
            <a:fld id="{9792F904-DF46-4FCF-90AE-07BBDB947E06}" type="slidenum">
              <a:rPr lang="bs-Latn-BA" smtClean="0"/>
              <a:pPr/>
              <a:t>‹#›</a:t>
            </a:fld>
            <a:endParaRPr lang="bs-Latn-BA"/>
          </a:p>
        </p:txBody>
      </p:sp>
      <p:sp>
        <p:nvSpPr>
          <p:cNvPr id="8" name="Footer Placeholder 7"/>
          <p:cNvSpPr>
            <a:spLocks noGrp="1"/>
          </p:cNvSpPr>
          <p:nvPr>
            <p:ph type="ftr" sz="quarter" idx="12"/>
          </p:nvPr>
        </p:nvSpPr>
        <p:spPr/>
        <p:txBody>
          <a:bodyPr rtlCol="0"/>
          <a:lstStyle/>
          <a:p>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6C466-760D-43D0-9F22-CC8BBC8FF82D}" type="datetimeFigureOut">
              <a:rPr lang="sr-Latn-CS" smtClean="0"/>
              <a:pPr/>
              <a:t>27.4.2020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9792F904-DF46-4FCF-90AE-07BBDB947E06}" type="slidenum">
              <a:rPr lang="bs-Latn-BA" smtClean="0"/>
              <a:pPr/>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966C466-760D-43D0-9F22-CC8BBC8FF82D}" type="datetimeFigureOut">
              <a:rPr lang="sr-Latn-CS" smtClean="0"/>
              <a:pPr/>
              <a:t>27.4.2020</a:t>
            </a:fld>
            <a:endParaRPr lang="bs-Latn-BA"/>
          </a:p>
        </p:txBody>
      </p:sp>
      <p:sp>
        <p:nvSpPr>
          <p:cNvPr id="22" name="Slide Number Placeholder 21"/>
          <p:cNvSpPr>
            <a:spLocks noGrp="1"/>
          </p:cNvSpPr>
          <p:nvPr>
            <p:ph type="sldNum" sz="quarter" idx="15"/>
          </p:nvPr>
        </p:nvSpPr>
        <p:spPr/>
        <p:txBody>
          <a:bodyPr rtlCol="0"/>
          <a:lstStyle/>
          <a:p>
            <a:fld id="{9792F904-DF46-4FCF-90AE-07BBDB947E06}" type="slidenum">
              <a:rPr lang="bs-Latn-BA" smtClean="0"/>
              <a:pPr/>
              <a:t>‹#›</a:t>
            </a:fld>
            <a:endParaRPr lang="bs-Latn-BA"/>
          </a:p>
        </p:txBody>
      </p:sp>
      <p:sp>
        <p:nvSpPr>
          <p:cNvPr id="23" name="Footer Placeholder 22"/>
          <p:cNvSpPr>
            <a:spLocks noGrp="1"/>
          </p:cNvSpPr>
          <p:nvPr>
            <p:ph type="ftr" sz="quarter" idx="16"/>
          </p:nvPr>
        </p:nvSpPr>
        <p:spPr/>
        <p:txBody>
          <a:bodyPr rtlCol="0"/>
          <a:lstStyle/>
          <a:p>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966C466-760D-43D0-9F22-CC8BBC8FF82D}" type="datetimeFigureOut">
              <a:rPr lang="sr-Latn-CS" smtClean="0"/>
              <a:pPr/>
              <a:t>27.4.2020</a:t>
            </a:fld>
            <a:endParaRPr lang="bs-Latn-BA"/>
          </a:p>
        </p:txBody>
      </p:sp>
      <p:sp>
        <p:nvSpPr>
          <p:cNvPr id="18" name="Slide Number Placeholder 17"/>
          <p:cNvSpPr>
            <a:spLocks noGrp="1"/>
          </p:cNvSpPr>
          <p:nvPr>
            <p:ph type="sldNum" sz="quarter" idx="11"/>
          </p:nvPr>
        </p:nvSpPr>
        <p:spPr/>
        <p:txBody>
          <a:bodyPr rtlCol="0"/>
          <a:lstStyle/>
          <a:p>
            <a:fld id="{9792F904-DF46-4FCF-90AE-07BBDB947E06}" type="slidenum">
              <a:rPr lang="bs-Latn-BA" smtClean="0"/>
              <a:pPr/>
              <a:t>‹#›</a:t>
            </a:fld>
            <a:endParaRPr lang="bs-Latn-BA"/>
          </a:p>
        </p:txBody>
      </p:sp>
      <p:sp>
        <p:nvSpPr>
          <p:cNvPr id="21" name="Footer Placeholder 20"/>
          <p:cNvSpPr>
            <a:spLocks noGrp="1"/>
          </p:cNvSpPr>
          <p:nvPr>
            <p:ph type="ftr" sz="quarter" idx="12"/>
          </p:nvPr>
        </p:nvSpPr>
        <p:spPr/>
        <p:txBody>
          <a:bodyPr rtlCol="0"/>
          <a:lstStyle/>
          <a:p>
            <a:endParaRPr lang="bs-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966C466-760D-43D0-9F22-CC8BBC8FF82D}" type="datetimeFigureOut">
              <a:rPr lang="sr-Latn-CS" smtClean="0"/>
              <a:pPr/>
              <a:t>27.4.2020</a:t>
            </a:fld>
            <a:endParaRPr lang="bs-Latn-B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bs-Latn-B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792F904-DF46-4FCF-90AE-07BBDB947E06}" type="slidenum">
              <a:rPr lang="bs-Latn-BA" smtClean="0"/>
              <a:pPr/>
              <a:t>‹#›</a:t>
            </a:fld>
            <a:endParaRPr lang="bs-Latn-B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752" y="0"/>
            <a:ext cx="8534400" cy="6429396"/>
          </a:xfrm>
        </p:spPr>
        <p:txBody>
          <a:bodyPr>
            <a:normAutofit fontScale="90000"/>
          </a:bodyPr>
          <a:lstStyle/>
          <a:p>
            <a:r>
              <a:rPr lang="sr-Latn-RS" dirty="0" smtClean="0"/>
              <a:t>Pravni Fakultet</a:t>
            </a:r>
            <a:br>
              <a:rPr lang="sr-Latn-RS" dirty="0" smtClean="0"/>
            </a:br>
            <a:r>
              <a:rPr lang="sr-Latn-RS" dirty="0" smtClean="0"/>
              <a:t>Univerziteta u Sarajevu</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a:t>R</a:t>
            </a:r>
            <a:r>
              <a:rPr lang="sr-Latn-RS" dirty="0" smtClean="0"/>
              <a:t>adnje dokazivanja u krivičnom postupku</a:t>
            </a:r>
            <a:br>
              <a:rPr lang="sr-Latn-RS" dirty="0" smtClean="0"/>
            </a:br>
            <a:r>
              <a:rPr lang="sr-Latn-RS" dirty="0" smtClean="0"/>
              <a:t>                           (pretresanje)</a:t>
            </a:r>
            <a:br>
              <a:rPr lang="sr-Latn-RS" dirty="0" smtClean="0"/>
            </a:br>
            <a:r>
              <a:rPr lang="sr-Latn-RS" dirty="0" smtClean="0"/>
              <a:t/>
            </a:r>
            <a:br>
              <a:rPr lang="sr-Latn-RS" dirty="0" smtClean="0"/>
            </a:br>
            <a:r>
              <a:rPr lang="sr-Latn-RS" dirty="0" smtClean="0"/>
              <a:t>Slučaj L. protiv Hrvatske</a:t>
            </a:r>
            <a:br>
              <a:rPr lang="sr-Latn-RS" dirty="0" smtClean="0"/>
            </a:br>
            <a:r>
              <a:rPr lang="sr-Latn-RS" dirty="0" smtClean="0"/>
              <a:t/>
            </a:r>
            <a:br>
              <a:rPr lang="sr-Latn-RS" dirty="0" smtClean="0"/>
            </a:br>
            <a:r>
              <a:rPr lang="sr-Latn-RS" sz="2000" dirty="0" smtClean="0"/>
              <a:t>mentorica:					student:</a:t>
            </a:r>
            <a:br>
              <a:rPr lang="sr-Latn-RS" sz="2000" dirty="0" smtClean="0"/>
            </a:br>
            <a:r>
              <a:rPr lang="sr-Latn-RS" sz="2000" dirty="0" smtClean="0"/>
              <a:t>Prof.dr.Hajrija Sijerčić-Čolić			Burek Amel</a:t>
            </a: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t>
            </a:r>
            <a:r>
              <a:rPr lang="sr-Latn-RS" sz="2400" dirty="0" smtClean="0"/>
              <a:t>Sarajevo, april, 2020.</a:t>
            </a:r>
            <a:r>
              <a:rPr lang="sr-Latn-RS" dirty="0" smtClean="0"/>
              <a:t/>
            </a:r>
            <a:br>
              <a:rPr lang="sr-Latn-RS" dirty="0" smtClean="0"/>
            </a:br>
            <a:r>
              <a:rPr lang="sr-Latn-RS" dirty="0" smtClean="0"/>
              <a:t> </a:t>
            </a:r>
            <a:endParaRPr lang="bs-Latn-B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7467600" cy="6083320"/>
          </a:xfrm>
        </p:spPr>
        <p:txBody>
          <a:bodyPr>
            <a:normAutofit fontScale="90000"/>
          </a:bodyPr>
          <a:lstStyle/>
          <a:p>
            <a:pPr>
              <a:buFont typeface="Arial" pitchFamily="34" charset="0"/>
              <a:buChar char="•"/>
            </a:pPr>
            <a:r>
              <a:rPr lang="sr-Latn-RS" b="1" i="1" dirty="0" smtClean="0"/>
              <a:t>PRESUDA SUDA </a:t>
            </a:r>
            <a:r>
              <a:rPr lang="sr-Latn-RS" dirty="0" smtClean="0"/>
              <a:t/>
            </a:r>
            <a:br>
              <a:rPr lang="sr-Latn-RS" dirty="0" smtClean="0"/>
            </a:br>
            <a:r>
              <a:rPr lang="vi-VN" dirty="0" smtClean="0"/>
              <a:t>Sporni predmet nađen prilikom tog pretresa, plastični otisak automobilske brave, iako nije bio jedini dokaz na kome se temeljila </a:t>
            </a:r>
            <a:r>
              <a:rPr lang="vi-VN" dirty="0" smtClean="0"/>
              <a:t>o</a:t>
            </a:r>
            <a:r>
              <a:rPr lang="bs-Latn-BA" sz="2200" dirty="0" smtClean="0">
                <a:latin typeface="Times New Roman" panose="02020603050405020304" pitchFamily="18" charset="0"/>
                <a:cs typeface="Times New Roman" panose="02020603050405020304" pitchFamily="18" charset="0"/>
              </a:rPr>
              <a:t>SUĐUJU</a:t>
            </a:r>
            <a:r>
              <a:rPr lang="vi-VN" sz="2200" dirty="0" smtClean="0">
                <a:latin typeface="Times New Roman" panose="02020603050405020304" pitchFamily="18" charset="0"/>
                <a:cs typeface="Times New Roman" panose="02020603050405020304" pitchFamily="18" charset="0"/>
              </a:rPr>
              <a:t>ća </a:t>
            </a:r>
            <a:r>
              <a:rPr lang="vi-VN" dirty="0" smtClean="0"/>
              <a:t>presuda, ipak je u </a:t>
            </a:r>
            <a:r>
              <a:rPr lang="sr-Latn-RS" dirty="0" smtClean="0"/>
              <a:t> </a:t>
            </a:r>
            <a:r>
              <a:rPr lang="vi-VN" dirty="0" smtClean="0"/>
              <a:t>odlučivanju nacionalnih sudova imao značajno mjesto. Iako nije zadatak Evropskog suda da procjenjuje da li bi podnosioci predstavke bili osuđeni i bez tog dokaza, jasno je da je on predstavljao jedinu neposrednu vezu između vozila u vlasništvu jednog od podnosilaca predstavke i vozila koje je korišćeno u pljački banke. U zaključku, Sud je stao na stanovište da je u ovom slučaju bio prekršen član 6 stav1.</a:t>
            </a:r>
            <a:endParaRPr lang="bs-Latn-B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011882"/>
          </a:xfrm>
        </p:spPr>
        <p:txBody>
          <a:bodyPr>
            <a:normAutofit fontScale="90000"/>
          </a:bodyPr>
          <a:lstStyle/>
          <a:p>
            <a:pPr>
              <a:buFont typeface="Arial" pitchFamily="34" charset="0"/>
              <a:buChar char="•"/>
            </a:pPr>
            <a:r>
              <a:rPr lang="sr-Latn-RS" b="1" i="1" dirty="0" smtClean="0"/>
              <a:t>PRESUDA SUDA </a:t>
            </a:r>
            <a:r>
              <a:rPr lang="sr-Latn-RS" dirty="0" smtClean="0"/>
              <a:t/>
            </a:r>
            <a:br>
              <a:rPr lang="sr-Latn-RS" dirty="0" smtClean="0"/>
            </a:br>
            <a:r>
              <a:rPr lang="vi-VN" dirty="0" smtClean="0"/>
              <a:t>U svakom slučaju, Sud je istakao da član 6 može biti relevantan i prije nego što počne sudski postupak u nekom predmetu, u onoj mjeri u kojoj postoje izgledi da pravičnost suđenja bude ozbiljno ugrožena početnim propustom u pogledu poštovanja svih odredaba tog člana</a:t>
            </a:r>
            <a:r>
              <a:rPr lang="sr-Latn-RS" dirty="0" smtClean="0"/>
              <a:t>.</a:t>
            </a:r>
            <a:br>
              <a:rPr lang="sr-Latn-RS" dirty="0" smtClean="0"/>
            </a:br>
            <a:r>
              <a:rPr lang="bs-Latn-BA" dirty="0" smtClean="0"/>
              <a:t>Sud je u ovom slučaju istakao da pridaje poseban značaj načinu na koji se postupa u krivičnim stvarima i utisku koji to postupanje ostavlja, jer nije bitno samo da se pravda izvrši, već je bitno i da se jasno vidi da je pravda izvršena. </a:t>
            </a:r>
            <a:endParaRPr lang="bs-Latn-B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011882"/>
          </a:xfrm>
        </p:spPr>
        <p:txBody>
          <a:bodyPr>
            <a:normAutofit fontScale="90000"/>
          </a:bodyPr>
          <a:lstStyle/>
          <a:p>
            <a:pPr>
              <a:buFont typeface="Arial" pitchFamily="34" charset="0"/>
              <a:buChar char="•"/>
            </a:pPr>
            <a:r>
              <a:rPr lang="sr-Latn-RS" b="1" i="1" dirty="0" smtClean="0"/>
              <a:t>PRESUDA SUDA </a:t>
            </a:r>
            <a:r>
              <a:rPr lang="bs-Latn-BA" dirty="0" smtClean="0"/>
              <a:t/>
            </a:r>
            <a:br>
              <a:rPr lang="bs-Latn-BA" dirty="0" smtClean="0"/>
            </a:br>
            <a:r>
              <a:rPr lang="bs-Latn-BA" dirty="0" smtClean="0"/>
              <a:t>Ovdje se, naime, radi o povjerenju javnosti koje sudovi moraju uživati u jednom demokratskom društvu. Iako su podnosioci predstavke bili u prilici da ospore dokaz </a:t>
            </a:r>
            <a:r>
              <a:rPr lang="vi-VN" dirty="0" smtClean="0"/>
              <a:t>okolnosti su bile takve da su zaista ostavljale sumnju u pogledu pouzdanosti nalaza pretresanja izvršenog 27. maja, kada je pronađen plastični otisak brave iz vozila marke </a:t>
            </a:r>
            <a:r>
              <a:rPr lang="hr-HR" dirty="0" smtClean="0">
                <a:latin typeface="Times New Roman" panose="02020603050405020304" pitchFamily="18" charset="0"/>
                <a:cs typeface="Times New Roman" panose="02020603050405020304" pitchFamily="18" charset="0"/>
              </a:rPr>
              <a:t>v</a:t>
            </a:r>
            <a:r>
              <a:rPr lang="vi-VN" dirty="0" smtClean="0"/>
              <a:t>olks</a:t>
            </a:r>
            <a:r>
              <a:rPr lang="hr-HR" dirty="0" smtClean="0">
                <a:latin typeface="Times New Roman" panose="02020603050405020304" pitchFamily="18" charset="0"/>
                <a:cs typeface="Times New Roman" panose="02020603050405020304" pitchFamily="18" charset="0"/>
              </a:rPr>
              <a:t>w</a:t>
            </a:r>
            <a:r>
              <a:rPr lang="vi-VN" dirty="0" smtClean="0"/>
              <a:t>agen</a:t>
            </a:r>
            <a:r>
              <a:rPr lang="sr-Latn-RS" dirty="0" smtClean="0"/>
              <a:t>. </a:t>
            </a:r>
            <a:r>
              <a:rPr lang="vi-VN" dirty="0" smtClean="0"/>
              <a:t>Budući da se tu radilo o dokazu od presudnog značaja za izricanje presude podnosiocima predstavke, time je bilo prekršeno njihovo pravo na pravično suđenje.</a:t>
            </a:r>
            <a:endParaRPr lang="bs-Latn-B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083320"/>
          </a:xfrm>
        </p:spPr>
        <p:txBody>
          <a:bodyPr>
            <a:normAutofit/>
          </a:bodyPr>
          <a:lstStyle/>
          <a:p>
            <a:pPr>
              <a:buFont typeface="Arial" pitchFamily="34" charset="0"/>
              <a:buChar char="•"/>
            </a:pPr>
            <a:r>
              <a:rPr lang="sr-Latn-RS" sz="2400" b="1" i="1" dirty="0" smtClean="0"/>
              <a:t>PRESUDA SUDA </a:t>
            </a:r>
            <a:r>
              <a:rPr lang="sr-Latn-RS" sz="2400" dirty="0" smtClean="0"/>
              <a:t/>
            </a:r>
            <a:br>
              <a:rPr lang="sr-Latn-RS" sz="2400" dirty="0" smtClean="0"/>
            </a:br>
            <a:r>
              <a:rPr lang="vi-VN" sz="2400" dirty="0" smtClean="0"/>
              <a:t>Savjet Evrope ohrabruje zemlje članice da se postaraju da podnosioci predstavki koji su dobili strazburšku presudu o tome da je suđenje koje je protiv njih vođeno bilo nepravično zatraže reviziju postupka pred domaćim sudovima. Sud je primijetio da gospodin i gospođa L</a:t>
            </a:r>
            <a:r>
              <a:rPr lang="bs-Latn-BA" sz="2400" dirty="0" smtClean="0"/>
              <a:t>.</a:t>
            </a:r>
            <a:r>
              <a:rPr lang="vi-VN" sz="2400" dirty="0" smtClean="0"/>
              <a:t> imaju takvu mogućnost prema hrvatskom Zakonu o krivičnom postupku</a:t>
            </a:r>
            <a:r>
              <a:rPr lang="sr-Latn-RS" sz="2400" dirty="0" smtClean="0"/>
              <a:t>.</a:t>
            </a:r>
            <a:br>
              <a:rPr lang="sr-Latn-RS" sz="2400" dirty="0" smtClean="0"/>
            </a:br>
            <a:r>
              <a:rPr lang="bs-Latn-BA" sz="2400" dirty="0" smtClean="0"/>
              <a:t>U izdvojenom ali saglasnom mišljenju, sudija Špilman (Spielmann) naveo je da je želio da Sud to uključi i u dispozitiv presude, kako bi Hrvatskoj ukazao da bi to bio najprimjereniji način da se ispravi kršenje Konvencije koje je bilo počinjeno. Sada će Komitet ministara biti dužan da nadzire izvršenje ove presude.</a:t>
            </a:r>
            <a:endParaRPr lang="bs-Latn-BA"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200796"/>
          </a:xfrm>
        </p:spPr>
        <p:txBody>
          <a:bodyPr>
            <a:normAutofit fontScale="90000"/>
          </a:bodyPr>
          <a:lstStyle/>
          <a:p>
            <a:pPr>
              <a:buFont typeface="Arial" pitchFamily="34" charset="0"/>
              <a:buChar char="•"/>
            </a:pPr>
            <a:r>
              <a:rPr lang="sr-Latn-RS" b="1" i="1" dirty="0" smtClean="0"/>
              <a:t>UVOD</a:t>
            </a:r>
            <a:r>
              <a:rPr lang="sr-Latn-RS" dirty="0" smtClean="0"/>
              <a:t/>
            </a:r>
            <a:br>
              <a:rPr lang="sr-Latn-RS" dirty="0" smtClean="0"/>
            </a:br>
            <a:r>
              <a:rPr lang="sr-Latn-RS" smtClean="0"/>
              <a:t/>
            </a:r>
            <a:br>
              <a:rPr lang="sr-Latn-RS" smtClean="0"/>
            </a:br>
            <a:r>
              <a:rPr lang="sr-Latn-RS" smtClean="0"/>
              <a:t>L. </a:t>
            </a:r>
            <a:r>
              <a:rPr lang="sr-Latn-RS" dirty="0" smtClean="0"/>
              <a:t>PROTIV HRVATSKE</a:t>
            </a:r>
            <a:br>
              <a:rPr lang="sr-Latn-RS" dirty="0" smtClean="0"/>
            </a:br>
            <a:r>
              <a:rPr lang="sr-Latn-RS" dirty="0" smtClean="0"/>
              <a:t> </a:t>
            </a:r>
            <a:br>
              <a:rPr lang="sr-Latn-RS" dirty="0" smtClean="0"/>
            </a:br>
            <a:r>
              <a:rPr lang="sr-Latn-RS" dirty="0" smtClean="0"/>
              <a:t>25. februar 2010.</a:t>
            </a:r>
            <a:br>
              <a:rPr lang="sr-Latn-RS" dirty="0" smtClean="0"/>
            </a:br>
            <a:r>
              <a:rPr lang="sr-Latn-RS" dirty="0" smtClean="0"/>
              <a:t>(predstavka br. 20100/06)</a:t>
            </a:r>
            <a:br>
              <a:rPr lang="sr-Latn-RS" dirty="0" smtClean="0"/>
            </a:br>
            <a:r>
              <a:rPr lang="sr-Latn-RS" dirty="0" smtClean="0"/>
              <a:t/>
            </a:r>
            <a:br>
              <a:rPr lang="sr-Latn-RS" dirty="0" smtClean="0"/>
            </a:br>
            <a:r>
              <a:rPr lang="sr-Latn-RS" dirty="0" smtClean="0"/>
              <a:t/>
            </a:r>
            <a:br>
              <a:rPr lang="sr-Latn-RS" dirty="0" smtClean="0"/>
            </a:br>
            <a:r>
              <a:rPr lang="vi-VN" dirty="0" smtClean="0"/>
              <a:t>Podnosioci predstavke, Z</a:t>
            </a:r>
            <a:r>
              <a:rPr lang="sr-Latn-RS" dirty="0" smtClean="0"/>
              <a:t>. </a:t>
            </a:r>
            <a:r>
              <a:rPr lang="sr-Latn-RS" dirty="0"/>
              <a:t>L</a:t>
            </a:r>
            <a:r>
              <a:rPr lang="sr-Latn-RS" dirty="0" smtClean="0"/>
              <a:t>.</a:t>
            </a:r>
            <a:r>
              <a:rPr lang="vi-VN" dirty="0" smtClean="0"/>
              <a:t> i M</a:t>
            </a:r>
            <a:r>
              <a:rPr lang="sr-Latn-RS" dirty="0" smtClean="0"/>
              <a:t>. L.</a:t>
            </a:r>
            <a:r>
              <a:rPr lang="vi-VN" dirty="0" smtClean="0"/>
              <a:t>, hrvatski su državljani, oboje rođeni 1978. godine, koji žive u Zadru, u Hrvatskoj.</a:t>
            </a:r>
            <a:r>
              <a:rPr lang="sr-Latn-RS" dirty="0" smtClean="0"/>
              <a:t/>
            </a:r>
            <a:br>
              <a:rPr lang="sr-Latn-RS" dirty="0" smtClean="0"/>
            </a:br>
            <a:r>
              <a:rPr lang="sr-Latn-RS" dirty="0" smtClean="0"/>
              <a:t/>
            </a:r>
            <a:br>
              <a:rPr lang="sr-Latn-RS" dirty="0" smtClean="0"/>
            </a:br>
            <a:r>
              <a:rPr lang="sr-Latn-RS" dirty="0" smtClean="0"/>
              <a:t/>
            </a:r>
            <a:br>
              <a:rPr lang="sr-Latn-RS" dirty="0" smtClean="0"/>
            </a:br>
            <a:endParaRPr lang="bs-Latn-B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083320"/>
          </a:xfrm>
        </p:spPr>
        <p:txBody>
          <a:bodyPr>
            <a:normAutofit fontScale="90000"/>
          </a:bodyPr>
          <a:lstStyle/>
          <a:p>
            <a:pPr>
              <a:buFont typeface="Arial" pitchFamily="34" charset="0"/>
              <a:buChar char="•"/>
            </a:pPr>
            <a:r>
              <a:rPr lang="bs-Latn-BA" b="1" i="1" dirty="0" smtClean="0"/>
              <a:t>PREDMET</a:t>
            </a:r>
            <a:br>
              <a:rPr lang="bs-Latn-BA" b="1" i="1" dirty="0" smtClean="0"/>
            </a:br>
            <a:r>
              <a:rPr lang="bs-Latn-BA" dirty="0" smtClean="0"/>
              <a:t/>
            </a:r>
            <a:br>
              <a:rPr lang="bs-Latn-BA" dirty="0" smtClean="0"/>
            </a:br>
            <a:r>
              <a:rPr lang="bs-Latn-BA" dirty="0" smtClean="0"/>
              <a:t>U maju 2000. godine policija ih je uhapsila pod sumnjom da su opljačkali vozilo koje je pripadalo jednoj banci. Dok su se nalazili u pritvoru u pretkrivičnom postupku, izvršeno je pretresanje ukradenog vozila marke volkswagen koje je policija našla na mjestu izvršenja krivičnog djela i vozila marke BMW koje je u vlasništvu jednog od dvoje podnosilaca predstavke. Prilikom pretresanja nisu bili prisutni ni podnosioci predstavke ni njihov pravni zastupnik. </a:t>
            </a:r>
            <a:endParaRPr lang="bs-Latn-B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69006"/>
          </a:xfrm>
        </p:spPr>
        <p:txBody>
          <a:bodyPr>
            <a:normAutofit/>
          </a:bodyPr>
          <a:lstStyle/>
          <a:p>
            <a:pPr>
              <a:buFont typeface="Arial" pitchFamily="34" charset="0"/>
              <a:buChar char="•"/>
            </a:pPr>
            <a:r>
              <a:rPr lang="sr-Latn-RS" b="1" i="1" dirty="0" smtClean="0"/>
              <a:t>PREDMET</a:t>
            </a:r>
            <a:r>
              <a:rPr lang="sr-Latn-RS" dirty="0" smtClean="0"/>
              <a:t/>
            </a:r>
            <a:br>
              <a:rPr lang="sr-Latn-RS" dirty="0" smtClean="0"/>
            </a:br>
            <a:r>
              <a:rPr lang="vi-VN" dirty="0" smtClean="0"/>
              <a:t>Poslije dva dana, protiv podnosilaca predstavke otvoren je krivični postupak, a sutradan je izvršeno novo pretresanje oba vozila na osnovu naredbe za pretresanje i u prisustvu branioca podnosilaca predstavke. U zapisniku s tog pretresanja između ostalog je navedeno da je u vozilu BMW, koje je bilo u vlasništvu podnosioca predstavke, pronađen plastični otisak automobilske brave</a:t>
            </a:r>
            <a:r>
              <a:rPr lang="sr-Latn-RS" dirty="0" smtClean="0"/>
              <a:t>.</a:t>
            </a:r>
            <a:endParaRPr lang="bs-Latn-B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54692"/>
          </a:xfrm>
        </p:spPr>
        <p:txBody>
          <a:bodyPr/>
          <a:lstStyle/>
          <a:p>
            <a:pPr>
              <a:buFont typeface="Arial" pitchFamily="34" charset="0"/>
              <a:buChar char="•"/>
            </a:pPr>
            <a:r>
              <a:rPr lang="sr-Latn-RS" b="1" i="1" dirty="0" smtClean="0"/>
              <a:t>PREDMET</a:t>
            </a:r>
            <a:r>
              <a:rPr lang="sr-Latn-RS" dirty="0" smtClean="0"/>
              <a:t/>
            </a:r>
            <a:br>
              <a:rPr lang="sr-Latn-RS" dirty="0" smtClean="0"/>
            </a:br>
            <a:r>
              <a:rPr lang="vi-VN" dirty="0" smtClean="0"/>
              <a:t>Kako je advokat podnosilaca predstavke saznao iz nezvaničnih razgovora policajaca i kako je docnije ustanovljeno na sudu, u vozilo marke BMW, koje je zadržala policija, ušla su dvojica policajaca između spomenutih dva pretresanja kako </a:t>
            </a:r>
            <a:r>
              <a:rPr lang="bs-Latn-BA" dirty="0" smtClean="0"/>
              <a:t>bi uzeli uzorak tapacirunga za ispitivanje, a to su učinili bez naredbe za pretresanje i bez znanja i prisustva podnosilaca predstavke.</a:t>
            </a:r>
            <a:endParaRPr lang="bs-Latn-B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6154758"/>
          </a:xfrm>
        </p:spPr>
        <p:txBody>
          <a:bodyPr>
            <a:normAutofit fontScale="90000"/>
          </a:bodyPr>
          <a:lstStyle/>
          <a:p>
            <a:r>
              <a:rPr lang="vi-VN" dirty="0" smtClean="0"/>
              <a:t>U septembru 2000. godine protiv ovo dvoje podnosilaca predstavke i još četiri druga lica pokrenut je krivični postupak. U februaru 2001. godine Županijski sud je podnosioce predstavke proglasio krivim za pljačku banke i odredio im zatvorske kazne. Taj sud se, između ostalog, pozvao na posredne dokaze, odnosno indicije da je u vozilu marke BMW pronađen plastični otisak automobilske brave za koji se pretpostavlja da potiče od razbijene brave ukradenog kombija kojim je izvršena pljačka. Vrhovni sud je u maju 2002. godine odbacio žalbu podnosilaca predstavke i produžio im dosuđene kazne zatvora na šest godina i šest mjeseci, odnosno četiri godine i deset mjeseci</a:t>
            </a:r>
            <a:r>
              <a:rPr lang="sr-Latn-RS" dirty="0" smtClean="0"/>
              <a:t>.</a:t>
            </a:r>
            <a:endParaRPr lang="bs-Latn-B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29576" cy="6154758"/>
          </a:xfrm>
        </p:spPr>
        <p:txBody>
          <a:bodyPr>
            <a:normAutofit fontScale="90000"/>
          </a:bodyPr>
          <a:lstStyle/>
          <a:p>
            <a:pPr>
              <a:buFont typeface="Arial" pitchFamily="34" charset="0"/>
              <a:buChar char="•"/>
            </a:pPr>
            <a:r>
              <a:rPr lang="sr-Latn-RS" b="1" i="1" dirty="0" smtClean="0"/>
              <a:t>PRESUDA SUDA</a:t>
            </a:r>
            <a:r>
              <a:rPr lang="sr-Latn-RS" dirty="0" smtClean="0"/>
              <a:t/>
            </a:r>
            <a:br>
              <a:rPr lang="sr-Latn-RS" dirty="0" smtClean="0"/>
            </a:br>
            <a:r>
              <a:rPr lang="sr-Latn-RS" dirty="0" smtClean="0"/>
              <a:t/>
            </a:r>
            <a:br>
              <a:rPr lang="sr-Latn-RS" dirty="0" smtClean="0"/>
            </a:br>
            <a:r>
              <a:rPr lang="sr-Latn-RS" dirty="0" smtClean="0"/>
              <a:t>ODLUKA SUDA</a:t>
            </a:r>
            <a:br>
              <a:rPr lang="sr-Latn-RS" dirty="0" smtClean="0"/>
            </a:br>
            <a:r>
              <a:rPr lang="bs-Latn-BA" dirty="0" smtClean="0"/>
              <a:t>Podnosioci predstavke su, pozivajući se na član 6 stav 1, podnijeli predstavku Sudu u Strazburu zbog toga što je način na koji su prikupljeni dokazi protiv njih u krivičnom postupku bio nepravičan.</a:t>
            </a:r>
            <a:br>
              <a:rPr lang="bs-Latn-BA" dirty="0" smtClean="0"/>
            </a:br>
            <a:r>
              <a:rPr lang="vi-VN" u="sng" dirty="0" smtClean="0"/>
              <a:t>Član 6 stav 1 </a:t>
            </a:r>
            <a:r>
              <a:rPr lang="sr-Latn-RS" dirty="0" smtClean="0"/>
              <a:t/>
            </a:r>
            <a:br>
              <a:rPr lang="sr-Latn-RS" dirty="0" smtClean="0"/>
            </a:br>
            <a:r>
              <a:rPr lang="vi-VN" dirty="0" smtClean="0"/>
              <a:t>Sud je ponovio da, iako nije njegova uloga da utvrđuje koji sve </a:t>
            </a:r>
            <a:r>
              <a:rPr lang="vi-VN" dirty="0" smtClean="0"/>
              <a:t>dokaz</a:t>
            </a:r>
            <a:r>
              <a:rPr lang="bs-Latn-BA" smtClean="0"/>
              <a:t>I</a:t>
            </a:r>
            <a:r>
              <a:rPr lang="vi-VN" smtClean="0"/>
              <a:t> </a:t>
            </a:r>
            <a:r>
              <a:rPr lang="vi-VN" dirty="0" smtClean="0"/>
              <a:t>mogu biti prihvatljivi u jednom sudskom postupku, on mora dati odgovor na pitanje da li je postupak o kome je riječ u cjelini bio pravičan, uključujući tu i način na koji su prikupljeni dokazi.</a:t>
            </a:r>
            <a:endParaRPr lang="bs-Latn-B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329642" cy="6083320"/>
          </a:xfrm>
        </p:spPr>
        <p:txBody>
          <a:bodyPr>
            <a:normAutofit/>
          </a:bodyPr>
          <a:lstStyle/>
          <a:p>
            <a:pPr>
              <a:buFont typeface="Arial" pitchFamily="34" charset="0"/>
              <a:buChar char="•"/>
            </a:pPr>
            <a:r>
              <a:rPr lang="sr-Latn-RS" b="1" i="1" dirty="0" smtClean="0"/>
              <a:t>PRESUDA SUDA </a:t>
            </a:r>
            <a:r>
              <a:rPr lang="bs-Latn-BA" dirty="0" smtClean="0"/>
              <a:t/>
            </a:r>
            <a:br>
              <a:rPr lang="bs-Latn-BA" dirty="0" smtClean="0"/>
            </a:br>
            <a:r>
              <a:rPr lang="bs-Latn-BA" dirty="0" smtClean="0"/>
              <a:t>Prvo, Sud je utvrdio da su prava na odbranu bila poštovana u tom smislu što su podnosioci predstavke mogli da ulože prigovor u vezi sa autentičnošću osporenih dokaza. Nacionalni sudovi su razmotrili taj prigovor i prihvatili izjavu policajaca da nisu podmetnuli sporni dokaz. </a:t>
            </a:r>
            <a:r>
              <a:rPr lang="vi-VN" dirty="0" smtClean="0"/>
              <a:t>Nije, međutim, osporeno da su policajci ušli u vozilo bez ikakvih ovlašćenja. Zaista, tokom prvog pretresanja, izvršenog onog dana kada su podnosioci predstavke bili lišeni slobode, osporeni dokaz nije bio pronađen.</a:t>
            </a:r>
            <a:endParaRPr lang="bs-Latn-B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01014" cy="6154758"/>
          </a:xfrm>
        </p:spPr>
        <p:txBody>
          <a:bodyPr/>
          <a:lstStyle/>
          <a:p>
            <a:pPr>
              <a:buFont typeface="Arial" pitchFamily="34" charset="0"/>
              <a:buChar char="•"/>
            </a:pPr>
            <a:r>
              <a:rPr lang="sr-Latn-RS" b="1" i="1" dirty="0" smtClean="0"/>
              <a:t>PRESUDA SUDA </a:t>
            </a:r>
            <a:r>
              <a:rPr lang="sr-Latn-RS" dirty="0" smtClean="0"/>
              <a:t/>
            </a:r>
            <a:br>
              <a:rPr lang="sr-Latn-RS" dirty="0" smtClean="0"/>
            </a:br>
            <a:r>
              <a:rPr lang="vi-VN" dirty="0" smtClean="0"/>
              <a:t>Nacionalni sudovi su za to dali objašnjenje po kome je prvo pretresanje bilo površno i nedovoljno sa stanovišta jemstava pravičnog suđenja. Štaviše, minimalni zahtjev koji se postavlja prilikom pretresanja u krivičnoj istrazi jeste da se optuženome pruži odgovarajuća mogućnost da tom pretresanju prisustvuje. Po mišljenju Evropskog suda, postojale su sumnje u pogledu pouzdanosti nalaza posljednjeg pretresanja.</a:t>
            </a:r>
            <a:r>
              <a:rPr lang="sr-Latn-RS" dirty="0" smtClean="0"/>
              <a:t/>
            </a:r>
            <a:br>
              <a:rPr lang="sr-Latn-RS" dirty="0" smtClean="0"/>
            </a:br>
            <a:endParaRPr lang="bs-Latn-B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TotalTime>
  <Words>134</Words>
  <Application>Microsoft Office PowerPoint</Application>
  <PresentationFormat>On-screen Show (4:3)</PresentationFormat>
  <Paragraphs>13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Century Schoolbook</vt:lpstr>
      <vt:lpstr>Times New Roman</vt:lpstr>
      <vt:lpstr>Wingdings</vt:lpstr>
      <vt:lpstr>Wingdings 2</vt:lpstr>
      <vt:lpstr>Oriel</vt:lpstr>
      <vt:lpstr>Pravni Fakultet Univerziteta u Sarajevu    Radnje dokazivanja u krivičnom postupku                            (pretresanje)  Slučaj L. protiv Hrvatske  mentorica:     student: Prof.dr.Hajrija Sijerčić-Čolić   Burek Amel                            Sarajevo, april, 2020.  </vt:lpstr>
      <vt:lpstr>UVOD  L. PROTIV HRVATSKE   25. februar 2010. (predstavka br. 20100/06)   Podnosioci predstavke, Z. L. i M. L., hrvatski su državljani, oboje rođeni 1978. godine, koji žive u Zadru, u Hrvatskoj.   </vt:lpstr>
      <vt:lpstr>PREDMET  U maju 2000. godine policija ih je uhapsila pod sumnjom da su opljačkali vozilo koje je pripadalo jednoj banci. Dok su se nalazili u pritvoru u pretkrivičnom postupku, izvršeno je pretresanje ukradenog vozila marke volkswagen koje je policija našla na mjestu izvršenja krivičnog djela i vozila marke BMW koje je u vlasništvu jednog od dvoje podnosilaca predstavke. Prilikom pretresanja nisu bili prisutni ni podnosioci predstavke ni njihov pravni zastupnik. </vt:lpstr>
      <vt:lpstr>PREDMET Poslije dva dana, protiv podnosilaca predstavke otvoren je krivični postupak, a sutradan je izvršeno novo pretresanje oba vozila na osnovu naredbe za pretresanje i u prisustvu branioca podnosilaca predstavke. U zapisniku s tog pretresanja između ostalog je navedeno da je u vozilu BMW, koje je bilo u vlasništvu podnosioca predstavke, pronađen plastični otisak automobilske brave.</vt:lpstr>
      <vt:lpstr>PREDMET Kako je advokat podnosilaca predstavke saznao iz nezvaničnih razgovora policajaca i kako je docnije ustanovljeno na sudu, u vozilo marke BMW, koje je zadržala policija, ušla su dvojica policajaca između spomenutih dva pretresanja kako bi uzeli uzorak tapacirunga za ispitivanje, a to su učinili bez naredbe za pretresanje i bez znanja i prisustva podnosilaca predstavke.</vt:lpstr>
      <vt:lpstr>U septembru 2000. godine protiv ovo dvoje podnosilaca predstavke i još četiri druga lica pokrenut je krivični postupak. U februaru 2001. godine Županijski sud je podnosioce predstavke proglasio krivim za pljačku banke i odredio im zatvorske kazne. Taj sud se, između ostalog, pozvao na posredne dokaze, odnosno indicije da je u vozilu marke BMW pronađen plastični otisak automobilske brave za koji se pretpostavlja da potiče od razbijene brave ukradenog kombija kojim je izvršena pljačka. Vrhovni sud je u maju 2002. godine odbacio žalbu podnosilaca predstavke i produžio im dosuđene kazne zatvora na šest godina i šest mjeseci, odnosno četiri godine i deset mjeseci.</vt:lpstr>
      <vt:lpstr>PRESUDA SUDA  ODLUKA SUDA Podnosioci predstavke su, pozivajući se na član 6 stav 1, podnijeli predstavku Sudu u Strazburu zbog toga što je način na koji su prikupljeni dokazi protiv njih u krivičnom postupku bio nepravičan. Član 6 stav 1  Sud je ponovio da, iako nije njegova uloga da utvrđuje koji sve dokazI mogu biti prihvatljivi u jednom sudskom postupku, on mora dati odgovor na pitanje da li je postupak o kome je riječ u cjelini bio pravičan, uključujući tu i način na koji su prikupljeni dokazi.</vt:lpstr>
      <vt:lpstr>PRESUDA SUDA  Prvo, Sud je utvrdio da su prava na odbranu bila poštovana u tom smislu što su podnosioci predstavke mogli da ulože prigovor u vezi sa autentičnošću osporenih dokaza. Nacionalni sudovi su razmotrili taj prigovor i prihvatili izjavu policajaca da nisu podmetnuli sporni dokaz. Nije, međutim, osporeno da su policajci ušli u vozilo bez ikakvih ovlašćenja. Zaista, tokom prvog pretresanja, izvršenog onog dana kada su podnosioci predstavke bili lišeni slobode, osporeni dokaz nije bio pronađen.</vt:lpstr>
      <vt:lpstr>PRESUDA SUDA  Nacionalni sudovi su za to dali objašnjenje po kome je prvo pretresanje bilo površno i nedovoljno sa stanovišta jemstava pravičnog suđenja. Štaviše, minimalni zahtjev koji se postavlja prilikom pretresanja u krivičnoj istrazi jeste da se optuženome pruži odgovarajuća mogućnost da tom pretresanju prisustvuje. Po mišljenju Evropskog suda, postojale su sumnje u pogledu pouzdanosti nalaza posljednjeg pretresanja. </vt:lpstr>
      <vt:lpstr>PRESUDA SUDA  Sporni predmet nađen prilikom tog pretresa, plastični otisak automobilske brave, iako nije bio jedini dokaz na kome se temeljila oSUĐUJUća presuda, ipak je u  odlučivanju nacionalnih sudova imao značajno mjesto. Iako nije zadatak Evropskog suda da procjenjuje da li bi podnosioci predstavke bili osuđeni i bez tog dokaza, jasno je da je on predstavljao jedinu neposrednu vezu između vozila u vlasništvu jednog od podnosilaca predstavke i vozila koje je korišćeno u pljački banke. U zaključku, Sud je stao na stanovište da je u ovom slučaju bio prekršen član 6 stav1.</vt:lpstr>
      <vt:lpstr>PRESUDA SUDA  U svakom slučaju, Sud je istakao da član 6 može biti relevantan i prije nego što počne sudski postupak u nekom predmetu, u onoj mjeri u kojoj postoje izgledi da pravičnost suđenja bude ozbiljno ugrožena početnim propustom u pogledu poštovanja svih odredaba tog člana. Sud je u ovom slučaju istakao da pridaje poseban značaj načinu na koji se postupa u krivičnim stvarima i utisku koji to postupanje ostavlja, jer nije bitno samo da se pravda izvrši, već je bitno i da se jasno vidi da je pravda izvršena. </vt:lpstr>
      <vt:lpstr>PRESUDA SUDA  Ovdje se, naime, radi o povjerenju javnosti koje sudovi moraju uživati u jednom demokratskom društvu. Iako su podnosioci predstavke bili u prilici da ospore dokaz okolnosti su bile takve da su zaista ostavljale sumnju u pogledu pouzdanosti nalaza pretresanja izvršenog 27. maja, kada je pronađen plastični otisak brave iz vozila marke volkswagen. Budući da se tu radilo o dokazu od presudnog značaja za izricanje presude podnosiocima predstavke, time je bilo prekršeno njihovo pravo na pravično suđenje.</vt:lpstr>
      <vt:lpstr>PRESUDA SUDA  Savjet Evrope ohrabruje zemlje članice da se postaraju da podnosioci predstavki koji su dobili strazburšku presudu o tome da je suđenje koje je protiv njih vođeno bilo nepravično zatraže reviziju postupka pred domaćim sudovima. Sud je primijetio da gospodin i gospođa L. imaju takvu mogućnost prema hrvatskom Zakonu o krivičnom postupku. U izdvojenom ali saglasnom mišljenju, sudija Špilman (Spielmann) naveo je da je želio da Sud to uključi i u dispozitiv presude, kako bi Hrvatskoj ukazao da bi to bio najprimjereniji način da se ispravi kršenje Konvencije koje je bilo počinjeno. Sada će Komitet ministara biti dužan da nadzire izvršenje ove presude.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Pravni fakultet Sarajevo     PRIKRIVENE ISTRAŽNE RADNJE Slučaj Lisica protv Hrvatske     Sarajevo, april, 2020.</dc:title>
  <dc:creator>Korisnik</dc:creator>
  <cp:lastModifiedBy>H</cp:lastModifiedBy>
  <cp:revision>12</cp:revision>
  <dcterms:created xsi:type="dcterms:W3CDTF">2020-04-21T12:08:16Z</dcterms:created>
  <dcterms:modified xsi:type="dcterms:W3CDTF">2020-04-27T11:42:59Z</dcterms:modified>
</cp:coreProperties>
</file>