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7D634-C61D-4462-95CB-928495110F27}" v="65" dt="2020-04-17T17:22:16.091"/>
    <p1510:client id="{F90A43EC-871F-4C3B-93BB-ED28B42E27D6}" v="810" dt="2020-04-17T17:15:51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8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9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0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7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9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1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4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0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2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0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3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7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98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osoba, na zatvorenom, prehrana, sjedenje&#10;&#10;Opis je generiran uz vrlo visoku pouzdanost">
            <a:extLst>
              <a:ext uri="{FF2B5EF4-FFF2-40B4-BE49-F238E27FC236}">
                <a16:creationId xmlns:a16="http://schemas.microsoft.com/office/drawing/2014/main" id="{4F519A9F-E618-45F7-961A-2FBD937F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4" y="83928"/>
            <a:ext cx="8494143" cy="47779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501042"/>
            <a:ext cx="9144000" cy="2387600"/>
          </a:xfrm>
        </p:spPr>
        <p:txBody>
          <a:bodyPr/>
          <a:lstStyle/>
          <a:p>
            <a:r>
              <a:rPr lang="hr-HR" dirty="0">
                <a:cs typeface="Calibri Light"/>
              </a:rPr>
              <a:t>DOKUMENTI EU I DJEČIJA PORNOGRAFIJA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7C052-770D-4AB3-B68F-C8267A2C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6" y="165171"/>
            <a:ext cx="11877627" cy="1400530"/>
          </a:xfrm>
        </p:spPr>
        <p:txBody>
          <a:bodyPr/>
          <a:lstStyle/>
          <a:p>
            <a:r>
              <a:rPr lang="en" sz="3200" dirty="0">
                <a:latin typeface="Times New Roman"/>
                <a:ea typeface="+mj-lt"/>
                <a:cs typeface="+mj-lt"/>
              </a:rPr>
              <a:t>*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Konvencija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Vije</a:t>
            </a:r>
            <a:r>
              <a:rPr lang="en" sz="3200" dirty="0" err="1">
                <a:latin typeface="Times New Roman"/>
                <a:cs typeface="Arial"/>
              </a:rPr>
              <a:t>ća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Evrope</a:t>
            </a:r>
            <a:r>
              <a:rPr lang="en" sz="3200" dirty="0">
                <a:latin typeface="Times New Roman"/>
                <a:cs typeface="Arial"/>
              </a:rPr>
              <a:t> o </a:t>
            </a:r>
            <a:r>
              <a:rPr lang="en" sz="3200" dirty="0" err="1">
                <a:latin typeface="Times New Roman"/>
                <a:cs typeface="Arial"/>
              </a:rPr>
              <a:t>zaštiti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djece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od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seksualnog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iskorištavanja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i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seksualne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zloupotrebe</a:t>
            </a:r>
            <a:r>
              <a:rPr lang="en" sz="3200" dirty="0">
                <a:latin typeface="Times New Roman"/>
                <a:cs typeface="Arial"/>
              </a:rPr>
              <a:t> (2007)</a:t>
            </a:r>
            <a:endParaRPr lang="sr-Latn-RS" sz="3200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5" y="2052918"/>
            <a:ext cx="12023295" cy="47274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sz="2400" dirty="0" err="1">
                <a:latin typeface="Times New Roman"/>
                <a:ea typeface="+mj-lt"/>
                <a:cs typeface="+mj-lt"/>
              </a:rPr>
              <a:t>Države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članice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Vijeća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Evrope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i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zemlje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potpisnice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ove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Konvencije</a:t>
            </a:r>
            <a:r>
              <a:rPr lang="en" sz="2400" dirty="0">
                <a:latin typeface="Times New Roman"/>
                <a:cs typeface="Arial"/>
              </a:rPr>
              <a:t> u </a:t>
            </a:r>
            <a:r>
              <a:rPr lang="en" sz="2400" dirty="0" err="1">
                <a:latin typeface="Times New Roman"/>
                <a:cs typeface="Arial"/>
              </a:rPr>
              <a:t>Poglavlju</a:t>
            </a:r>
            <a:r>
              <a:rPr lang="en" sz="2400" dirty="0">
                <a:latin typeface="Times New Roman"/>
                <a:cs typeface="Arial"/>
              </a:rPr>
              <a:t> VI-</a:t>
            </a:r>
            <a:r>
              <a:rPr lang="en" sz="2400" dirty="0" err="1">
                <a:latin typeface="Times New Roman"/>
                <a:cs typeface="Arial"/>
              </a:rPr>
              <a:t>Materijalno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krivično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pravo</a:t>
            </a:r>
            <a:r>
              <a:rPr lang="en" sz="2400" dirty="0">
                <a:latin typeface="Times New Roman"/>
                <a:cs typeface="Arial"/>
              </a:rPr>
              <a:t> u </a:t>
            </a:r>
            <a:r>
              <a:rPr lang="en" sz="2400" dirty="0" err="1">
                <a:latin typeface="Times New Roman"/>
                <a:cs typeface="Arial"/>
              </a:rPr>
              <a:t>članu</a:t>
            </a:r>
            <a:r>
              <a:rPr lang="en" sz="2400" dirty="0">
                <a:latin typeface="Times New Roman"/>
                <a:cs typeface="Arial"/>
              </a:rPr>
              <a:t> 20. </a:t>
            </a:r>
            <a:r>
              <a:rPr lang="en" sz="2400" dirty="0" err="1">
                <a:latin typeface="Times New Roman"/>
                <a:cs typeface="Arial"/>
              </a:rPr>
              <a:t>stav</a:t>
            </a:r>
            <a:r>
              <a:rPr lang="en" sz="2400" dirty="0">
                <a:latin typeface="Times New Roman"/>
                <a:cs typeface="Arial"/>
              </a:rPr>
              <a:t> 1 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„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Krivi</a:t>
            </a:r>
            <a:r>
              <a:rPr lang="en" sz="2400" i="1" dirty="0" err="1">
                <a:latin typeface="Times New Roman"/>
                <a:cs typeface="Arial"/>
              </a:rPr>
              <a:t>čna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djela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koja</a:t>
            </a:r>
            <a:r>
              <a:rPr lang="en" sz="2400" i="1" dirty="0">
                <a:latin typeface="Times New Roman"/>
                <a:cs typeface="Arial"/>
              </a:rPr>
              <a:t> se </a:t>
            </a:r>
            <a:r>
              <a:rPr lang="en" sz="2400" i="1" dirty="0" err="1">
                <a:latin typeface="Times New Roman"/>
                <a:cs typeface="Arial"/>
              </a:rPr>
              <a:t>odnose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na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dječiju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pornografiju</a:t>
            </a:r>
            <a:r>
              <a:rPr lang="en" sz="2400" i="1" dirty="0">
                <a:latin typeface="Times New Roman"/>
                <a:cs typeface="Arial"/>
              </a:rPr>
              <a:t>“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navode</a:t>
            </a:r>
            <a:r>
              <a:rPr lang="en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šest</a:t>
            </a:r>
            <a:r>
              <a:rPr lang="en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oblika</a:t>
            </a:r>
            <a:r>
              <a:rPr lang="en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izvršenja</a:t>
            </a:r>
            <a:r>
              <a:rPr lang="en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krivi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cs typeface="Arial"/>
              </a:rPr>
              <a:t>čnog</a:t>
            </a:r>
            <a:r>
              <a:rPr lang="en" sz="2400" dirty="0">
                <a:solidFill>
                  <a:srgbClr val="FF0000"/>
                </a:solidFill>
                <a:latin typeface="Times New Roman"/>
                <a:cs typeface="Arial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cs typeface="Arial"/>
              </a:rPr>
              <a:t>djela</a:t>
            </a:r>
            <a:r>
              <a:rPr lang="en" sz="2400" dirty="0">
                <a:latin typeface="Times New Roman"/>
                <a:cs typeface="Arial"/>
              </a:rPr>
              <a:t>, </a:t>
            </a:r>
            <a:r>
              <a:rPr lang="en" sz="2400" dirty="0" err="1">
                <a:latin typeface="Times New Roman"/>
                <a:cs typeface="Arial"/>
              </a:rPr>
              <a:t>i</a:t>
            </a:r>
            <a:r>
              <a:rPr lang="en" sz="2400" dirty="0">
                <a:latin typeface="Times New Roman"/>
                <a:cs typeface="Arial"/>
              </a:rPr>
              <a:t> to: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en" sz="2400" dirty="0">
                <a:latin typeface="Times New Roman"/>
                <a:cs typeface="Times New Roman"/>
              </a:rPr>
              <a:t>a)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proizvodnja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dje</a:t>
            </a:r>
            <a:r>
              <a:rPr lang="en" sz="2400" dirty="0" err="1">
                <a:latin typeface="Times New Roman"/>
                <a:cs typeface="Arial"/>
              </a:rPr>
              <a:t>čije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pornografije</a:t>
            </a:r>
            <a:r>
              <a:rPr lang="en" sz="2400" dirty="0">
                <a:latin typeface="Times New Roman"/>
                <a:cs typeface="Arial"/>
              </a:rPr>
              <a:t>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en" sz="2400" dirty="0">
                <a:latin typeface="Times New Roman"/>
                <a:cs typeface="Times New Roman"/>
              </a:rPr>
              <a:t>b)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nu</a:t>
            </a:r>
            <a:r>
              <a:rPr lang="en" sz="2400" dirty="0" err="1">
                <a:latin typeface="Times New Roman"/>
                <a:cs typeface="Arial"/>
              </a:rPr>
              <a:t>đenje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ili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stavljanje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na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raspolaganje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dječije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pornografije</a:t>
            </a:r>
            <a:r>
              <a:rPr lang="en" sz="2400" dirty="0">
                <a:latin typeface="Times New Roman"/>
                <a:cs typeface="Arial"/>
              </a:rPr>
              <a:t>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en" sz="2400" dirty="0">
                <a:latin typeface="Times New Roman"/>
                <a:cs typeface="Times New Roman"/>
              </a:rPr>
              <a:t>c)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distribuiranje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ili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prenošenje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dje</a:t>
            </a:r>
            <a:r>
              <a:rPr lang="en" sz="2400" dirty="0" err="1">
                <a:latin typeface="Times New Roman"/>
                <a:cs typeface="Arial"/>
              </a:rPr>
              <a:t>čije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pornografije</a:t>
            </a:r>
            <a:r>
              <a:rPr lang="en" sz="2400" dirty="0">
                <a:latin typeface="Times New Roman"/>
                <a:cs typeface="Arial"/>
              </a:rPr>
              <a:t>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en" sz="2400" dirty="0">
                <a:latin typeface="Times New Roman"/>
                <a:cs typeface="Times New Roman"/>
              </a:rPr>
              <a:t>d)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nabavka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dje</a:t>
            </a:r>
            <a:r>
              <a:rPr lang="en" sz="2400" dirty="0" err="1">
                <a:latin typeface="Times New Roman"/>
                <a:cs typeface="Arial"/>
              </a:rPr>
              <a:t>čije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pornografije</a:t>
            </a:r>
            <a:r>
              <a:rPr lang="en" sz="2400" dirty="0">
                <a:latin typeface="Times New Roman"/>
                <a:cs typeface="Arial"/>
              </a:rPr>
              <a:t> za </a:t>
            </a:r>
            <a:r>
              <a:rPr lang="en" sz="2400" dirty="0" err="1">
                <a:latin typeface="Times New Roman"/>
                <a:cs typeface="Arial"/>
              </a:rPr>
              <a:t>sebe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ili</a:t>
            </a:r>
            <a:r>
              <a:rPr lang="en" sz="2400" dirty="0">
                <a:latin typeface="Times New Roman"/>
                <a:cs typeface="Arial"/>
              </a:rPr>
              <a:t> za </a:t>
            </a:r>
            <a:r>
              <a:rPr lang="en" sz="2400" dirty="0" err="1">
                <a:latin typeface="Times New Roman"/>
                <a:cs typeface="Arial"/>
              </a:rPr>
              <a:t>drugu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osobu</a:t>
            </a:r>
            <a:r>
              <a:rPr lang="en" sz="2400" dirty="0">
                <a:latin typeface="Times New Roman"/>
                <a:cs typeface="Arial"/>
              </a:rPr>
              <a:t>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en" sz="2400" dirty="0">
                <a:latin typeface="Times New Roman"/>
                <a:cs typeface="Times New Roman"/>
              </a:rPr>
              <a:t>e)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posjedovanje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pornografije</a:t>
            </a:r>
            <a:r>
              <a:rPr lang="en" sz="2400" dirty="0">
                <a:latin typeface="Times New Roman"/>
                <a:ea typeface="+mj-lt"/>
                <a:cs typeface="+mj-lt"/>
              </a:rPr>
              <a:t>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en" sz="2400" dirty="0">
                <a:latin typeface="Times New Roman"/>
                <a:cs typeface="Times New Roman"/>
              </a:rPr>
              <a:t>f) </a:t>
            </a:r>
            <a:r>
              <a:rPr lang="en" sz="2400" err="1">
                <a:latin typeface="Times New Roman"/>
                <a:ea typeface="+mj-lt"/>
                <a:cs typeface="+mj-lt"/>
              </a:rPr>
              <a:t>namjerno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sticanje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pristupa</a:t>
            </a:r>
            <a:r>
              <a:rPr lang="en" sz="2400" dirty="0">
                <a:latin typeface="Times New Roman"/>
                <a:ea typeface="+mj-lt"/>
                <a:cs typeface="+mj-lt"/>
              </a:rPr>
              <a:t>, </a:t>
            </a:r>
            <a:r>
              <a:rPr lang="en" sz="2400" err="1">
                <a:latin typeface="Times New Roman"/>
                <a:ea typeface="+mj-lt"/>
                <a:cs typeface="+mj-lt"/>
              </a:rPr>
              <a:t>preko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informacionih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i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komunkacijskih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tehnologija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dje</a:t>
            </a:r>
            <a:r>
              <a:rPr lang="en" sz="2400" err="1">
                <a:latin typeface="Times New Roman"/>
                <a:cs typeface="Arial"/>
              </a:rPr>
              <a:t>čijoj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pornografiji</a:t>
            </a:r>
            <a:r>
              <a:rPr lang="en" sz="2400" dirty="0">
                <a:latin typeface="Times New Roman"/>
                <a:cs typeface="Arial"/>
              </a:rPr>
              <a:t>;</a:t>
            </a:r>
            <a:endParaRPr lang="hr-HR" sz="2400">
              <a:latin typeface="Times New Roman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86" y="672692"/>
            <a:ext cx="11146276" cy="5288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latin typeface="Times New Roman"/>
                <a:ea typeface="+mj-lt"/>
                <a:cs typeface="+mj-lt"/>
              </a:rPr>
              <a:t>potpisnice Konvencije preuzimaju obavezu da </a:t>
            </a:r>
            <a:r>
              <a:rPr lang="hr-HR" sz="2400" dirty="0">
                <a:latin typeface="Times New Roman"/>
                <a:cs typeface="Arial"/>
              </a:rPr>
              <a:t>će poduzeti zakonske i druge mjere kako bi naprijed navedena obilježja ili ponašanje bila krivično procesuirana. Dalje, u 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stavu 2. istog člana </a:t>
            </a:r>
            <a:r>
              <a:rPr lang="hr-HR" sz="2400" dirty="0">
                <a:latin typeface="Times New Roman"/>
                <a:cs typeface="Arial"/>
              </a:rPr>
              <a:t>data je definicija pojma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„</a:t>
            </a:r>
            <a:r>
              <a:rPr lang="hr-HR" sz="2400" i="1" dirty="0" err="1">
                <a:latin typeface="Times New Roman"/>
                <a:ea typeface="+mj-lt"/>
                <a:cs typeface="+mj-lt"/>
              </a:rPr>
              <a:t>dje</a:t>
            </a:r>
            <a:r>
              <a:rPr lang="hr-HR" sz="2400" i="1" dirty="0" err="1">
                <a:latin typeface="Times New Roman"/>
                <a:cs typeface="Arial"/>
              </a:rPr>
              <a:t>čije</a:t>
            </a:r>
            <a:r>
              <a:rPr lang="hr-HR" sz="2400" i="1" dirty="0">
                <a:latin typeface="Times New Roman"/>
                <a:cs typeface="Arial"/>
              </a:rPr>
              <a:t> pornografije“ </a:t>
            </a:r>
            <a:r>
              <a:rPr lang="hr-HR" sz="2400" dirty="0">
                <a:latin typeface="Times New Roman"/>
                <a:ea typeface="+mj-lt"/>
                <a:cs typeface="+mj-lt"/>
              </a:rPr>
              <a:t>kaže: „</a:t>
            </a:r>
            <a:r>
              <a:rPr lang="hr-HR" sz="2400" i="1" dirty="0" err="1">
                <a:latin typeface="Times New Roman"/>
                <a:ea typeface="+mj-lt"/>
                <a:cs typeface="+mj-lt"/>
              </a:rPr>
              <a:t>Dje</a:t>
            </a:r>
            <a:r>
              <a:rPr lang="hr-HR" sz="2400" i="1" dirty="0" err="1">
                <a:latin typeface="Times New Roman"/>
                <a:cs typeface="Arial"/>
              </a:rPr>
              <a:t>čija</a:t>
            </a:r>
            <a:r>
              <a:rPr lang="hr-HR" sz="2400" i="1" dirty="0">
                <a:latin typeface="Times New Roman"/>
                <a:cs typeface="Arial"/>
              </a:rPr>
              <a:t> pornografija će značiti svaki materijal koji </a:t>
            </a:r>
            <a:r>
              <a:rPr lang="hr-HR" sz="2400" i="1" dirty="0" err="1">
                <a:latin typeface="Times New Roman"/>
                <a:cs typeface="Arial"/>
              </a:rPr>
              <a:t>vizuelno</a:t>
            </a:r>
            <a:r>
              <a:rPr lang="hr-HR" sz="2400" i="1" dirty="0">
                <a:latin typeface="Times New Roman"/>
                <a:cs typeface="Arial"/>
              </a:rPr>
              <a:t> opisuje dijete </a:t>
            </a:r>
            <a:r>
              <a:rPr lang="hr-HR" sz="2400" i="1" dirty="0" err="1">
                <a:latin typeface="Times New Roman"/>
                <a:cs typeface="Arial"/>
              </a:rPr>
              <a:t>angažovano</a:t>
            </a:r>
            <a:r>
              <a:rPr lang="hr-HR" sz="2400" i="1" dirty="0">
                <a:latin typeface="Times New Roman"/>
                <a:cs typeface="Arial"/>
              </a:rPr>
              <a:t> u stvarno ili simulirano seksualno jasno ponašanje ili opis </a:t>
            </a:r>
            <a:r>
              <a:rPr lang="hr-HR" sz="2400" i="1" dirty="0" err="1">
                <a:latin typeface="Times New Roman"/>
                <a:cs typeface="Arial"/>
              </a:rPr>
              <a:t>dječijih</a:t>
            </a:r>
            <a:r>
              <a:rPr lang="hr-HR" sz="2400" i="1" dirty="0">
                <a:latin typeface="Times New Roman"/>
                <a:cs typeface="Arial"/>
              </a:rPr>
              <a:t> i seksualnih organa čija je primarna svrha seks.“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u stavu 3. 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člana 20.</a:t>
            </a:r>
            <a:r>
              <a:rPr lang="hr-HR" sz="2400" dirty="0">
                <a:latin typeface="Times New Roman"/>
                <a:cs typeface="Arial"/>
              </a:rPr>
              <a:t> navodi se da svaka strana potpisnica može zadržati pravo da </a:t>
            </a:r>
            <a:r>
              <a:rPr lang="hr-HR" sz="2400" dirty="0" err="1">
                <a:latin typeface="Times New Roman"/>
                <a:cs typeface="Arial"/>
              </a:rPr>
              <a:t>neprimjenjuje</a:t>
            </a:r>
            <a:r>
              <a:rPr lang="hr-HR" sz="2400" dirty="0">
                <a:latin typeface="Times New Roman"/>
                <a:cs typeface="Arial"/>
              </a:rPr>
              <a:t> u </a:t>
            </a:r>
            <a:r>
              <a:rPr lang="hr-HR" sz="2400" dirty="0" err="1">
                <a:latin typeface="Times New Roman"/>
                <a:cs typeface="Arial"/>
              </a:rPr>
              <a:t>cjelosti</a:t>
            </a:r>
            <a:r>
              <a:rPr lang="hr-HR" sz="2400" dirty="0">
                <a:latin typeface="Times New Roman"/>
                <a:cs typeface="Arial"/>
              </a:rPr>
              <a:t> ili djelomično stavove „1a“ i „e“, a koji se odnose na proizvodnju i posjedovanje pornografskog materijala u slučajevima: „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koji se isklju</a:t>
            </a:r>
            <a:r>
              <a:rPr lang="hr-HR" sz="2400" i="1" dirty="0">
                <a:latin typeface="Times New Roman"/>
                <a:cs typeface="Arial"/>
              </a:rPr>
              <a:t>čivo sastoji od simuliranih predstavljanja ili realističnih slika nepostojećeg djeteta“</a:t>
            </a:r>
            <a:r>
              <a:rPr lang="hr-HR" sz="2400" i="1" dirty="0">
                <a:latin typeface="Times New Roman"/>
                <a:ea typeface="+mj-lt"/>
                <a:cs typeface="Arial"/>
              </a:rPr>
              <a:t> 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koji uključuje djecu koja su dostigla starosnu dob navedenu u </a:t>
            </a:r>
            <a:r>
              <a:rPr lang="hr-HR" sz="2400" i="1" dirty="0">
                <a:latin typeface="Times New Roman"/>
                <a:cs typeface="Arial"/>
              </a:rPr>
              <a:t>članu 18., paragraf 2., kada su ove slike proizvedene i nalaze se u njihovom posjedu uz njihov pristanak isključivo za </a:t>
            </a:r>
            <a:r>
              <a:rPr lang="hr-HR" sz="2400" i="1" dirty="0" err="1">
                <a:latin typeface="Times New Roman"/>
                <a:cs typeface="Arial"/>
              </a:rPr>
              <a:t>sopstvenu</a:t>
            </a:r>
            <a:r>
              <a:rPr lang="hr-HR" sz="2400" i="1" dirty="0">
                <a:latin typeface="Times New Roman"/>
                <a:cs typeface="Arial"/>
              </a:rPr>
              <a:t> privatnu upotrebu“</a:t>
            </a:r>
            <a:endParaRPr lang="hr-HR" sz="2400">
              <a:latin typeface="Times New Roman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09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7C052-770D-4AB3-B68F-C8267A2C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0" y="93284"/>
            <a:ext cx="12380834" cy="1400530"/>
          </a:xfrm>
        </p:spPr>
        <p:txBody>
          <a:bodyPr/>
          <a:lstStyle/>
          <a:p>
            <a:r>
              <a:rPr lang="en" sz="3200" dirty="0">
                <a:latin typeface="Times New Roman"/>
                <a:ea typeface="+mj-lt"/>
                <a:cs typeface="+mj-lt"/>
              </a:rPr>
              <a:t>*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Okvirna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odluka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Vije</a:t>
            </a:r>
            <a:r>
              <a:rPr lang="en" sz="3200" dirty="0" err="1">
                <a:latin typeface="Times New Roman"/>
                <a:cs typeface="Arial"/>
              </a:rPr>
              <a:t>ća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Evropske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unije</a:t>
            </a:r>
            <a:r>
              <a:rPr lang="en" sz="3200" dirty="0">
                <a:latin typeface="Times New Roman"/>
                <a:cs typeface="Arial"/>
              </a:rPr>
              <a:t> 2004/8/PUP od 22.decembra 2003. </a:t>
            </a:r>
            <a:r>
              <a:rPr lang="en" sz="3200" dirty="0" err="1">
                <a:latin typeface="Times New Roman"/>
                <a:cs typeface="Arial"/>
              </a:rPr>
              <a:t>godine</a:t>
            </a:r>
            <a:r>
              <a:rPr lang="en" sz="3200" dirty="0">
                <a:latin typeface="Times New Roman"/>
                <a:cs typeface="Arial"/>
              </a:rPr>
              <a:t> o </a:t>
            </a:r>
            <a:r>
              <a:rPr lang="en" sz="3200" dirty="0" err="1">
                <a:latin typeface="Times New Roman"/>
                <a:cs typeface="Arial"/>
              </a:rPr>
              <a:t>sprečavanju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seksualnog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iskorištavanja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djece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i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dječije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pornografije</a:t>
            </a:r>
            <a:endParaRPr lang="sr-Latn-RS" sz="3200" dirty="0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35" y="2052918"/>
            <a:ext cx="11577597" cy="47130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latin typeface="Times New Roman"/>
                <a:ea typeface="+mj-lt"/>
                <a:cs typeface="+mj-lt"/>
              </a:rPr>
              <a:t>Okvirna odluka Vije</a:t>
            </a:r>
            <a:r>
              <a:rPr lang="hr-HR" sz="2400" dirty="0">
                <a:latin typeface="Times New Roman"/>
                <a:cs typeface="Arial"/>
              </a:rPr>
              <a:t>ća Evropske unije 2004/8/PUP od 22. decembra 2003. godine o sprečavanju seksualnog iskorištavanja djece i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 rezultat je brojnih aktivnosti koji su na nivou Evropske unije </a:t>
            </a:r>
            <a:r>
              <a:rPr lang="hr-HR" sz="2400" dirty="0" err="1">
                <a:solidFill>
                  <a:srgbClr val="FF0000"/>
                </a:solidFill>
                <a:latin typeface="Times New Roman"/>
                <a:cs typeface="Arial"/>
              </a:rPr>
              <a:t>preduzimane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 u suzbijanju seksualnog iskorištavanja djece i </a:t>
            </a:r>
            <a:r>
              <a:rPr lang="hr-HR" sz="2400" dirty="0" err="1">
                <a:solidFill>
                  <a:srgbClr val="FF0000"/>
                </a:solidFill>
                <a:latin typeface="Times New Roman"/>
                <a:cs typeface="Arial"/>
              </a:rPr>
              <a:t>dječije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 pornografije</a:t>
            </a:r>
            <a:endParaRPr lang="hr-HR" sz="24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osnovni sadržaji ove okvirne odluke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odnose se na definiciju osnovnih elemenata krivi</a:t>
            </a:r>
            <a:r>
              <a:rPr lang="hr-HR" sz="2400" dirty="0">
                <a:latin typeface="Times New Roman"/>
                <a:cs typeface="Arial"/>
              </a:rPr>
              <a:t>čnog prava, zajedničke svim državama članicama, uključujući efikasne, </a:t>
            </a:r>
            <a:r>
              <a:rPr lang="hr-HR" sz="2400" dirty="0" err="1">
                <a:latin typeface="Times New Roman"/>
                <a:cs typeface="Arial"/>
              </a:rPr>
              <a:t>srezmjerne</a:t>
            </a:r>
            <a:r>
              <a:rPr lang="hr-HR" sz="2400" dirty="0">
                <a:latin typeface="Times New Roman"/>
                <a:cs typeface="Arial"/>
              </a:rPr>
              <a:t> i </a:t>
            </a:r>
            <a:r>
              <a:rPr lang="hr-HR" sz="2400" dirty="0" err="1">
                <a:latin typeface="Times New Roman"/>
                <a:cs typeface="Arial"/>
              </a:rPr>
              <a:t>odgovarajuče</a:t>
            </a:r>
            <a:r>
              <a:rPr lang="hr-HR" sz="2400" dirty="0">
                <a:latin typeface="Times New Roman"/>
                <a:cs typeface="Arial"/>
              </a:rPr>
              <a:t> sankcije, zajedno sa najširom mogućom pravosudnom saradnjom. Okvirna odluka „pokriva“ i elemente krivičnog djela </a:t>
            </a:r>
            <a:r>
              <a:rPr lang="hr-HR" sz="2400" dirty="0" err="1">
                <a:latin typeface="Times New Roman"/>
                <a:cs typeface="Arial"/>
              </a:rPr>
              <a:t>djčije</a:t>
            </a:r>
            <a:r>
              <a:rPr lang="hr-HR" sz="2400" dirty="0">
                <a:latin typeface="Times New Roman"/>
                <a:cs typeface="Arial"/>
              </a:rPr>
              <a:t> pornografije kako bi države članice mogle </a:t>
            </a:r>
            <a:r>
              <a:rPr lang="hr-HR" sz="2400" dirty="0" err="1">
                <a:latin typeface="Times New Roman"/>
                <a:cs typeface="Arial"/>
              </a:rPr>
              <a:t>preduzeti</a:t>
            </a:r>
            <a:r>
              <a:rPr lang="hr-HR" sz="2400" dirty="0">
                <a:latin typeface="Times New Roman"/>
                <a:cs typeface="Arial"/>
              </a:rPr>
              <a:t> mjere kažnjavanja proizvodnje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pornografije, distribucije, širenja ili emitiranja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 , ponude ili stavljanje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 na raspolaganje ili sticanje i posjedovanje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</a:t>
            </a:r>
            <a:endParaRPr lang="hr-HR" sz="2400" dirty="0">
              <a:latin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22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52" y="126352"/>
            <a:ext cx="10758088" cy="30309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važni sadržaji Okvirne odluke odnose se na kazne</a:t>
            </a:r>
            <a:r>
              <a:rPr lang="hr-HR" sz="2400" dirty="0">
                <a:latin typeface="Times New Roman"/>
                <a:ea typeface="+mj-lt"/>
                <a:cs typeface="+mj-lt"/>
              </a:rPr>
              <a:t>, jer se države obavezuju da za odgovaraju</a:t>
            </a:r>
            <a:r>
              <a:rPr lang="hr-HR" sz="2400" dirty="0">
                <a:latin typeface="Times New Roman"/>
                <a:cs typeface="Arial"/>
              </a:rPr>
              <a:t>će oblike krivičnih djela seksualnog iskorištavanja djece i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 kazne budu zaprijećene u odgovarajućim okvirima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tako</a:t>
            </a:r>
            <a:r>
              <a:rPr lang="hr-HR" sz="2400" dirty="0">
                <a:latin typeface="Times New Roman"/>
                <a:ea typeface="+mj-lt"/>
                <a:cs typeface="Arial"/>
              </a:rPr>
              <a:t>đer</a:t>
            </a:r>
            <a:r>
              <a:rPr lang="hr-HR" sz="2400" dirty="0">
                <a:latin typeface="Times New Roman"/>
                <a:cs typeface="Arial"/>
              </a:rPr>
              <a:t> treba naglasiti da 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ova Okvirna odluka predviđa i krivičnu odgovornost pravnih osoba</a:t>
            </a:r>
            <a:r>
              <a:rPr lang="hr-HR" sz="2400" dirty="0">
                <a:latin typeface="Times New Roman"/>
                <a:cs typeface="Arial"/>
              </a:rPr>
              <a:t>, zaštitu i pomoć žrtvama, uspostavljanje nadležnosti nacionalnih pravosudnih tijela, te rok do kojeg države članice moraju </a:t>
            </a:r>
            <a:r>
              <a:rPr lang="hr-HR" sz="2400" dirty="0" err="1">
                <a:latin typeface="Times New Roman"/>
                <a:cs typeface="Arial"/>
              </a:rPr>
              <a:t>preduzeti</a:t>
            </a:r>
            <a:r>
              <a:rPr lang="hr-HR" sz="2400" dirty="0">
                <a:latin typeface="Times New Roman"/>
                <a:cs typeface="Arial"/>
              </a:rPr>
              <a:t> mjere kako bi svoje zakonodavstvo uskladile sa ovom Okvirnom odlukom </a:t>
            </a:r>
            <a:endParaRPr lang="hr-HR" sz="2400" dirty="0">
              <a:latin typeface="Times New Roman"/>
            </a:endParaRPr>
          </a:p>
          <a:p>
            <a:endParaRPr lang="hr-HR" dirty="0"/>
          </a:p>
        </p:txBody>
      </p:sp>
      <p:pic>
        <p:nvPicPr>
          <p:cNvPr id="2" name="Slika 3" descr="Slika na kojoj se prikazuje zgrada, na otvorenom, sjedenje, osoba&#10;&#10;Opis je generiran uz vrlo visoku pouzdanost">
            <a:extLst>
              <a:ext uri="{FF2B5EF4-FFF2-40B4-BE49-F238E27FC236}">
                <a16:creationId xmlns:a16="http://schemas.microsoft.com/office/drawing/2014/main" id="{2034DC9A-B457-4D6A-9219-77BB0627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8" y="3162474"/>
            <a:ext cx="5230482" cy="3322258"/>
          </a:xfrm>
          <a:prstGeom prst="rect">
            <a:avLst/>
          </a:prstGeom>
        </p:spPr>
      </p:pic>
      <p:pic>
        <p:nvPicPr>
          <p:cNvPr id="5" name="Slika 5" descr="Slika na kojoj se prikazuje osoba, na otvorenom, cesta, žena&#10;&#10;Opis je generiran uz vrlo visoku pouzdanost">
            <a:extLst>
              <a:ext uri="{FF2B5EF4-FFF2-40B4-BE49-F238E27FC236}">
                <a16:creationId xmlns:a16="http://schemas.microsoft.com/office/drawing/2014/main" id="{D00320A0-A8F7-44DB-B0DE-96F53D54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85" y="3160805"/>
            <a:ext cx="5316746" cy="33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7C052-770D-4AB3-B68F-C8267A2C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0" y="452718"/>
            <a:ext cx="10511780" cy="1400530"/>
          </a:xfrm>
        </p:spPr>
        <p:txBody>
          <a:bodyPr/>
          <a:lstStyle/>
          <a:p>
            <a:r>
              <a:rPr lang="en" sz="3200" dirty="0">
                <a:latin typeface="Times New Roman"/>
                <a:ea typeface="+mj-lt"/>
                <a:cs typeface="+mj-lt"/>
              </a:rPr>
              <a:t>*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Direktiva</a:t>
            </a:r>
            <a:r>
              <a:rPr lang="en" sz="3200" dirty="0">
                <a:latin typeface="Times New Roman"/>
                <a:ea typeface="+mj-lt"/>
                <a:cs typeface="+mj-lt"/>
              </a:rPr>
              <a:t> 2011/93/EU o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suzbijanju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seksualnog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zlostavljanja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i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seksualnog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iskorištavanja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djece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i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dje</a:t>
            </a:r>
            <a:r>
              <a:rPr lang="en" sz="3200" dirty="0" err="1">
                <a:latin typeface="Times New Roman"/>
                <a:cs typeface="Arial"/>
              </a:rPr>
              <a:t>čije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pornografije</a:t>
            </a:r>
            <a:r>
              <a:rPr lang="en" sz="3200" dirty="0">
                <a:latin typeface="Times New Roman"/>
                <a:cs typeface="Arial"/>
              </a:rPr>
              <a:t> (2011)</a:t>
            </a:r>
            <a:endParaRPr lang="sr-Latn-RS" sz="3200" dirty="0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1707861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latin typeface="Times New Roman"/>
                <a:ea typeface="+mj-lt"/>
                <a:cs typeface="+mj-lt"/>
              </a:rPr>
              <a:t>služi poboljšanju zaštite djece od seksualnog zlostavljanja i iskorištavanja. Da bi se taj cilj postigao, Direktivom se zemlje EU obavezuju na slijede</a:t>
            </a:r>
            <a:r>
              <a:rPr lang="hr-HR" sz="2400" dirty="0">
                <a:latin typeface="Times New Roman"/>
                <a:cs typeface="Arial"/>
              </a:rPr>
              <a:t>će: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donošenje preventivnih mjera,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zaštitu djece žrtava,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istragu i progon po</a:t>
            </a:r>
            <a:r>
              <a:rPr lang="hr-HR" sz="2400" dirty="0">
                <a:latin typeface="Times New Roman"/>
                <a:cs typeface="Arial"/>
              </a:rPr>
              <a:t>činitelja</a:t>
            </a:r>
            <a:endParaRPr lang="hr-HR" sz="2400" dirty="0">
              <a:latin typeface="Times New Roman"/>
            </a:endParaRPr>
          </a:p>
          <a:p>
            <a:endParaRPr lang="hr-HR" dirty="0"/>
          </a:p>
        </p:txBody>
      </p:sp>
      <p:pic>
        <p:nvPicPr>
          <p:cNvPr id="4" name="Slika 4" descr="Slika na kojoj se prikazuje osoba, na otvorenom, muškarac, mlado&#10;&#10;Opis je generiran uz vrlo visoku pouzdanost">
            <a:extLst>
              <a:ext uri="{FF2B5EF4-FFF2-40B4-BE49-F238E27FC236}">
                <a16:creationId xmlns:a16="http://schemas.microsoft.com/office/drawing/2014/main" id="{ED0C6075-2BE4-44B9-A23F-D8C6AAF4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022" y="2713958"/>
            <a:ext cx="6165011" cy="40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44" y="-60552"/>
            <a:ext cx="12195822" cy="68121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Kako bi se olakšao progon po</a:t>
            </a:r>
            <a:r>
              <a:rPr lang="hr-HR" sz="2400" b="1" dirty="0">
                <a:solidFill>
                  <a:srgbClr val="FF0000"/>
                </a:solidFill>
                <a:latin typeface="Times New Roman"/>
                <a:cs typeface="Arial"/>
              </a:rPr>
              <a:t>činitelja</a:t>
            </a:r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,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Direktivom se: 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- inkriminira širok raspon situacija seksualno zlostavljanja i iskorištavanja (20 kaznenih djela i pokušaja),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- uvode pove</a:t>
            </a:r>
            <a:r>
              <a:rPr lang="hr-HR" sz="2400" dirty="0">
                <a:latin typeface="Times New Roman"/>
                <a:cs typeface="Arial"/>
              </a:rPr>
              <a:t>ćane razine kazni (najviše razine utvrđene nacionalnim zakonodavstvom ne smiju biti niže od razina koje se kreću u rasponu od 1-10 godina zatvora, ovisno o težini kaznenog djela.) Potrebno je uzeti u obzir i niz otežanih okolnosti;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- produljuje zastara nakon što žrtva stekne status punoljetnika;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- uklanjaju prepreke povezane sa povjerljivoš</a:t>
            </a:r>
            <a:r>
              <a:rPr lang="hr-HR" sz="2400" dirty="0">
                <a:latin typeface="Times New Roman"/>
                <a:cs typeface="Arial"/>
              </a:rPr>
              <a:t>ću u pogledu prijava koje podnesu stručnjaci čija je glavna zadaća rad sa djecom;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- uvodi </a:t>
            </a:r>
            <a:r>
              <a:rPr lang="hr-HR" sz="2400" dirty="0" err="1">
                <a:latin typeface="Times New Roman"/>
                <a:ea typeface="+mj-lt"/>
                <a:cs typeface="+mj-lt"/>
              </a:rPr>
              <a:t>izvanteritorijalnu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nadležnost za po</a:t>
            </a:r>
            <a:r>
              <a:rPr lang="hr-HR" sz="2400" dirty="0">
                <a:latin typeface="Times New Roman"/>
                <a:cs typeface="Arial"/>
              </a:rPr>
              <a:t>činitelje koji su državljani kako bi bio moguć njihov progon u zemlje u inozemstvu u kojoj su počinili kazneno djelo;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- </a:t>
            </a:r>
            <a:r>
              <a:rPr lang="hr-HR" sz="2400" dirty="0" err="1">
                <a:latin typeface="Times New Roman"/>
                <a:ea typeface="+mj-lt"/>
                <a:cs typeface="+mj-lt"/>
              </a:rPr>
              <a:t>zatijeva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da se uklone </a:t>
            </a:r>
            <a:r>
              <a:rPr lang="hr-HR" sz="2400" dirty="0" err="1">
                <a:latin typeface="Times New Roman"/>
                <a:ea typeface="+mj-lt"/>
                <a:cs typeface="+mj-lt"/>
              </a:rPr>
              <a:t>postupovne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prepreke progonu kaznenih djela po</a:t>
            </a:r>
            <a:r>
              <a:rPr lang="hr-HR" sz="2400" dirty="0">
                <a:latin typeface="Times New Roman"/>
                <a:cs typeface="Arial"/>
              </a:rPr>
              <a:t>činjenih u inozemstvu;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- osigurava da policiji moraju biti dostupni u</a:t>
            </a:r>
            <a:r>
              <a:rPr lang="hr-HR" sz="2400" dirty="0">
                <a:latin typeface="Times New Roman"/>
                <a:cs typeface="Arial"/>
              </a:rPr>
              <a:t>činkoviti istražni alati, kao što su alati koji se upotrebljavaju u borbi protiv organiziranog kriminala ili u drugim slučajevima teških kaznenih djela i da moraju biti uspostavljene posebne jedinice kako bi se identificirale žrtve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pornografije.</a:t>
            </a:r>
            <a:endParaRPr lang="hr-HR" sz="2400" dirty="0">
              <a:latin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17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74" y="126352"/>
            <a:ext cx="11548842" cy="2915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Kako bi se zaštitila djeca žrtve</a:t>
            </a:r>
            <a:r>
              <a:rPr lang="hr-HR" sz="2400" b="1" dirty="0">
                <a:latin typeface="Times New Roman"/>
                <a:ea typeface="+mj-lt"/>
                <a:cs typeface="+mj-lt"/>
              </a:rPr>
              <a:t>,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Direktivom se uvode pravila o slijede</a:t>
            </a:r>
            <a:r>
              <a:rPr lang="hr-HR" sz="2400" dirty="0">
                <a:latin typeface="Times New Roman"/>
                <a:cs typeface="Arial"/>
              </a:rPr>
              <a:t>ćem: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opsežnim mjerama za pomo</a:t>
            </a:r>
            <a:r>
              <a:rPr lang="hr-HR" sz="2400" dirty="0">
                <a:latin typeface="Times New Roman"/>
                <a:cs typeface="Arial"/>
              </a:rPr>
              <a:t>ć i potporu djeci žrtvama, osobito kako bi se spriječilo da pate od novih trauma zbog sudjelovanja u istrazi kaznenog djela i kaznenom postupku;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pristupu pomo</a:t>
            </a:r>
            <a:r>
              <a:rPr lang="hr-HR" sz="2400" dirty="0">
                <a:latin typeface="Times New Roman"/>
                <a:cs typeface="Arial"/>
              </a:rPr>
              <a:t>ći i potpori čim se uoče opravdani razlozi za sumnju da je počinjeno kazneno djelo;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posebnoj zaštiti za djecu koja prijavljuju zlostavljanje u porodici</a:t>
            </a:r>
            <a:endParaRPr lang="hr-HR" sz="2400" dirty="0">
              <a:latin typeface="Times New Roman"/>
              <a:cs typeface="Times New Roman"/>
            </a:endParaRPr>
          </a:p>
          <a:p>
            <a:endParaRPr lang="hr-HR" dirty="0"/>
          </a:p>
        </p:txBody>
      </p:sp>
      <p:pic>
        <p:nvPicPr>
          <p:cNvPr id="2" name="Slika 3" descr="Slika na kojoj se prikazuje osoba, dječak, na zatvorenom, mlado&#10;&#10;Opis je generiran uz vrlo visoku pouzdanost">
            <a:extLst>
              <a:ext uri="{FF2B5EF4-FFF2-40B4-BE49-F238E27FC236}">
                <a16:creationId xmlns:a16="http://schemas.microsoft.com/office/drawing/2014/main" id="{FA0FBDE5-7F98-409C-B0B8-733EE191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3052104"/>
            <a:ext cx="5819954" cy="3442357"/>
          </a:xfrm>
          <a:prstGeom prst="rect">
            <a:avLst/>
          </a:prstGeom>
        </p:spPr>
      </p:pic>
      <p:pic>
        <p:nvPicPr>
          <p:cNvPr id="5" name="Slika 5" descr="Slika na kojoj se prikazuje osoba, na zatvorenom, klupa, drveni&#10;&#10;Opis je generiran uz vrlo visoku pouzdanost">
            <a:extLst>
              <a:ext uri="{FF2B5EF4-FFF2-40B4-BE49-F238E27FC236}">
                <a16:creationId xmlns:a16="http://schemas.microsoft.com/office/drawing/2014/main" id="{8EB6F2CE-F30B-454E-9610-460B983A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66" y="3177362"/>
            <a:ext cx="5359879" cy="31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44" y="111976"/>
            <a:ext cx="12195823" cy="65246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3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Kako bi se sprije</a:t>
            </a:r>
            <a:r>
              <a:rPr lang="hr-HR" sz="2300" b="1" dirty="0">
                <a:solidFill>
                  <a:srgbClr val="FF0000"/>
                </a:solidFill>
                <a:latin typeface="Times New Roman"/>
                <a:cs typeface="Arial"/>
              </a:rPr>
              <a:t>čila kaznena djela</a:t>
            </a:r>
            <a:r>
              <a:rPr lang="hr-HR" sz="2300" b="1" dirty="0">
                <a:latin typeface="Times New Roman"/>
                <a:cs typeface="Arial"/>
              </a:rPr>
              <a:t>, </a:t>
            </a:r>
            <a:r>
              <a:rPr lang="hr-HR" sz="2300" dirty="0">
                <a:latin typeface="Times New Roman"/>
                <a:ea typeface="+mj-lt"/>
                <a:cs typeface="+mj-lt"/>
              </a:rPr>
              <a:t>Direktivom se zahtijeva slijede</a:t>
            </a:r>
            <a:r>
              <a:rPr lang="hr-HR" sz="2300" dirty="0">
                <a:latin typeface="Times New Roman"/>
                <a:cs typeface="Arial"/>
              </a:rPr>
              <a:t>će;</a:t>
            </a:r>
            <a:endParaRPr lang="hr-HR" sz="2300">
              <a:latin typeface="Times New Roman"/>
              <a:cs typeface="Times New Roman"/>
            </a:endParaRPr>
          </a:p>
          <a:p>
            <a:r>
              <a:rPr lang="hr-HR" sz="2300" dirty="0">
                <a:latin typeface="Times New Roman"/>
                <a:ea typeface="+mj-lt"/>
                <a:cs typeface="+mj-lt"/>
              </a:rPr>
              <a:t>svi osu</a:t>
            </a:r>
            <a:r>
              <a:rPr lang="hr-HR" sz="2300" dirty="0">
                <a:latin typeface="Times New Roman"/>
                <a:cs typeface="Arial"/>
              </a:rPr>
              <a:t>đeni počinitelji moraju proći procjenu opasnosti koju predstavljaju i mogućih rizika od ponavljanja bilo kakvog oblika seksualnog zlostavljanja djece;</a:t>
            </a:r>
            <a:endParaRPr lang="hr-HR" sz="2300">
              <a:latin typeface="Times New Roman"/>
              <a:cs typeface="Times New Roman"/>
            </a:endParaRPr>
          </a:p>
          <a:p>
            <a:r>
              <a:rPr lang="hr-HR" sz="2300" dirty="0">
                <a:latin typeface="Times New Roman"/>
                <a:ea typeface="+mj-lt"/>
                <a:cs typeface="+mj-lt"/>
              </a:rPr>
              <a:t>zemlje EU-e ustupaju interventne programe ili mjere (kao što je lije</a:t>
            </a:r>
            <a:r>
              <a:rPr lang="hr-HR" sz="2300" dirty="0">
                <a:latin typeface="Times New Roman"/>
                <a:cs typeface="Arial"/>
              </a:rPr>
              <a:t>čenje) za osuđene počinitelje i osobe koje se boje da bi mogle počiniti kazneno djelo;</a:t>
            </a:r>
            <a:endParaRPr lang="hr-HR" sz="2300">
              <a:latin typeface="Times New Roman"/>
              <a:cs typeface="Times New Roman"/>
            </a:endParaRPr>
          </a:p>
          <a:p>
            <a:r>
              <a:rPr lang="hr-HR" sz="2300" dirty="0">
                <a:latin typeface="Times New Roman"/>
                <a:ea typeface="+mj-lt"/>
                <a:cs typeface="+mj-lt"/>
              </a:rPr>
              <a:t>osu</a:t>
            </a:r>
            <a:r>
              <a:rPr lang="hr-HR" sz="2300" dirty="0">
                <a:latin typeface="Times New Roman"/>
                <a:cs typeface="Arial"/>
              </a:rPr>
              <a:t>đene počinitelje je moguće spriječiti pri obavljanju profesionalnih djelatnosti koje uključuju izravan i redovan kontakt sa djecom;</a:t>
            </a:r>
            <a:endParaRPr lang="hr-HR" sz="2300">
              <a:latin typeface="Times New Roman"/>
              <a:cs typeface="Times New Roman"/>
            </a:endParaRPr>
          </a:p>
          <a:p>
            <a:r>
              <a:rPr lang="hr-HR" sz="2300" dirty="0">
                <a:latin typeface="Times New Roman"/>
                <a:ea typeface="+mj-lt"/>
                <a:cs typeface="+mj-lt"/>
              </a:rPr>
              <a:t>poslodavci u profesionalnim i organiziranim volonterskom djelatnostima koje uklju</a:t>
            </a:r>
            <a:r>
              <a:rPr lang="hr-HR" sz="2300" dirty="0">
                <a:latin typeface="Times New Roman"/>
                <a:cs typeface="Arial"/>
              </a:rPr>
              <a:t>čuju izravan i redovan kontakt sa djecom imaju pravo zatražiti informacije o osudama i </a:t>
            </a:r>
            <a:r>
              <a:rPr lang="hr-HR" sz="2300" dirty="0" err="1">
                <a:latin typeface="Times New Roman"/>
                <a:cs typeface="Arial"/>
              </a:rPr>
              <a:t>zabranam</a:t>
            </a:r>
            <a:r>
              <a:rPr lang="hr-HR" sz="2300" dirty="0">
                <a:latin typeface="Times New Roman"/>
                <a:cs typeface="Arial"/>
              </a:rPr>
              <a:t> obavljanja određenih djelatnosti te bolju razmjenu kaznene evidencije kako bi osude u jednoj zemlji bile uključene u potvrde počinjenju kaznenog djela izdate u drugim zemljama kako bi se olakšale provjere podobnosti;</a:t>
            </a:r>
            <a:endParaRPr lang="hr-HR" sz="2300">
              <a:latin typeface="Times New Roman"/>
              <a:cs typeface="Times New Roman"/>
            </a:endParaRPr>
          </a:p>
          <a:p>
            <a:r>
              <a:rPr lang="hr-HR" sz="2300" dirty="0">
                <a:latin typeface="Times New Roman"/>
                <a:ea typeface="+mj-lt"/>
                <a:cs typeface="+mj-lt"/>
              </a:rPr>
              <a:t>zemlje EU-e osiguravaju hitno uklanjanje internetskih stranica koje sadržavaju ili šire </a:t>
            </a:r>
            <a:r>
              <a:rPr lang="hr-HR" sz="2300" dirty="0" err="1">
                <a:latin typeface="Times New Roman"/>
                <a:ea typeface="+mj-lt"/>
                <a:cs typeface="+mj-lt"/>
              </a:rPr>
              <a:t>dje</a:t>
            </a:r>
            <a:r>
              <a:rPr lang="hr-HR" sz="2300" dirty="0" err="1">
                <a:latin typeface="Times New Roman"/>
                <a:cs typeface="Arial"/>
              </a:rPr>
              <a:t>čiju</a:t>
            </a:r>
            <a:r>
              <a:rPr lang="hr-HR" sz="2300" dirty="0">
                <a:latin typeface="Times New Roman"/>
                <a:cs typeface="Arial"/>
              </a:rPr>
              <a:t> pornografiju te doprinose uklanjanju takvih stranica i s poslužitelja koji se nalaze izvan njihovog područja;</a:t>
            </a:r>
            <a:endParaRPr lang="hr-HR" sz="2300">
              <a:latin typeface="Times New Roman"/>
              <a:cs typeface="Times New Roman"/>
            </a:endParaRPr>
          </a:p>
          <a:p>
            <a:r>
              <a:rPr lang="hr-HR" sz="2300" dirty="0">
                <a:latin typeface="Times New Roman"/>
                <a:ea typeface="+mj-lt"/>
                <a:cs typeface="+mj-lt"/>
              </a:rPr>
              <a:t>zemlje EU-e provode preventivne aktivnosti edukacijom, podizanjem svijesti i obukom službenika</a:t>
            </a:r>
            <a:endParaRPr lang="hr-HR" sz="2300" dirty="0">
              <a:latin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24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7C052-770D-4AB3-B68F-C8267A2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*KRAJ</a:t>
            </a:r>
          </a:p>
        </p:txBody>
      </p:sp>
      <p:pic>
        <p:nvPicPr>
          <p:cNvPr id="4" name="Slika 4" descr="Slika na kojoj se prikazuje na otvorenom, osoba, stol, muškarac&#10;&#10;Opis je generiran uz vrlo visoku pouzdanost">
            <a:extLst>
              <a:ext uri="{FF2B5EF4-FFF2-40B4-BE49-F238E27FC236}">
                <a16:creationId xmlns:a16="http://schemas.microsoft.com/office/drawing/2014/main" id="{E316D915-DC78-4722-A28D-D80BFA7B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1377891"/>
            <a:ext cx="9414293" cy="52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osoba, žena, djevojčica, zatvoreno&#10;&#10;Opis je generiran uz vrlo visoku pouzdanost">
            <a:extLst>
              <a:ext uri="{FF2B5EF4-FFF2-40B4-BE49-F238E27FC236}">
                <a16:creationId xmlns:a16="http://schemas.microsoft.com/office/drawing/2014/main" id="{F15411E7-8E1E-4F2B-8BCF-58EC2700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55" y="439085"/>
            <a:ext cx="6222520" cy="455647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080127"/>
            <a:ext cx="9895446" cy="26714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Times New Roman"/>
                <a:cs typeface="Times New Roman"/>
              </a:rPr>
              <a:t>zloupotreba</a:t>
            </a:r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djece u pornografske svrhe </a:t>
            </a:r>
            <a:r>
              <a:rPr lang="hr-HR" sz="2400" dirty="0">
                <a:latin typeface="Times New Roman"/>
                <a:ea typeface="+mj-lt"/>
                <a:cs typeface="+mj-lt"/>
              </a:rPr>
              <a:t>predstavlja ozbiljan sociološki, kriminološki i viktimološki problem današnjice</a:t>
            </a:r>
            <a:endParaRPr lang="sr-Latn-RS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historijski </a:t>
            </a:r>
            <a:r>
              <a:rPr lang="hr-HR" sz="2400" dirty="0" err="1">
                <a:latin typeface="Times New Roman"/>
                <a:ea typeface="+mj-lt"/>
                <a:cs typeface="+mj-lt"/>
              </a:rPr>
              <a:t>posmatrano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</a:t>
            </a:r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djeca su oduvijek bila na udaru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psihi</a:t>
            </a:r>
            <a:r>
              <a:rPr lang="hr-HR" sz="2400" dirty="0">
                <a:latin typeface="Times New Roman"/>
                <a:cs typeface="Arial"/>
              </a:rPr>
              <a:t>čkog, fizičkog i seksualnog zlostavljanja</a:t>
            </a: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tek je u drugoj polovini XX vijeka i formalno progovoreno o zajedni</a:t>
            </a:r>
            <a:r>
              <a:rPr lang="hr-HR" sz="2400" dirty="0">
                <a:latin typeface="Times New Roman"/>
                <a:cs typeface="Arial"/>
              </a:rPr>
              <a:t>čkim, jedinstvenim i usklađenim pravima djeteta</a:t>
            </a:r>
          </a:p>
          <a:p>
            <a:endParaRPr lang="hr-HR" dirty="0"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40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14F1C5F9-7AA2-4D67-991A-271C9911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185469"/>
            <a:ext cx="7832784" cy="283521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44" y="3016202"/>
            <a:ext cx="12095181" cy="37497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za seksualni kriminal se tvrdi da je u stalnom porastu,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dok seksualna eksploatacija djece, nažalost (p)ostaje globalni fenomen; ona se naj</a:t>
            </a:r>
            <a:r>
              <a:rPr lang="hr-HR" sz="2400" dirty="0">
                <a:latin typeface="Times New Roman"/>
                <a:cs typeface="Arial"/>
              </a:rPr>
              <a:t>češće odvija kroz </a:t>
            </a:r>
            <a:r>
              <a:rPr lang="hr-HR" sz="2400" dirty="0" err="1">
                <a:latin typeface="Times New Roman"/>
                <a:cs typeface="Arial"/>
              </a:rPr>
              <a:t>dječiju</a:t>
            </a:r>
            <a:r>
              <a:rPr lang="hr-HR" sz="2400" dirty="0">
                <a:latin typeface="Times New Roman"/>
                <a:cs typeface="Arial"/>
              </a:rPr>
              <a:t> prostituciju i pornografiju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seksualno iskorištavanje djece na internetu, u današnje vrijeme, </a:t>
            </a:r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postaje sve ve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ći problem u svijetu:</a:t>
            </a:r>
            <a:r>
              <a:rPr lang="hr-HR" sz="2400" dirty="0">
                <a:latin typeface="Times New Roman"/>
                <a:cs typeface="Arial"/>
              </a:rPr>
              <a:t> svako deseto, a pojedine studije pokazuju da je čak svako peto dijete u Evropi seksualno zlostavljano</a:t>
            </a:r>
          </a:p>
          <a:p>
            <a:r>
              <a:rPr lang="hr-HR" sz="2400" dirty="0" err="1">
                <a:latin typeface="Times New Roman"/>
                <a:ea typeface="+mj-lt"/>
                <a:cs typeface="+mj-lt"/>
              </a:rPr>
              <a:t>propocionalno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op</a:t>
            </a:r>
            <a:r>
              <a:rPr lang="hr-HR" sz="2400" dirty="0">
                <a:latin typeface="Times New Roman"/>
                <a:cs typeface="Arial"/>
              </a:rPr>
              <a:t>ćem rastu kriminala na Internetu 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raste i broj slučajeva </a:t>
            </a:r>
            <a:r>
              <a:rPr lang="hr-HR" sz="2400" dirty="0" err="1">
                <a:solidFill>
                  <a:srgbClr val="FF0000"/>
                </a:solidFill>
                <a:latin typeface="Times New Roman"/>
                <a:cs typeface="Arial"/>
              </a:rPr>
              <a:t>dječije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 pornografije</a:t>
            </a:r>
            <a:r>
              <a:rPr lang="hr-HR" sz="2400" dirty="0">
                <a:latin typeface="Times New Roman"/>
                <a:cs typeface="Arial"/>
              </a:rPr>
              <a:t> jer je profit glavni uzrok širenja </a:t>
            </a:r>
            <a:r>
              <a:rPr lang="hr-HR" sz="2400" dirty="0" err="1">
                <a:latin typeface="Times New Roman"/>
                <a:cs typeface="Arial"/>
              </a:rPr>
              <a:t>dječije</a:t>
            </a:r>
            <a:r>
              <a:rPr lang="hr-HR" sz="2400" dirty="0">
                <a:latin typeface="Times New Roman"/>
                <a:cs typeface="Arial"/>
              </a:rPr>
              <a:t> pornografije; prema nekim procjenama smatra se da je od ove ilegalne djelatnosti u 2010. godini zarađeno cca 50 milijardi dolara</a:t>
            </a:r>
            <a:endParaRPr lang="hr-HR"/>
          </a:p>
          <a:p>
            <a:endParaRPr lang="hr-HR" dirty="0"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30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 descr="Slika na kojoj se prikazuje osoba, dijete, mali, mlado&#10;&#10;Opis je generiran uz vrlo visoku pouzdanost">
            <a:extLst>
              <a:ext uri="{FF2B5EF4-FFF2-40B4-BE49-F238E27FC236}">
                <a16:creationId xmlns:a16="http://schemas.microsoft.com/office/drawing/2014/main" id="{B1CDC6F3-2AA9-4DFB-A8EB-00D5D406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3568"/>
            <a:ext cx="4914181" cy="4284862"/>
          </a:xfrm>
          <a:prstGeom prst="rect">
            <a:avLst/>
          </a:prstGeom>
        </p:spPr>
      </p:pic>
      <p:pic>
        <p:nvPicPr>
          <p:cNvPr id="4" name="Slika 4" descr="Slika na kojoj se prikazuje na zatvorenom, računalo, stol, radni stol&#10;&#10;Opis je generiran uz vrlo visoku pouzdanost">
            <a:extLst>
              <a:ext uri="{FF2B5EF4-FFF2-40B4-BE49-F238E27FC236}">
                <a16:creationId xmlns:a16="http://schemas.microsoft.com/office/drawing/2014/main" id="{32BBDCBB-1D3B-41FA-B240-0F95F0266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9" y="143055"/>
            <a:ext cx="5690558" cy="42858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99" y="2052918"/>
            <a:ext cx="10973748" cy="46411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dje</a:t>
            </a:r>
            <a:r>
              <a:rPr lang="hr-HR" sz="2400" dirty="0" err="1">
                <a:solidFill>
                  <a:srgbClr val="FF0000"/>
                </a:solidFill>
                <a:latin typeface="Times New Roman"/>
                <a:cs typeface="Arial"/>
              </a:rPr>
              <a:t>čija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 pornografija je definitivno postala jedna od raširenijih oblika seksualnog zlostavljanja djece i maloljetnika.</a:t>
            </a:r>
            <a:r>
              <a:rPr lang="hr-HR" sz="2400" dirty="0">
                <a:latin typeface="Times New Roman"/>
                <a:cs typeface="Arial"/>
              </a:rPr>
              <a:t> Stalnim usavršavanjem i povećanjem dostupnosti upotrebe elektronskih sredstava komunikacije,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osnova za </a:t>
            </a:r>
            <a:r>
              <a:rPr lang="hr-HR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suprostavljanje</a:t>
            </a:r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,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spre</a:t>
            </a:r>
            <a:r>
              <a:rPr lang="hr-HR" sz="2400" dirty="0">
                <a:latin typeface="Times New Roman"/>
                <a:cs typeface="Arial"/>
              </a:rPr>
              <a:t>čavanje i kažnjavanje ove vrste zloupotrebe djece i maloljetnika postoji u međunarodnim dokumentima koji </a:t>
            </a:r>
            <a:r>
              <a:rPr lang="hr-HR" sz="2400" dirty="0" err="1">
                <a:latin typeface="Times New Roman"/>
                <a:cs typeface="Arial"/>
              </a:rPr>
              <a:t>garantuju</a:t>
            </a:r>
            <a:r>
              <a:rPr lang="hr-HR" sz="2400" dirty="0">
                <a:latin typeface="Times New Roman"/>
                <a:cs typeface="Arial"/>
              </a:rPr>
              <a:t> osnovna prava čovjeka i građanina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BiH se obavezuje </a:t>
            </a:r>
            <a:r>
              <a:rPr lang="hr-HR" sz="2400" dirty="0">
                <a:latin typeface="Times New Roman"/>
                <a:ea typeface="+mj-lt"/>
                <a:cs typeface="+mj-lt"/>
              </a:rPr>
              <a:t>se da </a:t>
            </a:r>
            <a:r>
              <a:rPr lang="hr-HR" sz="2400" dirty="0">
                <a:latin typeface="Times New Roman"/>
                <a:cs typeface="Arial"/>
              </a:rPr>
              <a:t>će svoje Zakone uskladiti sa prihvaćenim međunarodnim dokumentima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Bosna i Hercegovina je u tom pravcu otišla i dalje, pa je Evropskoj konvenciji o zaštiti ljudskih prava i osnovnih sloboda Ustavom Bosne i Hercegovine osigurala prednost pred doma</a:t>
            </a:r>
            <a:r>
              <a:rPr lang="hr-HR" sz="2400" dirty="0">
                <a:latin typeface="Times New Roman"/>
                <a:cs typeface="Arial"/>
              </a:rPr>
              <a:t>ćim Zakonima </a:t>
            </a:r>
            <a:endParaRPr lang="hr-HR" sz="2400">
              <a:latin typeface="Times New Roman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3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7C052-770D-4AB3-B68F-C8267A2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Dokumenti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815597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sz="2400" dirty="0">
                <a:latin typeface="Times New Roman"/>
                <a:ea typeface="+mj-lt"/>
                <a:cs typeface="+mj-lt"/>
              </a:rPr>
              <a:t>UN-ova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Konvencija</a:t>
            </a:r>
            <a:r>
              <a:rPr lang="en" sz="2400" dirty="0">
                <a:latin typeface="Times New Roman"/>
                <a:ea typeface="+mj-lt"/>
                <a:cs typeface="+mj-lt"/>
              </a:rPr>
              <a:t> o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pravima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djeteta</a:t>
            </a:r>
            <a:r>
              <a:rPr lang="en" sz="2400" dirty="0">
                <a:latin typeface="Times New Roman"/>
                <a:ea typeface="+mj-lt"/>
                <a:cs typeface="+mj-lt"/>
              </a:rPr>
              <a:t> (1989), sa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Fakultativnim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protokolom</a:t>
            </a:r>
            <a:r>
              <a:rPr lang="en" sz="2400" dirty="0">
                <a:latin typeface="Times New Roman"/>
                <a:ea typeface="+mj-lt"/>
                <a:cs typeface="+mj-lt"/>
              </a:rPr>
              <a:t> o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prodaji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djece</a:t>
            </a:r>
            <a:r>
              <a:rPr lang="en" sz="2400" dirty="0">
                <a:latin typeface="Times New Roman"/>
                <a:ea typeface="+mj-lt"/>
                <a:cs typeface="+mj-lt"/>
              </a:rPr>
              <a:t>,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dje</a:t>
            </a:r>
            <a:r>
              <a:rPr lang="en" sz="2400" dirty="0" err="1">
                <a:latin typeface="Times New Roman"/>
                <a:cs typeface="Arial"/>
              </a:rPr>
              <a:t>čijoj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prostituciji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i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dječijoj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pornografiji</a:t>
            </a:r>
            <a:r>
              <a:rPr lang="en" sz="2400" dirty="0">
                <a:latin typeface="Times New Roman"/>
                <a:cs typeface="Arial"/>
              </a:rPr>
              <a:t> (2000)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en" sz="2400" dirty="0" err="1">
                <a:latin typeface="Times New Roman"/>
                <a:ea typeface="+mj-lt"/>
                <a:cs typeface="+mj-lt"/>
              </a:rPr>
              <a:t>Konvencija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Vijeća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Evrope</a:t>
            </a:r>
            <a:r>
              <a:rPr lang="en" sz="2400" dirty="0">
                <a:latin typeface="Times New Roman"/>
                <a:ea typeface="+mj-lt"/>
                <a:cs typeface="+mj-lt"/>
              </a:rPr>
              <a:t> o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kompjuterskom</a:t>
            </a:r>
            <a:r>
              <a:rPr lang="en" sz="2400" dirty="0">
                <a:latin typeface="Times New Roman"/>
                <a:ea typeface="+mj-lt"/>
                <a:cs typeface="+mj-lt"/>
              </a:rPr>
              <a:t> (cyber)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kriminalu</a:t>
            </a:r>
            <a:r>
              <a:rPr lang="en" sz="2400" dirty="0">
                <a:latin typeface="Times New Roman"/>
                <a:ea typeface="+mj-lt"/>
                <a:cs typeface="+mj-lt"/>
              </a:rPr>
              <a:t> (2011),</a:t>
            </a:r>
            <a:endParaRPr lang="en" sz="2400">
              <a:latin typeface="Times New Roman"/>
              <a:cs typeface="Times New Roman"/>
            </a:endParaRPr>
          </a:p>
          <a:p>
            <a:r>
              <a:rPr lang="en" sz="2400" dirty="0" err="1">
                <a:latin typeface="Times New Roman"/>
                <a:ea typeface="+mj-lt"/>
                <a:cs typeface="+mj-lt"/>
              </a:rPr>
              <a:t>Konvencija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Vije</a:t>
            </a:r>
            <a:r>
              <a:rPr lang="en" sz="2400" dirty="0" err="1">
                <a:latin typeface="Times New Roman"/>
                <a:cs typeface="Arial"/>
              </a:rPr>
              <a:t>ća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Evrope</a:t>
            </a:r>
            <a:r>
              <a:rPr lang="en" sz="2400" dirty="0">
                <a:latin typeface="Times New Roman"/>
                <a:cs typeface="Arial"/>
              </a:rPr>
              <a:t> o </a:t>
            </a:r>
            <a:r>
              <a:rPr lang="en" sz="2400" dirty="0" err="1">
                <a:latin typeface="Times New Roman"/>
                <a:cs typeface="Arial"/>
              </a:rPr>
              <a:t>zaštiti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djece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od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seksualnog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iskorištavanja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i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seksualne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zloupotrebe</a:t>
            </a:r>
            <a:r>
              <a:rPr lang="en" sz="2400" dirty="0">
                <a:latin typeface="Times New Roman"/>
                <a:cs typeface="Arial"/>
              </a:rPr>
              <a:t> (2007),</a:t>
            </a:r>
            <a:endParaRPr lang="en" sz="2400">
              <a:latin typeface="Times New Roman"/>
              <a:cs typeface="Times New Roman"/>
            </a:endParaRPr>
          </a:p>
          <a:p>
            <a:r>
              <a:rPr lang="en" sz="2400" err="1">
                <a:latin typeface="Times New Roman"/>
                <a:ea typeface="+mj-lt"/>
                <a:cs typeface="+mj-lt"/>
              </a:rPr>
              <a:t>Okvirna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odluka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Vije</a:t>
            </a:r>
            <a:r>
              <a:rPr lang="en" sz="2400" err="1">
                <a:latin typeface="Times New Roman"/>
                <a:cs typeface="Arial"/>
              </a:rPr>
              <a:t>ća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Evropske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unije</a:t>
            </a:r>
            <a:r>
              <a:rPr lang="en" sz="2400" dirty="0">
                <a:latin typeface="Times New Roman"/>
                <a:cs typeface="Arial"/>
              </a:rPr>
              <a:t> 2004/8/PUP od 22.decembra 2003. </a:t>
            </a:r>
            <a:r>
              <a:rPr lang="en" sz="2400" err="1">
                <a:latin typeface="Times New Roman"/>
                <a:cs typeface="Arial"/>
              </a:rPr>
              <a:t>godine</a:t>
            </a:r>
            <a:r>
              <a:rPr lang="en" sz="2400" dirty="0">
                <a:latin typeface="Times New Roman"/>
                <a:cs typeface="Arial"/>
              </a:rPr>
              <a:t> o </a:t>
            </a:r>
            <a:r>
              <a:rPr lang="en" sz="2400" err="1">
                <a:latin typeface="Times New Roman"/>
                <a:cs typeface="Arial"/>
              </a:rPr>
              <a:t>sprečavanju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seksualnog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iskorištavanja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djece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i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dječije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pornografije</a:t>
            </a:r>
            <a:r>
              <a:rPr lang="en" sz="2400" dirty="0">
                <a:latin typeface="Times New Roman"/>
                <a:cs typeface="Arial"/>
              </a:rPr>
              <a:t>,</a:t>
            </a:r>
            <a:endParaRPr lang="en" sz="2400">
              <a:latin typeface="Times New Roman"/>
              <a:cs typeface="Times New Roman"/>
            </a:endParaRPr>
          </a:p>
          <a:p>
            <a:r>
              <a:rPr lang="en" sz="2400" err="1">
                <a:latin typeface="Times New Roman"/>
                <a:ea typeface="+mj-lt"/>
                <a:cs typeface="+mj-lt"/>
              </a:rPr>
              <a:t>Direktiva</a:t>
            </a:r>
            <a:r>
              <a:rPr lang="en" sz="2400" dirty="0">
                <a:latin typeface="Times New Roman"/>
                <a:ea typeface="+mj-lt"/>
                <a:cs typeface="+mj-lt"/>
              </a:rPr>
              <a:t> 2011/93/EU o </a:t>
            </a:r>
            <a:r>
              <a:rPr lang="en" sz="2400" err="1">
                <a:latin typeface="Times New Roman"/>
                <a:ea typeface="+mj-lt"/>
                <a:cs typeface="+mj-lt"/>
              </a:rPr>
              <a:t>suzbijanju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seksualnog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zlostavljanja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i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seksualnog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iskorištavanja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djece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i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err="1">
                <a:latin typeface="Times New Roman"/>
                <a:ea typeface="+mj-lt"/>
                <a:cs typeface="+mj-lt"/>
              </a:rPr>
              <a:t>dje</a:t>
            </a:r>
            <a:r>
              <a:rPr lang="en" sz="2400" err="1">
                <a:latin typeface="Times New Roman"/>
                <a:cs typeface="Arial"/>
              </a:rPr>
              <a:t>čije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err="1">
                <a:latin typeface="Times New Roman"/>
                <a:cs typeface="Arial"/>
              </a:rPr>
              <a:t>pornografije</a:t>
            </a:r>
            <a:r>
              <a:rPr lang="en" sz="2400" dirty="0">
                <a:latin typeface="Times New Roman"/>
                <a:cs typeface="Arial"/>
              </a:rPr>
              <a:t> (2011)</a:t>
            </a:r>
            <a:endParaRPr lang="en" sz="2400" dirty="0">
              <a:latin typeface="Times New Roman"/>
            </a:endParaRPr>
          </a:p>
          <a:p>
            <a:endParaRPr lang="e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41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7C052-770D-4AB3-B68F-C8267A2C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8" y="150793"/>
            <a:ext cx="9131554" cy="1745586"/>
          </a:xfrm>
        </p:spPr>
        <p:txBody>
          <a:bodyPr/>
          <a:lstStyle/>
          <a:p>
            <a:r>
              <a:rPr lang="en" sz="3200" dirty="0">
                <a:latin typeface="Times New Roman"/>
                <a:ea typeface="+mj-lt"/>
                <a:cs typeface="+mj-lt"/>
              </a:rPr>
              <a:t>*UN-ova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Konvencija</a:t>
            </a:r>
            <a:r>
              <a:rPr lang="en" sz="3200" dirty="0">
                <a:latin typeface="Times New Roman"/>
                <a:ea typeface="+mj-lt"/>
                <a:cs typeface="+mj-lt"/>
              </a:rPr>
              <a:t> o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pravima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djeteta</a:t>
            </a:r>
            <a:r>
              <a:rPr lang="en" sz="3200" dirty="0">
                <a:latin typeface="Times New Roman"/>
                <a:ea typeface="+mj-lt"/>
                <a:cs typeface="+mj-lt"/>
              </a:rPr>
              <a:t> (1989), sa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Fakultativnim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protokolom</a:t>
            </a:r>
            <a:r>
              <a:rPr lang="en" sz="3200" dirty="0">
                <a:latin typeface="Times New Roman"/>
                <a:ea typeface="+mj-lt"/>
                <a:cs typeface="+mj-lt"/>
              </a:rPr>
              <a:t> o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prodaji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djece</a:t>
            </a:r>
            <a:r>
              <a:rPr lang="en" sz="3200" dirty="0">
                <a:latin typeface="Times New Roman"/>
                <a:ea typeface="+mj-lt"/>
                <a:cs typeface="+mj-lt"/>
              </a:rPr>
              <a:t>,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dje</a:t>
            </a:r>
            <a:r>
              <a:rPr lang="en" sz="3200" dirty="0" err="1">
                <a:latin typeface="Times New Roman"/>
                <a:cs typeface="Arial"/>
              </a:rPr>
              <a:t>čijoj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prostituciji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i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dječijoj</a:t>
            </a:r>
            <a:r>
              <a:rPr lang="en" sz="3200" dirty="0">
                <a:latin typeface="Times New Roman"/>
                <a:cs typeface="Arial"/>
              </a:rPr>
              <a:t> </a:t>
            </a:r>
            <a:r>
              <a:rPr lang="en" sz="3200" dirty="0" err="1">
                <a:latin typeface="Times New Roman"/>
                <a:cs typeface="Arial"/>
              </a:rPr>
              <a:t>pornografiji</a:t>
            </a:r>
            <a:r>
              <a:rPr lang="en" sz="3200" dirty="0">
                <a:latin typeface="Times New Roman"/>
                <a:cs typeface="Arial"/>
              </a:rPr>
              <a:t> (2000)</a:t>
            </a:r>
            <a:endParaRPr lang="hr-HR" sz="3200">
              <a:latin typeface="Times New Roman"/>
              <a:ea typeface="+mj-lt"/>
              <a:cs typeface="+mj-lt"/>
            </a:endParaRPr>
          </a:p>
          <a:p>
            <a:endParaRPr lang="hr-HR" sz="2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3" y="2052918"/>
            <a:ext cx="12138314" cy="46986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sz="2400" dirty="0" err="1">
                <a:latin typeface="Times New Roman"/>
                <a:ea typeface="+mj-lt"/>
                <a:cs typeface="+mj-lt"/>
              </a:rPr>
              <a:t>Konvencija</a:t>
            </a:r>
            <a:r>
              <a:rPr lang="en" sz="2400" dirty="0">
                <a:latin typeface="Times New Roman"/>
                <a:ea typeface="+mj-lt"/>
                <a:cs typeface="+mj-lt"/>
              </a:rPr>
              <a:t> o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pravima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djeteta</a:t>
            </a:r>
            <a:r>
              <a:rPr lang="en" sz="2400" dirty="0">
                <a:latin typeface="Times New Roman"/>
                <a:ea typeface="+mj-lt"/>
                <a:cs typeface="+mj-lt"/>
              </a:rPr>
              <a:t> u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cs typeface="Arial"/>
              </a:rPr>
              <a:t>članu</a:t>
            </a:r>
            <a:r>
              <a:rPr lang="en" sz="2400" dirty="0">
                <a:solidFill>
                  <a:srgbClr val="FF0000"/>
                </a:solidFill>
                <a:latin typeface="Times New Roman"/>
                <a:cs typeface="Arial"/>
              </a:rPr>
              <a:t> 1.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daje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nam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jasnu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definiciju</a:t>
            </a:r>
            <a:r>
              <a:rPr lang="en" sz="2400" dirty="0">
                <a:latin typeface="Times New Roman"/>
                <a:cs typeface="Arial"/>
              </a:rPr>
              <a:t> </a:t>
            </a:r>
            <a:r>
              <a:rPr lang="en" sz="2400" dirty="0" err="1">
                <a:latin typeface="Times New Roman"/>
                <a:cs typeface="Arial"/>
              </a:rPr>
              <a:t>djeteta</a:t>
            </a:r>
            <a:r>
              <a:rPr lang="en" sz="2400" dirty="0">
                <a:latin typeface="Times New Roman"/>
                <a:cs typeface="Arial"/>
              </a:rPr>
              <a:t> a </a:t>
            </a:r>
            <a:r>
              <a:rPr lang="en" sz="2400" dirty="0" err="1">
                <a:latin typeface="Times New Roman"/>
                <a:cs typeface="Arial"/>
              </a:rPr>
              <a:t>kaže</a:t>
            </a:r>
            <a:r>
              <a:rPr lang="en" sz="2400" dirty="0">
                <a:latin typeface="Times New Roman"/>
                <a:cs typeface="Arial"/>
              </a:rPr>
              <a:t>: 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“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Djetetom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se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smatra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svaka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osoba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mla</a:t>
            </a:r>
            <a:r>
              <a:rPr lang="en" sz="2400" i="1" dirty="0" err="1">
                <a:latin typeface="Times New Roman"/>
                <a:cs typeface="Arial"/>
              </a:rPr>
              <a:t>đa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od</a:t>
            </a:r>
            <a:r>
              <a:rPr lang="en" sz="2400" i="1" dirty="0">
                <a:latin typeface="Times New Roman"/>
                <a:cs typeface="Arial"/>
              </a:rPr>
              <a:t> 18 </a:t>
            </a:r>
            <a:r>
              <a:rPr lang="en" sz="2400" i="1" dirty="0" err="1">
                <a:latin typeface="Times New Roman"/>
                <a:cs typeface="Arial"/>
              </a:rPr>
              <a:t>godina</a:t>
            </a:r>
            <a:r>
              <a:rPr lang="en" sz="2400" i="1" dirty="0">
                <a:latin typeface="Times New Roman"/>
                <a:cs typeface="Arial"/>
              </a:rPr>
              <a:t>, </a:t>
            </a:r>
            <a:r>
              <a:rPr lang="en" sz="2400" i="1" dirty="0" err="1">
                <a:latin typeface="Times New Roman"/>
                <a:cs typeface="Arial"/>
              </a:rPr>
              <a:t>ukoliko</a:t>
            </a:r>
            <a:r>
              <a:rPr lang="en" sz="2400" i="1" dirty="0">
                <a:latin typeface="Times New Roman"/>
                <a:cs typeface="Arial"/>
              </a:rPr>
              <a:t> se </a:t>
            </a:r>
            <a:r>
              <a:rPr lang="en" sz="2400" i="1" dirty="0" err="1">
                <a:latin typeface="Times New Roman"/>
                <a:cs typeface="Arial"/>
              </a:rPr>
              <a:t>zakonom</a:t>
            </a:r>
            <a:r>
              <a:rPr lang="en" sz="2400" i="1" dirty="0">
                <a:latin typeface="Times New Roman"/>
                <a:cs typeface="Arial"/>
              </a:rPr>
              <a:t> date </a:t>
            </a:r>
            <a:r>
              <a:rPr lang="en" sz="2400" i="1" dirty="0" err="1">
                <a:latin typeface="Times New Roman"/>
                <a:cs typeface="Arial"/>
              </a:rPr>
              <a:t>zemlje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punoljetstvo</a:t>
            </a:r>
            <a:r>
              <a:rPr lang="en" sz="2400" i="1" dirty="0">
                <a:latin typeface="Times New Roman"/>
                <a:cs typeface="Arial"/>
              </a:rPr>
              <a:t> ne </a:t>
            </a:r>
            <a:r>
              <a:rPr lang="en" sz="2400" i="1" dirty="0" err="1">
                <a:latin typeface="Times New Roman"/>
                <a:cs typeface="Arial"/>
              </a:rPr>
              <a:t>stiče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ranije</a:t>
            </a:r>
            <a:r>
              <a:rPr lang="en" sz="2400" i="1" dirty="0">
                <a:latin typeface="Times New Roman"/>
                <a:cs typeface="Arial"/>
              </a:rPr>
              <a:t>“</a:t>
            </a:r>
            <a:r>
              <a:rPr lang="en" sz="2400" dirty="0">
                <a:latin typeface="Times New Roman"/>
                <a:ea typeface="+mj-lt"/>
                <a:cs typeface="+mj-lt"/>
              </a:rPr>
              <a:t>. 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pored ove veoma bitne definicije, konvencijom su odre</a:t>
            </a:r>
            <a:r>
              <a:rPr lang="hr-HR" sz="2400" dirty="0">
                <a:latin typeface="Times New Roman"/>
                <a:cs typeface="Arial"/>
              </a:rPr>
              <a:t>đena i neka druga prava i to u 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članu 19.</a:t>
            </a:r>
            <a:r>
              <a:rPr lang="hr-HR" sz="2400" dirty="0">
                <a:latin typeface="Times New Roman"/>
                <a:cs typeface="Arial"/>
              </a:rPr>
              <a:t> koji govori o zaštiti od zlostavljanja i zanemarivanja, između ostalog se kaže da će: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„Država zaštititi dijete od svih oblika zlostavljanja po</a:t>
            </a:r>
            <a:r>
              <a:rPr lang="hr-HR" sz="2400" i="1" dirty="0">
                <a:latin typeface="Times New Roman"/>
                <a:cs typeface="Arial"/>
              </a:rPr>
              <a:t>činjenih od strane roditelja ili drugih osoba koje se o njemu staraju i uspostavit će odgovarajuće programe prevencije i pomoći žrtvama zlostavljanja</a:t>
            </a:r>
            <a:r>
              <a:rPr lang="hr-HR" sz="2400" dirty="0">
                <a:latin typeface="Times New Roman"/>
                <a:ea typeface="+mj-lt"/>
                <a:cs typeface="+mj-lt"/>
              </a:rPr>
              <a:t>“.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ea typeface="+mj-lt"/>
                <a:cs typeface="+mj-lt"/>
              </a:rPr>
              <a:t>prema 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članu 34. </a:t>
            </a:r>
            <a:r>
              <a:rPr lang="hr-HR" sz="2400" dirty="0">
                <a:latin typeface="Times New Roman"/>
                <a:cs typeface="Arial"/>
              </a:rPr>
              <a:t>Konvencije UN-a o pravima djeteta, od država ugovornica se traži da zaštite djecu od svih oblika seksualnog iskorištavanja i seksualne zloupotrebe, uključujući i učestvovanje djece u nezakonitim seksualnim aktivnostima, te eksploatatorsko korištenje djece u pornografskim predstavama i materijalima.</a:t>
            </a:r>
            <a:endParaRPr lang="hr-HR" sz="2400" dirty="0">
              <a:latin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49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osoba, na zatvorenom, prijenosnik, mlado&#10;&#10;Opis je generiran uz vrlo visoku pouzdanost">
            <a:extLst>
              <a:ext uri="{FF2B5EF4-FFF2-40B4-BE49-F238E27FC236}">
                <a16:creationId xmlns:a16="http://schemas.microsoft.com/office/drawing/2014/main" id="{54F5A33C-55FF-401D-A29B-940B459E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60" y="85546"/>
            <a:ext cx="8120331" cy="342324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2" y="3634428"/>
            <a:ext cx="10643069" cy="3074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Fakultativnim protokolom </a:t>
            </a:r>
            <a:r>
              <a:rPr lang="hr-HR" sz="2400" dirty="0">
                <a:latin typeface="Times New Roman"/>
                <a:cs typeface="Arial"/>
              </a:rPr>
              <a:t>o prodaji djece, </a:t>
            </a:r>
            <a:r>
              <a:rPr lang="hr-HR" sz="2400" err="1">
                <a:latin typeface="Times New Roman"/>
                <a:cs typeface="Arial"/>
              </a:rPr>
              <a:t>dječijoj</a:t>
            </a:r>
            <a:r>
              <a:rPr lang="hr-HR" sz="2400" dirty="0">
                <a:latin typeface="Times New Roman"/>
                <a:cs typeface="Arial"/>
              </a:rPr>
              <a:t> prostituciji i </a:t>
            </a:r>
            <a:r>
              <a:rPr lang="hr-HR" sz="2400" err="1">
                <a:latin typeface="Times New Roman"/>
                <a:cs typeface="Arial"/>
              </a:rPr>
              <a:t>dječijoj</a:t>
            </a:r>
            <a:r>
              <a:rPr lang="hr-HR" sz="2400" dirty="0">
                <a:latin typeface="Times New Roman"/>
                <a:cs typeface="Arial"/>
              </a:rPr>
              <a:t> pornografiji još su jasnije </a:t>
            </a:r>
            <a:r>
              <a:rPr lang="hr-HR" sz="2400" err="1">
                <a:latin typeface="Times New Roman"/>
                <a:cs typeface="Arial"/>
              </a:rPr>
              <a:t>definisana</a:t>
            </a:r>
            <a:r>
              <a:rPr lang="hr-HR" sz="2400" dirty="0">
                <a:latin typeface="Times New Roman"/>
                <a:cs typeface="Arial"/>
              </a:rPr>
              <a:t> prava djece navedena u Konvenciji o pravima djeteta, te se u članu 1. protokola navodi da</a:t>
            </a:r>
            <a:r>
              <a:rPr lang="hr-HR" sz="2400" i="1" dirty="0">
                <a:latin typeface="Times New Roman"/>
                <a:cs typeface="Arial"/>
              </a:rPr>
              <a:t>: </a:t>
            </a:r>
            <a:r>
              <a:rPr lang="hr-HR" sz="2400" dirty="0">
                <a:latin typeface="Times New Roman"/>
                <a:ea typeface="+mj-lt"/>
                <a:cs typeface="+mj-lt"/>
              </a:rPr>
              <a:t>“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Države-</a:t>
            </a:r>
            <a:r>
              <a:rPr lang="hr-HR" sz="2400" i="1" dirty="0">
                <a:latin typeface="Times New Roman"/>
                <a:cs typeface="Arial"/>
              </a:rPr>
              <a:t>članice zabranjuju prodaju djece, </a:t>
            </a:r>
            <a:r>
              <a:rPr lang="hr-HR" sz="2400" i="1" err="1">
                <a:latin typeface="Times New Roman"/>
                <a:cs typeface="Arial"/>
              </a:rPr>
              <a:t>dječiju</a:t>
            </a:r>
            <a:r>
              <a:rPr lang="hr-HR" sz="2400" i="1" dirty="0">
                <a:latin typeface="Times New Roman"/>
                <a:cs typeface="Arial"/>
              </a:rPr>
              <a:t> prostituciju i </a:t>
            </a:r>
            <a:r>
              <a:rPr lang="hr-HR" sz="2400" i="1" err="1">
                <a:latin typeface="Times New Roman"/>
                <a:cs typeface="Arial"/>
              </a:rPr>
              <a:t>dječiju</a:t>
            </a:r>
            <a:r>
              <a:rPr lang="hr-HR" sz="2400" i="1" dirty="0">
                <a:latin typeface="Times New Roman"/>
                <a:cs typeface="Arial"/>
              </a:rPr>
              <a:t> pornografiju onako kako to utvrđuje ovaj protokol“</a:t>
            </a:r>
            <a:r>
              <a:rPr lang="hr-HR" sz="2400" dirty="0">
                <a:latin typeface="Times New Roman"/>
                <a:ea typeface="+mj-lt"/>
                <a:cs typeface="+mj-lt"/>
              </a:rPr>
              <a:t> dok su </a:t>
            </a:r>
            <a:r>
              <a:rPr lang="hr-HR" sz="2400" dirty="0">
                <a:latin typeface="Times New Roman"/>
                <a:cs typeface="Arial"/>
              </a:rPr>
              <a:t>članom 2. </a:t>
            </a:r>
            <a:r>
              <a:rPr lang="hr-HR" sz="2400" err="1">
                <a:latin typeface="Times New Roman"/>
                <a:cs typeface="Arial"/>
              </a:rPr>
              <a:t>definisani</a:t>
            </a:r>
            <a:r>
              <a:rPr lang="hr-HR" sz="2400" dirty="0">
                <a:latin typeface="Times New Roman"/>
                <a:cs typeface="Arial"/>
              </a:rPr>
              <a:t> pojmovi pa tako stav (c) protokola kaže;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„</a:t>
            </a:r>
            <a:r>
              <a:rPr lang="hr-HR" sz="2400" i="1" dirty="0" err="1">
                <a:latin typeface="Times New Roman"/>
                <a:ea typeface="+mj-lt"/>
                <a:cs typeface="+mj-lt"/>
              </a:rPr>
              <a:t>Dje</a:t>
            </a:r>
            <a:r>
              <a:rPr lang="hr-HR" sz="2400" i="1" dirty="0" err="1">
                <a:latin typeface="Times New Roman"/>
                <a:cs typeface="Arial"/>
              </a:rPr>
              <a:t>čija</a:t>
            </a:r>
            <a:r>
              <a:rPr lang="hr-HR" sz="2400" i="1" dirty="0">
                <a:latin typeface="Times New Roman"/>
                <a:cs typeface="Arial"/>
              </a:rPr>
              <a:t> pornografija podrazumijeva svako predstavljanje, na bilo koji način, djeteta angažiranog u stvarnim ili simuliranim izrazito seksualnim aktivnostima ili svako predstavljanje spolnih dijelova djeteta primarno u seksualne svrhe“.</a:t>
            </a:r>
            <a:endParaRPr lang="hr-HR" sz="2400" dirty="0">
              <a:latin typeface="Times New Roman"/>
              <a:cs typeface="Arial"/>
            </a:endParaRPr>
          </a:p>
          <a:p>
            <a:endParaRPr lang="hr-HR" i="1" dirty="0"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41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7C052-770D-4AB3-B68F-C8267A2C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2" y="654001"/>
            <a:ext cx="11834495" cy="1069851"/>
          </a:xfrm>
        </p:spPr>
        <p:txBody>
          <a:bodyPr/>
          <a:lstStyle/>
          <a:p>
            <a:r>
              <a:rPr lang="en" sz="3200" dirty="0">
                <a:latin typeface="Times New Roman"/>
                <a:ea typeface="+mj-lt"/>
                <a:cs typeface="+mj-lt"/>
              </a:rPr>
              <a:t>*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Konvencija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Vijeća</a:t>
            </a:r>
            <a:r>
              <a:rPr lang="en" sz="3200" dirty="0">
                <a:latin typeface="Times New Roman"/>
                <a:ea typeface="+mj-lt"/>
                <a:cs typeface="+mj-lt"/>
              </a:rPr>
              <a:t>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Evrope</a:t>
            </a:r>
            <a:r>
              <a:rPr lang="en" sz="3200" dirty="0">
                <a:latin typeface="Times New Roman"/>
                <a:ea typeface="+mj-lt"/>
                <a:cs typeface="+mj-lt"/>
              </a:rPr>
              <a:t> o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kompjuterskom</a:t>
            </a:r>
            <a:r>
              <a:rPr lang="en" sz="3200" dirty="0">
                <a:latin typeface="Times New Roman"/>
                <a:ea typeface="+mj-lt"/>
                <a:cs typeface="+mj-lt"/>
              </a:rPr>
              <a:t> (cyber) </a:t>
            </a:r>
            <a:r>
              <a:rPr lang="en" sz="3200" dirty="0" err="1">
                <a:latin typeface="Times New Roman"/>
                <a:ea typeface="+mj-lt"/>
                <a:cs typeface="+mj-lt"/>
              </a:rPr>
              <a:t>kriminalu</a:t>
            </a:r>
            <a:r>
              <a:rPr lang="en" sz="3200" dirty="0">
                <a:latin typeface="Times New Roman"/>
                <a:ea typeface="+mj-lt"/>
                <a:cs typeface="+mj-lt"/>
              </a:rPr>
              <a:t> (2011)</a:t>
            </a:r>
            <a:endParaRPr lang="hr-HR" sz="3200" dirty="0">
              <a:latin typeface="Times New Roman"/>
              <a:ea typeface="+mj-lt"/>
              <a:cs typeface="+mj-lt"/>
            </a:endParaRPr>
          </a:p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75" y="2052918"/>
            <a:ext cx="12023294" cy="42098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definisano</a:t>
            </a:r>
            <a:r>
              <a:rPr lang="hr-HR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je i krivi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čno djelo iz oblasti </a:t>
            </a:r>
            <a:r>
              <a:rPr lang="hr-HR" sz="2400" dirty="0" err="1">
                <a:solidFill>
                  <a:srgbClr val="FF0000"/>
                </a:solidFill>
                <a:latin typeface="Times New Roman"/>
                <a:cs typeface="Arial"/>
              </a:rPr>
              <a:t>dječije</a:t>
            </a:r>
            <a:r>
              <a:rPr lang="hr-HR" sz="2400" dirty="0">
                <a:solidFill>
                  <a:srgbClr val="FF0000"/>
                </a:solidFill>
                <a:latin typeface="Times New Roman"/>
                <a:cs typeface="Arial"/>
              </a:rPr>
              <a:t> pornografije</a:t>
            </a:r>
            <a:r>
              <a:rPr lang="hr-HR" sz="2400" dirty="0">
                <a:latin typeface="Times New Roman"/>
                <a:cs typeface="Arial"/>
              </a:rPr>
              <a:t> u kojem se navodi slijedeće: 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1.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Svaka stranka </a:t>
            </a:r>
            <a:r>
              <a:rPr lang="hr-HR" sz="2400" i="1" dirty="0">
                <a:latin typeface="Times New Roman"/>
                <a:cs typeface="Arial"/>
              </a:rPr>
              <a:t>će usvojiti zakonske i druge mjere potrebne kako bi se unutarnjim zakonodavstvom kaznenopravno sankcionirao namjerni neovlašteni čin: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a.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proizvodnje </a:t>
            </a:r>
            <a:r>
              <a:rPr lang="hr-HR" sz="2400" i="1" dirty="0" err="1">
                <a:latin typeface="Times New Roman"/>
                <a:ea typeface="+mj-lt"/>
                <a:cs typeface="+mj-lt"/>
              </a:rPr>
              <a:t>dje</a:t>
            </a:r>
            <a:r>
              <a:rPr lang="hr-HR" sz="2400" i="1" dirty="0" err="1">
                <a:latin typeface="Times New Roman"/>
                <a:cs typeface="Arial"/>
              </a:rPr>
              <a:t>čije</a:t>
            </a:r>
            <a:r>
              <a:rPr lang="hr-HR" sz="2400" i="1" dirty="0">
                <a:latin typeface="Times New Roman"/>
                <a:cs typeface="Arial"/>
              </a:rPr>
              <a:t> pornografije za svrhu njene distribucije putem kompjuterskih sistema,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b.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nu</a:t>
            </a:r>
            <a:r>
              <a:rPr lang="hr-HR" sz="2400" i="1" dirty="0">
                <a:latin typeface="Times New Roman"/>
                <a:cs typeface="Arial"/>
              </a:rPr>
              <a:t>đenja ili činjenja dostupnim </a:t>
            </a:r>
            <a:r>
              <a:rPr lang="hr-HR" sz="2400" i="1" dirty="0" err="1">
                <a:latin typeface="Times New Roman"/>
                <a:cs typeface="Arial"/>
              </a:rPr>
              <a:t>dječije</a:t>
            </a:r>
            <a:r>
              <a:rPr lang="hr-HR" sz="2400" i="1" dirty="0">
                <a:latin typeface="Times New Roman"/>
                <a:cs typeface="Arial"/>
              </a:rPr>
              <a:t> pornografije putem </a:t>
            </a:r>
            <a:r>
              <a:rPr lang="hr-HR" sz="2400" i="1" dirty="0" err="1">
                <a:latin typeface="Times New Roman"/>
                <a:cs typeface="Arial"/>
              </a:rPr>
              <a:t>komjuterskih</a:t>
            </a:r>
            <a:r>
              <a:rPr lang="hr-HR" sz="2400" i="1" dirty="0">
                <a:latin typeface="Times New Roman"/>
                <a:cs typeface="Arial"/>
              </a:rPr>
              <a:t> sistema,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c.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distribuiranje ili prenošenje </a:t>
            </a:r>
            <a:r>
              <a:rPr lang="hr-HR" sz="2400" i="1" err="1">
                <a:latin typeface="Times New Roman"/>
                <a:ea typeface="+mj-lt"/>
                <a:cs typeface="+mj-lt"/>
              </a:rPr>
              <a:t>dje</a:t>
            </a:r>
            <a:r>
              <a:rPr lang="hr-HR" sz="2400" i="1" err="1">
                <a:latin typeface="Times New Roman"/>
                <a:cs typeface="Arial"/>
              </a:rPr>
              <a:t>čije</a:t>
            </a:r>
            <a:r>
              <a:rPr lang="hr-HR" sz="2400" i="1" dirty="0">
                <a:latin typeface="Times New Roman"/>
                <a:cs typeface="Arial"/>
              </a:rPr>
              <a:t> pornografije putem kompjuterskih sistema,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d.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pribavljanje </a:t>
            </a:r>
            <a:r>
              <a:rPr lang="hr-HR" sz="2400" i="1" err="1">
                <a:latin typeface="Times New Roman"/>
                <a:ea typeface="+mj-lt"/>
                <a:cs typeface="+mj-lt"/>
              </a:rPr>
              <a:t>dje</a:t>
            </a:r>
            <a:r>
              <a:rPr lang="hr-HR" sz="2400" i="1" err="1">
                <a:latin typeface="Times New Roman"/>
                <a:cs typeface="Arial"/>
              </a:rPr>
              <a:t>čije</a:t>
            </a:r>
            <a:r>
              <a:rPr lang="hr-HR" sz="2400" i="1" dirty="0">
                <a:latin typeface="Times New Roman"/>
                <a:cs typeface="Arial"/>
              </a:rPr>
              <a:t> pornografije putem kompjuterskih sistema za sebe ili drugoga,</a:t>
            </a:r>
            <a:endParaRPr lang="hr-HR" sz="240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e.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posjedovanje </a:t>
            </a:r>
            <a:r>
              <a:rPr lang="hr-HR" sz="2400" i="1" err="1">
                <a:latin typeface="Times New Roman"/>
                <a:ea typeface="+mj-lt"/>
                <a:cs typeface="+mj-lt"/>
              </a:rPr>
              <a:t>dje</a:t>
            </a:r>
            <a:r>
              <a:rPr lang="hr-HR" sz="2400" i="1" err="1">
                <a:latin typeface="Times New Roman"/>
                <a:cs typeface="Arial"/>
              </a:rPr>
              <a:t>čije</a:t>
            </a:r>
            <a:r>
              <a:rPr lang="hr-HR" sz="2400" i="1" dirty="0">
                <a:latin typeface="Times New Roman"/>
                <a:cs typeface="Arial"/>
              </a:rPr>
              <a:t> pornografije u </a:t>
            </a:r>
            <a:r>
              <a:rPr lang="hr-HR" sz="2400" i="1" err="1">
                <a:latin typeface="Times New Roman"/>
                <a:cs typeface="Arial"/>
              </a:rPr>
              <a:t>kompjuterkom</a:t>
            </a:r>
            <a:r>
              <a:rPr lang="hr-HR" sz="2400" i="1" dirty="0">
                <a:latin typeface="Times New Roman"/>
                <a:cs typeface="Arial"/>
              </a:rPr>
              <a:t> sistemu ili na mediju za pohranu kompjuterskih podataka</a:t>
            </a:r>
            <a:endParaRPr lang="hr-HR" sz="2400" dirty="0">
              <a:latin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29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205585-3BA1-4F18-BB40-ABBA72E3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029" y="3174352"/>
            <a:ext cx="10456162" cy="3433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  <a:latin typeface="Times New Roman"/>
                <a:cs typeface="Times New Roman"/>
              </a:rPr>
              <a:t>3. </a:t>
            </a:r>
            <a:r>
              <a:rPr lang="en" sz="2400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U </a:t>
            </a:r>
            <a:r>
              <a:rPr lang="en" sz="2400" i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smislu</a:t>
            </a:r>
            <a:r>
              <a:rPr lang="en" sz="2400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stava</a:t>
            </a:r>
            <a:r>
              <a:rPr lang="en" sz="2400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2. </a:t>
            </a:r>
            <a:r>
              <a:rPr lang="en" sz="2400" i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ovog</a:t>
            </a:r>
            <a:r>
              <a:rPr lang="en" sz="2400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solidFill>
                  <a:srgbClr val="FF0000"/>
                </a:solidFill>
                <a:latin typeface="Times New Roman"/>
                <a:cs typeface="Arial"/>
              </a:rPr>
              <a:t>člana</a:t>
            </a:r>
            <a:r>
              <a:rPr lang="en" sz="2400" i="1" dirty="0">
                <a:latin typeface="Times New Roman"/>
                <a:cs typeface="Arial"/>
              </a:rPr>
              <a:t>, </a:t>
            </a:r>
            <a:r>
              <a:rPr lang="en" sz="2400" i="1" dirty="0" err="1">
                <a:latin typeface="Times New Roman"/>
                <a:cs typeface="Arial"/>
              </a:rPr>
              <a:t>izraz</a:t>
            </a:r>
            <a:r>
              <a:rPr lang="en" sz="2400" i="1" dirty="0">
                <a:latin typeface="Times New Roman"/>
                <a:cs typeface="Arial"/>
              </a:rPr>
              <a:t> „</a:t>
            </a:r>
            <a:r>
              <a:rPr lang="en" sz="2400" i="1" dirty="0" err="1">
                <a:latin typeface="Times New Roman"/>
                <a:cs typeface="Arial"/>
              </a:rPr>
              <a:t>maloljetnik</a:t>
            </a:r>
            <a:r>
              <a:rPr lang="en" sz="2400" i="1" dirty="0">
                <a:latin typeface="Times New Roman"/>
                <a:cs typeface="Arial"/>
              </a:rPr>
              <a:t>“ </a:t>
            </a:r>
            <a:r>
              <a:rPr lang="en" sz="2400" i="1" dirty="0" err="1">
                <a:latin typeface="Times New Roman"/>
                <a:cs typeface="Arial"/>
              </a:rPr>
              <a:t>uključuje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sve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osobe</a:t>
            </a:r>
            <a:r>
              <a:rPr lang="en" sz="2400" i="1" dirty="0">
                <a:latin typeface="Times New Roman"/>
                <a:cs typeface="Arial"/>
              </a:rPr>
              <a:t> u </a:t>
            </a:r>
            <a:r>
              <a:rPr lang="en" sz="2400" i="1" dirty="0" err="1">
                <a:latin typeface="Times New Roman"/>
                <a:cs typeface="Arial"/>
              </a:rPr>
              <a:t>dobi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mlađoj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od</a:t>
            </a:r>
            <a:r>
              <a:rPr lang="en" sz="2400" i="1" dirty="0">
                <a:latin typeface="Times New Roman"/>
                <a:cs typeface="Arial"/>
              </a:rPr>
              <a:t> 18 </a:t>
            </a:r>
            <a:r>
              <a:rPr lang="en" sz="2400" i="1" dirty="0" err="1">
                <a:latin typeface="Times New Roman"/>
                <a:cs typeface="Arial"/>
              </a:rPr>
              <a:t>godina</a:t>
            </a:r>
            <a:r>
              <a:rPr lang="en" sz="2400" i="1" dirty="0">
                <a:latin typeface="Times New Roman"/>
                <a:cs typeface="Arial"/>
              </a:rPr>
              <a:t>. </a:t>
            </a:r>
            <a:r>
              <a:rPr lang="en" sz="2400" i="1" dirty="0" err="1">
                <a:latin typeface="Times New Roman"/>
                <a:cs typeface="Arial"/>
              </a:rPr>
              <a:t>Međutim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stranka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može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utvrditi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i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nižu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dobnu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granicu</a:t>
            </a:r>
            <a:r>
              <a:rPr lang="en" sz="2400" i="1" dirty="0">
                <a:latin typeface="Times New Roman"/>
                <a:cs typeface="Arial"/>
              </a:rPr>
              <a:t>, </a:t>
            </a:r>
            <a:r>
              <a:rPr lang="en" sz="2400" i="1" dirty="0" err="1">
                <a:latin typeface="Times New Roman"/>
                <a:cs typeface="Arial"/>
              </a:rPr>
              <a:t>koja</a:t>
            </a:r>
            <a:r>
              <a:rPr lang="en" sz="2400" i="1" dirty="0">
                <a:latin typeface="Times New Roman"/>
                <a:cs typeface="Arial"/>
              </a:rPr>
              <a:t> ne </a:t>
            </a:r>
            <a:r>
              <a:rPr lang="en" sz="2400" i="1" dirty="0" err="1">
                <a:latin typeface="Times New Roman"/>
                <a:cs typeface="Arial"/>
              </a:rPr>
              <a:t>može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biti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ispod</a:t>
            </a:r>
            <a:r>
              <a:rPr lang="en" sz="2400" i="1" dirty="0">
                <a:latin typeface="Times New Roman"/>
                <a:cs typeface="Arial"/>
              </a:rPr>
              <a:t> 16 </a:t>
            </a:r>
            <a:r>
              <a:rPr lang="en" sz="2400" i="1" dirty="0" err="1">
                <a:latin typeface="Times New Roman"/>
                <a:cs typeface="Arial"/>
              </a:rPr>
              <a:t>godina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starosti</a:t>
            </a:r>
            <a:r>
              <a:rPr lang="en" sz="2400" i="1" dirty="0">
                <a:latin typeface="Times New Roman"/>
                <a:cs typeface="Arial"/>
              </a:rPr>
              <a:t>.</a:t>
            </a:r>
            <a:endParaRPr lang="hr-HR" sz="2400" i="1">
              <a:latin typeface="Times New Roman"/>
              <a:cs typeface="Arial"/>
            </a:endParaRPr>
          </a:p>
          <a:p>
            <a:r>
              <a:rPr lang="en" sz="2400" dirty="0">
                <a:solidFill>
                  <a:srgbClr val="FF0000"/>
                </a:solidFill>
                <a:latin typeface="Times New Roman"/>
                <a:cs typeface="Times New Roman"/>
              </a:rPr>
              <a:t>4.</a:t>
            </a:r>
            <a:r>
              <a:rPr lang="en" sz="2400" dirty="0">
                <a:latin typeface="Times New Roman"/>
                <a:cs typeface="Times New Roman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Svaka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stranka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može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pridržati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pravo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neprimjenjivanja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u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cjelosti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ili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djelomi</a:t>
            </a:r>
            <a:r>
              <a:rPr lang="en" sz="2400" i="1" dirty="0" err="1">
                <a:latin typeface="Times New Roman"/>
                <a:cs typeface="Arial"/>
              </a:rPr>
              <a:t>čno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tačaka</a:t>
            </a:r>
            <a:r>
              <a:rPr lang="en" sz="2400" i="1" dirty="0">
                <a:latin typeface="Times New Roman"/>
                <a:cs typeface="Arial"/>
              </a:rPr>
              <a:t> d </a:t>
            </a:r>
            <a:r>
              <a:rPr lang="en" sz="2400" i="1" dirty="0" err="1">
                <a:latin typeface="Times New Roman"/>
                <a:cs typeface="Arial"/>
              </a:rPr>
              <a:t>i</a:t>
            </a:r>
            <a:r>
              <a:rPr lang="en" sz="2400" i="1" dirty="0">
                <a:latin typeface="Times New Roman"/>
                <a:cs typeface="Arial"/>
              </a:rPr>
              <a:t> e </a:t>
            </a:r>
            <a:r>
              <a:rPr lang="en" sz="2400" i="1" dirty="0" err="1">
                <a:latin typeface="Times New Roman"/>
                <a:cs typeface="Arial"/>
              </a:rPr>
              <a:t>stava</a:t>
            </a:r>
            <a:r>
              <a:rPr lang="en" sz="2400" i="1" dirty="0">
                <a:latin typeface="Times New Roman"/>
                <a:cs typeface="Arial"/>
              </a:rPr>
              <a:t> 1., </a:t>
            </a:r>
            <a:r>
              <a:rPr lang="en" sz="2400" i="1" dirty="0" err="1">
                <a:latin typeface="Times New Roman"/>
                <a:cs typeface="Arial"/>
              </a:rPr>
              <a:t>te</a:t>
            </a:r>
            <a:r>
              <a:rPr lang="en" sz="2400" i="1" dirty="0">
                <a:latin typeface="Times New Roman"/>
                <a:cs typeface="Arial"/>
              </a:rPr>
              <a:t> </a:t>
            </a:r>
            <a:r>
              <a:rPr lang="en" sz="2400" i="1" dirty="0" err="1">
                <a:latin typeface="Times New Roman"/>
                <a:cs typeface="Arial"/>
              </a:rPr>
              <a:t>tačaka</a:t>
            </a:r>
            <a:r>
              <a:rPr lang="en" sz="2400" i="1" dirty="0">
                <a:latin typeface="Times New Roman"/>
                <a:cs typeface="Arial"/>
              </a:rPr>
              <a:t> b </a:t>
            </a:r>
            <a:r>
              <a:rPr lang="en" sz="2400" i="1" dirty="0" err="1">
                <a:latin typeface="Times New Roman"/>
                <a:cs typeface="Arial"/>
              </a:rPr>
              <a:t>i</a:t>
            </a:r>
            <a:r>
              <a:rPr lang="en" sz="2400" i="1" dirty="0">
                <a:latin typeface="Times New Roman"/>
                <a:cs typeface="Arial"/>
              </a:rPr>
              <a:t> c </a:t>
            </a:r>
            <a:r>
              <a:rPr lang="en" sz="2400" i="1" dirty="0" err="1">
                <a:latin typeface="Times New Roman"/>
                <a:cs typeface="Arial"/>
              </a:rPr>
              <a:t>stava</a:t>
            </a:r>
            <a:r>
              <a:rPr lang="en" sz="2400" i="1" dirty="0">
                <a:latin typeface="Times New Roman"/>
                <a:cs typeface="Arial"/>
              </a:rPr>
              <a:t> 2.“</a:t>
            </a:r>
            <a:endParaRPr lang="hr-HR" sz="2400" i="1">
              <a:latin typeface="Times New Roman"/>
              <a:cs typeface="Arial"/>
            </a:endParaRPr>
          </a:p>
          <a:p>
            <a:r>
              <a:rPr lang="en" sz="2400" dirty="0" err="1">
                <a:latin typeface="Times New Roman"/>
                <a:ea typeface="+mj-lt"/>
                <a:cs typeface="+mj-lt"/>
              </a:rPr>
              <a:t>procesne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preporuke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navedene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su</a:t>
            </a:r>
            <a:r>
              <a:rPr lang="en" sz="2400" dirty="0">
                <a:latin typeface="Times New Roman"/>
                <a:ea typeface="+mj-lt"/>
                <a:cs typeface="+mj-lt"/>
              </a:rPr>
              <a:t> u</a:t>
            </a:r>
            <a:r>
              <a:rPr lang="en" sz="2400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cs typeface="Arial"/>
              </a:rPr>
              <a:t>članu</a:t>
            </a:r>
            <a:r>
              <a:rPr lang="en" sz="2400" dirty="0">
                <a:solidFill>
                  <a:srgbClr val="FF0000"/>
                </a:solidFill>
                <a:latin typeface="Times New Roman"/>
                <a:cs typeface="Arial"/>
              </a:rPr>
              <a:t> 19</a:t>
            </a:r>
            <a:r>
              <a:rPr lang="en" sz="2400" dirty="0">
                <a:latin typeface="Times New Roman"/>
                <a:cs typeface="Arial"/>
              </a:rPr>
              <a:t>. 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„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Pretraga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i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oduzimanje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pohranjenih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kompjuterskih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podataka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“</a:t>
            </a:r>
            <a:r>
              <a:rPr lang="en" sz="2400" dirty="0">
                <a:latin typeface="Times New Roman"/>
                <a:ea typeface="+mj-lt"/>
                <a:cs typeface="+mj-lt"/>
              </a:rPr>
              <a:t>,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cs typeface="Arial"/>
              </a:rPr>
              <a:t>članu</a:t>
            </a:r>
            <a:r>
              <a:rPr lang="en" sz="2400" dirty="0">
                <a:solidFill>
                  <a:srgbClr val="FF0000"/>
                </a:solidFill>
                <a:latin typeface="Times New Roman"/>
                <a:cs typeface="Arial"/>
              </a:rPr>
              <a:t> 20</a:t>
            </a:r>
            <a:r>
              <a:rPr lang="en" sz="2400" dirty="0">
                <a:latin typeface="Times New Roman"/>
                <a:cs typeface="Arial"/>
              </a:rPr>
              <a:t>. 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„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Prikupljanje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kompjuterskih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podataka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u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realnom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vremenu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“ </a:t>
            </a:r>
            <a:r>
              <a:rPr lang="en" sz="2400" dirty="0" err="1">
                <a:latin typeface="Times New Roman"/>
                <a:ea typeface="+mj-lt"/>
                <a:cs typeface="+mj-lt"/>
              </a:rPr>
              <a:t>i</a:t>
            </a:r>
            <a:r>
              <a:rPr lang="en" sz="2400" dirty="0">
                <a:latin typeface="Times New Roman"/>
                <a:ea typeface="+mj-lt"/>
                <a:cs typeface="+mj-lt"/>
              </a:rPr>
              <a:t> </a:t>
            </a:r>
            <a:r>
              <a:rPr lang="en" sz="2400" dirty="0" err="1">
                <a:solidFill>
                  <a:srgbClr val="FF0000"/>
                </a:solidFill>
                <a:latin typeface="Times New Roman"/>
                <a:cs typeface="Arial"/>
              </a:rPr>
              <a:t>članu</a:t>
            </a:r>
            <a:r>
              <a:rPr lang="en" sz="2400" dirty="0">
                <a:solidFill>
                  <a:srgbClr val="FF0000"/>
                </a:solidFill>
                <a:latin typeface="Times New Roman"/>
                <a:cs typeface="Arial"/>
              </a:rPr>
              <a:t> 21. </a:t>
            </a:r>
            <a:r>
              <a:rPr lang="en" sz="2400" dirty="0">
                <a:latin typeface="Times New Roman"/>
                <a:cs typeface="Arial"/>
              </a:rPr>
              <a:t>„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Presretanje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podataka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 o </a:t>
            </a:r>
            <a:r>
              <a:rPr lang="en" sz="2400" i="1" dirty="0" err="1">
                <a:latin typeface="Times New Roman"/>
                <a:ea typeface="+mj-lt"/>
                <a:cs typeface="+mj-lt"/>
              </a:rPr>
              <a:t>sadržaju</a:t>
            </a:r>
            <a:r>
              <a:rPr lang="en" sz="2400" i="1" dirty="0">
                <a:latin typeface="Times New Roman"/>
                <a:ea typeface="+mj-lt"/>
                <a:cs typeface="+mj-lt"/>
              </a:rPr>
              <a:t>“.</a:t>
            </a:r>
            <a:endParaRPr lang="hr-HR" sz="2400" i="1" dirty="0">
              <a:latin typeface="Arial"/>
              <a:cs typeface="Arial"/>
            </a:endParaRPr>
          </a:p>
          <a:p>
            <a:endParaRPr lang="hr-HR" i="1" dirty="0">
              <a:latin typeface="Arial"/>
              <a:cs typeface="Arial"/>
            </a:endParaRPr>
          </a:p>
          <a:p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F6A5664D-8514-46E1-9B1B-87B541C6C55B}"/>
              </a:ext>
            </a:extLst>
          </p:cNvPr>
          <p:cNvSpPr txBox="1">
            <a:spLocks/>
          </p:cNvSpPr>
          <p:nvPr/>
        </p:nvSpPr>
        <p:spPr>
          <a:xfrm>
            <a:off x="119901" y="120601"/>
            <a:ext cx="8946541" cy="3174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r-HR" sz="2400" dirty="0">
                <a:solidFill>
                  <a:srgbClr val="FF0000"/>
                </a:solidFill>
                <a:latin typeface="Times New Roman"/>
                <a:cs typeface="Times New Roman"/>
              </a:rPr>
              <a:t>2. </a:t>
            </a:r>
            <a:r>
              <a:rPr lang="hr-HR" sz="2400" i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U smislu stava 1. ovog </a:t>
            </a:r>
            <a:r>
              <a:rPr lang="hr-HR" sz="2400" i="1" dirty="0">
                <a:solidFill>
                  <a:srgbClr val="FF0000"/>
                </a:solidFill>
                <a:latin typeface="Times New Roman"/>
                <a:cs typeface="Arial"/>
              </a:rPr>
              <a:t>člana</a:t>
            </a:r>
            <a:r>
              <a:rPr lang="hr-HR" sz="2400" i="1" dirty="0">
                <a:latin typeface="Times New Roman"/>
                <a:cs typeface="Arial"/>
              </a:rPr>
              <a:t> izraz „</a:t>
            </a:r>
            <a:r>
              <a:rPr lang="hr-HR" sz="2400" i="1" dirty="0" err="1">
                <a:latin typeface="Times New Roman"/>
                <a:cs typeface="Arial"/>
              </a:rPr>
              <a:t>dječija</a:t>
            </a:r>
            <a:r>
              <a:rPr lang="hr-HR" sz="2400" i="1" dirty="0">
                <a:latin typeface="Times New Roman"/>
                <a:cs typeface="Arial"/>
              </a:rPr>
              <a:t> pornografija“ uključuje pornografski materijal koji </a:t>
            </a:r>
            <a:r>
              <a:rPr lang="hr-HR" sz="2400" i="1" dirty="0" err="1">
                <a:latin typeface="Times New Roman"/>
                <a:cs typeface="Arial"/>
              </a:rPr>
              <a:t>vizuelno</a:t>
            </a:r>
            <a:r>
              <a:rPr lang="hr-HR" sz="2400" i="1" dirty="0">
                <a:latin typeface="Times New Roman"/>
                <a:cs typeface="Arial"/>
              </a:rPr>
              <a:t> prikazuje :</a:t>
            </a:r>
            <a:endParaRPr lang="hr-HR" sz="2400" dirty="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a.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maloljetnika koji sudjeluje u seksualno eksplicitnom ponašanju,</a:t>
            </a:r>
            <a:endParaRPr lang="hr-HR" sz="2400" dirty="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b.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osobu koja izgleda kao maloljetnik koji sudjeluje u seksualno eksplicitnom ponašanju,</a:t>
            </a:r>
            <a:endParaRPr lang="hr-HR" sz="2400" dirty="0">
              <a:latin typeface="Times New Roman"/>
              <a:cs typeface="Times New Roman"/>
            </a:endParaRPr>
          </a:p>
          <a:p>
            <a:r>
              <a:rPr lang="hr-HR" sz="2400" dirty="0">
                <a:latin typeface="Times New Roman"/>
                <a:cs typeface="Times New Roman"/>
              </a:rPr>
              <a:t>c. </a:t>
            </a:r>
            <a:r>
              <a:rPr lang="hr-HR" sz="2400" i="1" dirty="0">
                <a:latin typeface="Times New Roman"/>
                <a:ea typeface="+mj-lt"/>
                <a:cs typeface="+mj-lt"/>
              </a:rPr>
              <a:t>stvarne slike koje predstavljaju maloljetnika koji sudjeluje u seksualno eksplicitnom ponašanju</a:t>
            </a:r>
            <a:endParaRPr lang="hr-HR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Ion</vt:lpstr>
      <vt:lpstr>DOKUMENTI EU I DJEČIJA PORNOGRAFIJA</vt:lpstr>
      <vt:lpstr>PowerPoint prezentacija</vt:lpstr>
      <vt:lpstr>PowerPoint prezentacija</vt:lpstr>
      <vt:lpstr>PowerPoint prezentacija</vt:lpstr>
      <vt:lpstr>Dokumenti</vt:lpstr>
      <vt:lpstr>*UN-ova Konvencija o pravima djeteta (1989), sa Fakultativnim protokolom o prodaji djece, dječijoj prostituciji i dječijoj pornografiji (2000) </vt:lpstr>
      <vt:lpstr>PowerPoint prezentacija</vt:lpstr>
      <vt:lpstr>*Konvencija Vijeća Evrope o kompjuterskom (cyber) kriminalu (2011) </vt:lpstr>
      <vt:lpstr>PowerPoint prezentacija</vt:lpstr>
      <vt:lpstr>*Konvencija Vijeća Evrope o zaštiti djece od seksualnog iskorištavanja i seksualne zloupotrebe (2007)</vt:lpstr>
      <vt:lpstr>PowerPoint prezentacija</vt:lpstr>
      <vt:lpstr>*Okvirna odluka Vijeća Evropske unije 2004/8/PUP od 22.decembra 2003. godine o sprečavanju seksualnog iskorištavanja djece i dječije pornografije</vt:lpstr>
      <vt:lpstr>PowerPoint prezentacija</vt:lpstr>
      <vt:lpstr>*Direktiva 2011/93/EU o suzbijanju seksualnog zlostavljanja i seksualnog iskorištavanja djece i dječije pornografije (2011)</vt:lpstr>
      <vt:lpstr>PowerPoint prezentacija</vt:lpstr>
      <vt:lpstr>PowerPoint prezentacija</vt:lpstr>
      <vt:lpstr>PowerPoint prezentacija</vt:lpstr>
      <vt:lpstr>*KRAJ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430</cp:revision>
  <dcterms:created xsi:type="dcterms:W3CDTF">2020-04-17T15:46:09Z</dcterms:created>
  <dcterms:modified xsi:type="dcterms:W3CDTF">2020-04-17T17:23:30Z</dcterms:modified>
</cp:coreProperties>
</file>