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9" r:id="rId20"/>
    <p:sldId id="273" r:id="rId21"/>
    <p:sldId id="274" r:id="rId22"/>
    <p:sldId id="275" r:id="rId23"/>
    <p:sldId id="276" r:id="rId24"/>
    <p:sldId id="280" r:id="rId25"/>
    <p:sldId id="281" r:id="rId2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>
        <p:scale>
          <a:sx n="76" d="100"/>
          <a:sy n="76" d="100"/>
        </p:scale>
        <p:origin x="366" y="-13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DE302-A42A-4148-92DF-DC0AA71B4CAB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87CF459A-C49D-435B-A9A3-0D8461FA7F77}">
      <dgm:prSet phldrT="[Text]"/>
      <dgm:spPr/>
      <dgm:t>
        <a:bodyPr/>
        <a:lstStyle/>
        <a:p>
          <a:r>
            <a:rPr lang="bs-Latn-BA" b="0" i="0"/>
            <a:t>Finansijsko pravo</a:t>
          </a:r>
        </a:p>
      </dgm:t>
    </dgm:pt>
    <dgm:pt modelId="{E676C5AD-D8B8-430C-92CC-638FDBBB8C86}" type="parTrans" cxnId="{46D456EE-FE33-4CD1-90AE-6F5E2DEB4933}">
      <dgm:prSet/>
      <dgm:spPr/>
      <dgm:t>
        <a:bodyPr/>
        <a:lstStyle/>
        <a:p>
          <a:endParaRPr lang="bs-Latn-BA"/>
        </a:p>
      </dgm:t>
    </dgm:pt>
    <dgm:pt modelId="{177A1E07-920A-4FD5-A947-6706B25B92E2}" type="sibTrans" cxnId="{46D456EE-FE33-4CD1-90AE-6F5E2DEB4933}">
      <dgm:prSet/>
      <dgm:spPr/>
      <dgm:t>
        <a:bodyPr/>
        <a:lstStyle/>
        <a:p>
          <a:endParaRPr lang="bs-Latn-BA"/>
        </a:p>
      </dgm:t>
    </dgm:pt>
    <dgm:pt modelId="{C26D93F1-C4D1-4EA4-89CA-0DBC4C444D2A}">
      <dgm:prSet phldrT="[Text]"/>
      <dgm:spPr/>
      <dgm:t>
        <a:bodyPr/>
        <a:lstStyle/>
        <a:p>
          <a:r>
            <a:rPr lang="en-US" err="1"/>
            <a:t>Monetarno</a:t>
          </a:r>
          <a:r>
            <a:rPr lang="en-US"/>
            <a:t> </a:t>
          </a:r>
          <a:r>
            <a:rPr lang="en-US" err="1"/>
            <a:t>pravo</a:t>
          </a:r>
          <a:endParaRPr lang="bs-Latn-BA"/>
        </a:p>
      </dgm:t>
    </dgm:pt>
    <dgm:pt modelId="{814BC108-B495-4FE4-8E18-169F1891E097}" type="parTrans" cxnId="{477EB567-C903-4B7E-9FC5-49F7D37D3273}">
      <dgm:prSet/>
      <dgm:spPr/>
      <dgm:t>
        <a:bodyPr/>
        <a:lstStyle/>
        <a:p>
          <a:endParaRPr lang="bs-Latn-BA"/>
        </a:p>
      </dgm:t>
    </dgm:pt>
    <dgm:pt modelId="{9B2AEA92-EA6C-4061-AF75-617AA98C40B2}" type="sibTrans" cxnId="{477EB567-C903-4B7E-9FC5-49F7D37D3273}">
      <dgm:prSet/>
      <dgm:spPr/>
      <dgm:t>
        <a:bodyPr/>
        <a:lstStyle/>
        <a:p>
          <a:endParaRPr lang="bs-Latn-BA"/>
        </a:p>
      </dgm:t>
    </dgm:pt>
    <dgm:pt modelId="{6523A048-D41C-47F6-9F90-F5158DB62A0A}">
      <dgm:prSet phldrT="[Text]"/>
      <dgm:spPr/>
      <dgm:t>
        <a:bodyPr/>
        <a:lstStyle/>
        <a:p>
          <a:r>
            <a:rPr lang="en-US" err="1"/>
            <a:t>Pravo</a:t>
          </a:r>
          <a:r>
            <a:rPr lang="en-US"/>
            <a:t> </a:t>
          </a:r>
          <a:r>
            <a:rPr lang="en-US" err="1"/>
            <a:t>javnih</a:t>
          </a:r>
          <a:r>
            <a:rPr lang="en-US"/>
            <a:t> </a:t>
          </a:r>
          <a:r>
            <a:rPr lang="en-US" err="1"/>
            <a:t>finan</a:t>
          </a:r>
          <a:r>
            <a:rPr lang="bs-Latn-BA"/>
            <a:t>s</a:t>
          </a:r>
          <a:r>
            <a:rPr lang="en-US" err="1"/>
            <a:t>ija</a:t>
          </a:r>
          <a:endParaRPr lang="bs-Latn-BA"/>
        </a:p>
      </dgm:t>
    </dgm:pt>
    <dgm:pt modelId="{8ACE5C3B-0D9A-4D84-8AF8-AA74C288EC62}" type="parTrans" cxnId="{228B3E66-0C51-4AD4-8130-893C4CCEBFE7}">
      <dgm:prSet/>
      <dgm:spPr/>
      <dgm:t>
        <a:bodyPr/>
        <a:lstStyle/>
        <a:p>
          <a:endParaRPr lang="bs-Latn-BA"/>
        </a:p>
      </dgm:t>
    </dgm:pt>
    <dgm:pt modelId="{938EDE67-FA05-4426-84F1-61F55668F7F2}" type="sibTrans" cxnId="{228B3E66-0C51-4AD4-8130-893C4CCEBFE7}">
      <dgm:prSet/>
      <dgm:spPr/>
      <dgm:t>
        <a:bodyPr/>
        <a:lstStyle/>
        <a:p>
          <a:endParaRPr lang="bs-Latn-BA"/>
        </a:p>
      </dgm:t>
    </dgm:pt>
    <dgm:pt modelId="{38C6CD3D-5042-4C7C-8029-73DBD73B3B04}" type="pres">
      <dgm:prSet presAssocID="{775DE302-A42A-4148-92DF-DC0AA71B4C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6F1DDA1-D608-4989-8ED8-25EA056C5188}" type="pres">
      <dgm:prSet presAssocID="{87CF459A-C49D-435B-A9A3-0D8461FA7F77}" presName="hierRoot1" presStyleCnt="0"/>
      <dgm:spPr/>
    </dgm:pt>
    <dgm:pt modelId="{5EFAD47B-9399-493D-A22F-05E563437FEC}" type="pres">
      <dgm:prSet presAssocID="{87CF459A-C49D-435B-A9A3-0D8461FA7F77}" presName="composite" presStyleCnt="0"/>
      <dgm:spPr/>
    </dgm:pt>
    <dgm:pt modelId="{61F0796A-6017-4D60-A7E8-309DA17CFD97}" type="pres">
      <dgm:prSet presAssocID="{87CF459A-C49D-435B-A9A3-0D8461FA7F77}" presName="background" presStyleLbl="node0" presStyleIdx="0" presStyleCnt="1"/>
      <dgm:spPr/>
    </dgm:pt>
    <dgm:pt modelId="{A6137177-D4A0-4D39-9FFA-5D1776B3DE92}" type="pres">
      <dgm:prSet presAssocID="{87CF459A-C49D-435B-A9A3-0D8461FA7F77}" presName="text" presStyleLbl="fgAcc0" presStyleIdx="0" presStyleCnt="1">
        <dgm:presLayoutVars>
          <dgm:chPref val="3"/>
        </dgm:presLayoutVars>
      </dgm:prSet>
      <dgm:spPr/>
    </dgm:pt>
    <dgm:pt modelId="{25084354-724E-4312-9043-C5D083608179}" type="pres">
      <dgm:prSet presAssocID="{87CF459A-C49D-435B-A9A3-0D8461FA7F77}" presName="hierChild2" presStyleCnt="0"/>
      <dgm:spPr/>
    </dgm:pt>
    <dgm:pt modelId="{20A6899C-7C06-4073-AC31-3A05A957AAE7}" type="pres">
      <dgm:prSet presAssocID="{814BC108-B495-4FE4-8E18-169F1891E097}" presName="Name10" presStyleLbl="parChTrans1D2" presStyleIdx="0" presStyleCnt="2"/>
      <dgm:spPr/>
    </dgm:pt>
    <dgm:pt modelId="{2B597420-5C62-482F-8C70-CA917BD3B371}" type="pres">
      <dgm:prSet presAssocID="{C26D93F1-C4D1-4EA4-89CA-0DBC4C444D2A}" presName="hierRoot2" presStyleCnt="0"/>
      <dgm:spPr/>
    </dgm:pt>
    <dgm:pt modelId="{E2452CF0-0C7F-44CB-995D-C613F8D3A8D2}" type="pres">
      <dgm:prSet presAssocID="{C26D93F1-C4D1-4EA4-89CA-0DBC4C444D2A}" presName="composite2" presStyleCnt="0"/>
      <dgm:spPr/>
    </dgm:pt>
    <dgm:pt modelId="{69CA5519-DBBB-4328-B6DD-92947FF9C8CA}" type="pres">
      <dgm:prSet presAssocID="{C26D93F1-C4D1-4EA4-89CA-0DBC4C444D2A}" presName="background2" presStyleLbl="node2" presStyleIdx="0" presStyleCnt="2"/>
      <dgm:spPr/>
    </dgm:pt>
    <dgm:pt modelId="{6E687541-466A-416E-98EC-63728B817A91}" type="pres">
      <dgm:prSet presAssocID="{C26D93F1-C4D1-4EA4-89CA-0DBC4C444D2A}" presName="text2" presStyleLbl="fgAcc2" presStyleIdx="0" presStyleCnt="2">
        <dgm:presLayoutVars>
          <dgm:chPref val="3"/>
        </dgm:presLayoutVars>
      </dgm:prSet>
      <dgm:spPr/>
    </dgm:pt>
    <dgm:pt modelId="{AA8F9741-A389-4BE2-A018-0AD40E388CB5}" type="pres">
      <dgm:prSet presAssocID="{C26D93F1-C4D1-4EA4-89CA-0DBC4C444D2A}" presName="hierChild3" presStyleCnt="0"/>
      <dgm:spPr/>
    </dgm:pt>
    <dgm:pt modelId="{E318DD64-3A28-4387-81C7-92BB5EBD04FD}" type="pres">
      <dgm:prSet presAssocID="{8ACE5C3B-0D9A-4D84-8AF8-AA74C288EC62}" presName="Name10" presStyleLbl="parChTrans1D2" presStyleIdx="1" presStyleCnt="2"/>
      <dgm:spPr/>
    </dgm:pt>
    <dgm:pt modelId="{396C07A1-3D27-4F77-A841-6A869E4FF1BF}" type="pres">
      <dgm:prSet presAssocID="{6523A048-D41C-47F6-9F90-F5158DB62A0A}" presName="hierRoot2" presStyleCnt="0"/>
      <dgm:spPr/>
    </dgm:pt>
    <dgm:pt modelId="{4DBF07E5-375A-4A5A-9057-49D4DDE0BD6C}" type="pres">
      <dgm:prSet presAssocID="{6523A048-D41C-47F6-9F90-F5158DB62A0A}" presName="composite2" presStyleCnt="0"/>
      <dgm:spPr/>
    </dgm:pt>
    <dgm:pt modelId="{425C8D39-4142-4DA6-9911-3CEF0024578F}" type="pres">
      <dgm:prSet presAssocID="{6523A048-D41C-47F6-9F90-F5158DB62A0A}" presName="background2" presStyleLbl="node2" presStyleIdx="1" presStyleCnt="2"/>
      <dgm:spPr/>
    </dgm:pt>
    <dgm:pt modelId="{D2E464FA-DCDC-4961-92C0-425688889115}" type="pres">
      <dgm:prSet presAssocID="{6523A048-D41C-47F6-9F90-F5158DB62A0A}" presName="text2" presStyleLbl="fgAcc2" presStyleIdx="1" presStyleCnt="2">
        <dgm:presLayoutVars>
          <dgm:chPref val="3"/>
        </dgm:presLayoutVars>
      </dgm:prSet>
      <dgm:spPr/>
    </dgm:pt>
    <dgm:pt modelId="{CDF518F3-04C5-4328-ACB5-EC0D86819372}" type="pres">
      <dgm:prSet presAssocID="{6523A048-D41C-47F6-9F90-F5158DB62A0A}" presName="hierChild3" presStyleCnt="0"/>
      <dgm:spPr/>
    </dgm:pt>
  </dgm:ptLst>
  <dgm:cxnLst>
    <dgm:cxn modelId="{D41CCA00-D5F4-49DC-AD25-BF3CA344B415}" type="presOf" srcId="{814BC108-B495-4FE4-8E18-169F1891E097}" destId="{20A6899C-7C06-4073-AC31-3A05A957AAE7}" srcOrd="0" destOrd="0" presId="urn:microsoft.com/office/officeart/2005/8/layout/hierarchy1"/>
    <dgm:cxn modelId="{B536990C-EFA3-482A-A022-45D206722C8E}" type="presOf" srcId="{C26D93F1-C4D1-4EA4-89CA-0DBC4C444D2A}" destId="{6E687541-466A-416E-98EC-63728B817A91}" srcOrd="0" destOrd="0" presId="urn:microsoft.com/office/officeart/2005/8/layout/hierarchy1"/>
    <dgm:cxn modelId="{228B3E66-0C51-4AD4-8130-893C4CCEBFE7}" srcId="{87CF459A-C49D-435B-A9A3-0D8461FA7F77}" destId="{6523A048-D41C-47F6-9F90-F5158DB62A0A}" srcOrd="1" destOrd="0" parTransId="{8ACE5C3B-0D9A-4D84-8AF8-AA74C288EC62}" sibTransId="{938EDE67-FA05-4426-84F1-61F55668F7F2}"/>
    <dgm:cxn modelId="{698D7646-93E8-49FF-8069-DC5F01344BA5}" type="presOf" srcId="{8ACE5C3B-0D9A-4D84-8AF8-AA74C288EC62}" destId="{E318DD64-3A28-4387-81C7-92BB5EBD04FD}" srcOrd="0" destOrd="0" presId="urn:microsoft.com/office/officeart/2005/8/layout/hierarchy1"/>
    <dgm:cxn modelId="{477EB567-C903-4B7E-9FC5-49F7D37D3273}" srcId="{87CF459A-C49D-435B-A9A3-0D8461FA7F77}" destId="{C26D93F1-C4D1-4EA4-89CA-0DBC4C444D2A}" srcOrd="0" destOrd="0" parTransId="{814BC108-B495-4FE4-8E18-169F1891E097}" sibTransId="{9B2AEA92-EA6C-4061-AF75-617AA98C40B2}"/>
    <dgm:cxn modelId="{47583B9E-1B19-46B4-B5F1-15CB71E16326}" type="presOf" srcId="{87CF459A-C49D-435B-A9A3-0D8461FA7F77}" destId="{A6137177-D4A0-4D39-9FFA-5D1776B3DE92}" srcOrd="0" destOrd="0" presId="urn:microsoft.com/office/officeart/2005/8/layout/hierarchy1"/>
    <dgm:cxn modelId="{FDAEFCB3-99E3-42A4-878F-D7F7AAA8F51D}" type="presOf" srcId="{775DE302-A42A-4148-92DF-DC0AA71B4CAB}" destId="{38C6CD3D-5042-4C7C-8029-73DBD73B3B04}" srcOrd="0" destOrd="0" presId="urn:microsoft.com/office/officeart/2005/8/layout/hierarchy1"/>
    <dgm:cxn modelId="{53C115CF-B21A-4E5E-B094-88FDEAD7739B}" type="presOf" srcId="{6523A048-D41C-47F6-9F90-F5158DB62A0A}" destId="{D2E464FA-DCDC-4961-92C0-425688889115}" srcOrd="0" destOrd="0" presId="urn:microsoft.com/office/officeart/2005/8/layout/hierarchy1"/>
    <dgm:cxn modelId="{46D456EE-FE33-4CD1-90AE-6F5E2DEB4933}" srcId="{775DE302-A42A-4148-92DF-DC0AA71B4CAB}" destId="{87CF459A-C49D-435B-A9A3-0D8461FA7F77}" srcOrd="0" destOrd="0" parTransId="{E676C5AD-D8B8-430C-92CC-638FDBBB8C86}" sibTransId="{177A1E07-920A-4FD5-A947-6706B25B92E2}"/>
    <dgm:cxn modelId="{18B0DF9A-B8F6-4999-B227-9B68CA7119B2}" type="presParOf" srcId="{38C6CD3D-5042-4C7C-8029-73DBD73B3B04}" destId="{36F1DDA1-D608-4989-8ED8-25EA056C5188}" srcOrd="0" destOrd="0" presId="urn:microsoft.com/office/officeart/2005/8/layout/hierarchy1"/>
    <dgm:cxn modelId="{3CF20F61-D4D3-472C-8C5F-EEC22FC23549}" type="presParOf" srcId="{36F1DDA1-D608-4989-8ED8-25EA056C5188}" destId="{5EFAD47B-9399-493D-A22F-05E563437FEC}" srcOrd="0" destOrd="0" presId="urn:microsoft.com/office/officeart/2005/8/layout/hierarchy1"/>
    <dgm:cxn modelId="{55E2714E-6F12-4B4D-83AF-E5BAE85FDBA6}" type="presParOf" srcId="{5EFAD47B-9399-493D-A22F-05E563437FEC}" destId="{61F0796A-6017-4D60-A7E8-309DA17CFD97}" srcOrd="0" destOrd="0" presId="urn:microsoft.com/office/officeart/2005/8/layout/hierarchy1"/>
    <dgm:cxn modelId="{CE4A7710-CE56-4A87-8B11-90C7B523D08F}" type="presParOf" srcId="{5EFAD47B-9399-493D-A22F-05E563437FEC}" destId="{A6137177-D4A0-4D39-9FFA-5D1776B3DE92}" srcOrd="1" destOrd="0" presId="urn:microsoft.com/office/officeart/2005/8/layout/hierarchy1"/>
    <dgm:cxn modelId="{F17F5AD9-0784-4173-A140-12386E1B5738}" type="presParOf" srcId="{36F1DDA1-D608-4989-8ED8-25EA056C5188}" destId="{25084354-724E-4312-9043-C5D083608179}" srcOrd="1" destOrd="0" presId="urn:microsoft.com/office/officeart/2005/8/layout/hierarchy1"/>
    <dgm:cxn modelId="{68664D5F-804E-40DA-89C1-A356EFE4D116}" type="presParOf" srcId="{25084354-724E-4312-9043-C5D083608179}" destId="{20A6899C-7C06-4073-AC31-3A05A957AAE7}" srcOrd="0" destOrd="0" presId="urn:microsoft.com/office/officeart/2005/8/layout/hierarchy1"/>
    <dgm:cxn modelId="{0AC84042-3E3B-4E0E-B205-BF0AFDC72E30}" type="presParOf" srcId="{25084354-724E-4312-9043-C5D083608179}" destId="{2B597420-5C62-482F-8C70-CA917BD3B371}" srcOrd="1" destOrd="0" presId="urn:microsoft.com/office/officeart/2005/8/layout/hierarchy1"/>
    <dgm:cxn modelId="{E3997229-F85E-4CBA-BE2D-27549B95F9D6}" type="presParOf" srcId="{2B597420-5C62-482F-8C70-CA917BD3B371}" destId="{E2452CF0-0C7F-44CB-995D-C613F8D3A8D2}" srcOrd="0" destOrd="0" presId="urn:microsoft.com/office/officeart/2005/8/layout/hierarchy1"/>
    <dgm:cxn modelId="{969CC2EC-7EFC-4186-816D-D1DC160DE892}" type="presParOf" srcId="{E2452CF0-0C7F-44CB-995D-C613F8D3A8D2}" destId="{69CA5519-DBBB-4328-B6DD-92947FF9C8CA}" srcOrd="0" destOrd="0" presId="urn:microsoft.com/office/officeart/2005/8/layout/hierarchy1"/>
    <dgm:cxn modelId="{91B8B67E-304D-4DB9-86FC-A7FBD124C7C5}" type="presParOf" srcId="{E2452CF0-0C7F-44CB-995D-C613F8D3A8D2}" destId="{6E687541-466A-416E-98EC-63728B817A91}" srcOrd="1" destOrd="0" presId="urn:microsoft.com/office/officeart/2005/8/layout/hierarchy1"/>
    <dgm:cxn modelId="{6D303167-55B2-4F2A-82C7-A9FF8BE3CFDF}" type="presParOf" srcId="{2B597420-5C62-482F-8C70-CA917BD3B371}" destId="{AA8F9741-A389-4BE2-A018-0AD40E388CB5}" srcOrd="1" destOrd="0" presId="urn:microsoft.com/office/officeart/2005/8/layout/hierarchy1"/>
    <dgm:cxn modelId="{6609B750-49BA-407E-97A0-E2BF0DA8D1CC}" type="presParOf" srcId="{25084354-724E-4312-9043-C5D083608179}" destId="{E318DD64-3A28-4387-81C7-92BB5EBD04FD}" srcOrd="2" destOrd="0" presId="urn:microsoft.com/office/officeart/2005/8/layout/hierarchy1"/>
    <dgm:cxn modelId="{DC3582EE-72EA-4B6B-829C-36D4D1D69928}" type="presParOf" srcId="{25084354-724E-4312-9043-C5D083608179}" destId="{396C07A1-3D27-4F77-A841-6A869E4FF1BF}" srcOrd="3" destOrd="0" presId="urn:microsoft.com/office/officeart/2005/8/layout/hierarchy1"/>
    <dgm:cxn modelId="{BE1A189B-526D-4C24-897F-1C63846D22FA}" type="presParOf" srcId="{396C07A1-3D27-4F77-A841-6A869E4FF1BF}" destId="{4DBF07E5-375A-4A5A-9057-49D4DDE0BD6C}" srcOrd="0" destOrd="0" presId="urn:microsoft.com/office/officeart/2005/8/layout/hierarchy1"/>
    <dgm:cxn modelId="{57B9A974-21A3-4F4D-8BFB-04FCBAC073EA}" type="presParOf" srcId="{4DBF07E5-375A-4A5A-9057-49D4DDE0BD6C}" destId="{425C8D39-4142-4DA6-9911-3CEF0024578F}" srcOrd="0" destOrd="0" presId="urn:microsoft.com/office/officeart/2005/8/layout/hierarchy1"/>
    <dgm:cxn modelId="{2CEEC9AF-308E-42C2-8D90-1E9B0DEDC43A}" type="presParOf" srcId="{4DBF07E5-375A-4A5A-9057-49D4DDE0BD6C}" destId="{D2E464FA-DCDC-4961-92C0-425688889115}" srcOrd="1" destOrd="0" presId="urn:microsoft.com/office/officeart/2005/8/layout/hierarchy1"/>
    <dgm:cxn modelId="{F073478D-06F5-4F6B-B261-3200427D72D0}" type="presParOf" srcId="{396C07A1-3D27-4F77-A841-6A869E4FF1BF}" destId="{CDF518F3-04C5-4328-ACB5-EC0D868193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5CF7F7-4DF6-495F-A1EE-1D68A0AD10E9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7F5E6AD5-8888-4FF4-A4C5-7B3059CCD2DA}">
      <dgm:prSet phldrT="[Text]" custT="1"/>
      <dgm:spPr/>
      <dgm:t>
        <a:bodyPr/>
        <a:lstStyle/>
        <a:p>
          <a:r>
            <a:rPr lang="bs-Latn-BA" sz="4000" i="1"/>
            <a:t>Izvori</a:t>
          </a:r>
          <a:r>
            <a:rPr lang="bs-Latn-BA" sz="6500"/>
            <a:t> </a:t>
          </a:r>
        </a:p>
      </dgm:t>
    </dgm:pt>
    <dgm:pt modelId="{19210EBA-8CDD-4745-8DE3-93AA3B974E62}" type="parTrans" cxnId="{9A3E5E80-E561-4FB2-8D32-DACBE190ED57}">
      <dgm:prSet/>
      <dgm:spPr/>
      <dgm:t>
        <a:bodyPr/>
        <a:lstStyle/>
        <a:p>
          <a:endParaRPr lang="bs-Latn-BA"/>
        </a:p>
      </dgm:t>
    </dgm:pt>
    <dgm:pt modelId="{0376ACE2-044E-4AD6-9A87-8B18362FBC83}" type="sibTrans" cxnId="{9A3E5E80-E561-4FB2-8D32-DACBE190ED57}">
      <dgm:prSet/>
      <dgm:spPr/>
      <dgm:t>
        <a:bodyPr/>
        <a:lstStyle/>
        <a:p>
          <a:endParaRPr lang="bs-Latn-BA"/>
        </a:p>
      </dgm:t>
    </dgm:pt>
    <dgm:pt modelId="{B4ABB553-EA9F-4523-AF54-5F5F86C08CBD}">
      <dgm:prSet phldrT="[Text]" custT="1"/>
      <dgm:spPr/>
      <dgm:t>
        <a:bodyPr/>
        <a:lstStyle/>
        <a:p>
          <a:r>
            <a:rPr lang="bs-Latn-BA" sz="3200" i="1"/>
            <a:t>Nacionalni/ domaći izvori</a:t>
          </a:r>
        </a:p>
      </dgm:t>
    </dgm:pt>
    <dgm:pt modelId="{5BBC0AFF-A51B-4D51-B092-2729C91B668C}" type="parTrans" cxnId="{5BD65100-1ED9-4968-900D-1A240D88E1D8}">
      <dgm:prSet/>
      <dgm:spPr/>
      <dgm:t>
        <a:bodyPr/>
        <a:lstStyle/>
        <a:p>
          <a:endParaRPr lang="bs-Latn-BA"/>
        </a:p>
      </dgm:t>
    </dgm:pt>
    <dgm:pt modelId="{E15846ED-4657-45C8-AA8B-31E8554CF480}" type="sibTrans" cxnId="{5BD65100-1ED9-4968-900D-1A240D88E1D8}">
      <dgm:prSet/>
      <dgm:spPr/>
      <dgm:t>
        <a:bodyPr/>
        <a:lstStyle/>
        <a:p>
          <a:endParaRPr lang="bs-Latn-BA"/>
        </a:p>
      </dgm:t>
    </dgm:pt>
    <dgm:pt modelId="{A1E9C66D-8F16-4B98-B2BA-1E0BAF79FFDE}">
      <dgm:prSet phldrT="[Text]" custT="1"/>
      <dgm:spPr/>
      <dgm:t>
        <a:bodyPr/>
        <a:lstStyle/>
        <a:p>
          <a:r>
            <a:rPr lang="bs-Latn-BA" sz="3200" i="1"/>
            <a:t>Međunarodni izvori</a:t>
          </a:r>
        </a:p>
      </dgm:t>
    </dgm:pt>
    <dgm:pt modelId="{7D82B3A2-8B4C-46E4-8CA4-EFFAF2565547}" type="parTrans" cxnId="{0514A30B-C929-4FE1-B042-B445F0DCA933}">
      <dgm:prSet/>
      <dgm:spPr/>
      <dgm:t>
        <a:bodyPr/>
        <a:lstStyle/>
        <a:p>
          <a:endParaRPr lang="bs-Latn-BA"/>
        </a:p>
      </dgm:t>
    </dgm:pt>
    <dgm:pt modelId="{AAB34A9D-70CD-448D-8BC2-E95E78E45F46}" type="sibTrans" cxnId="{0514A30B-C929-4FE1-B042-B445F0DCA933}">
      <dgm:prSet/>
      <dgm:spPr/>
      <dgm:t>
        <a:bodyPr/>
        <a:lstStyle/>
        <a:p>
          <a:endParaRPr lang="bs-Latn-BA"/>
        </a:p>
      </dgm:t>
    </dgm:pt>
    <dgm:pt modelId="{98E758EF-9D5D-44C0-B284-87EE1A2A6E90}" type="pres">
      <dgm:prSet presAssocID="{705CF7F7-4DF6-495F-A1EE-1D68A0AD10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8C5FC2B-B0A8-4F35-82C4-93D8900EF255}" type="pres">
      <dgm:prSet presAssocID="{7F5E6AD5-8888-4FF4-A4C5-7B3059CCD2DA}" presName="root1" presStyleCnt="0"/>
      <dgm:spPr/>
    </dgm:pt>
    <dgm:pt modelId="{C7B75AAA-73AB-4DA6-9A79-018055C29B6B}" type="pres">
      <dgm:prSet presAssocID="{7F5E6AD5-8888-4FF4-A4C5-7B3059CCD2DA}" presName="LevelOneTextNode" presStyleLbl="node0" presStyleIdx="0" presStyleCnt="1">
        <dgm:presLayoutVars>
          <dgm:chPref val="3"/>
        </dgm:presLayoutVars>
      </dgm:prSet>
      <dgm:spPr/>
    </dgm:pt>
    <dgm:pt modelId="{7DFF4AF0-558B-4B91-B7C3-4D0A4B015AF7}" type="pres">
      <dgm:prSet presAssocID="{7F5E6AD5-8888-4FF4-A4C5-7B3059CCD2DA}" presName="level2hierChild" presStyleCnt="0"/>
      <dgm:spPr/>
    </dgm:pt>
    <dgm:pt modelId="{565B762F-227B-4339-B034-53F2EE7CFDD2}" type="pres">
      <dgm:prSet presAssocID="{5BBC0AFF-A51B-4D51-B092-2729C91B668C}" presName="conn2-1" presStyleLbl="parChTrans1D2" presStyleIdx="0" presStyleCnt="2"/>
      <dgm:spPr/>
    </dgm:pt>
    <dgm:pt modelId="{B3E12DA1-A7AA-42FA-A110-F5838CAB0FFE}" type="pres">
      <dgm:prSet presAssocID="{5BBC0AFF-A51B-4D51-B092-2729C91B668C}" presName="connTx" presStyleLbl="parChTrans1D2" presStyleIdx="0" presStyleCnt="2"/>
      <dgm:spPr/>
    </dgm:pt>
    <dgm:pt modelId="{0DCD9A83-17F8-49EB-899D-88FA2E66CD80}" type="pres">
      <dgm:prSet presAssocID="{B4ABB553-EA9F-4523-AF54-5F5F86C08CBD}" presName="root2" presStyleCnt="0"/>
      <dgm:spPr/>
    </dgm:pt>
    <dgm:pt modelId="{D1329971-68D9-422A-92D7-99606F7E1712}" type="pres">
      <dgm:prSet presAssocID="{B4ABB553-EA9F-4523-AF54-5F5F86C08CBD}" presName="LevelTwoTextNode" presStyleLbl="node2" presStyleIdx="0" presStyleCnt="2">
        <dgm:presLayoutVars>
          <dgm:chPref val="3"/>
        </dgm:presLayoutVars>
      </dgm:prSet>
      <dgm:spPr/>
    </dgm:pt>
    <dgm:pt modelId="{1184D38F-771E-414D-B940-C0AEB7EFF466}" type="pres">
      <dgm:prSet presAssocID="{B4ABB553-EA9F-4523-AF54-5F5F86C08CBD}" presName="level3hierChild" presStyleCnt="0"/>
      <dgm:spPr/>
    </dgm:pt>
    <dgm:pt modelId="{035E0BE9-41DC-4230-9959-845CBE535FD8}" type="pres">
      <dgm:prSet presAssocID="{7D82B3A2-8B4C-46E4-8CA4-EFFAF2565547}" presName="conn2-1" presStyleLbl="parChTrans1D2" presStyleIdx="1" presStyleCnt="2"/>
      <dgm:spPr/>
    </dgm:pt>
    <dgm:pt modelId="{534AA181-A4EB-43D2-823E-C79B01222E45}" type="pres">
      <dgm:prSet presAssocID="{7D82B3A2-8B4C-46E4-8CA4-EFFAF2565547}" presName="connTx" presStyleLbl="parChTrans1D2" presStyleIdx="1" presStyleCnt="2"/>
      <dgm:spPr/>
    </dgm:pt>
    <dgm:pt modelId="{02FB09F8-F614-4AAC-A5FE-3AA97D9C462C}" type="pres">
      <dgm:prSet presAssocID="{A1E9C66D-8F16-4B98-B2BA-1E0BAF79FFDE}" presName="root2" presStyleCnt="0"/>
      <dgm:spPr/>
    </dgm:pt>
    <dgm:pt modelId="{5746015A-75F1-451B-8FF3-CC2D06F29256}" type="pres">
      <dgm:prSet presAssocID="{A1E9C66D-8F16-4B98-B2BA-1E0BAF79FFDE}" presName="LevelTwoTextNode" presStyleLbl="node2" presStyleIdx="1" presStyleCnt="2">
        <dgm:presLayoutVars>
          <dgm:chPref val="3"/>
        </dgm:presLayoutVars>
      </dgm:prSet>
      <dgm:spPr/>
    </dgm:pt>
    <dgm:pt modelId="{F989AC12-65FE-4AF0-BD42-ADD97FEE19B1}" type="pres">
      <dgm:prSet presAssocID="{A1E9C66D-8F16-4B98-B2BA-1E0BAF79FFDE}" presName="level3hierChild" presStyleCnt="0"/>
      <dgm:spPr/>
    </dgm:pt>
  </dgm:ptLst>
  <dgm:cxnLst>
    <dgm:cxn modelId="{5BD65100-1ED9-4968-900D-1A240D88E1D8}" srcId="{7F5E6AD5-8888-4FF4-A4C5-7B3059CCD2DA}" destId="{B4ABB553-EA9F-4523-AF54-5F5F86C08CBD}" srcOrd="0" destOrd="0" parTransId="{5BBC0AFF-A51B-4D51-B092-2729C91B668C}" sibTransId="{E15846ED-4657-45C8-AA8B-31E8554CF480}"/>
    <dgm:cxn modelId="{0395860A-48A3-4B46-827E-9228D4FE8165}" type="presOf" srcId="{7D82B3A2-8B4C-46E4-8CA4-EFFAF2565547}" destId="{035E0BE9-41DC-4230-9959-845CBE535FD8}" srcOrd="0" destOrd="0" presId="urn:microsoft.com/office/officeart/2005/8/layout/hierarchy2"/>
    <dgm:cxn modelId="{0514A30B-C929-4FE1-B042-B445F0DCA933}" srcId="{7F5E6AD5-8888-4FF4-A4C5-7B3059CCD2DA}" destId="{A1E9C66D-8F16-4B98-B2BA-1E0BAF79FFDE}" srcOrd="1" destOrd="0" parTransId="{7D82B3A2-8B4C-46E4-8CA4-EFFAF2565547}" sibTransId="{AAB34A9D-70CD-448D-8BC2-E95E78E45F46}"/>
    <dgm:cxn modelId="{75611A17-33C5-44FA-9F72-5E0E7A85B203}" type="presOf" srcId="{705CF7F7-4DF6-495F-A1EE-1D68A0AD10E9}" destId="{98E758EF-9D5D-44C0-B284-87EE1A2A6E90}" srcOrd="0" destOrd="0" presId="urn:microsoft.com/office/officeart/2005/8/layout/hierarchy2"/>
    <dgm:cxn modelId="{E4F6282D-49D3-4B68-9142-411B5436D774}" type="presOf" srcId="{5BBC0AFF-A51B-4D51-B092-2729C91B668C}" destId="{B3E12DA1-A7AA-42FA-A110-F5838CAB0FFE}" srcOrd="1" destOrd="0" presId="urn:microsoft.com/office/officeart/2005/8/layout/hierarchy2"/>
    <dgm:cxn modelId="{8CF81E4E-5032-4272-9F73-B9A2AE5BCAD6}" type="presOf" srcId="{7D82B3A2-8B4C-46E4-8CA4-EFFAF2565547}" destId="{534AA181-A4EB-43D2-823E-C79B01222E45}" srcOrd="1" destOrd="0" presId="urn:microsoft.com/office/officeart/2005/8/layout/hierarchy2"/>
    <dgm:cxn modelId="{9A3E5E80-E561-4FB2-8D32-DACBE190ED57}" srcId="{705CF7F7-4DF6-495F-A1EE-1D68A0AD10E9}" destId="{7F5E6AD5-8888-4FF4-A4C5-7B3059CCD2DA}" srcOrd="0" destOrd="0" parTransId="{19210EBA-8CDD-4745-8DE3-93AA3B974E62}" sibTransId="{0376ACE2-044E-4AD6-9A87-8B18362FBC83}"/>
    <dgm:cxn modelId="{F8B610A0-3A10-4BE1-BD19-BA0DAFF8AAB4}" type="presOf" srcId="{B4ABB553-EA9F-4523-AF54-5F5F86C08CBD}" destId="{D1329971-68D9-422A-92D7-99606F7E1712}" srcOrd="0" destOrd="0" presId="urn:microsoft.com/office/officeart/2005/8/layout/hierarchy2"/>
    <dgm:cxn modelId="{B631E8A3-ECC1-46C5-A9CF-A0D31141A012}" type="presOf" srcId="{7F5E6AD5-8888-4FF4-A4C5-7B3059CCD2DA}" destId="{C7B75AAA-73AB-4DA6-9A79-018055C29B6B}" srcOrd="0" destOrd="0" presId="urn:microsoft.com/office/officeart/2005/8/layout/hierarchy2"/>
    <dgm:cxn modelId="{88A05AB5-A18A-4296-95AA-7FFE5701AF1D}" type="presOf" srcId="{A1E9C66D-8F16-4B98-B2BA-1E0BAF79FFDE}" destId="{5746015A-75F1-451B-8FF3-CC2D06F29256}" srcOrd="0" destOrd="0" presId="urn:microsoft.com/office/officeart/2005/8/layout/hierarchy2"/>
    <dgm:cxn modelId="{DEE6CDED-10F0-474A-A440-4102F25191E4}" type="presOf" srcId="{5BBC0AFF-A51B-4D51-B092-2729C91B668C}" destId="{565B762F-227B-4339-B034-53F2EE7CFDD2}" srcOrd="0" destOrd="0" presId="urn:microsoft.com/office/officeart/2005/8/layout/hierarchy2"/>
    <dgm:cxn modelId="{7ABC6AC9-DC53-497B-8482-290C1AEFE748}" type="presParOf" srcId="{98E758EF-9D5D-44C0-B284-87EE1A2A6E90}" destId="{98C5FC2B-B0A8-4F35-82C4-93D8900EF255}" srcOrd="0" destOrd="0" presId="urn:microsoft.com/office/officeart/2005/8/layout/hierarchy2"/>
    <dgm:cxn modelId="{51692BB1-158E-4DDA-8F93-356346C83030}" type="presParOf" srcId="{98C5FC2B-B0A8-4F35-82C4-93D8900EF255}" destId="{C7B75AAA-73AB-4DA6-9A79-018055C29B6B}" srcOrd="0" destOrd="0" presId="urn:microsoft.com/office/officeart/2005/8/layout/hierarchy2"/>
    <dgm:cxn modelId="{672A1427-280F-4A39-9709-A3F81F0306B4}" type="presParOf" srcId="{98C5FC2B-B0A8-4F35-82C4-93D8900EF255}" destId="{7DFF4AF0-558B-4B91-B7C3-4D0A4B015AF7}" srcOrd="1" destOrd="0" presId="urn:microsoft.com/office/officeart/2005/8/layout/hierarchy2"/>
    <dgm:cxn modelId="{ACF94B54-E489-4963-8DFF-517D12052B0D}" type="presParOf" srcId="{7DFF4AF0-558B-4B91-B7C3-4D0A4B015AF7}" destId="{565B762F-227B-4339-B034-53F2EE7CFDD2}" srcOrd="0" destOrd="0" presId="urn:microsoft.com/office/officeart/2005/8/layout/hierarchy2"/>
    <dgm:cxn modelId="{49D82983-EF1A-4485-BBCE-366EB06D88B2}" type="presParOf" srcId="{565B762F-227B-4339-B034-53F2EE7CFDD2}" destId="{B3E12DA1-A7AA-42FA-A110-F5838CAB0FFE}" srcOrd="0" destOrd="0" presId="urn:microsoft.com/office/officeart/2005/8/layout/hierarchy2"/>
    <dgm:cxn modelId="{6D29978D-1E7B-4437-98FC-53A4327442BF}" type="presParOf" srcId="{7DFF4AF0-558B-4B91-B7C3-4D0A4B015AF7}" destId="{0DCD9A83-17F8-49EB-899D-88FA2E66CD80}" srcOrd="1" destOrd="0" presId="urn:microsoft.com/office/officeart/2005/8/layout/hierarchy2"/>
    <dgm:cxn modelId="{7AFAD2C5-BDDB-41D3-B066-0CEF638DA766}" type="presParOf" srcId="{0DCD9A83-17F8-49EB-899D-88FA2E66CD80}" destId="{D1329971-68D9-422A-92D7-99606F7E1712}" srcOrd="0" destOrd="0" presId="urn:microsoft.com/office/officeart/2005/8/layout/hierarchy2"/>
    <dgm:cxn modelId="{9058D313-1423-4F85-9EB5-94D54A5D284D}" type="presParOf" srcId="{0DCD9A83-17F8-49EB-899D-88FA2E66CD80}" destId="{1184D38F-771E-414D-B940-C0AEB7EFF466}" srcOrd="1" destOrd="0" presId="urn:microsoft.com/office/officeart/2005/8/layout/hierarchy2"/>
    <dgm:cxn modelId="{338B722F-3034-4CE0-A1B1-3DB9113A354D}" type="presParOf" srcId="{7DFF4AF0-558B-4B91-B7C3-4D0A4B015AF7}" destId="{035E0BE9-41DC-4230-9959-845CBE535FD8}" srcOrd="2" destOrd="0" presId="urn:microsoft.com/office/officeart/2005/8/layout/hierarchy2"/>
    <dgm:cxn modelId="{B394535C-DAF6-4787-9181-1C6AD8CA4141}" type="presParOf" srcId="{035E0BE9-41DC-4230-9959-845CBE535FD8}" destId="{534AA181-A4EB-43D2-823E-C79B01222E45}" srcOrd="0" destOrd="0" presId="urn:microsoft.com/office/officeart/2005/8/layout/hierarchy2"/>
    <dgm:cxn modelId="{29DEE3F3-6D4F-45BE-AEC8-44053E0BFC8E}" type="presParOf" srcId="{7DFF4AF0-558B-4B91-B7C3-4D0A4B015AF7}" destId="{02FB09F8-F614-4AAC-A5FE-3AA97D9C462C}" srcOrd="3" destOrd="0" presId="urn:microsoft.com/office/officeart/2005/8/layout/hierarchy2"/>
    <dgm:cxn modelId="{6D744B80-0DEA-4ACD-B224-7F7088A62C86}" type="presParOf" srcId="{02FB09F8-F614-4AAC-A5FE-3AA97D9C462C}" destId="{5746015A-75F1-451B-8FF3-CC2D06F29256}" srcOrd="0" destOrd="0" presId="urn:microsoft.com/office/officeart/2005/8/layout/hierarchy2"/>
    <dgm:cxn modelId="{45A31CD4-FAD0-4CE3-8847-E07DAF65025C}" type="presParOf" srcId="{02FB09F8-F614-4AAC-A5FE-3AA97D9C462C}" destId="{F989AC12-65FE-4AF0-BD42-ADD97FEE19B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778CAB-3C32-4910-97AA-3432B557E71A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49B0C956-B3AE-4117-A794-0A58AADD1154}">
      <dgm:prSet phldrT="[Text]"/>
      <dgm:spPr/>
      <dgm:t>
        <a:bodyPr/>
        <a:lstStyle/>
        <a:p>
          <a:r>
            <a:rPr lang="bs-Latn-BA" i="1"/>
            <a:t>Zakon</a:t>
          </a:r>
        </a:p>
      </dgm:t>
    </dgm:pt>
    <dgm:pt modelId="{0A966783-29C8-4311-995D-7A08CBE69C1C}" type="parTrans" cxnId="{1874D31E-AADE-413C-9F47-71F251B87F69}">
      <dgm:prSet/>
      <dgm:spPr/>
      <dgm:t>
        <a:bodyPr/>
        <a:lstStyle/>
        <a:p>
          <a:endParaRPr lang="bs-Latn-BA"/>
        </a:p>
      </dgm:t>
    </dgm:pt>
    <dgm:pt modelId="{610B3302-66E1-4EEA-93B4-F71708967A4A}" type="sibTrans" cxnId="{1874D31E-AADE-413C-9F47-71F251B87F69}">
      <dgm:prSet/>
      <dgm:spPr/>
      <dgm:t>
        <a:bodyPr/>
        <a:lstStyle/>
        <a:p>
          <a:endParaRPr lang="bs-Latn-BA"/>
        </a:p>
      </dgm:t>
    </dgm:pt>
    <dgm:pt modelId="{B814701A-F2A2-400F-8B7D-95E6BD2C8688}">
      <dgm:prSet phldrT="[Text]"/>
      <dgm:spPr/>
      <dgm:t>
        <a:bodyPr/>
        <a:lstStyle/>
        <a:p>
          <a:r>
            <a:rPr lang="bs-Latn-BA" i="1"/>
            <a:t>Podzakonski akti</a:t>
          </a:r>
        </a:p>
      </dgm:t>
    </dgm:pt>
    <dgm:pt modelId="{74ADE5B1-0CC9-4578-8521-AFBB0B4F699B}" type="parTrans" cxnId="{60305889-D146-40C1-ABB5-6F53E07AC8D8}">
      <dgm:prSet/>
      <dgm:spPr/>
      <dgm:t>
        <a:bodyPr/>
        <a:lstStyle/>
        <a:p>
          <a:endParaRPr lang="bs-Latn-BA"/>
        </a:p>
      </dgm:t>
    </dgm:pt>
    <dgm:pt modelId="{825B9958-F015-47A4-B760-53CB1EDEDA39}" type="sibTrans" cxnId="{60305889-D146-40C1-ABB5-6F53E07AC8D8}">
      <dgm:prSet/>
      <dgm:spPr/>
      <dgm:t>
        <a:bodyPr/>
        <a:lstStyle/>
        <a:p>
          <a:endParaRPr lang="bs-Latn-BA"/>
        </a:p>
      </dgm:t>
    </dgm:pt>
    <dgm:pt modelId="{E674B283-50E4-4233-BDEC-666326E1AF05}">
      <dgm:prSet phldrT="[Text]"/>
      <dgm:spPr/>
      <dgm:t>
        <a:bodyPr/>
        <a:lstStyle/>
        <a:p>
          <a:r>
            <a:rPr lang="en-US" i="1" err="1"/>
            <a:t>Običaj</a:t>
          </a:r>
          <a:r>
            <a:rPr lang="en-US" i="1"/>
            <a:t> </a:t>
          </a:r>
          <a:r>
            <a:rPr lang="en-US" i="1" err="1"/>
            <a:t>i</a:t>
          </a:r>
          <a:r>
            <a:rPr lang="en-US" i="1"/>
            <a:t> </a:t>
          </a:r>
          <a:r>
            <a:rPr lang="en-US" i="1" err="1"/>
            <a:t>običajno</a:t>
          </a:r>
          <a:r>
            <a:rPr lang="en-US" i="1"/>
            <a:t> </a:t>
          </a:r>
          <a:r>
            <a:rPr lang="en-US" i="1" err="1"/>
            <a:t>pravo</a:t>
          </a:r>
          <a:r>
            <a:rPr lang="en-US" i="1"/>
            <a:t> </a:t>
          </a:r>
          <a:endParaRPr lang="bs-Latn-BA"/>
        </a:p>
      </dgm:t>
    </dgm:pt>
    <dgm:pt modelId="{8B2374F0-9687-4E73-B01C-335F0AC8FD49}" type="parTrans" cxnId="{633C0555-3FFB-4ADF-B140-63029E9E273D}">
      <dgm:prSet/>
      <dgm:spPr/>
      <dgm:t>
        <a:bodyPr/>
        <a:lstStyle/>
        <a:p>
          <a:endParaRPr lang="bs-Latn-BA"/>
        </a:p>
      </dgm:t>
    </dgm:pt>
    <dgm:pt modelId="{170C3E94-D883-4EC9-8D7E-B17B0BB44982}" type="sibTrans" cxnId="{633C0555-3FFB-4ADF-B140-63029E9E273D}">
      <dgm:prSet/>
      <dgm:spPr/>
      <dgm:t>
        <a:bodyPr/>
        <a:lstStyle/>
        <a:p>
          <a:endParaRPr lang="bs-Latn-BA"/>
        </a:p>
      </dgm:t>
    </dgm:pt>
    <dgm:pt modelId="{A639EFF4-0793-4EEA-B0B2-50CF892060D3}">
      <dgm:prSet phldrT="[Text]"/>
      <dgm:spPr/>
      <dgm:t>
        <a:bodyPr/>
        <a:lstStyle/>
        <a:p>
          <a:r>
            <a:rPr lang="en-US" i="1" err="1"/>
            <a:t>Akti</a:t>
          </a:r>
          <a:r>
            <a:rPr lang="en-US" i="1"/>
            <a:t> </a:t>
          </a:r>
          <a:r>
            <a:rPr lang="en-US" i="1" err="1"/>
            <a:t>ovlaštenih</a:t>
          </a:r>
          <a:r>
            <a:rPr lang="en-US" i="1"/>
            <a:t> </a:t>
          </a:r>
          <a:r>
            <a:rPr lang="en-US" i="1" err="1"/>
            <a:t>organizacija</a:t>
          </a:r>
          <a:endParaRPr lang="bs-Latn-BA"/>
        </a:p>
      </dgm:t>
    </dgm:pt>
    <dgm:pt modelId="{536C5ED3-517C-4A4F-ADC0-9B14A67BE04C}" type="parTrans" cxnId="{AE888F3F-C8D4-4ACB-8A63-1CC277D41C4F}">
      <dgm:prSet/>
      <dgm:spPr/>
      <dgm:t>
        <a:bodyPr/>
        <a:lstStyle/>
        <a:p>
          <a:endParaRPr lang="bs-Latn-BA"/>
        </a:p>
      </dgm:t>
    </dgm:pt>
    <dgm:pt modelId="{28163F88-55AE-463F-943B-6AAACDF9DA1B}" type="sibTrans" cxnId="{AE888F3F-C8D4-4ACB-8A63-1CC277D41C4F}">
      <dgm:prSet/>
      <dgm:spPr/>
      <dgm:t>
        <a:bodyPr/>
        <a:lstStyle/>
        <a:p>
          <a:endParaRPr lang="bs-Latn-BA"/>
        </a:p>
      </dgm:t>
    </dgm:pt>
    <dgm:pt modelId="{05C40E62-1933-423B-9D3A-909262EB40DD}">
      <dgm:prSet phldrT="[Text]"/>
      <dgm:spPr/>
      <dgm:t>
        <a:bodyPr/>
        <a:lstStyle/>
        <a:p>
          <a:r>
            <a:rPr lang="bs-Latn-BA" i="1"/>
            <a:t>Sudska praksa</a:t>
          </a:r>
        </a:p>
      </dgm:t>
    </dgm:pt>
    <dgm:pt modelId="{1F5B409F-C894-4927-AB80-EDF003D9987A}" type="parTrans" cxnId="{85C8F3B3-2FF1-4447-B833-E065AB85CFA2}">
      <dgm:prSet/>
      <dgm:spPr/>
      <dgm:t>
        <a:bodyPr/>
        <a:lstStyle/>
        <a:p>
          <a:endParaRPr lang="bs-Latn-BA"/>
        </a:p>
      </dgm:t>
    </dgm:pt>
    <dgm:pt modelId="{F8135126-F8C4-4885-BF65-B775D08AC48B}" type="sibTrans" cxnId="{85C8F3B3-2FF1-4447-B833-E065AB85CFA2}">
      <dgm:prSet/>
      <dgm:spPr/>
      <dgm:t>
        <a:bodyPr/>
        <a:lstStyle/>
        <a:p>
          <a:endParaRPr lang="bs-Latn-BA"/>
        </a:p>
      </dgm:t>
    </dgm:pt>
    <dgm:pt modelId="{44A0FA3D-DBB6-4F35-AF62-7C5157BAB5D5}" type="pres">
      <dgm:prSet presAssocID="{3D778CAB-3C32-4910-97AA-3432B557E71A}" presName="linear" presStyleCnt="0">
        <dgm:presLayoutVars>
          <dgm:animLvl val="lvl"/>
          <dgm:resizeHandles val="exact"/>
        </dgm:presLayoutVars>
      </dgm:prSet>
      <dgm:spPr/>
    </dgm:pt>
    <dgm:pt modelId="{A8863282-C951-4104-936F-77B6789ED2C4}" type="pres">
      <dgm:prSet presAssocID="{49B0C956-B3AE-4117-A794-0A58AADD115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05671F2-D6A1-4AB4-A472-84EE07A30756}" type="pres">
      <dgm:prSet presAssocID="{610B3302-66E1-4EEA-93B4-F71708967A4A}" presName="spacer" presStyleCnt="0"/>
      <dgm:spPr/>
    </dgm:pt>
    <dgm:pt modelId="{D1F1A19E-58CD-48D4-9881-49E00E40C638}" type="pres">
      <dgm:prSet presAssocID="{B814701A-F2A2-400F-8B7D-95E6BD2C868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F5AACBA-9F25-4443-B123-26962751F4BF}" type="pres">
      <dgm:prSet presAssocID="{825B9958-F015-47A4-B760-53CB1EDEDA39}" presName="spacer" presStyleCnt="0"/>
      <dgm:spPr/>
    </dgm:pt>
    <dgm:pt modelId="{8F0CF8E7-BD07-4219-9A91-471C3C28A0DF}" type="pres">
      <dgm:prSet presAssocID="{E674B283-50E4-4233-BDEC-666326E1AF0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40FDD0D-98E2-4CCC-AD89-C107D6B76CA7}" type="pres">
      <dgm:prSet presAssocID="{170C3E94-D883-4EC9-8D7E-B17B0BB44982}" presName="spacer" presStyleCnt="0"/>
      <dgm:spPr/>
    </dgm:pt>
    <dgm:pt modelId="{FFADE825-C40D-4B26-A80C-C5B8692D885C}" type="pres">
      <dgm:prSet presAssocID="{A639EFF4-0793-4EEA-B0B2-50CF892060D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BE0F071-54DD-458A-80B9-B365885780FE}" type="pres">
      <dgm:prSet presAssocID="{28163F88-55AE-463F-943B-6AAACDF9DA1B}" presName="spacer" presStyleCnt="0"/>
      <dgm:spPr/>
    </dgm:pt>
    <dgm:pt modelId="{EAE3A5CE-0C8F-4B45-81CD-95B41D6FD4F0}" type="pres">
      <dgm:prSet presAssocID="{05C40E62-1933-423B-9D3A-909262EB40D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9AE1E08-7D2C-42CF-B39B-53E2729C4DE0}" type="presOf" srcId="{49B0C956-B3AE-4117-A794-0A58AADD1154}" destId="{A8863282-C951-4104-936F-77B6789ED2C4}" srcOrd="0" destOrd="0" presId="urn:microsoft.com/office/officeart/2005/8/layout/vList2"/>
    <dgm:cxn modelId="{C0395209-26EA-4BBF-8FEB-26F07335B70D}" type="presOf" srcId="{B814701A-F2A2-400F-8B7D-95E6BD2C8688}" destId="{D1F1A19E-58CD-48D4-9881-49E00E40C638}" srcOrd="0" destOrd="0" presId="urn:microsoft.com/office/officeart/2005/8/layout/vList2"/>
    <dgm:cxn modelId="{1874D31E-AADE-413C-9F47-71F251B87F69}" srcId="{3D778CAB-3C32-4910-97AA-3432B557E71A}" destId="{49B0C956-B3AE-4117-A794-0A58AADD1154}" srcOrd="0" destOrd="0" parTransId="{0A966783-29C8-4311-995D-7A08CBE69C1C}" sibTransId="{610B3302-66E1-4EEA-93B4-F71708967A4A}"/>
    <dgm:cxn modelId="{AE888F3F-C8D4-4ACB-8A63-1CC277D41C4F}" srcId="{3D778CAB-3C32-4910-97AA-3432B557E71A}" destId="{A639EFF4-0793-4EEA-B0B2-50CF892060D3}" srcOrd="3" destOrd="0" parTransId="{536C5ED3-517C-4A4F-ADC0-9B14A67BE04C}" sibTransId="{28163F88-55AE-463F-943B-6AAACDF9DA1B}"/>
    <dgm:cxn modelId="{ADA7EC45-82C0-421A-9CF1-3B5A7114E075}" type="presOf" srcId="{3D778CAB-3C32-4910-97AA-3432B557E71A}" destId="{44A0FA3D-DBB6-4F35-AF62-7C5157BAB5D5}" srcOrd="0" destOrd="0" presId="urn:microsoft.com/office/officeart/2005/8/layout/vList2"/>
    <dgm:cxn modelId="{75AF5A6D-5741-4D16-9512-67B37237A36F}" type="presOf" srcId="{E674B283-50E4-4233-BDEC-666326E1AF05}" destId="{8F0CF8E7-BD07-4219-9A91-471C3C28A0DF}" srcOrd="0" destOrd="0" presId="urn:microsoft.com/office/officeart/2005/8/layout/vList2"/>
    <dgm:cxn modelId="{633C0555-3FFB-4ADF-B140-63029E9E273D}" srcId="{3D778CAB-3C32-4910-97AA-3432B557E71A}" destId="{E674B283-50E4-4233-BDEC-666326E1AF05}" srcOrd="2" destOrd="0" parTransId="{8B2374F0-9687-4E73-B01C-335F0AC8FD49}" sibTransId="{170C3E94-D883-4EC9-8D7E-B17B0BB44982}"/>
    <dgm:cxn modelId="{32754489-CFFC-4CC4-9970-B64A7A65BB90}" type="presOf" srcId="{05C40E62-1933-423B-9D3A-909262EB40DD}" destId="{EAE3A5CE-0C8F-4B45-81CD-95B41D6FD4F0}" srcOrd="0" destOrd="0" presId="urn:microsoft.com/office/officeart/2005/8/layout/vList2"/>
    <dgm:cxn modelId="{60305889-D146-40C1-ABB5-6F53E07AC8D8}" srcId="{3D778CAB-3C32-4910-97AA-3432B557E71A}" destId="{B814701A-F2A2-400F-8B7D-95E6BD2C8688}" srcOrd="1" destOrd="0" parTransId="{74ADE5B1-0CC9-4578-8521-AFBB0B4F699B}" sibTransId="{825B9958-F015-47A4-B760-53CB1EDEDA39}"/>
    <dgm:cxn modelId="{85C8F3B3-2FF1-4447-B833-E065AB85CFA2}" srcId="{3D778CAB-3C32-4910-97AA-3432B557E71A}" destId="{05C40E62-1933-423B-9D3A-909262EB40DD}" srcOrd="4" destOrd="0" parTransId="{1F5B409F-C894-4927-AB80-EDF003D9987A}" sibTransId="{F8135126-F8C4-4885-BF65-B775D08AC48B}"/>
    <dgm:cxn modelId="{1FAE1DFC-7A92-48C6-85AF-E037731683E3}" type="presOf" srcId="{A639EFF4-0793-4EEA-B0B2-50CF892060D3}" destId="{FFADE825-C40D-4B26-A80C-C5B8692D885C}" srcOrd="0" destOrd="0" presId="urn:microsoft.com/office/officeart/2005/8/layout/vList2"/>
    <dgm:cxn modelId="{1AC6760C-1663-44F9-BA0F-969B11D1F397}" type="presParOf" srcId="{44A0FA3D-DBB6-4F35-AF62-7C5157BAB5D5}" destId="{A8863282-C951-4104-936F-77B6789ED2C4}" srcOrd="0" destOrd="0" presId="urn:microsoft.com/office/officeart/2005/8/layout/vList2"/>
    <dgm:cxn modelId="{804BB6C6-65DC-4B5E-BEA8-D1C61FBB0D82}" type="presParOf" srcId="{44A0FA3D-DBB6-4F35-AF62-7C5157BAB5D5}" destId="{005671F2-D6A1-4AB4-A472-84EE07A30756}" srcOrd="1" destOrd="0" presId="urn:microsoft.com/office/officeart/2005/8/layout/vList2"/>
    <dgm:cxn modelId="{872C3D87-54D6-440B-A873-55C5F5CC9696}" type="presParOf" srcId="{44A0FA3D-DBB6-4F35-AF62-7C5157BAB5D5}" destId="{D1F1A19E-58CD-48D4-9881-49E00E40C638}" srcOrd="2" destOrd="0" presId="urn:microsoft.com/office/officeart/2005/8/layout/vList2"/>
    <dgm:cxn modelId="{45C47D17-C7D1-4E01-8E68-E63E14DB7196}" type="presParOf" srcId="{44A0FA3D-DBB6-4F35-AF62-7C5157BAB5D5}" destId="{9F5AACBA-9F25-4443-B123-26962751F4BF}" srcOrd="3" destOrd="0" presId="urn:microsoft.com/office/officeart/2005/8/layout/vList2"/>
    <dgm:cxn modelId="{9E7E3F0F-EB4D-41D8-B842-62AFB61AE3B7}" type="presParOf" srcId="{44A0FA3D-DBB6-4F35-AF62-7C5157BAB5D5}" destId="{8F0CF8E7-BD07-4219-9A91-471C3C28A0DF}" srcOrd="4" destOrd="0" presId="urn:microsoft.com/office/officeart/2005/8/layout/vList2"/>
    <dgm:cxn modelId="{0C3D7948-772B-4E92-9BB1-89264FD4F6E3}" type="presParOf" srcId="{44A0FA3D-DBB6-4F35-AF62-7C5157BAB5D5}" destId="{540FDD0D-98E2-4CCC-AD89-C107D6B76CA7}" srcOrd="5" destOrd="0" presId="urn:microsoft.com/office/officeart/2005/8/layout/vList2"/>
    <dgm:cxn modelId="{B5CE7F63-BF8F-469C-A951-299AD5C08741}" type="presParOf" srcId="{44A0FA3D-DBB6-4F35-AF62-7C5157BAB5D5}" destId="{FFADE825-C40D-4B26-A80C-C5B8692D885C}" srcOrd="6" destOrd="0" presId="urn:microsoft.com/office/officeart/2005/8/layout/vList2"/>
    <dgm:cxn modelId="{14A690C2-CD3C-44E0-8D17-79B836B51B75}" type="presParOf" srcId="{44A0FA3D-DBB6-4F35-AF62-7C5157BAB5D5}" destId="{9BE0F071-54DD-458A-80B9-B365885780FE}" srcOrd="7" destOrd="0" presId="urn:microsoft.com/office/officeart/2005/8/layout/vList2"/>
    <dgm:cxn modelId="{7592364B-020E-4D97-8A1E-48EC4A01385F}" type="presParOf" srcId="{44A0FA3D-DBB6-4F35-AF62-7C5157BAB5D5}" destId="{EAE3A5CE-0C8F-4B45-81CD-95B41D6FD4F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8DD64-3A28-4387-81C7-92BB5EBD04FD}">
      <dsp:nvSpPr>
        <dsp:cNvPr id="0" name=""/>
        <dsp:cNvSpPr/>
      </dsp:nvSpPr>
      <dsp:spPr>
        <a:xfrm>
          <a:off x="3978979" y="1553016"/>
          <a:ext cx="1494026" cy="711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539"/>
              </a:lnTo>
              <a:lnTo>
                <a:pt x="1494026" y="484539"/>
              </a:lnTo>
              <a:lnTo>
                <a:pt x="1494026" y="7110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6899C-7C06-4073-AC31-3A05A957AAE7}">
      <dsp:nvSpPr>
        <dsp:cNvPr id="0" name=""/>
        <dsp:cNvSpPr/>
      </dsp:nvSpPr>
      <dsp:spPr>
        <a:xfrm>
          <a:off x="2484953" y="1553016"/>
          <a:ext cx="1494026" cy="711020"/>
        </a:xfrm>
        <a:custGeom>
          <a:avLst/>
          <a:gdLst/>
          <a:ahLst/>
          <a:cxnLst/>
          <a:rect l="0" t="0" r="0" b="0"/>
          <a:pathLst>
            <a:path>
              <a:moveTo>
                <a:pt x="1494026" y="0"/>
              </a:moveTo>
              <a:lnTo>
                <a:pt x="1494026" y="484539"/>
              </a:lnTo>
              <a:lnTo>
                <a:pt x="0" y="484539"/>
              </a:lnTo>
              <a:lnTo>
                <a:pt x="0" y="7110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0796A-6017-4D60-A7E8-309DA17CFD97}">
      <dsp:nvSpPr>
        <dsp:cNvPr id="0" name=""/>
        <dsp:cNvSpPr/>
      </dsp:nvSpPr>
      <dsp:spPr>
        <a:xfrm>
          <a:off x="2756594" y="587"/>
          <a:ext cx="2444769" cy="1552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137177-D4A0-4D39-9FFA-5D1776B3DE92}">
      <dsp:nvSpPr>
        <dsp:cNvPr id="0" name=""/>
        <dsp:cNvSpPr/>
      </dsp:nvSpPr>
      <dsp:spPr>
        <a:xfrm>
          <a:off x="3028235" y="258646"/>
          <a:ext cx="2444769" cy="155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3400" b="0" i="0" kern="1200"/>
            <a:t>Finansijsko pravo</a:t>
          </a:r>
        </a:p>
      </dsp:txBody>
      <dsp:txXfrm>
        <a:off x="3073704" y="304115"/>
        <a:ext cx="2353831" cy="1461490"/>
      </dsp:txXfrm>
    </dsp:sp>
    <dsp:sp modelId="{69CA5519-DBBB-4328-B6DD-92947FF9C8CA}">
      <dsp:nvSpPr>
        <dsp:cNvPr id="0" name=""/>
        <dsp:cNvSpPr/>
      </dsp:nvSpPr>
      <dsp:spPr>
        <a:xfrm>
          <a:off x="1262568" y="2264036"/>
          <a:ext cx="2444769" cy="1552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687541-466A-416E-98EC-63728B817A91}">
      <dsp:nvSpPr>
        <dsp:cNvPr id="0" name=""/>
        <dsp:cNvSpPr/>
      </dsp:nvSpPr>
      <dsp:spPr>
        <a:xfrm>
          <a:off x="1534209" y="2522095"/>
          <a:ext cx="2444769" cy="155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err="1"/>
            <a:t>Monetarno</a:t>
          </a:r>
          <a:r>
            <a:rPr lang="en-US" sz="3400" kern="1200"/>
            <a:t> </a:t>
          </a:r>
          <a:r>
            <a:rPr lang="en-US" sz="3400" kern="1200" err="1"/>
            <a:t>pravo</a:t>
          </a:r>
          <a:endParaRPr lang="bs-Latn-BA" sz="3400" kern="1200"/>
        </a:p>
      </dsp:txBody>
      <dsp:txXfrm>
        <a:off x="1579678" y="2567564"/>
        <a:ext cx="2353831" cy="1461490"/>
      </dsp:txXfrm>
    </dsp:sp>
    <dsp:sp modelId="{425C8D39-4142-4DA6-9911-3CEF0024578F}">
      <dsp:nvSpPr>
        <dsp:cNvPr id="0" name=""/>
        <dsp:cNvSpPr/>
      </dsp:nvSpPr>
      <dsp:spPr>
        <a:xfrm>
          <a:off x="4250620" y="2264036"/>
          <a:ext cx="2444769" cy="1552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E464FA-DCDC-4961-92C0-425688889115}">
      <dsp:nvSpPr>
        <dsp:cNvPr id="0" name=""/>
        <dsp:cNvSpPr/>
      </dsp:nvSpPr>
      <dsp:spPr>
        <a:xfrm>
          <a:off x="4522261" y="2522095"/>
          <a:ext cx="2444769" cy="155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err="1"/>
            <a:t>Pravo</a:t>
          </a:r>
          <a:r>
            <a:rPr lang="en-US" sz="3400" kern="1200"/>
            <a:t> </a:t>
          </a:r>
          <a:r>
            <a:rPr lang="en-US" sz="3400" kern="1200" err="1"/>
            <a:t>javnih</a:t>
          </a:r>
          <a:r>
            <a:rPr lang="en-US" sz="3400" kern="1200"/>
            <a:t> </a:t>
          </a:r>
          <a:r>
            <a:rPr lang="en-US" sz="3400" kern="1200" err="1"/>
            <a:t>finan</a:t>
          </a:r>
          <a:r>
            <a:rPr lang="bs-Latn-BA" sz="3400" kern="1200"/>
            <a:t>s</a:t>
          </a:r>
          <a:r>
            <a:rPr lang="en-US" sz="3400" kern="1200" err="1"/>
            <a:t>ija</a:t>
          </a:r>
          <a:endParaRPr lang="bs-Latn-BA" sz="3400" kern="1200"/>
        </a:p>
      </dsp:txBody>
      <dsp:txXfrm>
        <a:off x="4567730" y="2567564"/>
        <a:ext cx="2353831" cy="1461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75AAA-73AB-4DA6-9A79-018055C29B6B}">
      <dsp:nvSpPr>
        <dsp:cNvPr id="0" name=""/>
        <dsp:cNvSpPr/>
      </dsp:nvSpPr>
      <dsp:spPr>
        <a:xfrm>
          <a:off x="82" y="1174977"/>
          <a:ext cx="3450314" cy="1725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4000" i="1" kern="1200"/>
            <a:t>Izvori</a:t>
          </a:r>
          <a:r>
            <a:rPr lang="bs-Latn-BA" sz="6500" kern="1200"/>
            <a:t> </a:t>
          </a:r>
        </a:p>
      </dsp:txBody>
      <dsp:txXfrm>
        <a:off x="50610" y="1225505"/>
        <a:ext cx="3349258" cy="1624101"/>
      </dsp:txXfrm>
    </dsp:sp>
    <dsp:sp modelId="{565B762F-227B-4339-B034-53F2EE7CFDD2}">
      <dsp:nvSpPr>
        <dsp:cNvPr id="0" name=""/>
        <dsp:cNvSpPr/>
      </dsp:nvSpPr>
      <dsp:spPr>
        <a:xfrm rot="19457599">
          <a:off x="3290644" y="1503472"/>
          <a:ext cx="1699630" cy="76201"/>
        </a:xfrm>
        <a:custGeom>
          <a:avLst/>
          <a:gdLst/>
          <a:ahLst/>
          <a:cxnLst/>
          <a:rect l="0" t="0" r="0" b="0"/>
          <a:pathLst>
            <a:path>
              <a:moveTo>
                <a:pt x="0" y="38100"/>
              </a:moveTo>
              <a:lnTo>
                <a:pt x="1699630" y="3810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600" kern="1200"/>
        </a:p>
      </dsp:txBody>
      <dsp:txXfrm>
        <a:off x="4097969" y="1499082"/>
        <a:ext cx="84981" cy="84981"/>
      </dsp:txXfrm>
    </dsp:sp>
    <dsp:sp modelId="{D1329971-68D9-422A-92D7-99606F7E1712}">
      <dsp:nvSpPr>
        <dsp:cNvPr id="0" name=""/>
        <dsp:cNvSpPr/>
      </dsp:nvSpPr>
      <dsp:spPr>
        <a:xfrm>
          <a:off x="4830522" y="183011"/>
          <a:ext cx="3450314" cy="1725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3200" i="1" kern="1200"/>
            <a:t>Nacionalni/ domaći izvori</a:t>
          </a:r>
        </a:p>
      </dsp:txBody>
      <dsp:txXfrm>
        <a:off x="4881050" y="233539"/>
        <a:ext cx="3349258" cy="1624101"/>
      </dsp:txXfrm>
    </dsp:sp>
    <dsp:sp modelId="{035E0BE9-41DC-4230-9959-845CBE535FD8}">
      <dsp:nvSpPr>
        <dsp:cNvPr id="0" name=""/>
        <dsp:cNvSpPr/>
      </dsp:nvSpPr>
      <dsp:spPr>
        <a:xfrm rot="2142401">
          <a:off x="3290644" y="2495438"/>
          <a:ext cx="1699630" cy="76201"/>
        </a:xfrm>
        <a:custGeom>
          <a:avLst/>
          <a:gdLst/>
          <a:ahLst/>
          <a:cxnLst/>
          <a:rect l="0" t="0" r="0" b="0"/>
          <a:pathLst>
            <a:path>
              <a:moveTo>
                <a:pt x="0" y="38100"/>
              </a:moveTo>
              <a:lnTo>
                <a:pt x="1699630" y="3810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600" kern="1200"/>
        </a:p>
      </dsp:txBody>
      <dsp:txXfrm>
        <a:off x="4097969" y="2491047"/>
        <a:ext cx="84981" cy="84981"/>
      </dsp:txXfrm>
    </dsp:sp>
    <dsp:sp modelId="{5746015A-75F1-451B-8FF3-CC2D06F29256}">
      <dsp:nvSpPr>
        <dsp:cNvPr id="0" name=""/>
        <dsp:cNvSpPr/>
      </dsp:nvSpPr>
      <dsp:spPr>
        <a:xfrm>
          <a:off x="4830522" y="2166942"/>
          <a:ext cx="3450314" cy="1725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3200" i="1" kern="1200"/>
            <a:t>Međunarodni izvori</a:t>
          </a:r>
        </a:p>
      </dsp:txBody>
      <dsp:txXfrm>
        <a:off x="4881050" y="2217470"/>
        <a:ext cx="3349258" cy="16241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63282-C951-4104-936F-77B6789ED2C4}">
      <dsp:nvSpPr>
        <dsp:cNvPr id="0" name=""/>
        <dsp:cNvSpPr/>
      </dsp:nvSpPr>
      <dsp:spPr>
        <a:xfrm>
          <a:off x="0" y="45496"/>
          <a:ext cx="8229600" cy="725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3100" i="1" kern="1200"/>
            <a:t>Zakon</a:t>
          </a:r>
        </a:p>
      </dsp:txBody>
      <dsp:txXfrm>
        <a:off x="35411" y="80907"/>
        <a:ext cx="8158778" cy="654577"/>
      </dsp:txXfrm>
    </dsp:sp>
    <dsp:sp modelId="{D1F1A19E-58CD-48D4-9881-49E00E40C638}">
      <dsp:nvSpPr>
        <dsp:cNvPr id="0" name=""/>
        <dsp:cNvSpPr/>
      </dsp:nvSpPr>
      <dsp:spPr>
        <a:xfrm>
          <a:off x="0" y="860176"/>
          <a:ext cx="8229600" cy="725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3100" i="1" kern="1200"/>
            <a:t>Podzakonski akti</a:t>
          </a:r>
        </a:p>
      </dsp:txBody>
      <dsp:txXfrm>
        <a:off x="35411" y="895587"/>
        <a:ext cx="8158778" cy="654577"/>
      </dsp:txXfrm>
    </dsp:sp>
    <dsp:sp modelId="{8F0CF8E7-BD07-4219-9A91-471C3C28A0DF}">
      <dsp:nvSpPr>
        <dsp:cNvPr id="0" name=""/>
        <dsp:cNvSpPr/>
      </dsp:nvSpPr>
      <dsp:spPr>
        <a:xfrm>
          <a:off x="0" y="1674856"/>
          <a:ext cx="8229600" cy="725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i="1" kern="1200" err="1"/>
            <a:t>Običaj</a:t>
          </a:r>
          <a:r>
            <a:rPr lang="en-US" sz="3100" i="1" kern="1200"/>
            <a:t> </a:t>
          </a:r>
          <a:r>
            <a:rPr lang="en-US" sz="3100" i="1" kern="1200" err="1"/>
            <a:t>i</a:t>
          </a:r>
          <a:r>
            <a:rPr lang="en-US" sz="3100" i="1" kern="1200"/>
            <a:t> </a:t>
          </a:r>
          <a:r>
            <a:rPr lang="en-US" sz="3100" i="1" kern="1200" err="1"/>
            <a:t>običajno</a:t>
          </a:r>
          <a:r>
            <a:rPr lang="en-US" sz="3100" i="1" kern="1200"/>
            <a:t> </a:t>
          </a:r>
          <a:r>
            <a:rPr lang="en-US" sz="3100" i="1" kern="1200" err="1"/>
            <a:t>pravo</a:t>
          </a:r>
          <a:r>
            <a:rPr lang="en-US" sz="3100" i="1" kern="1200"/>
            <a:t> </a:t>
          </a:r>
          <a:endParaRPr lang="bs-Latn-BA" sz="3100" kern="1200"/>
        </a:p>
      </dsp:txBody>
      <dsp:txXfrm>
        <a:off x="35411" y="1710267"/>
        <a:ext cx="8158778" cy="654577"/>
      </dsp:txXfrm>
    </dsp:sp>
    <dsp:sp modelId="{FFADE825-C40D-4B26-A80C-C5B8692D885C}">
      <dsp:nvSpPr>
        <dsp:cNvPr id="0" name=""/>
        <dsp:cNvSpPr/>
      </dsp:nvSpPr>
      <dsp:spPr>
        <a:xfrm>
          <a:off x="0" y="2489536"/>
          <a:ext cx="8229600" cy="725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i="1" kern="1200" err="1"/>
            <a:t>Akti</a:t>
          </a:r>
          <a:r>
            <a:rPr lang="en-US" sz="3100" i="1" kern="1200"/>
            <a:t> </a:t>
          </a:r>
          <a:r>
            <a:rPr lang="en-US" sz="3100" i="1" kern="1200" err="1"/>
            <a:t>ovlaštenih</a:t>
          </a:r>
          <a:r>
            <a:rPr lang="en-US" sz="3100" i="1" kern="1200"/>
            <a:t> </a:t>
          </a:r>
          <a:r>
            <a:rPr lang="en-US" sz="3100" i="1" kern="1200" err="1"/>
            <a:t>organizacija</a:t>
          </a:r>
          <a:endParaRPr lang="bs-Latn-BA" sz="3100" kern="1200"/>
        </a:p>
      </dsp:txBody>
      <dsp:txXfrm>
        <a:off x="35411" y="2524947"/>
        <a:ext cx="8158778" cy="654577"/>
      </dsp:txXfrm>
    </dsp:sp>
    <dsp:sp modelId="{EAE3A5CE-0C8F-4B45-81CD-95B41D6FD4F0}">
      <dsp:nvSpPr>
        <dsp:cNvPr id="0" name=""/>
        <dsp:cNvSpPr/>
      </dsp:nvSpPr>
      <dsp:spPr>
        <a:xfrm>
          <a:off x="0" y="3304215"/>
          <a:ext cx="8229600" cy="725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2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3100" i="1" kern="1200"/>
            <a:t>Sudska praksa</a:t>
          </a:r>
        </a:p>
      </dsp:txBody>
      <dsp:txXfrm>
        <a:off x="35411" y="3339626"/>
        <a:ext cx="8158778" cy="654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752E9A-7B94-420A-A882-03DE5DDED3B7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B9FE5-B888-4675-BEDF-2F90150A2C6E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2E9A-7B94-420A-A882-03DE5DDED3B7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FE5-B888-4675-BEDF-2F90150A2C6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2E9A-7B94-420A-A882-03DE5DDED3B7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FE5-B888-4675-BEDF-2F90150A2C6E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752E9A-7B94-420A-A882-03DE5DDED3B7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8B9FE5-B888-4675-BEDF-2F90150A2C6E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2E9A-7B94-420A-A882-03DE5DDED3B7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B9FE5-B888-4675-BEDF-2F90150A2C6E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5752E9A-7B94-420A-A882-03DE5DDED3B7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C8B9FE5-B888-4675-BEDF-2F90150A2C6E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5752E9A-7B94-420A-A882-03DE5DDED3B7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C8B9FE5-B888-4675-BEDF-2F90150A2C6E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2E9A-7B94-420A-A882-03DE5DDED3B7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B9FE5-B888-4675-BEDF-2F90150A2C6E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2E9A-7B94-420A-A882-03DE5DDED3B7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B9FE5-B888-4675-BEDF-2F90150A2C6E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5752E9A-7B94-420A-A882-03DE5DDED3B7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C8B9FE5-B888-4675-BEDF-2F90150A2C6E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25752E9A-7B94-420A-A882-03DE5DDED3B7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1C8B9FE5-B888-4675-BEDF-2F90150A2C6E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5752E9A-7B94-420A-A882-03DE5DDED3B7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1C8B9FE5-B888-4675-BEDF-2F90150A2C6E}" type="slidenum">
              <a:rPr lang="bs-Latn-BA" smtClean="0"/>
              <a:t>‹#›</a:t>
            </a:fld>
            <a:endParaRPr lang="bs-Latn-B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2924944"/>
            <a:ext cx="4013200" cy="428625"/>
          </a:xfrm>
        </p:spPr>
        <p:txBody>
          <a:bodyPr/>
          <a:lstStyle/>
          <a:p>
            <a:r>
              <a:rPr lang="en-US"/>
              <a:t>POJAM, PREDMET, CILJ, NACIONALNO- MEĐUNARODNO</a:t>
            </a:r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204864"/>
            <a:ext cx="4013200" cy="599440"/>
          </a:xfrm>
        </p:spPr>
        <p:txBody>
          <a:bodyPr/>
          <a:lstStyle/>
          <a:p>
            <a:r>
              <a:rPr lang="bs-Latn-BA"/>
              <a:t>MONETARNO PRAVO</a:t>
            </a:r>
          </a:p>
        </p:txBody>
      </p:sp>
    </p:spTree>
    <p:extLst>
      <p:ext uri="{BB962C8B-B14F-4D97-AF65-F5344CB8AC3E}">
        <p14:creationId xmlns:p14="http://schemas.microsoft.com/office/powerpoint/2010/main" val="1106993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86094888"/>
              </p:ext>
            </p:extLst>
          </p:nvPr>
        </p:nvGraphicFramePr>
        <p:xfrm>
          <a:off x="467544" y="2020888"/>
          <a:ext cx="8280920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IZVORI MONETARNOG PRAVA</a:t>
            </a:r>
          </a:p>
        </p:txBody>
      </p:sp>
    </p:spTree>
    <p:extLst>
      <p:ext uri="{BB962C8B-B14F-4D97-AF65-F5344CB8AC3E}">
        <p14:creationId xmlns:p14="http://schemas.microsoft.com/office/powerpoint/2010/main" val="2930852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bs-Latn-BA"/>
              <a:t>Nacionalni/ domaći izvori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76507659"/>
              </p:ext>
            </p:extLst>
          </p:nvPr>
        </p:nvGraphicFramePr>
        <p:xfrm>
          <a:off x="457200" y="2020888"/>
          <a:ext cx="8229600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8529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712968" cy="511256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i="1" err="1"/>
              <a:t>Zakon</a:t>
            </a:r>
            <a:endParaRPr lang="bs-Latn-BA" sz="2400"/>
          </a:p>
          <a:p>
            <a:pPr algn="just"/>
            <a:r>
              <a:rPr lang="en-US"/>
              <a:t>Zakoni se </a:t>
            </a:r>
            <a:r>
              <a:rPr lang="en-US" err="1"/>
              <a:t>smatraju</a:t>
            </a:r>
            <a:r>
              <a:rPr lang="en-US"/>
              <a:t> </a:t>
            </a:r>
            <a:r>
              <a:rPr lang="en-US" err="1"/>
              <a:t>najvažnijim</a:t>
            </a:r>
            <a:r>
              <a:rPr lang="en-US"/>
              <a:t> </a:t>
            </a:r>
            <a:r>
              <a:rPr lang="en-US" err="1"/>
              <a:t>izvorima</a:t>
            </a:r>
            <a:r>
              <a:rPr lang="en-US"/>
              <a:t> </a:t>
            </a:r>
            <a:r>
              <a:rPr lang="en-US" err="1"/>
              <a:t>monetarnnog</a:t>
            </a:r>
            <a:r>
              <a:rPr lang="en-US"/>
              <a:t> prava</a:t>
            </a:r>
            <a:r>
              <a:rPr lang="bs-Latn-BA"/>
              <a:t>, a neki od njih jesu: </a:t>
            </a:r>
            <a:r>
              <a:rPr lang="en-US"/>
              <a:t>Zakon o </a:t>
            </a:r>
            <a:r>
              <a:rPr lang="en-US" err="1"/>
              <a:t>novcu</a:t>
            </a:r>
            <a:r>
              <a:rPr lang="en-US"/>
              <a:t>, </a:t>
            </a:r>
            <a:r>
              <a:rPr lang="en-US" err="1"/>
              <a:t>Zakon</a:t>
            </a:r>
            <a:r>
              <a:rPr lang="en-US"/>
              <a:t> o </a:t>
            </a:r>
            <a:r>
              <a:rPr lang="en-US" err="1"/>
              <a:t>mjenici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čeku</a:t>
            </a:r>
            <a:r>
              <a:rPr lang="en-US"/>
              <a:t>, </a:t>
            </a:r>
            <a:r>
              <a:rPr lang="en-US" err="1"/>
              <a:t>Zakon</a:t>
            </a:r>
            <a:r>
              <a:rPr lang="en-US"/>
              <a:t> o </a:t>
            </a:r>
            <a:r>
              <a:rPr lang="en-US" err="1"/>
              <a:t>vrijednosnim</a:t>
            </a:r>
            <a:r>
              <a:rPr lang="en-US"/>
              <a:t> </a:t>
            </a:r>
            <a:r>
              <a:rPr lang="en-US" err="1"/>
              <a:t>papirima</a:t>
            </a:r>
            <a:r>
              <a:rPr lang="en-US"/>
              <a:t>, </a:t>
            </a:r>
            <a:r>
              <a:rPr lang="en-US" err="1"/>
              <a:t>Zakon</a:t>
            </a:r>
            <a:r>
              <a:rPr lang="en-US"/>
              <a:t> o </a:t>
            </a:r>
            <a:r>
              <a:rPr lang="en-US" err="1"/>
              <a:t>obligacionim</a:t>
            </a:r>
            <a:r>
              <a:rPr lang="en-US"/>
              <a:t> </a:t>
            </a:r>
            <a:r>
              <a:rPr lang="en-US" err="1"/>
              <a:t>odnosima</a:t>
            </a:r>
            <a:r>
              <a:rPr lang="en-US"/>
              <a:t>, </a:t>
            </a:r>
            <a:r>
              <a:rPr lang="en-US" err="1"/>
              <a:t>Zakon</a:t>
            </a:r>
            <a:r>
              <a:rPr lang="en-US"/>
              <a:t> o </a:t>
            </a:r>
            <a:r>
              <a:rPr lang="en-US" err="1"/>
              <a:t>računovodstvu</a:t>
            </a:r>
            <a:r>
              <a:rPr lang="en-US"/>
              <a:t>, </a:t>
            </a:r>
            <a:r>
              <a:rPr lang="en-US" err="1"/>
              <a:t>Zakon</a:t>
            </a:r>
            <a:r>
              <a:rPr lang="en-US"/>
              <a:t> o </a:t>
            </a:r>
            <a:r>
              <a:rPr lang="en-US" err="1"/>
              <a:t>Centralnoj</a:t>
            </a:r>
            <a:r>
              <a:rPr lang="en-US"/>
              <a:t> </a:t>
            </a:r>
            <a:r>
              <a:rPr lang="en-US" err="1"/>
              <a:t>banci</a:t>
            </a:r>
            <a:r>
              <a:rPr lang="en-US"/>
              <a:t> </a:t>
            </a:r>
            <a:r>
              <a:rPr lang="en-US" err="1"/>
              <a:t>BiH</a:t>
            </a:r>
            <a:r>
              <a:rPr lang="en-US"/>
              <a:t>, </a:t>
            </a:r>
            <a:r>
              <a:rPr lang="en-US" err="1"/>
              <a:t>Zakon</a:t>
            </a:r>
            <a:r>
              <a:rPr lang="en-US"/>
              <a:t> o </a:t>
            </a:r>
            <a:r>
              <a:rPr lang="en-US" err="1"/>
              <a:t>finansijskim</a:t>
            </a:r>
            <a:r>
              <a:rPr lang="en-US"/>
              <a:t> </a:t>
            </a:r>
            <a:r>
              <a:rPr lang="en-US" err="1"/>
              <a:t>poslovima</a:t>
            </a:r>
            <a:r>
              <a:rPr lang="en-US"/>
              <a:t>, </a:t>
            </a:r>
            <a:r>
              <a:rPr lang="en-US" err="1"/>
              <a:t>Zakon</a:t>
            </a:r>
            <a:r>
              <a:rPr lang="en-US"/>
              <a:t> o </a:t>
            </a:r>
            <a:r>
              <a:rPr lang="en-US" err="1"/>
              <a:t>bankama</a:t>
            </a:r>
            <a:r>
              <a:rPr lang="en-US"/>
              <a:t> </a:t>
            </a:r>
            <a:r>
              <a:rPr lang="en-US" err="1"/>
              <a:t>Federacije</a:t>
            </a:r>
            <a:r>
              <a:rPr lang="en-US"/>
              <a:t> </a:t>
            </a:r>
            <a:r>
              <a:rPr lang="en-US" err="1"/>
              <a:t>Bosne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Hercegovine</a:t>
            </a:r>
            <a:r>
              <a:rPr lang="en-US"/>
              <a:t>,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mnogi</a:t>
            </a:r>
            <a:r>
              <a:rPr lang="en-US"/>
              <a:t> </a:t>
            </a:r>
            <a:r>
              <a:rPr lang="en-US" err="1"/>
              <a:t>drugi</a:t>
            </a:r>
            <a:r>
              <a:rPr lang="en-US"/>
              <a:t>. </a:t>
            </a:r>
            <a:endParaRPr lang="bs-Latn-BA"/>
          </a:p>
          <a:p>
            <a:pPr algn="just"/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i="1" err="1"/>
              <a:t>Podzakonski</a:t>
            </a:r>
            <a:r>
              <a:rPr lang="en-US" sz="2400" i="1"/>
              <a:t> </a:t>
            </a:r>
            <a:r>
              <a:rPr lang="en-US" sz="2400" i="1" err="1"/>
              <a:t>akti</a:t>
            </a:r>
            <a:endParaRPr lang="bs-Latn-BA" sz="2400" i="1"/>
          </a:p>
          <a:p>
            <a:pPr algn="just"/>
            <a:r>
              <a:rPr lang="en-US"/>
              <a:t>U </a:t>
            </a:r>
            <a:r>
              <a:rPr lang="en-US" err="1"/>
              <a:t>pogledu</a:t>
            </a:r>
            <a:r>
              <a:rPr lang="en-US"/>
              <a:t> </a:t>
            </a:r>
            <a:r>
              <a:rPr lang="en-US" err="1"/>
              <a:t>podzakonskih</a:t>
            </a:r>
            <a:r>
              <a:rPr lang="en-US"/>
              <a:t> </a:t>
            </a:r>
            <a:r>
              <a:rPr lang="en-US" err="1"/>
              <a:t>propisa</a:t>
            </a:r>
            <a:r>
              <a:rPr lang="en-US"/>
              <a:t> </a:t>
            </a:r>
            <a:r>
              <a:rPr lang="en-US" err="1"/>
              <a:t>kao</a:t>
            </a:r>
            <a:r>
              <a:rPr lang="en-US"/>
              <a:t> </a:t>
            </a:r>
            <a:r>
              <a:rPr lang="en-US" err="1"/>
              <a:t>izvora</a:t>
            </a:r>
            <a:r>
              <a:rPr lang="en-US"/>
              <a:t> </a:t>
            </a:r>
            <a:r>
              <a:rPr lang="en-US" err="1"/>
              <a:t>monetarnog</a:t>
            </a:r>
            <a:r>
              <a:rPr lang="en-US"/>
              <a:t> </a:t>
            </a:r>
            <a:r>
              <a:rPr lang="en-US" err="1"/>
              <a:t>prava</a:t>
            </a:r>
            <a:r>
              <a:rPr lang="en-US"/>
              <a:t>, </a:t>
            </a:r>
            <a:r>
              <a:rPr lang="en-US" err="1"/>
              <a:t>njihov</a:t>
            </a:r>
            <a:r>
              <a:rPr lang="en-US"/>
              <a:t> </a:t>
            </a:r>
            <a:r>
              <a:rPr lang="en-US" err="1"/>
              <a:t>značaj</a:t>
            </a:r>
            <a:r>
              <a:rPr lang="en-US"/>
              <a:t> se </a:t>
            </a:r>
            <a:r>
              <a:rPr lang="en-US" err="1"/>
              <a:t>ogleda</a:t>
            </a:r>
            <a:r>
              <a:rPr lang="en-US"/>
              <a:t> u </a:t>
            </a:r>
            <a:r>
              <a:rPr lang="en-US" err="1"/>
              <a:t>reguliranju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konkretiziranju</a:t>
            </a:r>
            <a:r>
              <a:rPr lang="en-US"/>
              <a:t> </a:t>
            </a:r>
            <a:r>
              <a:rPr lang="en-US" err="1"/>
              <a:t>pitanja</a:t>
            </a:r>
            <a:r>
              <a:rPr lang="en-US"/>
              <a:t> </a:t>
            </a:r>
            <a:r>
              <a:rPr lang="en-US" err="1"/>
              <a:t>normiranih</a:t>
            </a:r>
            <a:r>
              <a:rPr lang="en-US"/>
              <a:t> </a:t>
            </a:r>
            <a:r>
              <a:rPr lang="en-US" err="1"/>
              <a:t>nekim</a:t>
            </a:r>
            <a:r>
              <a:rPr lang="en-US"/>
              <a:t> od </a:t>
            </a:r>
            <a:r>
              <a:rPr lang="en-US" err="1"/>
              <a:t>zakona</a:t>
            </a:r>
            <a:r>
              <a:rPr lang="en-US"/>
              <a:t> </a:t>
            </a:r>
            <a:r>
              <a:rPr lang="en-US" err="1"/>
              <a:t>iz</a:t>
            </a:r>
            <a:r>
              <a:rPr lang="en-US"/>
              <a:t> </a:t>
            </a:r>
            <a:r>
              <a:rPr lang="en-US" err="1"/>
              <a:t>oblasti</a:t>
            </a:r>
            <a:r>
              <a:rPr lang="en-US"/>
              <a:t> </a:t>
            </a:r>
            <a:r>
              <a:rPr lang="en-US" err="1"/>
              <a:t>monetarnog</a:t>
            </a:r>
            <a:r>
              <a:rPr lang="en-US"/>
              <a:t> </a:t>
            </a:r>
            <a:r>
              <a:rPr lang="en-US" err="1"/>
              <a:t>prava</a:t>
            </a:r>
            <a:r>
              <a:rPr lang="en-US"/>
              <a:t>. Ove </a:t>
            </a:r>
            <a:r>
              <a:rPr lang="en-US" err="1"/>
              <a:t>propise</a:t>
            </a:r>
            <a:r>
              <a:rPr lang="en-US"/>
              <a:t> </a:t>
            </a:r>
            <a:r>
              <a:rPr lang="en-US" err="1"/>
              <a:t>čine</a:t>
            </a:r>
            <a:r>
              <a:rPr lang="en-US"/>
              <a:t> </a:t>
            </a:r>
            <a:r>
              <a:rPr lang="en-US" err="1"/>
              <a:t>brojne</a:t>
            </a:r>
            <a:r>
              <a:rPr lang="en-US"/>
              <a:t> </a:t>
            </a:r>
            <a:r>
              <a:rPr lang="en-US" err="1"/>
              <a:t>odluke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uredbe</a:t>
            </a:r>
            <a:r>
              <a:rPr lang="en-US"/>
              <a:t>, </a:t>
            </a:r>
            <a:r>
              <a:rPr lang="en-US" err="1"/>
              <a:t>kao</a:t>
            </a:r>
            <a:r>
              <a:rPr lang="en-US"/>
              <a:t> </a:t>
            </a:r>
            <a:r>
              <a:rPr lang="en-US" err="1"/>
              <a:t>što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: </a:t>
            </a:r>
            <a:r>
              <a:rPr lang="en-US" err="1"/>
              <a:t>Odluka</a:t>
            </a:r>
            <a:r>
              <a:rPr lang="en-US"/>
              <a:t> o </a:t>
            </a:r>
            <a:r>
              <a:rPr lang="en-US" err="1"/>
              <a:t>deviznoj</a:t>
            </a:r>
            <a:r>
              <a:rPr lang="en-US"/>
              <a:t> </a:t>
            </a:r>
            <a:r>
              <a:rPr lang="en-US" err="1"/>
              <a:t>politici</a:t>
            </a:r>
            <a:r>
              <a:rPr lang="en-US"/>
              <a:t>, </a:t>
            </a:r>
            <a:r>
              <a:rPr lang="en-US" err="1"/>
              <a:t>Odluka</a:t>
            </a:r>
            <a:r>
              <a:rPr lang="en-US"/>
              <a:t> o </a:t>
            </a:r>
            <a:r>
              <a:rPr lang="en-US" err="1"/>
              <a:t>monetarno-kreditnoj</a:t>
            </a:r>
            <a:r>
              <a:rPr lang="en-US"/>
              <a:t> </a:t>
            </a:r>
            <a:r>
              <a:rPr lang="en-US" err="1"/>
              <a:t>politici</a:t>
            </a:r>
            <a:r>
              <a:rPr lang="en-US"/>
              <a:t> </a:t>
            </a:r>
            <a:r>
              <a:rPr lang="en-US" err="1"/>
              <a:t>koja</a:t>
            </a:r>
            <a:r>
              <a:rPr lang="en-US"/>
              <a:t> se </a:t>
            </a:r>
            <a:r>
              <a:rPr lang="en-US" err="1"/>
              <a:t>donosi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svaku</a:t>
            </a:r>
            <a:r>
              <a:rPr lang="en-US"/>
              <a:t> </a:t>
            </a:r>
            <a:r>
              <a:rPr lang="en-US" err="1"/>
              <a:t>kalendarsku</a:t>
            </a:r>
            <a:r>
              <a:rPr lang="en-US"/>
              <a:t> </a:t>
            </a:r>
            <a:r>
              <a:rPr lang="en-US" err="1"/>
              <a:t>godinu</a:t>
            </a:r>
            <a:r>
              <a:rPr lang="en-US"/>
              <a:t>, </a:t>
            </a:r>
            <a:r>
              <a:rPr lang="en-US" err="1"/>
              <a:t>Uredba</a:t>
            </a:r>
            <a:r>
              <a:rPr lang="en-US"/>
              <a:t> o </a:t>
            </a:r>
            <a:r>
              <a:rPr lang="en-US" err="1"/>
              <a:t>općim</a:t>
            </a:r>
            <a:r>
              <a:rPr lang="en-US"/>
              <a:t> </a:t>
            </a:r>
            <a:r>
              <a:rPr lang="en-US" err="1"/>
              <a:t>uvjetima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davanje</a:t>
            </a:r>
            <a:r>
              <a:rPr lang="en-US"/>
              <a:t> </a:t>
            </a:r>
            <a:r>
              <a:rPr lang="en-US" err="1"/>
              <a:t>potrošačkih</a:t>
            </a:r>
            <a:r>
              <a:rPr lang="en-US"/>
              <a:t> </a:t>
            </a:r>
            <a:r>
              <a:rPr lang="en-US" err="1"/>
              <a:t>kredita</a:t>
            </a:r>
            <a:r>
              <a:rPr lang="en-US"/>
              <a:t>,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brojne</a:t>
            </a:r>
            <a:r>
              <a:rPr lang="en-US"/>
              <a:t> </a:t>
            </a:r>
            <a:r>
              <a:rPr lang="en-US" err="1"/>
              <a:t>druge</a:t>
            </a:r>
            <a:r>
              <a:rPr lang="en-US"/>
              <a:t>. </a:t>
            </a:r>
            <a:endParaRPr lang="bs-Latn-BA"/>
          </a:p>
          <a:p>
            <a:endParaRPr lang="bs-Latn-BA"/>
          </a:p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46600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784976" cy="5256584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800" i="1" err="1"/>
              <a:t>Običaj</a:t>
            </a:r>
            <a:r>
              <a:rPr lang="en-US" sz="2800" i="1"/>
              <a:t> </a:t>
            </a:r>
            <a:r>
              <a:rPr lang="en-US" sz="2800" i="1" err="1"/>
              <a:t>i</a:t>
            </a:r>
            <a:r>
              <a:rPr lang="en-US" sz="2800" i="1"/>
              <a:t> </a:t>
            </a:r>
            <a:r>
              <a:rPr lang="en-US" sz="2800" i="1" err="1"/>
              <a:t>običajno</a:t>
            </a:r>
            <a:r>
              <a:rPr lang="en-US" sz="2800" i="1"/>
              <a:t> </a:t>
            </a:r>
            <a:r>
              <a:rPr lang="en-US" sz="2800" i="1" err="1"/>
              <a:t>pravo</a:t>
            </a:r>
            <a:r>
              <a:rPr lang="en-US" sz="2800" i="1"/>
              <a:t> </a:t>
            </a:r>
            <a:endParaRPr lang="bs-Latn-BA" sz="2800" i="1"/>
          </a:p>
          <a:p>
            <a:pPr algn="just"/>
            <a:r>
              <a:rPr lang="en-US" err="1"/>
              <a:t>Običaj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običajno</a:t>
            </a:r>
            <a:r>
              <a:rPr lang="en-US"/>
              <a:t> </a:t>
            </a:r>
            <a:r>
              <a:rPr lang="en-US" err="1"/>
              <a:t>pravo</a:t>
            </a:r>
            <a:r>
              <a:rPr lang="en-US"/>
              <a:t> </a:t>
            </a:r>
            <a:r>
              <a:rPr lang="en-US" err="1"/>
              <a:t>veoma</a:t>
            </a:r>
            <a:r>
              <a:rPr lang="en-US"/>
              <a:t> </a:t>
            </a:r>
            <a:r>
              <a:rPr lang="en-US" err="1"/>
              <a:t>važnu</a:t>
            </a:r>
            <a:r>
              <a:rPr lang="en-US"/>
              <a:t> </a:t>
            </a:r>
            <a:r>
              <a:rPr lang="en-US" err="1"/>
              <a:t>ulogu</a:t>
            </a:r>
            <a:r>
              <a:rPr lang="en-US"/>
              <a:t> </a:t>
            </a:r>
            <a:r>
              <a:rPr lang="en-US" err="1"/>
              <a:t>imaju</a:t>
            </a:r>
            <a:r>
              <a:rPr lang="en-US"/>
              <a:t> u </a:t>
            </a:r>
            <a:r>
              <a:rPr lang="en-US" err="1"/>
              <a:t>međunarodnom</a:t>
            </a:r>
            <a:r>
              <a:rPr lang="en-US"/>
              <a:t> </a:t>
            </a:r>
            <a:r>
              <a:rPr lang="en-US" err="1"/>
              <a:t>platnom</a:t>
            </a:r>
            <a:r>
              <a:rPr lang="en-US"/>
              <a:t> </a:t>
            </a:r>
            <a:r>
              <a:rPr lang="en-US" err="1"/>
              <a:t>prometu</a:t>
            </a:r>
            <a:r>
              <a:rPr lang="en-US"/>
              <a:t>, </a:t>
            </a:r>
            <a:r>
              <a:rPr lang="en-US" err="1"/>
              <a:t>te</a:t>
            </a:r>
            <a:r>
              <a:rPr lang="en-US"/>
              <a:t> u </a:t>
            </a:r>
            <a:r>
              <a:rPr lang="en-US" err="1"/>
              <a:t>unutrašnjem</a:t>
            </a:r>
            <a:r>
              <a:rPr lang="en-US"/>
              <a:t> </a:t>
            </a:r>
            <a:r>
              <a:rPr lang="en-US" err="1"/>
              <a:t>finansijsko-pravnom</a:t>
            </a:r>
            <a:r>
              <a:rPr lang="en-US"/>
              <a:t> </a:t>
            </a:r>
            <a:r>
              <a:rPr lang="en-US" err="1"/>
              <a:t>prometu</a:t>
            </a:r>
            <a:r>
              <a:rPr lang="en-US"/>
              <a:t>. </a:t>
            </a:r>
            <a:r>
              <a:rPr lang="en-US" err="1"/>
              <a:t>Potvrdu</a:t>
            </a:r>
            <a:r>
              <a:rPr lang="en-US"/>
              <a:t> </a:t>
            </a:r>
            <a:r>
              <a:rPr lang="en-US" err="1"/>
              <a:t>značaja</a:t>
            </a:r>
            <a:r>
              <a:rPr lang="en-US"/>
              <a:t> </a:t>
            </a:r>
            <a:r>
              <a:rPr lang="en-US" err="1"/>
              <a:t>običaja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običajnog</a:t>
            </a:r>
            <a:r>
              <a:rPr lang="en-US"/>
              <a:t> </a:t>
            </a:r>
            <a:r>
              <a:rPr lang="en-US" err="1"/>
              <a:t>prava</a:t>
            </a:r>
            <a:r>
              <a:rPr lang="en-US"/>
              <a:t> </a:t>
            </a:r>
            <a:r>
              <a:rPr lang="en-US" err="1"/>
              <a:t>pružaju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Jednoobrazna</a:t>
            </a:r>
            <a:r>
              <a:rPr lang="en-US"/>
              <a:t> </a:t>
            </a:r>
            <a:r>
              <a:rPr lang="en-US" err="1"/>
              <a:t>pravila</a:t>
            </a:r>
            <a:r>
              <a:rPr lang="en-US"/>
              <a:t> o </a:t>
            </a:r>
            <a:r>
              <a:rPr lang="en-US" err="1"/>
              <a:t>bankarskom</a:t>
            </a:r>
            <a:r>
              <a:rPr lang="en-US"/>
              <a:t> </a:t>
            </a:r>
            <a:r>
              <a:rPr lang="en-US" err="1"/>
              <a:t>poslovanju</a:t>
            </a:r>
            <a:r>
              <a:rPr lang="en-US"/>
              <a:t>, </a:t>
            </a:r>
            <a:r>
              <a:rPr lang="en-US" err="1"/>
              <a:t>donijeta</a:t>
            </a:r>
            <a:r>
              <a:rPr lang="en-US"/>
              <a:t> od </a:t>
            </a:r>
            <a:r>
              <a:rPr lang="en-US" err="1"/>
              <a:t>strane</a:t>
            </a:r>
            <a:r>
              <a:rPr lang="en-US"/>
              <a:t> </a:t>
            </a:r>
            <a:r>
              <a:rPr lang="en-US" err="1"/>
              <a:t>Međunarodne</a:t>
            </a:r>
            <a:r>
              <a:rPr lang="en-US"/>
              <a:t> </a:t>
            </a:r>
            <a:r>
              <a:rPr lang="en-US" err="1"/>
              <a:t>trgovinske</a:t>
            </a:r>
            <a:r>
              <a:rPr lang="en-US"/>
              <a:t> </a:t>
            </a:r>
            <a:r>
              <a:rPr lang="en-US" err="1"/>
              <a:t>komore</a:t>
            </a:r>
            <a:r>
              <a:rPr lang="en-US"/>
              <a:t>, </a:t>
            </a:r>
            <a:r>
              <a:rPr lang="en-US" err="1"/>
              <a:t>koja</a:t>
            </a:r>
            <a:r>
              <a:rPr lang="en-US"/>
              <a:t> </a:t>
            </a:r>
            <a:r>
              <a:rPr lang="en-US" err="1"/>
              <a:t>suštinski</a:t>
            </a:r>
            <a:r>
              <a:rPr lang="en-US"/>
              <a:t> </a:t>
            </a:r>
            <a:r>
              <a:rPr lang="en-US" err="1"/>
              <a:t>predstavljaju</a:t>
            </a:r>
            <a:r>
              <a:rPr lang="en-US"/>
              <a:t> </a:t>
            </a:r>
            <a:r>
              <a:rPr lang="en-US" err="1"/>
              <a:t>skupljanje</a:t>
            </a:r>
            <a:r>
              <a:rPr lang="en-US"/>
              <a:t>, </a:t>
            </a:r>
            <a:r>
              <a:rPr lang="en-US" err="1"/>
              <a:t>sistematiziranje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objavljivanje</a:t>
            </a:r>
            <a:r>
              <a:rPr lang="en-US"/>
              <a:t> </a:t>
            </a:r>
            <a:r>
              <a:rPr lang="en-US" err="1"/>
              <a:t>međunarodnih</a:t>
            </a:r>
            <a:r>
              <a:rPr lang="en-US"/>
              <a:t> </a:t>
            </a:r>
            <a:r>
              <a:rPr lang="en-US" err="1"/>
              <a:t>bankarskih</a:t>
            </a:r>
            <a:r>
              <a:rPr lang="en-US"/>
              <a:t> </a:t>
            </a:r>
            <a:r>
              <a:rPr lang="en-US" err="1"/>
              <a:t>uzansi</a:t>
            </a:r>
            <a:r>
              <a:rPr lang="en-US"/>
              <a:t>/ </a:t>
            </a:r>
            <a:r>
              <a:rPr lang="en-US" err="1"/>
              <a:t>običaja</a:t>
            </a:r>
            <a:r>
              <a:rPr lang="en-US"/>
              <a:t>. </a:t>
            </a:r>
            <a:endParaRPr lang="bs-Latn-BA"/>
          </a:p>
          <a:p>
            <a:pPr algn="just"/>
            <a:endParaRPr lang="bs-Latn-BA"/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800" i="1" err="1"/>
              <a:t>Akti</a:t>
            </a:r>
            <a:r>
              <a:rPr lang="en-US" sz="2800" i="1"/>
              <a:t> </a:t>
            </a:r>
            <a:r>
              <a:rPr lang="en-US" sz="2800" i="1" err="1"/>
              <a:t>ovlaštenih</a:t>
            </a:r>
            <a:r>
              <a:rPr lang="en-US" sz="2800" i="1"/>
              <a:t> </a:t>
            </a:r>
            <a:r>
              <a:rPr lang="en-US" sz="2800" i="1" err="1"/>
              <a:t>organizacija</a:t>
            </a:r>
            <a:endParaRPr lang="bs-Latn-BA" sz="2800" i="1"/>
          </a:p>
          <a:p>
            <a:pPr algn="just"/>
            <a:r>
              <a:rPr lang="bs-Latn-BA"/>
              <a:t>U </a:t>
            </a:r>
            <a:r>
              <a:rPr lang="en-US"/>
              <a:t>našem </a:t>
            </a:r>
            <a:r>
              <a:rPr lang="en-US" err="1"/>
              <a:t>pravnom</a:t>
            </a:r>
            <a:r>
              <a:rPr lang="en-US"/>
              <a:t> sistemu</a:t>
            </a:r>
            <a:r>
              <a:rPr lang="bs-Latn-BA"/>
              <a:t> oni</a:t>
            </a:r>
            <a:r>
              <a:rPr lang="en-US"/>
              <a:t> uključuj</a:t>
            </a:r>
            <a:r>
              <a:rPr lang="bs-Latn-BA"/>
              <a:t>u</a:t>
            </a:r>
            <a:r>
              <a:rPr lang="en-US"/>
              <a:t> </a:t>
            </a:r>
            <a:r>
              <a:rPr lang="en-US" err="1"/>
              <a:t>pojedine</a:t>
            </a:r>
            <a:r>
              <a:rPr lang="en-US"/>
              <a:t> </a:t>
            </a:r>
            <a:r>
              <a:rPr lang="en-US" err="1"/>
              <a:t>odluke</a:t>
            </a:r>
            <a:r>
              <a:rPr lang="en-US"/>
              <a:t> </a:t>
            </a:r>
            <a:r>
              <a:rPr lang="en-US" err="1"/>
              <a:t>Centralne</a:t>
            </a:r>
            <a:r>
              <a:rPr lang="en-US"/>
              <a:t> </a:t>
            </a:r>
            <a:r>
              <a:rPr lang="en-US" err="1"/>
              <a:t>banke</a:t>
            </a:r>
            <a:r>
              <a:rPr lang="en-US"/>
              <a:t> </a:t>
            </a:r>
            <a:r>
              <a:rPr lang="en-US" err="1"/>
              <a:t>Bosne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Hercegovine</a:t>
            </a:r>
            <a:r>
              <a:rPr lang="en-US"/>
              <a:t>, </a:t>
            </a:r>
            <a:r>
              <a:rPr lang="en-US" err="1"/>
              <a:t>koje</a:t>
            </a:r>
            <a:r>
              <a:rPr lang="en-US"/>
              <a:t> </a:t>
            </a:r>
            <a:r>
              <a:rPr lang="en-US" err="1"/>
              <a:t>mogu</a:t>
            </a:r>
            <a:r>
              <a:rPr lang="en-US"/>
              <a:t> </a:t>
            </a:r>
            <a:r>
              <a:rPr lang="en-US" err="1"/>
              <a:t>imati</a:t>
            </a:r>
            <a:r>
              <a:rPr lang="en-US"/>
              <a:t> </a:t>
            </a:r>
            <a:r>
              <a:rPr lang="en-US" err="1"/>
              <a:t>obaveznu</a:t>
            </a:r>
            <a:r>
              <a:rPr lang="en-US"/>
              <a:t> </a:t>
            </a:r>
            <a:r>
              <a:rPr lang="en-US" err="1"/>
              <a:t>pravnu</a:t>
            </a:r>
            <a:r>
              <a:rPr lang="en-US"/>
              <a:t> </a:t>
            </a:r>
            <a:r>
              <a:rPr lang="en-US" err="1"/>
              <a:t>snagu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sve</a:t>
            </a:r>
            <a:r>
              <a:rPr lang="en-US"/>
              <a:t> </a:t>
            </a:r>
            <a:r>
              <a:rPr lang="en-US" err="1"/>
              <a:t>poslovne</a:t>
            </a:r>
            <a:r>
              <a:rPr lang="en-US"/>
              <a:t> </a:t>
            </a:r>
            <a:r>
              <a:rPr lang="en-US" err="1"/>
              <a:t>banke</a:t>
            </a:r>
            <a:r>
              <a:rPr lang="en-US"/>
              <a:t>, </a:t>
            </a:r>
            <a:r>
              <a:rPr lang="en-US" err="1"/>
              <a:t>privredne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druge</a:t>
            </a:r>
            <a:r>
              <a:rPr lang="en-US"/>
              <a:t> </a:t>
            </a:r>
            <a:r>
              <a:rPr lang="en-US" err="1"/>
              <a:t>organizacije</a:t>
            </a:r>
            <a:r>
              <a:rPr lang="en-US"/>
              <a:t>, pa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građane</a:t>
            </a:r>
            <a:r>
              <a:rPr lang="bs-Latn-BA"/>
              <a:t>, te aktivnosti </a:t>
            </a:r>
            <a:r>
              <a:rPr lang="en-US"/>
              <a:t> Agencij</a:t>
            </a:r>
            <a:r>
              <a:rPr lang="bs-Latn-BA"/>
              <a:t>e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bankarstvo</a:t>
            </a:r>
            <a:r>
              <a:rPr lang="en-US"/>
              <a:t> B</a:t>
            </a:r>
            <a:r>
              <a:rPr lang="bs-Latn-BA"/>
              <a:t>iH</a:t>
            </a:r>
            <a:r>
              <a:rPr lang="en-US"/>
              <a:t>,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akti</a:t>
            </a:r>
            <a:r>
              <a:rPr lang="en-US"/>
              <a:t> </a:t>
            </a:r>
            <a:r>
              <a:rPr lang="en-US" err="1"/>
              <a:t>Agencije</a:t>
            </a:r>
            <a:r>
              <a:rPr lang="en-US"/>
              <a:t>.</a:t>
            </a:r>
            <a:endParaRPr lang="bs-Latn-BA"/>
          </a:p>
          <a:p>
            <a:pPr algn="just"/>
            <a:r>
              <a:rPr lang="en-US"/>
              <a:t> </a:t>
            </a:r>
            <a:endParaRPr lang="bs-Latn-BA"/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800" i="1"/>
              <a:t>Sudska </a:t>
            </a:r>
            <a:r>
              <a:rPr lang="en-US" sz="2800" i="1" err="1"/>
              <a:t>praksa</a:t>
            </a:r>
            <a:endParaRPr lang="bs-Latn-BA" sz="2800" i="1"/>
          </a:p>
          <a:p>
            <a:pPr algn="just"/>
            <a:r>
              <a:rPr lang="bs-Latn-BA"/>
              <a:t>R</a:t>
            </a:r>
            <a:r>
              <a:rPr lang="en-US"/>
              <a:t>ijetki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sudski</a:t>
            </a:r>
            <a:r>
              <a:rPr lang="en-US"/>
              <a:t> </a:t>
            </a:r>
            <a:r>
              <a:rPr lang="en-US" err="1"/>
              <a:t>sporovi</a:t>
            </a:r>
            <a:r>
              <a:rPr lang="en-US"/>
              <a:t> u </a:t>
            </a:r>
            <a:r>
              <a:rPr lang="en-US" err="1"/>
              <a:t>vezi</a:t>
            </a:r>
            <a:r>
              <a:rPr lang="en-US"/>
              <a:t> s </a:t>
            </a:r>
            <a:r>
              <a:rPr lang="en-US" err="1"/>
              <a:t>monetom</a:t>
            </a:r>
            <a:r>
              <a:rPr lang="en-US"/>
              <a:t>, a </a:t>
            </a:r>
            <a:r>
              <a:rPr lang="en-US" err="1"/>
              <a:t>naročito</a:t>
            </a:r>
            <a:r>
              <a:rPr lang="en-US"/>
              <a:t> </a:t>
            </a:r>
            <a:r>
              <a:rPr lang="en-US" err="1"/>
              <a:t>rijetki</a:t>
            </a:r>
            <a:r>
              <a:rPr lang="en-US"/>
              <a:t> u </a:t>
            </a:r>
            <a:r>
              <a:rPr lang="en-US" err="1"/>
              <a:t>vezi</a:t>
            </a:r>
            <a:r>
              <a:rPr lang="en-US"/>
              <a:t> s </a:t>
            </a:r>
            <a:r>
              <a:rPr lang="en-US" err="1"/>
              <a:t>bankarskim</a:t>
            </a:r>
            <a:r>
              <a:rPr lang="en-US"/>
              <a:t> </a:t>
            </a:r>
            <a:r>
              <a:rPr lang="en-US" err="1"/>
              <a:t>poslovima</a:t>
            </a:r>
            <a:r>
              <a:rPr lang="en-US"/>
              <a:t>, </a:t>
            </a:r>
            <a:r>
              <a:rPr lang="en-US" err="1"/>
              <a:t>što</a:t>
            </a:r>
            <a:r>
              <a:rPr lang="en-US"/>
              <a:t> u </a:t>
            </a:r>
            <a:r>
              <a:rPr lang="en-US" err="1"/>
              <a:t>konačnici</a:t>
            </a:r>
            <a:r>
              <a:rPr lang="en-US"/>
              <a:t> </a:t>
            </a:r>
            <a:r>
              <a:rPr lang="en-US" err="1"/>
              <a:t>rezultira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rijetkim</a:t>
            </a:r>
            <a:r>
              <a:rPr lang="en-US"/>
              <a:t> </a:t>
            </a:r>
            <a:r>
              <a:rPr lang="en-US" err="1"/>
              <a:t>sudskim</a:t>
            </a:r>
            <a:r>
              <a:rPr lang="en-US"/>
              <a:t> </a:t>
            </a:r>
            <a:r>
              <a:rPr lang="en-US" err="1"/>
              <a:t>odlukama</a:t>
            </a:r>
            <a:r>
              <a:rPr lang="en-US"/>
              <a:t>, </a:t>
            </a:r>
            <a:r>
              <a:rPr lang="en-US" err="1"/>
              <a:t>osim</a:t>
            </a:r>
            <a:r>
              <a:rPr lang="en-US"/>
              <a:t> o </a:t>
            </a:r>
            <a:r>
              <a:rPr lang="en-US" err="1"/>
              <a:t>nekim</a:t>
            </a:r>
            <a:r>
              <a:rPr lang="en-US"/>
              <a:t> </a:t>
            </a:r>
            <a:r>
              <a:rPr lang="en-US" err="1"/>
              <a:t>veoma</a:t>
            </a:r>
            <a:r>
              <a:rPr lang="en-US"/>
              <a:t> </a:t>
            </a:r>
            <a:r>
              <a:rPr lang="en-US" err="1"/>
              <a:t>bitnim</a:t>
            </a:r>
            <a:r>
              <a:rPr lang="en-US"/>
              <a:t> </a:t>
            </a:r>
            <a:r>
              <a:rPr lang="en-US" err="1"/>
              <a:t>pitanjima</a:t>
            </a:r>
            <a:r>
              <a:rPr lang="en-US"/>
              <a:t>. </a:t>
            </a:r>
            <a:r>
              <a:rPr lang="en-US" err="1"/>
              <a:t>Uprskos</a:t>
            </a:r>
            <a:r>
              <a:rPr lang="en-US"/>
              <a:t> </a:t>
            </a:r>
            <a:r>
              <a:rPr lang="en-US" err="1"/>
              <a:t>svemu</a:t>
            </a:r>
            <a:r>
              <a:rPr lang="en-US"/>
              <a:t> </a:t>
            </a:r>
            <a:r>
              <a:rPr lang="en-US" err="1"/>
              <a:t>navedenom</a:t>
            </a:r>
            <a:r>
              <a:rPr lang="en-US"/>
              <a:t>, </a:t>
            </a:r>
            <a:r>
              <a:rPr lang="en-US" err="1"/>
              <a:t>sudska</a:t>
            </a:r>
            <a:r>
              <a:rPr lang="en-US"/>
              <a:t> </a:t>
            </a:r>
            <a:r>
              <a:rPr lang="en-US" err="1"/>
              <a:t>praksa</a:t>
            </a:r>
            <a:r>
              <a:rPr lang="en-US"/>
              <a:t> se </a:t>
            </a:r>
            <a:r>
              <a:rPr lang="en-US" err="1"/>
              <a:t>ipak</a:t>
            </a:r>
            <a:r>
              <a:rPr lang="en-US"/>
              <a:t> </a:t>
            </a:r>
            <a:r>
              <a:rPr lang="en-US" err="1"/>
              <a:t>može</a:t>
            </a:r>
            <a:r>
              <a:rPr lang="en-US"/>
              <a:t> </a:t>
            </a:r>
            <a:r>
              <a:rPr lang="en-US" err="1"/>
              <a:t>smatrati</a:t>
            </a:r>
            <a:r>
              <a:rPr lang="en-US"/>
              <a:t> </a:t>
            </a:r>
            <a:r>
              <a:rPr lang="en-US" err="1"/>
              <a:t>supsidijarnim</a:t>
            </a:r>
            <a:r>
              <a:rPr lang="en-US"/>
              <a:t> </a:t>
            </a:r>
            <a:r>
              <a:rPr lang="en-US" err="1"/>
              <a:t>izvorom</a:t>
            </a:r>
            <a:r>
              <a:rPr lang="en-US"/>
              <a:t> </a:t>
            </a:r>
            <a:r>
              <a:rPr lang="en-US" err="1"/>
              <a:t>monetarnog</a:t>
            </a:r>
            <a:r>
              <a:rPr lang="en-US"/>
              <a:t> </a:t>
            </a:r>
            <a:r>
              <a:rPr lang="en-US" err="1"/>
              <a:t>prava</a:t>
            </a:r>
            <a:r>
              <a:rPr lang="en-US"/>
              <a:t>.</a:t>
            </a:r>
            <a:endParaRPr lang="bs-Latn-BA"/>
          </a:p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22805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2020824"/>
            <a:ext cx="8784976" cy="407517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Međunarodni </a:t>
            </a:r>
            <a:r>
              <a:rPr lang="en-US" err="1"/>
              <a:t>izvori</a:t>
            </a:r>
            <a:r>
              <a:rPr lang="en-US"/>
              <a:t> </a:t>
            </a:r>
            <a:r>
              <a:rPr lang="en-US" err="1"/>
              <a:t>monetarnog</a:t>
            </a:r>
            <a:r>
              <a:rPr lang="en-US"/>
              <a:t> </a:t>
            </a:r>
            <a:r>
              <a:rPr lang="en-US" err="1"/>
              <a:t>prava</a:t>
            </a:r>
            <a:r>
              <a:rPr lang="en-US"/>
              <a:t> </a:t>
            </a:r>
            <a:r>
              <a:rPr lang="en-US" err="1"/>
              <a:t>sačinjeni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od </a:t>
            </a:r>
            <a:r>
              <a:rPr lang="en-US" err="1"/>
              <a:t>raznih</a:t>
            </a:r>
            <a:r>
              <a:rPr lang="en-US"/>
              <a:t> </a:t>
            </a:r>
            <a:r>
              <a:rPr lang="en-US" err="1"/>
              <a:t>konvencija</a:t>
            </a:r>
            <a:r>
              <a:rPr lang="en-US"/>
              <a:t>, </a:t>
            </a:r>
            <a:r>
              <a:rPr lang="en-US" err="1"/>
              <a:t>pravila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drugih</a:t>
            </a:r>
            <a:r>
              <a:rPr lang="en-US"/>
              <a:t> </a:t>
            </a:r>
            <a:r>
              <a:rPr lang="en-US" err="1"/>
              <a:t>dokumenata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međunarodnom</a:t>
            </a:r>
            <a:r>
              <a:rPr lang="en-US"/>
              <a:t> </a:t>
            </a:r>
            <a:r>
              <a:rPr lang="en-US" err="1"/>
              <a:t>nivou</a:t>
            </a:r>
            <a:r>
              <a:rPr lang="en-US"/>
              <a:t>, </a:t>
            </a:r>
            <a:r>
              <a:rPr lang="en-US" err="1"/>
              <a:t>donesenih</a:t>
            </a:r>
            <a:r>
              <a:rPr lang="en-US"/>
              <a:t> od </a:t>
            </a:r>
            <a:r>
              <a:rPr lang="en-US" err="1"/>
              <a:t>strane</a:t>
            </a:r>
            <a:r>
              <a:rPr lang="en-US"/>
              <a:t> </a:t>
            </a:r>
            <a:r>
              <a:rPr lang="en-US" err="1"/>
              <a:t>raznih</a:t>
            </a:r>
            <a:r>
              <a:rPr lang="en-US"/>
              <a:t> </a:t>
            </a:r>
            <a:r>
              <a:rPr lang="en-US" err="1"/>
              <a:t>međunarodnih</a:t>
            </a:r>
            <a:r>
              <a:rPr lang="en-US"/>
              <a:t> </a:t>
            </a:r>
            <a:r>
              <a:rPr lang="en-US" err="1"/>
              <a:t>organizacija</a:t>
            </a:r>
            <a:r>
              <a:rPr lang="en-US"/>
              <a:t> , a od </a:t>
            </a:r>
            <a:r>
              <a:rPr lang="en-US" err="1"/>
              <a:t>kojih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najbitniji</a:t>
            </a:r>
            <a:r>
              <a:rPr lang="en-US"/>
              <a:t> </a:t>
            </a:r>
            <a:r>
              <a:rPr lang="en-US" err="1"/>
              <a:t>slijedeći</a:t>
            </a:r>
            <a:r>
              <a:rPr lang="en-US"/>
              <a:t>: 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Ženevska</a:t>
            </a:r>
            <a:r>
              <a:rPr lang="en-US"/>
              <a:t> </a:t>
            </a:r>
            <a:r>
              <a:rPr lang="en-US" err="1"/>
              <a:t>konvencija</a:t>
            </a:r>
            <a:r>
              <a:rPr lang="en-US"/>
              <a:t> o </a:t>
            </a:r>
            <a:r>
              <a:rPr lang="en-US" err="1"/>
              <a:t>čeku</a:t>
            </a:r>
            <a:r>
              <a:rPr lang="en-US"/>
              <a:t>, </a:t>
            </a:r>
            <a:r>
              <a:rPr lang="en-US" err="1"/>
              <a:t>trasiranoj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sopstvenoj</a:t>
            </a:r>
            <a:r>
              <a:rPr lang="en-US"/>
              <a:t> </a:t>
            </a:r>
            <a:r>
              <a:rPr lang="en-US" err="1"/>
              <a:t>mjenici</a:t>
            </a:r>
            <a:r>
              <a:rPr lang="en-US"/>
              <a:t>, </a:t>
            </a:r>
            <a:r>
              <a:rPr lang="en-US" err="1"/>
              <a:t>iz</a:t>
            </a:r>
            <a:r>
              <a:rPr lang="en-US"/>
              <a:t> 1930. </a:t>
            </a:r>
            <a:r>
              <a:rPr lang="en-US" err="1"/>
              <a:t>Godine</a:t>
            </a:r>
            <a:r>
              <a:rPr lang="en-US"/>
              <a:t> ;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Tzv</a:t>
            </a:r>
            <a:r>
              <a:rPr lang="en-US"/>
              <a:t>. </a:t>
            </a:r>
            <a:r>
              <a:rPr lang="en-US" err="1"/>
              <a:t>Haško</a:t>
            </a:r>
            <a:r>
              <a:rPr lang="en-US"/>
              <a:t>- </a:t>
            </a:r>
            <a:r>
              <a:rPr lang="en-US" err="1"/>
              <a:t>Visbyska</a:t>
            </a:r>
            <a:r>
              <a:rPr lang="en-US"/>
              <a:t> </a:t>
            </a:r>
            <a:r>
              <a:rPr lang="en-US" err="1"/>
              <a:t>pravila</a:t>
            </a:r>
            <a:r>
              <a:rPr lang="en-US"/>
              <a:t>, </a:t>
            </a:r>
            <a:r>
              <a:rPr lang="en-US" err="1"/>
              <a:t>iz</a:t>
            </a:r>
            <a:r>
              <a:rPr lang="en-US"/>
              <a:t> 1968. </a:t>
            </a:r>
            <a:r>
              <a:rPr lang="en-US" err="1"/>
              <a:t>Godine</a:t>
            </a:r>
            <a:r>
              <a:rPr lang="en-US"/>
              <a:t> ;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Pravila</a:t>
            </a:r>
            <a:r>
              <a:rPr lang="en-US"/>
              <a:t> </a:t>
            </a:r>
            <a:r>
              <a:rPr lang="en-US" err="1"/>
              <a:t>Međunarodne</a:t>
            </a:r>
            <a:r>
              <a:rPr lang="en-US"/>
              <a:t> </a:t>
            </a:r>
            <a:r>
              <a:rPr lang="en-US" err="1"/>
              <a:t>trgoviske</a:t>
            </a:r>
            <a:r>
              <a:rPr lang="en-US"/>
              <a:t> </a:t>
            </a:r>
            <a:r>
              <a:rPr lang="en-US" err="1"/>
              <a:t>komore</a:t>
            </a:r>
            <a:r>
              <a:rPr lang="en-US"/>
              <a:t>, </a:t>
            </a:r>
            <a:r>
              <a:rPr lang="en-US" err="1"/>
              <a:t>tzv</a:t>
            </a:r>
            <a:r>
              <a:rPr lang="en-US"/>
              <a:t>. </a:t>
            </a:r>
            <a:r>
              <a:rPr lang="en-US" err="1"/>
              <a:t>Jednoobrazna</a:t>
            </a:r>
            <a:r>
              <a:rPr lang="en-US"/>
              <a:t> </a:t>
            </a:r>
            <a:r>
              <a:rPr lang="en-US" err="1"/>
              <a:t>pravila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ugovorne</a:t>
            </a:r>
            <a:r>
              <a:rPr lang="en-US"/>
              <a:t> </a:t>
            </a:r>
            <a:r>
              <a:rPr lang="en-US" err="1"/>
              <a:t>garancije</a:t>
            </a:r>
            <a:r>
              <a:rPr lang="en-US"/>
              <a:t> (1978. </a:t>
            </a:r>
            <a:r>
              <a:rPr lang="en-US" err="1"/>
              <a:t>godine</a:t>
            </a:r>
            <a:r>
              <a:rPr lang="en-US"/>
              <a:t>)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Pravila</a:t>
            </a:r>
            <a:r>
              <a:rPr lang="en-US"/>
              <a:t> </a:t>
            </a:r>
            <a:r>
              <a:rPr lang="en-US" err="1"/>
              <a:t>Međunarodne</a:t>
            </a:r>
            <a:r>
              <a:rPr lang="en-US"/>
              <a:t> </a:t>
            </a:r>
            <a:r>
              <a:rPr lang="en-US" err="1"/>
              <a:t>banke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obnovu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razvoj</a:t>
            </a:r>
            <a:r>
              <a:rPr lang="en-US"/>
              <a:t>- IBRD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Pravila</a:t>
            </a:r>
            <a:r>
              <a:rPr lang="en-US"/>
              <a:t> </a:t>
            </a:r>
            <a:r>
              <a:rPr lang="en-US" err="1"/>
              <a:t>Međunarodnog</a:t>
            </a:r>
            <a:r>
              <a:rPr lang="en-US"/>
              <a:t> </a:t>
            </a:r>
            <a:r>
              <a:rPr lang="en-US" err="1"/>
              <a:t>monetarnog</a:t>
            </a:r>
            <a:r>
              <a:rPr lang="en-US"/>
              <a:t> </a:t>
            </a:r>
            <a:r>
              <a:rPr lang="en-US" err="1"/>
              <a:t>fonda</a:t>
            </a:r>
            <a:r>
              <a:rPr lang="en-US"/>
              <a:t>- MMF,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mnogi</a:t>
            </a:r>
            <a:r>
              <a:rPr lang="en-US"/>
              <a:t> </a:t>
            </a:r>
            <a:r>
              <a:rPr lang="en-US" err="1"/>
              <a:t>drugi</a:t>
            </a:r>
            <a:r>
              <a:rPr lang="en-US"/>
              <a:t>. </a:t>
            </a:r>
            <a:endParaRPr lang="bs-Latn-BA"/>
          </a:p>
          <a:p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Međunarodni izvori</a:t>
            </a:r>
            <a:r>
              <a:rPr lang="en-US"/>
              <a:t> 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29070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8784976" cy="4824536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s-Latn-BA" err="1"/>
              <a:t>C</a:t>
            </a:r>
            <a:r>
              <a:rPr lang="en-US"/>
              <a:t>ilj </a:t>
            </a:r>
            <a:r>
              <a:rPr lang="en-US" err="1"/>
              <a:t>ove</a:t>
            </a:r>
            <a:r>
              <a:rPr lang="en-US"/>
              <a:t> </a:t>
            </a:r>
            <a:r>
              <a:rPr lang="en-US" err="1"/>
              <a:t>grane</a:t>
            </a:r>
            <a:r>
              <a:rPr lang="en-US"/>
              <a:t> </a:t>
            </a:r>
            <a:r>
              <a:rPr lang="en-US" err="1"/>
              <a:t>prave</a:t>
            </a:r>
            <a:r>
              <a:rPr lang="en-US"/>
              <a:t> </a:t>
            </a:r>
            <a:r>
              <a:rPr lang="en-US" err="1"/>
              <a:t>jeste</a:t>
            </a:r>
            <a:r>
              <a:rPr lang="en-US"/>
              <a:t> </a:t>
            </a:r>
            <a:r>
              <a:rPr lang="en-US" err="1"/>
              <a:t>uređivanje</a:t>
            </a:r>
            <a:r>
              <a:rPr lang="en-US"/>
              <a:t> </a:t>
            </a:r>
            <a:r>
              <a:rPr lang="en-US" err="1"/>
              <a:t>pravnog</a:t>
            </a:r>
            <a:r>
              <a:rPr lang="en-US"/>
              <a:t> </a:t>
            </a:r>
            <a:r>
              <a:rPr lang="en-US" err="1"/>
              <a:t>okvira</a:t>
            </a:r>
            <a:r>
              <a:rPr lang="en-US"/>
              <a:t> </a:t>
            </a:r>
            <a:r>
              <a:rPr lang="en-US" err="1"/>
              <a:t>monetarnog</a:t>
            </a:r>
            <a:r>
              <a:rPr lang="en-US"/>
              <a:t> </a:t>
            </a:r>
            <a:r>
              <a:rPr lang="en-US" err="1"/>
              <a:t>sistema</a:t>
            </a:r>
            <a:r>
              <a:rPr lang="en-US"/>
              <a:t> </a:t>
            </a:r>
            <a:r>
              <a:rPr lang="en-US" err="1"/>
              <a:t>svake</a:t>
            </a:r>
            <a:r>
              <a:rPr lang="en-US"/>
              <a:t> </a:t>
            </a:r>
            <a:r>
              <a:rPr lang="en-US" err="1"/>
              <a:t>pojedine</a:t>
            </a:r>
            <a:r>
              <a:rPr lang="en-US"/>
              <a:t> </a:t>
            </a:r>
            <a:r>
              <a:rPr lang="en-US" err="1"/>
              <a:t>države</a:t>
            </a:r>
            <a:r>
              <a:rPr lang="en-US"/>
              <a:t>, </a:t>
            </a:r>
            <a:r>
              <a:rPr lang="en-US" err="1"/>
              <a:t>kako</a:t>
            </a:r>
            <a:r>
              <a:rPr lang="en-US"/>
              <a:t> bi se </a:t>
            </a:r>
            <a:r>
              <a:rPr lang="en-US" err="1"/>
              <a:t>osiguralo</a:t>
            </a:r>
            <a:r>
              <a:rPr lang="en-US"/>
              <a:t> </a:t>
            </a:r>
            <a:r>
              <a:rPr lang="en-US" err="1"/>
              <a:t>sukladno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ispravno</a:t>
            </a:r>
            <a:r>
              <a:rPr lang="en-US"/>
              <a:t> </a:t>
            </a:r>
            <a:r>
              <a:rPr lang="en-US" err="1"/>
              <a:t>fukcionisanje</a:t>
            </a:r>
            <a:r>
              <a:rPr lang="en-US"/>
              <a:t> </a:t>
            </a:r>
            <a:r>
              <a:rPr lang="en-US" err="1"/>
              <a:t>ekonomskih</a:t>
            </a:r>
            <a:r>
              <a:rPr lang="en-US"/>
              <a:t> </a:t>
            </a:r>
            <a:r>
              <a:rPr lang="en-US" err="1"/>
              <a:t>tokova</a:t>
            </a:r>
            <a:r>
              <a:rPr lang="en-US"/>
              <a:t> u </a:t>
            </a:r>
            <a:r>
              <a:rPr lang="en-US" err="1"/>
              <a:t>državi</a:t>
            </a:r>
            <a:r>
              <a:rPr lang="en-US"/>
              <a:t>, </a:t>
            </a:r>
            <a:r>
              <a:rPr lang="en-US" err="1"/>
              <a:t>te</a:t>
            </a:r>
            <a:r>
              <a:rPr lang="en-US"/>
              <a:t> u </a:t>
            </a:r>
            <a:r>
              <a:rPr lang="en-US" err="1"/>
              <a:t>konačnici</a:t>
            </a:r>
            <a:r>
              <a:rPr lang="en-US"/>
              <a:t> </a:t>
            </a:r>
            <a:r>
              <a:rPr lang="en-US" err="1"/>
              <a:t>osigurao</a:t>
            </a:r>
            <a:r>
              <a:rPr lang="en-US"/>
              <a:t> </a:t>
            </a:r>
            <a:r>
              <a:rPr lang="en-US" err="1"/>
              <a:t>stalni</a:t>
            </a:r>
            <a:r>
              <a:rPr lang="en-US"/>
              <a:t> </a:t>
            </a:r>
            <a:r>
              <a:rPr lang="en-US" err="1"/>
              <a:t>ekononmski</a:t>
            </a:r>
            <a:r>
              <a:rPr lang="en-US"/>
              <a:t> </a:t>
            </a:r>
            <a:r>
              <a:rPr lang="en-US" err="1"/>
              <a:t>razvoj</a:t>
            </a:r>
            <a:r>
              <a:rPr lang="en-US"/>
              <a:t>. </a:t>
            </a:r>
            <a:r>
              <a:rPr lang="en-US" err="1"/>
              <a:t>Monetarno</a:t>
            </a:r>
            <a:r>
              <a:rPr lang="en-US"/>
              <a:t> </a:t>
            </a:r>
            <a:r>
              <a:rPr lang="en-US" err="1"/>
              <a:t>pravo</a:t>
            </a:r>
            <a:r>
              <a:rPr lang="en-US"/>
              <a:t> to </a:t>
            </a:r>
            <a:r>
              <a:rPr lang="en-US" err="1"/>
              <a:t>čini</a:t>
            </a:r>
            <a:r>
              <a:rPr lang="en-US"/>
              <a:t> </a:t>
            </a:r>
            <a:r>
              <a:rPr lang="en-US" err="1"/>
              <a:t>posredstvom</a:t>
            </a:r>
            <a:r>
              <a:rPr lang="en-US"/>
              <a:t> </a:t>
            </a:r>
            <a:r>
              <a:rPr lang="en-US" err="1"/>
              <a:t>pravnih</a:t>
            </a:r>
            <a:r>
              <a:rPr lang="en-US"/>
              <a:t> </a:t>
            </a:r>
            <a:r>
              <a:rPr lang="en-US" err="1"/>
              <a:t>normi</a:t>
            </a:r>
            <a:r>
              <a:rPr lang="en-US"/>
              <a:t> od </a:t>
            </a:r>
            <a:r>
              <a:rPr lang="en-US" err="1"/>
              <a:t>kojih</a:t>
            </a:r>
            <a:r>
              <a:rPr lang="en-US"/>
              <a:t> je sačinjeno</a:t>
            </a:r>
            <a:r>
              <a:rPr lang="bs-Latn-BA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 </a:t>
            </a:r>
            <a:r>
              <a:rPr lang="en-US" err="1"/>
              <a:t>Suštinski</a:t>
            </a:r>
            <a:r>
              <a:rPr lang="en-US"/>
              <a:t>, </a:t>
            </a:r>
            <a:r>
              <a:rPr lang="en-US" err="1"/>
              <a:t>mogli</a:t>
            </a:r>
            <a:r>
              <a:rPr lang="en-US"/>
              <a:t> </a:t>
            </a:r>
            <a:r>
              <a:rPr lang="en-US" err="1"/>
              <a:t>bismo</a:t>
            </a:r>
            <a:r>
              <a:rPr lang="en-US"/>
              <a:t> </a:t>
            </a:r>
            <a:r>
              <a:rPr lang="en-US" err="1"/>
              <a:t>reći</a:t>
            </a:r>
            <a:r>
              <a:rPr lang="en-US"/>
              <a:t> da se </a:t>
            </a:r>
            <a:r>
              <a:rPr lang="en-US" err="1"/>
              <a:t>monetarno</a:t>
            </a:r>
            <a:r>
              <a:rPr lang="en-US"/>
              <a:t> </a:t>
            </a:r>
            <a:r>
              <a:rPr lang="en-US" err="1"/>
              <a:t>pravo</a:t>
            </a:r>
            <a:r>
              <a:rPr lang="en-US"/>
              <a:t> </a:t>
            </a:r>
            <a:r>
              <a:rPr lang="en-US" err="1"/>
              <a:t>pojavljuje</a:t>
            </a:r>
            <a:r>
              <a:rPr lang="en-US"/>
              <a:t> </a:t>
            </a:r>
            <a:r>
              <a:rPr lang="en-US" err="1"/>
              <a:t>kao</a:t>
            </a:r>
            <a:r>
              <a:rPr lang="en-US"/>
              <a:t> instrument u </a:t>
            </a:r>
            <a:r>
              <a:rPr lang="en-US" err="1"/>
              <a:t>rukuma</a:t>
            </a:r>
            <a:r>
              <a:rPr lang="en-US"/>
              <a:t> </a:t>
            </a:r>
            <a:r>
              <a:rPr lang="en-US" err="1"/>
              <a:t>države</a:t>
            </a:r>
            <a:r>
              <a:rPr lang="en-US"/>
              <a:t>, a </a:t>
            </a:r>
            <a:r>
              <a:rPr lang="en-US" err="1"/>
              <a:t>kojim</a:t>
            </a:r>
            <a:r>
              <a:rPr lang="en-US"/>
              <a:t> </a:t>
            </a:r>
            <a:r>
              <a:rPr lang="en-US" err="1"/>
              <a:t>država</a:t>
            </a:r>
            <a:r>
              <a:rPr lang="en-US"/>
              <a:t> </a:t>
            </a:r>
            <a:r>
              <a:rPr lang="en-US" err="1"/>
              <a:t>nastoji</a:t>
            </a:r>
            <a:r>
              <a:rPr lang="en-US"/>
              <a:t> da </a:t>
            </a:r>
            <a:r>
              <a:rPr lang="en-US" err="1"/>
              <a:t>postigne</a:t>
            </a:r>
            <a:r>
              <a:rPr lang="en-US"/>
              <a:t> </a:t>
            </a:r>
            <a:r>
              <a:rPr lang="en-US" err="1"/>
              <a:t>ciljeve</a:t>
            </a:r>
            <a:r>
              <a:rPr lang="en-US"/>
              <a:t> </a:t>
            </a:r>
            <a:r>
              <a:rPr lang="en-US" err="1"/>
              <a:t>ekonomske</a:t>
            </a:r>
            <a:r>
              <a:rPr lang="en-US"/>
              <a:t> </a:t>
            </a:r>
            <a:r>
              <a:rPr lang="en-US" err="1"/>
              <a:t>politike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ekonomskog</a:t>
            </a:r>
            <a:r>
              <a:rPr lang="en-US"/>
              <a:t> </a:t>
            </a:r>
            <a:r>
              <a:rPr lang="en-US" err="1"/>
              <a:t>razvoja</a:t>
            </a:r>
            <a:r>
              <a:rPr lang="en-US"/>
              <a:t>. </a:t>
            </a:r>
            <a:r>
              <a:rPr lang="en-US" err="1"/>
              <a:t>Država</a:t>
            </a:r>
            <a:r>
              <a:rPr lang="en-US"/>
              <a:t> </a:t>
            </a:r>
            <a:r>
              <a:rPr lang="en-US" err="1"/>
              <a:t>raspolaže</a:t>
            </a:r>
            <a:r>
              <a:rPr lang="en-US"/>
              <a:t> </a:t>
            </a:r>
            <a:r>
              <a:rPr lang="en-US" err="1"/>
              <a:t>značajnim</a:t>
            </a:r>
            <a:r>
              <a:rPr lang="en-US"/>
              <a:t> </a:t>
            </a:r>
            <a:r>
              <a:rPr lang="en-US" err="1"/>
              <a:t>instrumentarijem</a:t>
            </a:r>
            <a:r>
              <a:rPr lang="en-US"/>
              <a:t> </a:t>
            </a:r>
            <a:r>
              <a:rPr lang="en-US" err="1"/>
              <a:t>postizanja</a:t>
            </a:r>
            <a:r>
              <a:rPr lang="en-US"/>
              <a:t> </a:t>
            </a:r>
            <a:r>
              <a:rPr lang="en-US" err="1"/>
              <a:t>ovih</a:t>
            </a:r>
            <a:r>
              <a:rPr lang="en-US"/>
              <a:t> </a:t>
            </a:r>
            <a:r>
              <a:rPr lang="en-US" err="1"/>
              <a:t>ciljeva</a:t>
            </a:r>
            <a:r>
              <a:rPr lang="en-US"/>
              <a:t>,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kroz</a:t>
            </a:r>
            <a:r>
              <a:rPr lang="en-US"/>
              <a:t> </a:t>
            </a:r>
            <a:r>
              <a:rPr lang="en-US" err="1"/>
              <a:t>monetarno</a:t>
            </a:r>
            <a:r>
              <a:rPr lang="en-US"/>
              <a:t> </a:t>
            </a:r>
            <a:r>
              <a:rPr lang="en-US" err="1"/>
              <a:t>pravo</a:t>
            </a:r>
            <a:r>
              <a:rPr lang="en-US"/>
              <a:t> </a:t>
            </a:r>
            <a:r>
              <a:rPr lang="en-US" err="1"/>
              <a:t>koristi</a:t>
            </a:r>
            <a:r>
              <a:rPr lang="en-US"/>
              <a:t> </a:t>
            </a:r>
            <a:r>
              <a:rPr lang="en-US" err="1"/>
              <a:t>ciljeve</a:t>
            </a:r>
            <a:r>
              <a:rPr lang="en-US"/>
              <a:t> </a:t>
            </a:r>
            <a:r>
              <a:rPr lang="en-US" err="1"/>
              <a:t>ekonomske</a:t>
            </a:r>
            <a:r>
              <a:rPr lang="en-US"/>
              <a:t> </a:t>
            </a:r>
            <a:r>
              <a:rPr lang="en-US" err="1"/>
              <a:t>politike</a:t>
            </a:r>
            <a:r>
              <a:rPr lang="en-US"/>
              <a:t>, a </a:t>
            </a:r>
            <a:r>
              <a:rPr lang="en-US" err="1"/>
              <a:t>čiji</a:t>
            </a:r>
            <a:r>
              <a:rPr lang="en-US"/>
              <a:t> </a:t>
            </a:r>
            <a:r>
              <a:rPr lang="en-US" err="1"/>
              <a:t>sastavni</a:t>
            </a:r>
            <a:r>
              <a:rPr lang="en-US"/>
              <a:t> </a:t>
            </a:r>
            <a:r>
              <a:rPr lang="en-US" err="1"/>
              <a:t>dio</a:t>
            </a:r>
            <a:r>
              <a:rPr lang="en-US"/>
              <a:t> </a:t>
            </a:r>
            <a:r>
              <a:rPr lang="en-US" err="1"/>
              <a:t>jesu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ciljevi</a:t>
            </a:r>
            <a:r>
              <a:rPr lang="en-US"/>
              <a:t> </a:t>
            </a:r>
            <a:r>
              <a:rPr lang="en-US" err="1"/>
              <a:t>monetarno</a:t>
            </a:r>
            <a:r>
              <a:rPr lang="en-US"/>
              <a:t>- </a:t>
            </a:r>
            <a:r>
              <a:rPr lang="en-US" err="1"/>
              <a:t>kreditne</a:t>
            </a:r>
            <a:r>
              <a:rPr lang="en-US"/>
              <a:t> </a:t>
            </a:r>
            <a:r>
              <a:rPr lang="en-US" err="1"/>
              <a:t>politike</a:t>
            </a:r>
            <a:r>
              <a:rPr lang="en-US"/>
              <a:t>. </a:t>
            </a:r>
            <a:r>
              <a:rPr lang="en-US" err="1"/>
              <a:t>Ciljevi</a:t>
            </a:r>
            <a:r>
              <a:rPr lang="en-US"/>
              <a:t> </a:t>
            </a:r>
            <a:r>
              <a:rPr lang="en-US" err="1"/>
              <a:t>ekonomske</a:t>
            </a:r>
            <a:r>
              <a:rPr lang="en-US"/>
              <a:t> </a:t>
            </a:r>
            <a:r>
              <a:rPr lang="en-US" err="1"/>
              <a:t>politike</a:t>
            </a:r>
            <a:r>
              <a:rPr lang="en-US"/>
              <a:t> </a:t>
            </a:r>
            <a:r>
              <a:rPr lang="en-US" err="1"/>
              <a:t>usmjereni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porast</a:t>
            </a:r>
            <a:r>
              <a:rPr lang="en-US"/>
              <a:t> </a:t>
            </a:r>
            <a:r>
              <a:rPr lang="en-US" err="1"/>
              <a:t>proizvodnje</a:t>
            </a:r>
            <a:r>
              <a:rPr lang="en-US"/>
              <a:t>, </a:t>
            </a:r>
            <a:r>
              <a:rPr lang="en-US" err="1"/>
              <a:t>porast</a:t>
            </a:r>
            <a:r>
              <a:rPr lang="en-US"/>
              <a:t> </a:t>
            </a:r>
            <a:r>
              <a:rPr lang="en-US" err="1"/>
              <a:t>zaposlenosti</a:t>
            </a:r>
            <a:r>
              <a:rPr lang="en-US"/>
              <a:t>, </a:t>
            </a:r>
            <a:r>
              <a:rPr lang="en-US" err="1"/>
              <a:t>standarda</a:t>
            </a:r>
            <a:r>
              <a:rPr lang="en-US"/>
              <a:t>, </a:t>
            </a:r>
            <a:r>
              <a:rPr lang="en-US" err="1"/>
              <a:t>stabilnost</a:t>
            </a:r>
            <a:r>
              <a:rPr lang="en-US"/>
              <a:t> </a:t>
            </a:r>
            <a:r>
              <a:rPr lang="en-US" err="1"/>
              <a:t>domaće</a:t>
            </a:r>
            <a:r>
              <a:rPr lang="en-US"/>
              <a:t> </a:t>
            </a:r>
            <a:r>
              <a:rPr lang="en-US" err="1"/>
              <a:t>valute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privrednih</a:t>
            </a:r>
            <a:r>
              <a:rPr lang="en-US"/>
              <a:t> </a:t>
            </a:r>
            <a:r>
              <a:rPr lang="en-US" err="1"/>
              <a:t>kretanja</a:t>
            </a:r>
            <a:r>
              <a:rPr lang="en-US"/>
              <a:t>, a </a:t>
            </a:r>
            <a:r>
              <a:rPr lang="en-US" err="1"/>
              <a:t>koji</a:t>
            </a:r>
            <a:r>
              <a:rPr lang="en-US"/>
              <a:t> se </a:t>
            </a:r>
            <a:r>
              <a:rPr lang="en-US" err="1"/>
              <a:t>ostvaruju</a:t>
            </a:r>
            <a:r>
              <a:rPr lang="en-US"/>
              <a:t> </a:t>
            </a:r>
            <a:r>
              <a:rPr lang="en-US" err="1"/>
              <a:t>nizom</a:t>
            </a:r>
            <a:r>
              <a:rPr lang="en-US"/>
              <a:t> </a:t>
            </a:r>
            <a:r>
              <a:rPr lang="en-US" err="1"/>
              <a:t>mjera</a:t>
            </a:r>
            <a:r>
              <a:rPr lang="en-US"/>
              <a:t> </a:t>
            </a:r>
            <a:r>
              <a:rPr lang="en-US" err="1"/>
              <a:t>kao</a:t>
            </a:r>
            <a:r>
              <a:rPr lang="en-US"/>
              <a:t> </a:t>
            </a:r>
            <a:r>
              <a:rPr lang="en-US" err="1"/>
              <a:t>što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fiskalna</a:t>
            </a:r>
            <a:r>
              <a:rPr lang="en-US"/>
              <a:t> </a:t>
            </a:r>
            <a:r>
              <a:rPr lang="en-US" err="1"/>
              <a:t>politika</a:t>
            </a:r>
            <a:r>
              <a:rPr lang="en-US"/>
              <a:t>, </a:t>
            </a:r>
            <a:r>
              <a:rPr lang="en-US" err="1"/>
              <a:t>politika</a:t>
            </a:r>
            <a:r>
              <a:rPr lang="en-US"/>
              <a:t> </a:t>
            </a:r>
            <a:r>
              <a:rPr lang="en-US" err="1"/>
              <a:t>rezervi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slično</a:t>
            </a:r>
            <a:r>
              <a:rPr lang="en-US"/>
              <a:t>. </a:t>
            </a:r>
            <a:r>
              <a:rPr lang="en-US" err="1"/>
              <a:t>Sastavni</a:t>
            </a:r>
            <a:r>
              <a:rPr lang="en-US"/>
              <a:t> </a:t>
            </a:r>
            <a:r>
              <a:rPr lang="en-US" err="1"/>
              <a:t>dio</a:t>
            </a:r>
            <a:r>
              <a:rPr lang="en-US"/>
              <a:t> </a:t>
            </a:r>
            <a:r>
              <a:rPr lang="en-US" err="1"/>
              <a:t>ekonomske</a:t>
            </a:r>
            <a:r>
              <a:rPr lang="en-US"/>
              <a:t> </a:t>
            </a:r>
            <a:r>
              <a:rPr lang="en-US" err="1"/>
              <a:t>politike</a:t>
            </a:r>
            <a:r>
              <a:rPr lang="en-US"/>
              <a:t> </a:t>
            </a:r>
            <a:r>
              <a:rPr lang="en-US" err="1"/>
              <a:t>jeste</a:t>
            </a:r>
            <a:r>
              <a:rPr lang="en-US"/>
              <a:t> </a:t>
            </a:r>
            <a:r>
              <a:rPr lang="en-US" err="1"/>
              <a:t>Monetarno</a:t>
            </a:r>
            <a:r>
              <a:rPr lang="en-US"/>
              <a:t> - </a:t>
            </a:r>
            <a:r>
              <a:rPr lang="en-US" err="1"/>
              <a:t>kreditna</a:t>
            </a:r>
            <a:r>
              <a:rPr lang="en-US"/>
              <a:t> </a:t>
            </a:r>
            <a:r>
              <a:rPr lang="en-US" err="1"/>
              <a:t>politika</a:t>
            </a:r>
            <a:r>
              <a:rPr lang="en-US"/>
              <a:t> </a:t>
            </a:r>
            <a:r>
              <a:rPr lang="en-US" err="1"/>
              <a:t>koju</a:t>
            </a:r>
            <a:r>
              <a:rPr lang="en-US"/>
              <a:t> </a:t>
            </a:r>
            <a:r>
              <a:rPr lang="en-US" err="1"/>
              <a:t>ćemo</a:t>
            </a:r>
            <a:r>
              <a:rPr lang="en-US"/>
              <a:t> </a:t>
            </a:r>
            <a:r>
              <a:rPr lang="en-US" err="1"/>
              <a:t>definirati</a:t>
            </a:r>
            <a:r>
              <a:rPr lang="en-US"/>
              <a:t> </a:t>
            </a:r>
            <a:r>
              <a:rPr lang="en-US" err="1"/>
              <a:t>kao</a:t>
            </a:r>
            <a:r>
              <a:rPr lang="en-US"/>
              <a:t> </a:t>
            </a:r>
            <a:r>
              <a:rPr lang="en-US" err="1"/>
              <a:t>skup</a:t>
            </a:r>
            <a:r>
              <a:rPr lang="en-US"/>
              <a:t> </a:t>
            </a:r>
            <a:r>
              <a:rPr lang="en-US" err="1"/>
              <a:t>pravila</a:t>
            </a:r>
            <a:r>
              <a:rPr lang="en-US"/>
              <a:t>, </a:t>
            </a:r>
            <a:r>
              <a:rPr lang="en-US" err="1"/>
              <a:t>propisa</a:t>
            </a:r>
            <a:r>
              <a:rPr lang="en-US"/>
              <a:t>, </a:t>
            </a:r>
            <a:r>
              <a:rPr lang="en-US" err="1"/>
              <a:t>mijera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instrumenata</a:t>
            </a:r>
            <a:r>
              <a:rPr lang="en-US"/>
              <a:t> </a:t>
            </a:r>
            <a:r>
              <a:rPr lang="en-US" err="1"/>
              <a:t>kojima</a:t>
            </a:r>
            <a:r>
              <a:rPr lang="en-US"/>
              <a:t> se u </a:t>
            </a:r>
            <a:r>
              <a:rPr lang="en-US" err="1"/>
              <a:t>monetarno-kreditnoj</a:t>
            </a:r>
            <a:r>
              <a:rPr lang="en-US"/>
              <a:t> </a:t>
            </a:r>
            <a:r>
              <a:rPr lang="en-US" err="1"/>
              <a:t>sferi</a:t>
            </a:r>
            <a:r>
              <a:rPr lang="en-US"/>
              <a:t> </a:t>
            </a:r>
            <a:r>
              <a:rPr lang="en-US" err="1"/>
              <a:t>društvene</a:t>
            </a:r>
            <a:r>
              <a:rPr lang="en-US"/>
              <a:t> </a:t>
            </a:r>
            <a:r>
              <a:rPr lang="en-US" err="1"/>
              <a:t>reprodukcije</a:t>
            </a:r>
            <a:r>
              <a:rPr lang="en-US"/>
              <a:t> </a:t>
            </a:r>
            <a:r>
              <a:rPr lang="en-US" err="1"/>
              <a:t>reguliše</a:t>
            </a:r>
            <a:r>
              <a:rPr lang="en-US"/>
              <a:t> </a:t>
            </a:r>
            <a:r>
              <a:rPr lang="en-US" err="1"/>
              <a:t>nivo</a:t>
            </a:r>
            <a:r>
              <a:rPr lang="en-US"/>
              <a:t>, </a:t>
            </a:r>
            <a:r>
              <a:rPr lang="en-US" err="1"/>
              <a:t>struktura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dinamika</a:t>
            </a:r>
            <a:r>
              <a:rPr lang="en-US"/>
              <a:t> </a:t>
            </a:r>
            <a:r>
              <a:rPr lang="en-US" err="1"/>
              <a:t>novčane</a:t>
            </a:r>
            <a:r>
              <a:rPr lang="en-US"/>
              <a:t> </a:t>
            </a:r>
            <a:r>
              <a:rPr lang="en-US" err="1"/>
              <a:t>mase</a:t>
            </a:r>
            <a:r>
              <a:rPr lang="en-US"/>
              <a:t>, </a:t>
            </a:r>
            <a:r>
              <a:rPr lang="en-US" err="1"/>
              <a:t>novčana</a:t>
            </a:r>
            <a:r>
              <a:rPr lang="en-US"/>
              <a:t> </a:t>
            </a:r>
            <a:r>
              <a:rPr lang="en-US" err="1"/>
              <a:t>cirkulacija</a:t>
            </a:r>
            <a:r>
              <a:rPr lang="en-US"/>
              <a:t> u </a:t>
            </a:r>
            <a:r>
              <a:rPr lang="en-US" err="1"/>
              <a:t>sferi</a:t>
            </a:r>
            <a:r>
              <a:rPr lang="en-US"/>
              <a:t> </a:t>
            </a:r>
            <a:r>
              <a:rPr lang="en-US" err="1"/>
              <a:t>privrede</a:t>
            </a:r>
            <a:r>
              <a:rPr lang="en-US"/>
              <a:t>, </a:t>
            </a:r>
            <a:r>
              <a:rPr lang="en-US" err="1"/>
              <a:t>nivo</a:t>
            </a:r>
            <a:r>
              <a:rPr lang="en-US"/>
              <a:t>, </a:t>
            </a:r>
            <a:r>
              <a:rPr lang="en-US" err="1"/>
              <a:t>struktura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dinamika</a:t>
            </a:r>
            <a:r>
              <a:rPr lang="en-US"/>
              <a:t> </a:t>
            </a:r>
            <a:r>
              <a:rPr lang="en-US" err="1"/>
              <a:t>kredita</a:t>
            </a:r>
            <a:r>
              <a:rPr lang="en-US"/>
              <a:t>, </a:t>
            </a:r>
            <a:r>
              <a:rPr lang="en-US" err="1"/>
              <a:t>likvidnost</a:t>
            </a:r>
            <a:r>
              <a:rPr lang="en-US"/>
              <a:t> </a:t>
            </a:r>
            <a:r>
              <a:rPr lang="en-US" err="1"/>
              <a:t>privrede</a:t>
            </a:r>
            <a:r>
              <a:rPr lang="en-US"/>
              <a:t>, </a:t>
            </a:r>
            <a:r>
              <a:rPr lang="en-US" err="1"/>
              <a:t>itd</a:t>
            </a:r>
            <a:r>
              <a:rPr lang="en-US"/>
              <a:t>. </a:t>
            </a:r>
            <a:r>
              <a:rPr lang="en-US" err="1"/>
              <a:t>Glavni</a:t>
            </a:r>
            <a:r>
              <a:rPr lang="en-US"/>
              <a:t> </a:t>
            </a:r>
            <a:r>
              <a:rPr lang="en-US" err="1"/>
              <a:t>ciljevi</a:t>
            </a:r>
            <a:r>
              <a:rPr lang="en-US"/>
              <a:t> </a:t>
            </a:r>
            <a:r>
              <a:rPr lang="en-US" err="1"/>
              <a:t>monetarne</a:t>
            </a:r>
            <a:r>
              <a:rPr lang="en-US"/>
              <a:t> </a:t>
            </a:r>
            <a:r>
              <a:rPr lang="en-US" err="1"/>
              <a:t>politike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: </a:t>
            </a:r>
            <a:r>
              <a:rPr lang="en-US" err="1"/>
              <a:t>ekonomska</a:t>
            </a:r>
            <a:r>
              <a:rPr lang="en-US"/>
              <a:t> </a:t>
            </a:r>
            <a:r>
              <a:rPr lang="en-US" err="1"/>
              <a:t>likvidnost</a:t>
            </a:r>
            <a:r>
              <a:rPr lang="en-US"/>
              <a:t>, </a:t>
            </a:r>
            <a:r>
              <a:rPr lang="en-US" err="1"/>
              <a:t>monetarna</a:t>
            </a:r>
            <a:r>
              <a:rPr lang="en-US"/>
              <a:t> </a:t>
            </a:r>
            <a:r>
              <a:rPr lang="en-US" err="1"/>
              <a:t>ravnoteža</a:t>
            </a:r>
            <a:r>
              <a:rPr lang="en-US"/>
              <a:t>, </a:t>
            </a:r>
            <a:r>
              <a:rPr lang="en-US" err="1"/>
              <a:t>stabilnost</a:t>
            </a:r>
            <a:r>
              <a:rPr lang="en-US"/>
              <a:t> </a:t>
            </a:r>
            <a:r>
              <a:rPr lang="en-US" err="1"/>
              <a:t>domaćeg</a:t>
            </a:r>
            <a:r>
              <a:rPr lang="en-US"/>
              <a:t> </a:t>
            </a:r>
            <a:r>
              <a:rPr lang="en-US" err="1"/>
              <a:t>novca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njegovog</a:t>
            </a:r>
            <a:r>
              <a:rPr lang="en-US"/>
              <a:t> </a:t>
            </a:r>
            <a:r>
              <a:rPr lang="en-US" err="1"/>
              <a:t>deviznog</a:t>
            </a:r>
            <a:r>
              <a:rPr lang="en-US"/>
              <a:t> </a:t>
            </a:r>
            <a:r>
              <a:rPr lang="en-US" err="1"/>
              <a:t>tečaja</a:t>
            </a:r>
            <a:r>
              <a:rPr lang="en-US"/>
              <a:t>. </a:t>
            </a:r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CILJ MONETARNOG PRAVA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3633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2020824"/>
            <a:ext cx="8856984" cy="46485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U </a:t>
            </a:r>
            <a:r>
              <a:rPr lang="en-US" err="1"/>
              <a:t>okviru</a:t>
            </a:r>
            <a:r>
              <a:rPr lang="en-US"/>
              <a:t> </a:t>
            </a:r>
            <a:r>
              <a:rPr lang="en-US" err="1"/>
              <a:t>svake</a:t>
            </a:r>
            <a:r>
              <a:rPr lang="en-US"/>
              <a:t> </a:t>
            </a:r>
            <a:r>
              <a:rPr lang="en-US" err="1"/>
              <a:t>države</a:t>
            </a:r>
            <a:r>
              <a:rPr lang="en-US"/>
              <a:t>, </a:t>
            </a:r>
            <a:r>
              <a:rPr lang="en-US" err="1"/>
              <a:t>postoji</a:t>
            </a:r>
            <a:r>
              <a:rPr lang="en-US"/>
              <a:t> </a:t>
            </a:r>
            <a:r>
              <a:rPr lang="en-US" err="1"/>
              <a:t>zakonsko</a:t>
            </a:r>
            <a:r>
              <a:rPr lang="en-US"/>
              <a:t> </a:t>
            </a:r>
            <a:r>
              <a:rPr lang="en-US" err="1"/>
              <a:t>sredstvo</a:t>
            </a:r>
            <a:r>
              <a:rPr lang="en-US"/>
              <a:t> </a:t>
            </a:r>
            <a:r>
              <a:rPr lang="en-US" err="1"/>
              <a:t>plaćanja</a:t>
            </a:r>
            <a:r>
              <a:rPr lang="en-US"/>
              <a:t>, </a:t>
            </a:r>
            <a:r>
              <a:rPr lang="en-US" err="1"/>
              <a:t>njena</a:t>
            </a:r>
            <a:r>
              <a:rPr lang="en-US"/>
              <a:t> </a:t>
            </a:r>
            <a:r>
              <a:rPr lang="en-US" err="1"/>
              <a:t>moneta</a:t>
            </a:r>
            <a:r>
              <a:rPr lang="en-US"/>
              <a:t>, </a:t>
            </a:r>
            <a:r>
              <a:rPr lang="en-US" err="1"/>
              <a:t>njen</a:t>
            </a:r>
            <a:r>
              <a:rPr lang="en-US"/>
              <a:t> </a:t>
            </a:r>
            <a:r>
              <a:rPr lang="en-US" err="1"/>
              <a:t>nacionalni</a:t>
            </a:r>
            <a:r>
              <a:rPr lang="en-US"/>
              <a:t> </a:t>
            </a:r>
            <a:r>
              <a:rPr lang="en-US" err="1"/>
              <a:t>novac</a:t>
            </a:r>
            <a:r>
              <a:rPr lang="en-US"/>
              <a:t>. U </a:t>
            </a:r>
            <a:r>
              <a:rPr lang="en-US" err="1"/>
              <a:t>domenu</a:t>
            </a:r>
            <a:r>
              <a:rPr lang="en-US"/>
              <a:t> </a:t>
            </a:r>
            <a:r>
              <a:rPr lang="en-US" err="1"/>
              <a:t>međunarodnih</a:t>
            </a:r>
            <a:r>
              <a:rPr lang="en-US"/>
              <a:t> </a:t>
            </a:r>
            <a:r>
              <a:rPr lang="en-US" err="1"/>
              <a:t>ekonomskih</a:t>
            </a:r>
            <a:r>
              <a:rPr lang="en-US"/>
              <a:t>  transakcija ne </a:t>
            </a:r>
            <a:r>
              <a:rPr lang="en-US" err="1"/>
              <a:t>postoji</a:t>
            </a:r>
            <a:r>
              <a:rPr lang="en-US"/>
              <a:t>  </a:t>
            </a:r>
            <a:r>
              <a:rPr lang="en-US" err="1"/>
              <a:t>međunarodni</a:t>
            </a:r>
            <a:r>
              <a:rPr lang="en-US"/>
              <a:t>, </a:t>
            </a:r>
            <a:r>
              <a:rPr lang="en-US" err="1"/>
              <a:t>svjetski</a:t>
            </a:r>
            <a:r>
              <a:rPr lang="en-US"/>
              <a:t> </a:t>
            </a:r>
            <a:r>
              <a:rPr lang="en-US" err="1"/>
              <a:t>novac</a:t>
            </a:r>
            <a:r>
              <a:rPr lang="en-US"/>
              <a:t>. </a:t>
            </a:r>
            <a:r>
              <a:rPr lang="en-US" err="1"/>
              <a:t>Međutim</a:t>
            </a:r>
            <a:r>
              <a:rPr lang="en-US"/>
              <a:t>, u </a:t>
            </a:r>
            <a:r>
              <a:rPr lang="en-US" err="1"/>
              <a:t>uslovima</a:t>
            </a:r>
            <a:r>
              <a:rPr lang="en-US"/>
              <a:t> </a:t>
            </a:r>
            <a:r>
              <a:rPr lang="en-US" err="1"/>
              <a:t>neophodnosti</a:t>
            </a:r>
            <a:r>
              <a:rPr lang="en-US"/>
              <a:t> </a:t>
            </a:r>
            <a:r>
              <a:rPr lang="en-US" err="1"/>
              <a:t>obavljanja</a:t>
            </a:r>
            <a:r>
              <a:rPr lang="en-US"/>
              <a:t> </a:t>
            </a:r>
            <a:r>
              <a:rPr lang="en-US" err="1"/>
              <a:t>takvih</a:t>
            </a:r>
            <a:r>
              <a:rPr lang="en-US"/>
              <a:t>  </a:t>
            </a:r>
            <a:r>
              <a:rPr lang="en-US" err="1"/>
              <a:t>transakcija</a:t>
            </a:r>
            <a:r>
              <a:rPr lang="en-US"/>
              <a:t>, </a:t>
            </a:r>
            <a:r>
              <a:rPr lang="en-US" err="1"/>
              <a:t>neophodno</a:t>
            </a:r>
            <a:r>
              <a:rPr lang="en-US"/>
              <a:t> je </a:t>
            </a:r>
            <a:r>
              <a:rPr lang="en-US" err="1"/>
              <a:t>pronaći</a:t>
            </a:r>
            <a:r>
              <a:rPr lang="en-US"/>
              <a:t> </a:t>
            </a:r>
            <a:r>
              <a:rPr lang="en-US" err="1"/>
              <a:t>neko</a:t>
            </a:r>
            <a:r>
              <a:rPr lang="en-US"/>
              <a:t> </a:t>
            </a:r>
            <a:r>
              <a:rPr lang="en-US" err="1"/>
              <a:t>sredstvo</a:t>
            </a:r>
            <a:r>
              <a:rPr lang="en-US"/>
              <a:t> </a:t>
            </a:r>
            <a:r>
              <a:rPr lang="en-US" err="1"/>
              <a:t>plaćanja</a:t>
            </a:r>
            <a:r>
              <a:rPr lang="en-US"/>
              <a:t>. U </a:t>
            </a:r>
            <a:r>
              <a:rPr lang="en-US" err="1"/>
              <a:t>fukciji</a:t>
            </a:r>
            <a:r>
              <a:rPr lang="en-US"/>
              <a:t> toga, </a:t>
            </a:r>
            <a:r>
              <a:rPr lang="en-US" err="1"/>
              <a:t>kreiran</a:t>
            </a:r>
            <a:r>
              <a:rPr lang="en-US"/>
              <a:t> je </a:t>
            </a:r>
            <a:r>
              <a:rPr lang="en-US" err="1"/>
              <a:t>međunarodni</a:t>
            </a:r>
            <a:r>
              <a:rPr lang="en-US"/>
              <a:t> </a:t>
            </a:r>
            <a:r>
              <a:rPr lang="en-US" err="1"/>
              <a:t>monetarni</a:t>
            </a:r>
            <a:r>
              <a:rPr lang="en-US"/>
              <a:t> </a:t>
            </a:r>
            <a:r>
              <a:rPr lang="en-US" err="1"/>
              <a:t>sistem</a:t>
            </a:r>
            <a:r>
              <a:rPr lang="en-US"/>
              <a:t>.</a:t>
            </a:r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 </a:t>
            </a:r>
            <a:r>
              <a:rPr lang="en-US" err="1"/>
              <a:t>Međunarodni</a:t>
            </a:r>
            <a:r>
              <a:rPr lang="en-US"/>
              <a:t> </a:t>
            </a:r>
            <a:r>
              <a:rPr lang="en-US" err="1"/>
              <a:t>monetarni</a:t>
            </a:r>
            <a:r>
              <a:rPr lang="en-US"/>
              <a:t> </a:t>
            </a:r>
            <a:r>
              <a:rPr lang="en-US" err="1"/>
              <a:t>sistem</a:t>
            </a:r>
            <a:r>
              <a:rPr lang="en-US"/>
              <a:t> je </a:t>
            </a:r>
            <a:r>
              <a:rPr lang="en-US" err="1"/>
              <a:t>okvir</a:t>
            </a:r>
            <a:r>
              <a:rPr lang="en-US"/>
              <a:t> u </a:t>
            </a:r>
            <a:r>
              <a:rPr lang="en-US" err="1"/>
              <a:t>kome</a:t>
            </a:r>
            <a:r>
              <a:rPr lang="en-US"/>
              <a:t> se </a:t>
            </a:r>
            <a:r>
              <a:rPr lang="en-US" err="1"/>
              <a:t>države</a:t>
            </a:r>
            <a:r>
              <a:rPr lang="en-US"/>
              <a:t> </a:t>
            </a:r>
            <a:r>
              <a:rPr lang="en-US" err="1"/>
              <a:t>zadužuju</a:t>
            </a:r>
            <a:r>
              <a:rPr lang="en-US"/>
              <a:t>, </a:t>
            </a:r>
            <a:r>
              <a:rPr lang="en-US" err="1"/>
              <a:t>pozajmljuju</a:t>
            </a:r>
            <a:r>
              <a:rPr lang="en-US"/>
              <a:t>, </a:t>
            </a:r>
            <a:r>
              <a:rPr lang="en-US" err="1"/>
              <a:t>kupuju</a:t>
            </a:r>
            <a:r>
              <a:rPr lang="en-US"/>
              <a:t>, </a:t>
            </a:r>
            <a:r>
              <a:rPr lang="en-US" err="1"/>
              <a:t>prodaju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obavljaju</a:t>
            </a:r>
            <a:r>
              <a:rPr lang="en-US"/>
              <a:t> </a:t>
            </a:r>
            <a:r>
              <a:rPr lang="en-US" err="1"/>
              <a:t>isplate</a:t>
            </a:r>
            <a:r>
              <a:rPr lang="en-US"/>
              <a:t> bez </a:t>
            </a:r>
            <a:r>
              <a:rPr lang="en-US" err="1"/>
              <a:t>obzira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političke</a:t>
            </a:r>
            <a:r>
              <a:rPr lang="en-US"/>
              <a:t> </a:t>
            </a:r>
            <a:r>
              <a:rPr lang="en-US" err="1"/>
              <a:t>granice</a:t>
            </a:r>
            <a:r>
              <a:rPr lang="en-US"/>
              <a:t>. </a:t>
            </a:r>
            <a:r>
              <a:rPr lang="bs-Latn-BA"/>
              <a:t>O</a:t>
            </a:r>
            <a:r>
              <a:rPr lang="en-US"/>
              <a:t>dnosi se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pravila</a:t>
            </a:r>
            <a:r>
              <a:rPr lang="en-US"/>
              <a:t>, </a:t>
            </a:r>
            <a:r>
              <a:rPr lang="en-US" err="1"/>
              <a:t>običaje</a:t>
            </a:r>
            <a:r>
              <a:rPr lang="en-US"/>
              <a:t> </a:t>
            </a:r>
            <a:r>
              <a:rPr lang="en-US" err="1"/>
              <a:t>instrumente</a:t>
            </a:r>
            <a:r>
              <a:rPr lang="en-US"/>
              <a:t>, </a:t>
            </a:r>
            <a:r>
              <a:rPr lang="en-US" err="1"/>
              <a:t>službe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organizacije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sprovođenje</a:t>
            </a:r>
            <a:r>
              <a:rPr lang="en-US"/>
              <a:t> </a:t>
            </a:r>
            <a:r>
              <a:rPr lang="en-US" err="1"/>
              <a:t>međunarodnih</a:t>
            </a:r>
            <a:r>
              <a:rPr lang="en-US"/>
              <a:t> </a:t>
            </a:r>
            <a:r>
              <a:rPr lang="en-US" err="1"/>
              <a:t>plaćanja</a:t>
            </a:r>
            <a:r>
              <a:rPr lang="en-US"/>
              <a:t>. </a:t>
            </a:r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err="1"/>
              <a:t>Međunarodno</a:t>
            </a:r>
            <a:r>
              <a:rPr lang="en-US"/>
              <a:t> </a:t>
            </a:r>
            <a:r>
              <a:rPr lang="en-US" err="1"/>
              <a:t>monetarno</a:t>
            </a:r>
            <a:r>
              <a:rPr lang="en-US"/>
              <a:t> </a:t>
            </a:r>
            <a:r>
              <a:rPr lang="en-US" err="1"/>
              <a:t>pravo</a:t>
            </a:r>
            <a:r>
              <a:rPr lang="en-US"/>
              <a:t> se </a:t>
            </a:r>
            <a:r>
              <a:rPr lang="en-US" err="1"/>
              <a:t>prvenstveno</a:t>
            </a:r>
            <a:r>
              <a:rPr lang="en-US"/>
              <a:t> </a:t>
            </a:r>
            <a:r>
              <a:rPr lang="en-US" err="1"/>
              <a:t>odnosi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skup</a:t>
            </a:r>
            <a:r>
              <a:rPr lang="en-US"/>
              <a:t> </a:t>
            </a:r>
            <a:r>
              <a:rPr lang="en-US" err="1"/>
              <a:t>politika</a:t>
            </a:r>
            <a:r>
              <a:rPr lang="en-US"/>
              <a:t>, </a:t>
            </a:r>
            <a:r>
              <a:rPr lang="en-US" err="1"/>
              <a:t>praksi</a:t>
            </a:r>
            <a:r>
              <a:rPr lang="en-US"/>
              <a:t>, </a:t>
            </a:r>
            <a:r>
              <a:rPr lang="en-US" err="1"/>
              <a:t>propisa</a:t>
            </a:r>
            <a:r>
              <a:rPr lang="en-US"/>
              <a:t>, </a:t>
            </a:r>
            <a:r>
              <a:rPr lang="en-US" err="1"/>
              <a:t>mehanizama</a:t>
            </a:r>
            <a:r>
              <a:rPr lang="en-US"/>
              <a:t> </a:t>
            </a:r>
            <a:r>
              <a:rPr lang="en-US" err="1"/>
              <a:t>koji</a:t>
            </a:r>
            <a:r>
              <a:rPr lang="en-US"/>
              <a:t> </a:t>
            </a:r>
            <a:r>
              <a:rPr lang="en-US" err="1"/>
              <a:t>određuju</a:t>
            </a:r>
            <a:r>
              <a:rPr lang="en-US"/>
              <a:t> </a:t>
            </a:r>
            <a:r>
              <a:rPr lang="en-US" err="1"/>
              <a:t>stopu</a:t>
            </a:r>
            <a:r>
              <a:rPr lang="en-US"/>
              <a:t> </a:t>
            </a:r>
            <a:r>
              <a:rPr lang="en-US" err="1"/>
              <a:t>po</a:t>
            </a:r>
            <a:r>
              <a:rPr lang="en-US"/>
              <a:t> </a:t>
            </a:r>
            <a:r>
              <a:rPr lang="en-US" err="1"/>
              <a:t>kojoj</a:t>
            </a:r>
            <a:r>
              <a:rPr lang="en-US"/>
              <a:t> se </a:t>
            </a:r>
            <a:r>
              <a:rPr lang="en-US" err="1"/>
              <a:t>jedna</a:t>
            </a:r>
            <a:r>
              <a:rPr lang="en-US"/>
              <a:t> </a:t>
            </a:r>
            <a:r>
              <a:rPr lang="en-US" err="1"/>
              <a:t>valuta</a:t>
            </a:r>
            <a:r>
              <a:rPr lang="en-US"/>
              <a:t> </a:t>
            </a:r>
            <a:r>
              <a:rPr lang="en-US" err="1"/>
              <a:t>razmenjuje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drugu</a:t>
            </a:r>
            <a:r>
              <a:rPr lang="en-US"/>
              <a:t>.</a:t>
            </a:r>
            <a:endParaRPr lang="bs-Latn-BA"/>
          </a:p>
          <a:p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/>
              <a:t>MEĐUNARODNO MONETARNO PRAVO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86620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8856984" cy="5112568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Prvi </a:t>
            </a:r>
            <a:r>
              <a:rPr lang="en-US" err="1"/>
              <a:t>oblik</a:t>
            </a:r>
            <a:r>
              <a:rPr lang="en-US"/>
              <a:t> </a:t>
            </a:r>
            <a:r>
              <a:rPr lang="en-US" err="1"/>
              <a:t>međunarodnog</a:t>
            </a:r>
            <a:r>
              <a:rPr lang="en-US"/>
              <a:t> </a:t>
            </a:r>
            <a:r>
              <a:rPr lang="en-US" err="1"/>
              <a:t>monetarnog</a:t>
            </a:r>
            <a:r>
              <a:rPr lang="en-US"/>
              <a:t> </a:t>
            </a:r>
            <a:r>
              <a:rPr lang="en-US" err="1"/>
              <a:t>sistema</a:t>
            </a:r>
            <a:r>
              <a:rPr lang="en-US"/>
              <a:t> </a:t>
            </a:r>
            <a:r>
              <a:rPr lang="en-US" err="1"/>
              <a:t>nastao</a:t>
            </a:r>
            <a:r>
              <a:rPr lang="en-US"/>
              <a:t> je u </a:t>
            </a:r>
            <a:r>
              <a:rPr lang="en-US" err="1"/>
              <a:t>drugoj</a:t>
            </a:r>
            <a:r>
              <a:rPr lang="en-US"/>
              <a:t> </a:t>
            </a:r>
            <a:r>
              <a:rPr lang="en-US" err="1"/>
              <a:t>polovini</a:t>
            </a:r>
            <a:r>
              <a:rPr lang="en-US"/>
              <a:t> 19. </a:t>
            </a:r>
            <a:r>
              <a:rPr lang="en-US" err="1"/>
              <a:t>stoljeća</a:t>
            </a:r>
            <a:r>
              <a:rPr lang="en-US"/>
              <a:t>. </a:t>
            </a:r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1865. </a:t>
            </a:r>
            <a:r>
              <a:rPr lang="en-US" err="1"/>
              <a:t>godine</a:t>
            </a:r>
            <a:r>
              <a:rPr lang="en-US"/>
              <a:t> </a:t>
            </a:r>
            <a:r>
              <a:rPr lang="en-US" err="1"/>
              <a:t>Evropske</a:t>
            </a:r>
            <a:r>
              <a:rPr lang="en-US"/>
              <a:t> </a:t>
            </a:r>
            <a:r>
              <a:rPr lang="en-US" err="1"/>
              <a:t>države</a:t>
            </a:r>
            <a:r>
              <a:rPr lang="en-US"/>
              <a:t> </a:t>
            </a:r>
            <a:r>
              <a:rPr lang="en-US" err="1"/>
              <a:t>osnovaju</a:t>
            </a:r>
            <a:r>
              <a:rPr lang="en-US"/>
              <a:t> </a:t>
            </a:r>
            <a:r>
              <a:rPr lang="en-US" err="1"/>
              <a:t>Latinsku</a:t>
            </a:r>
            <a:r>
              <a:rPr lang="en-US"/>
              <a:t> </a:t>
            </a:r>
            <a:r>
              <a:rPr lang="en-US" err="1"/>
              <a:t>monetarnu</a:t>
            </a:r>
            <a:r>
              <a:rPr lang="en-US"/>
              <a:t> </a:t>
            </a:r>
            <a:r>
              <a:rPr lang="en-US" err="1"/>
              <a:t>uniju</a:t>
            </a:r>
            <a:r>
              <a:rPr lang="en-US"/>
              <a:t>, </a:t>
            </a:r>
            <a:r>
              <a:rPr lang="en-US" err="1"/>
              <a:t>čiji</a:t>
            </a:r>
            <a:r>
              <a:rPr lang="en-US"/>
              <a:t> </a:t>
            </a:r>
            <a:r>
              <a:rPr lang="en-US" err="1"/>
              <a:t>monetarni</a:t>
            </a:r>
            <a:r>
              <a:rPr lang="en-US"/>
              <a:t> </a:t>
            </a:r>
            <a:r>
              <a:rPr lang="en-US" err="1"/>
              <a:t>sistem</a:t>
            </a:r>
            <a:r>
              <a:rPr lang="en-US"/>
              <a:t> je </a:t>
            </a:r>
            <a:r>
              <a:rPr lang="en-US" err="1"/>
              <a:t>počivao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upotrebi</a:t>
            </a:r>
            <a:r>
              <a:rPr lang="en-US"/>
              <a:t> </a:t>
            </a:r>
            <a:r>
              <a:rPr lang="en-US" err="1"/>
              <a:t>bimetalnih</a:t>
            </a:r>
            <a:r>
              <a:rPr lang="en-US"/>
              <a:t> </a:t>
            </a:r>
            <a:r>
              <a:rPr lang="en-US" err="1"/>
              <a:t>valuta</a:t>
            </a:r>
            <a:r>
              <a:rPr lang="en-US"/>
              <a:t> </a:t>
            </a:r>
            <a:r>
              <a:rPr lang="en-US" err="1"/>
              <a:t>koje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imale</a:t>
            </a:r>
            <a:r>
              <a:rPr lang="en-US"/>
              <a:t> </a:t>
            </a:r>
            <a:r>
              <a:rPr lang="en-US" err="1"/>
              <a:t>međunarodnu</a:t>
            </a:r>
            <a:r>
              <a:rPr lang="en-US"/>
              <a:t> </a:t>
            </a:r>
            <a:r>
              <a:rPr lang="en-US" err="1"/>
              <a:t>prihvatljivost</a:t>
            </a:r>
            <a:r>
              <a:rPr lang="en-US"/>
              <a:t> </a:t>
            </a:r>
            <a:r>
              <a:rPr lang="en-US" err="1"/>
              <a:t>unutar</a:t>
            </a:r>
            <a:r>
              <a:rPr lang="en-US"/>
              <a:t> </a:t>
            </a:r>
            <a:r>
              <a:rPr lang="en-US" err="1"/>
              <a:t>država</a:t>
            </a:r>
            <a:r>
              <a:rPr lang="en-US"/>
              <a:t> </a:t>
            </a:r>
            <a:r>
              <a:rPr lang="en-US" err="1"/>
              <a:t>članica</a:t>
            </a:r>
            <a:r>
              <a:rPr lang="en-US"/>
              <a:t> </a:t>
            </a:r>
            <a:r>
              <a:rPr lang="en-US" err="1"/>
              <a:t>unije</a:t>
            </a:r>
            <a:r>
              <a:rPr lang="en-US"/>
              <a:t>. U </a:t>
            </a:r>
            <a:r>
              <a:rPr lang="en-US" err="1"/>
              <a:t>uslovima</a:t>
            </a:r>
            <a:r>
              <a:rPr lang="en-US"/>
              <a:t> </a:t>
            </a:r>
            <a:r>
              <a:rPr lang="en-US" err="1"/>
              <a:t>bimetalizma</a:t>
            </a:r>
            <a:r>
              <a:rPr lang="en-US"/>
              <a:t>, </a:t>
            </a:r>
            <a:r>
              <a:rPr lang="en-US" err="1"/>
              <a:t>države</a:t>
            </a:r>
            <a:r>
              <a:rPr lang="en-US"/>
              <a:t> </a:t>
            </a:r>
            <a:r>
              <a:rPr lang="en-US" err="1"/>
              <a:t>će</a:t>
            </a:r>
            <a:r>
              <a:rPr lang="en-US"/>
              <a:t> </a:t>
            </a:r>
            <a:r>
              <a:rPr lang="en-US" err="1"/>
              <a:t>uvesti</a:t>
            </a:r>
            <a:r>
              <a:rPr lang="en-US"/>
              <a:t> </a:t>
            </a:r>
            <a:r>
              <a:rPr lang="en-US" err="1"/>
              <a:t>Grešamov</a:t>
            </a:r>
            <a:r>
              <a:rPr lang="en-US"/>
              <a:t> </a:t>
            </a:r>
            <a:r>
              <a:rPr lang="en-US" err="1"/>
              <a:t>zakon</a:t>
            </a:r>
            <a:r>
              <a:rPr lang="en-US"/>
              <a:t> (Gresham’s Law</a:t>
            </a:r>
            <a:r>
              <a:rPr lang="bs-Latn-BA"/>
              <a:t>) koji </a:t>
            </a:r>
            <a:r>
              <a:rPr lang="en-US"/>
              <a:t>je  </a:t>
            </a:r>
            <a:r>
              <a:rPr lang="bs-Latn-BA"/>
              <a:t>zapravo </a:t>
            </a:r>
            <a:r>
              <a:rPr lang="en-US"/>
              <a:t>ekonomski </a:t>
            </a:r>
            <a:r>
              <a:rPr lang="en-US" err="1"/>
              <a:t>princip</a:t>
            </a:r>
            <a:r>
              <a:rPr lang="en-US"/>
              <a:t> </a:t>
            </a:r>
            <a:r>
              <a:rPr lang="en-US" err="1"/>
              <a:t>koji</a:t>
            </a:r>
            <a:r>
              <a:rPr lang="en-US"/>
              <a:t> </a:t>
            </a:r>
            <a:r>
              <a:rPr lang="en-US" err="1"/>
              <a:t>kaže</a:t>
            </a:r>
            <a:r>
              <a:rPr lang="en-US"/>
              <a:t>: “</a:t>
            </a:r>
            <a:r>
              <a:rPr lang="en-US" i="1" err="1"/>
              <a:t>Kada</a:t>
            </a:r>
            <a:r>
              <a:rPr lang="en-US" i="1"/>
              <a:t> </a:t>
            </a:r>
            <a:r>
              <a:rPr lang="en-US" i="1" err="1"/>
              <a:t>vlada</a:t>
            </a:r>
            <a:r>
              <a:rPr lang="en-US" i="1"/>
              <a:t> </a:t>
            </a:r>
            <a:r>
              <a:rPr lang="en-US" i="1" err="1"/>
              <a:t>prinudno</a:t>
            </a:r>
            <a:r>
              <a:rPr lang="en-US" i="1"/>
              <a:t> </a:t>
            </a:r>
            <a:r>
              <a:rPr lang="en-US" i="1" err="1"/>
              <a:t>preceni</a:t>
            </a:r>
            <a:r>
              <a:rPr lang="en-US" i="1"/>
              <a:t> </a:t>
            </a:r>
            <a:r>
              <a:rPr lang="en-US" i="1" err="1"/>
              <a:t>jednu</a:t>
            </a:r>
            <a:r>
              <a:rPr lang="en-US" i="1"/>
              <a:t> </a:t>
            </a:r>
            <a:r>
              <a:rPr lang="en-US" i="1" err="1"/>
              <a:t>vrstu</a:t>
            </a:r>
            <a:r>
              <a:rPr lang="en-US" i="1"/>
              <a:t> </a:t>
            </a:r>
            <a:r>
              <a:rPr lang="en-US" i="1" err="1"/>
              <a:t>novca</a:t>
            </a:r>
            <a:r>
              <a:rPr lang="en-US" i="1"/>
              <a:t> </a:t>
            </a:r>
            <a:r>
              <a:rPr lang="en-US" i="1" err="1"/>
              <a:t>i</a:t>
            </a:r>
            <a:r>
              <a:rPr lang="en-US" i="1"/>
              <a:t> </a:t>
            </a:r>
            <a:r>
              <a:rPr lang="en-US" i="1" err="1"/>
              <a:t>podceni</a:t>
            </a:r>
            <a:r>
              <a:rPr lang="en-US" i="1"/>
              <a:t> </a:t>
            </a:r>
            <a:r>
              <a:rPr lang="en-US" i="1" err="1"/>
              <a:t>drugu</a:t>
            </a:r>
            <a:r>
              <a:rPr lang="en-US" i="1"/>
              <a:t>, </a:t>
            </a:r>
            <a:r>
              <a:rPr lang="en-US" i="1" err="1"/>
              <a:t>podcenjeni</a:t>
            </a:r>
            <a:r>
              <a:rPr lang="en-US" i="1"/>
              <a:t> </a:t>
            </a:r>
            <a:r>
              <a:rPr lang="en-US" i="1" err="1"/>
              <a:t>novac</a:t>
            </a:r>
            <a:r>
              <a:rPr lang="en-US" i="1"/>
              <a:t> </a:t>
            </a:r>
            <a:r>
              <a:rPr lang="en-US" i="1" err="1"/>
              <a:t>će</a:t>
            </a:r>
            <a:r>
              <a:rPr lang="en-US" i="1"/>
              <a:t> </a:t>
            </a:r>
            <a:r>
              <a:rPr lang="en-US" i="1" err="1"/>
              <a:t>napustiti</a:t>
            </a:r>
            <a:r>
              <a:rPr lang="en-US" i="1"/>
              <a:t> </a:t>
            </a:r>
            <a:r>
              <a:rPr lang="en-US" i="1" err="1"/>
              <a:t>državu</a:t>
            </a:r>
            <a:r>
              <a:rPr lang="en-US" i="1"/>
              <a:t> </a:t>
            </a:r>
            <a:r>
              <a:rPr lang="en-US" i="1" err="1"/>
              <a:t>ili</a:t>
            </a:r>
            <a:r>
              <a:rPr lang="en-US" i="1"/>
              <a:t> se </a:t>
            </a:r>
            <a:r>
              <a:rPr lang="en-US" i="1" err="1"/>
              <a:t>povući</a:t>
            </a:r>
            <a:r>
              <a:rPr lang="en-US" i="1"/>
              <a:t> </a:t>
            </a:r>
            <a:r>
              <a:rPr lang="en-US" i="1" err="1"/>
              <a:t>iz</a:t>
            </a:r>
            <a:r>
              <a:rPr lang="en-US" i="1"/>
              <a:t> </a:t>
            </a:r>
            <a:r>
              <a:rPr lang="en-US" i="1" err="1"/>
              <a:t>opticaja</a:t>
            </a:r>
            <a:r>
              <a:rPr lang="en-US" i="1"/>
              <a:t> u </a:t>
            </a:r>
            <a:r>
              <a:rPr lang="en-US" i="1" err="1"/>
              <a:t>rezerve</a:t>
            </a:r>
            <a:r>
              <a:rPr lang="en-US" i="1"/>
              <a:t>, a </a:t>
            </a:r>
            <a:r>
              <a:rPr lang="en-US" i="1" err="1"/>
              <a:t>precenjeni</a:t>
            </a:r>
            <a:r>
              <a:rPr lang="en-US" i="1"/>
              <a:t> </a:t>
            </a:r>
            <a:r>
              <a:rPr lang="en-US" i="1" err="1"/>
              <a:t>novac</a:t>
            </a:r>
            <a:r>
              <a:rPr lang="en-US" i="1"/>
              <a:t> </a:t>
            </a:r>
            <a:r>
              <a:rPr lang="en-US" i="1" err="1"/>
              <a:t>će</a:t>
            </a:r>
            <a:r>
              <a:rPr lang="en-US" i="1"/>
              <a:t> </a:t>
            </a:r>
            <a:r>
              <a:rPr lang="en-US" i="1" err="1"/>
              <a:t>preplaviti</a:t>
            </a:r>
            <a:r>
              <a:rPr lang="en-US" i="1"/>
              <a:t> </a:t>
            </a:r>
            <a:r>
              <a:rPr lang="en-US" i="1" err="1"/>
              <a:t>opticaj</a:t>
            </a:r>
            <a:r>
              <a:rPr lang="en-US" i="1"/>
              <a:t>”</a:t>
            </a:r>
            <a:r>
              <a:rPr lang="bs-Latn-BA"/>
              <a:t>, jednostavnije rečeno</a:t>
            </a:r>
            <a:r>
              <a:rPr lang="en-US"/>
              <a:t>: “</a:t>
            </a:r>
            <a:r>
              <a:rPr lang="en-US" i="1" err="1"/>
              <a:t>Loš</a:t>
            </a:r>
            <a:r>
              <a:rPr lang="en-US" i="1"/>
              <a:t> </a:t>
            </a:r>
            <a:r>
              <a:rPr lang="en-US" i="1" err="1"/>
              <a:t>novac</a:t>
            </a:r>
            <a:r>
              <a:rPr lang="en-US" i="1"/>
              <a:t> </a:t>
            </a:r>
            <a:r>
              <a:rPr lang="en-US" i="1" err="1"/>
              <a:t>istiskuje</a:t>
            </a:r>
            <a:r>
              <a:rPr lang="en-US" i="1"/>
              <a:t> </a:t>
            </a:r>
            <a:r>
              <a:rPr lang="en-US" i="1" err="1"/>
              <a:t>dobar</a:t>
            </a:r>
            <a:r>
              <a:rPr lang="en-US" i="1"/>
              <a:t> </a:t>
            </a:r>
            <a:r>
              <a:rPr lang="en-US" i="1" err="1"/>
              <a:t>ako</a:t>
            </a:r>
            <a:r>
              <a:rPr lang="en-US" i="1"/>
              <a:t> je </a:t>
            </a:r>
            <a:r>
              <a:rPr lang="en-US" i="1" err="1"/>
              <a:t>njihov</a:t>
            </a:r>
            <a:r>
              <a:rPr lang="en-US" i="1"/>
              <a:t> </a:t>
            </a:r>
            <a:r>
              <a:rPr lang="en-US" i="1" err="1"/>
              <a:t>kurs</a:t>
            </a:r>
            <a:r>
              <a:rPr lang="en-US" i="1"/>
              <a:t> </a:t>
            </a:r>
            <a:r>
              <a:rPr lang="en-US" i="1" err="1"/>
              <a:t>određen</a:t>
            </a:r>
            <a:r>
              <a:rPr lang="en-US" i="1"/>
              <a:t> </a:t>
            </a:r>
            <a:r>
              <a:rPr lang="en-US" i="1" err="1"/>
              <a:t>zakonom</a:t>
            </a:r>
            <a:r>
              <a:rPr lang="en-US"/>
              <a:t>”. </a:t>
            </a:r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s-Latn-BA"/>
              <a:t>U</a:t>
            </a:r>
            <a:r>
              <a:rPr lang="en-US"/>
              <a:t> </a:t>
            </a:r>
            <a:r>
              <a:rPr lang="en-US" err="1"/>
              <a:t>kasnom</a:t>
            </a:r>
            <a:r>
              <a:rPr lang="en-US"/>
              <a:t> 19. </a:t>
            </a:r>
            <a:r>
              <a:rPr lang="en-US" err="1"/>
              <a:t>stoljeću</a:t>
            </a:r>
            <a:r>
              <a:rPr lang="en-US"/>
              <a:t>, </a:t>
            </a:r>
            <a:r>
              <a:rPr lang="en-US" err="1"/>
              <a:t>dolazi</a:t>
            </a:r>
            <a:r>
              <a:rPr lang="en-US"/>
              <a:t> do </a:t>
            </a:r>
            <a:r>
              <a:rPr lang="en-US" err="1"/>
              <a:t>velikog</a:t>
            </a:r>
            <a:r>
              <a:rPr lang="en-US"/>
              <a:t> </a:t>
            </a:r>
            <a:r>
              <a:rPr lang="en-US" err="1"/>
              <a:t>rasta</a:t>
            </a:r>
            <a:r>
              <a:rPr lang="en-US"/>
              <a:t> </a:t>
            </a:r>
            <a:r>
              <a:rPr lang="en-US" err="1"/>
              <a:t>trgovine</a:t>
            </a:r>
            <a:r>
              <a:rPr lang="en-US"/>
              <a:t>, </a:t>
            </a:r>
            <a:r>
              <a:rPr lang="en-US" err="1"/>
              <a:t>što</a:t>
            </a:r>
            <a:r>
              <a:rPr lang="en-US"/>
              <a:t> u </a:t>
            </a:r>
            <a:r>
              <a:rPr lang="en-US" err="1"/>
              <a:t>konačnici</a:t>
            </a:r>
            <a:r>
              <a:rPr lang="en-US"/>
              <a:t> </a:t>
            </a:r>
            <a:r>
              <a:rPr lang="en-US" err="1"/>
              <a:t>rezultira</a:t>
            </a:r>
            <a:r>
              <a:rPr lang="en-US"/>
              <a:t>  </a:t>
            </a:r>
            <a:r>
              <a:rPr lang="en-US" err="1"/>
              <a:t>potrebom</a:t>
            </a:r>
            <a:r>
              <a:rPr lang="en-US"/>
              <a:t> </a:t>
            </a:r>
            <a:r>
              <a:rPr lang="en-US" err="1"/>
              <a:t>kreiranja</a:t>
            </a:r>
            <a:r>
              <a:rPr lang="en-US"/>
              <a:t> </a:t>
            </a:r>
            <a:r>
              <a:rPr lang="en-US" err="1"/>
              <a:t>zvaničnog</a:t>
            </a:r>
            <a:r>
              <a:rPr lang="en-US"/>
              <a:t> </a:t>
            </a:r>
            <a:r>
              <a:rPr lang="en-US" err="1"/>
              <a:t>sistema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rješavanje</a:t>
            </a:r>
            <a:r>
              <a:rPr lang="en-US"/>
              <a:t> </a:t>
            </a:r>
            <a:r>
              <a:rPr lang="en-US" err="1"/>
              <a:t>međunarodnih</a:t>
            </a:r>
            <a:r>
              <a:rPr lang="en-US"/>
              <a:t> </a:t>
            </a:r>
            <a:r>
              <a:rPr lang="en-US" err="1"/>
              <a:t>trgovinskih</a:t>
            </a:r>
            <a:r>
              <a:rPr lang="en-US"/>
              <a:t> </a:t>
            </a:r>
            <a:r>
              <a:rPr lang="en-US" err="1"/>
              <a:t>odnosa</a:t>
            </a:r>
            <a:r>
              <a:rPr lang="en-US"/>
              <a:t>. </a:t>
            </a:r>
            <a:r>
              <a:rPr lang="en-US" err="1"/>
              <a:t>Shodno</a:t>
            </a:r>
            <a:r>
              <a:rPr lang="en-US"/>
              <a:t> tome, </a:t>
            </a:r>
            <a:r>
              <a:rPr lang="en-US" err="1"/>
              <a:t>države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utvrđivale</a:t>
            </a:r>
            <a:r>
              <a:rPr lang="en-US"/>
              <a:t> </a:t>
            </a:r>
            <a:r>
              <a:rPr lang="en-US" err="1"/>
              <a:t>nominalnu</a:t>
            </a:r>
            <a:r>
              <a:rPr lang="en-US"/>
              <a:t> </a:t>
            </a:r>
            <a:r>
              <a:rPr lang="en-US" err="1"/>
              <a:t>vrednost</a:t>
            </a:r>
            <a:r>
              <a:rPr lang="en-US"/>
              <a:t> </a:t>
            </a:r>
            <a:r>
              <a:rPr lang="en-US" err="1"/>
              <a:t>svoje</a:t>
            </a:r>
            <a:r>
              <a:rPr lang="en-US"/>
              <a:t> </a:t>
            </a:r>
            <a:r>
              <a:rPr lang="en-US" err="1"/>
              <a:t>valute</a:t>
            </a:r>
            <a:r>
              <a:rPr lang="en-US"/>
              <a:t> u </a:t>
            </a:r>
            <a:r>
              <a:rPr lang="en-US" err="1"/>
              <a:t>zlatu</a:t>
            </a:r>
            <a:r>
              <a:rPr lang="en-US"/>
              <a:t>. Na </a:t>
            </a:r>
            <a:r>
              <a:rPr lang="en-US" err="1"/>
              <a:t>taj</a:t>
            </a:r>
            <a:r>
              <a:rPr lang="en-US"/>
              <a:t> </a:t>
            </a:r>
            <a:r>
              <a:rPr lang="en-US" err="1"/>
              <a:t>način</a:t>
            </a:r>
            <a:r>
              <a:rPr lang="en-US"/>
              <a:t>  </a:t>
            </a:r>
            <a:r>
              <a:rPr lang="en-US" err="1"/>
              <a:t>nastaje</a:t>
            </a:r>
            <a:r>
              <a:rPr lang="en-US"/>
              <a:t> </a:t>
            </a:r>
            <a:r>
              <a:rPr lang="en-US" err="1"/>
              <a:t>klasični</a:t>
            </a:r>
            <a:r>
              <a:rPr lang="en-US"/>
              <a:t> </a:t>
            </a:r>
            <a:r>
              <a:rPr lang="en-US" err="1"/>
              <a:t>zlatni</a:t>
            </a:r>
            <a:r>
              <a:rPr lang="en-US"/>
              <a:t> standard.</a:t>
            </a:r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U </a:t>
            </a:r>
            <a:r>
              <a:rPr lang="en-US" err="1"/>
              <a:t>uslovima</a:t>
            </a:r>
            <a:r>
              <a:rPr lang="en-US"/>
              <a:t> </a:t>
            </a:r>
            <a:r>
              <a:rPr lang="en-US" err="1"/>
              <a:t>ovakvom</a:t>
            </a:r>
            <a:r>
              <a:rPr lang="en-US"/>
              <a:t> </a:t>
            </a:r>
            <a:r>
              <a:rPr lang="en-US" err="1"/>
              <a:t>međunarodnog</a:t>
            </a:r>
            <a:r>
              <a:rPr lang="en-US"/>
              <a:t> </a:t>
            </a:r>
            <a:r>
              <a:rPr lang="en-US" err="1"/>
              <a:t>monetarnog</a:t>
            </a:r>
            <a:r>
              <a:rPr lang="en-US"/>
              <a:t> </a:t>
            </a:r>
            <a:r>
              <a:rPr lang="en-US" err="1"/>
              <a:t>sistema</a:t>
            </a:r>
            <a:r>
              <a:rPr lang="en-US"/>
              <a:t>, </a:t>
            </a:r>
            <a:r>
              <a:rPr lang="en-US" err="1"/>
              <a:t>nije</a:t>
            </a:r>
            <a:r>
              <a:rPr lang="en-US"/>
              <a:t> bio </a:t>
            </a:r>
            <a:r>
              <a:rPr lang="en-US" err="1"/>
              <a:t>potreban</a:t>
            </a:r>
            <a:r>
              <a:rPr lang="en-US"/>
              <a:t> </a:t>
            </a:r>
            <a:r>
              <a:rPr lang="en-US" err="1"/>
              <a:t>nikakav</a:t>
            </a:r>
            <a:r>
              <a:rPr lang="en-US"/>
              <a:t> </a:t>
            </a:r>
            <a:r>
              <a:rPr lang="en-US" err="1"/>
              <a:t>međunarodni</a:t>
            </a:r>
            <a:r>
              <a:rPr lang="en-US"/>
              <a:t>, </a:t>
            </a:r>
            <a:r>
              <a:rPr lang="en-US" err="1"/>
              <a:t>odnosno</a:t>
            </a:r>
            <a:r>
              <a:rPr lang="en-US"/>
              <a:t> </a:t>
            </a:r>
            <a:r>
              <a:rPr lang="en-US" err="1"/>
              <a:t>svjetski</a:t>
            </a:r>
            <a:r>
              <a:rPr lang="en-US"/>
              <a:t> </a:t>
            </a:r>
            <a:r>
              <a:rPr lang="en-US" err="1"/>
              <a:t>novac</a:t>
            </a:r>
            <a:r>
              <a:rPr lang="en-US"/>
              <a:t>-  </a:t>
            </a:r>
            <a:r>
              <a:rPr lang="en-US" err="1"/>
              <a:t>tu</a:t>
            </a:r>
            <a:r>
              <a:rPr lang="en-US"/>
              <a:t> </a:t>
            </a:r>
            <a:r>
              <a:rPr lang="en-US" err="1"/>
              <a:t>funkciju</a:t>
            </a:r>
            <a:r>
              <a:rPr lang="en-US"/>
              <a:t> je </a:t>
            </a:r>
            <a:r>
              <a:rPr lang="en-US" err="1"/>
              <a:t>obavljalo</a:t>
            </a:r>
            <a:r>
              <a:rPr lang="en-US"/>
              <a:t> zlato. </a:t>
            </a:r>
            <a:r>
              <a:rPr lang="en-US" err="1"/>
              <a:t>Međunarodni</a:t>
            </a:r>
            <a:r>
              <a:rPr lang="en-US"/>
              <a:t> </a:t>
            </a:r>
            <a:r>
              <a:rPr lang="en-US" err="1"/>
              <a:t>monetarni</a:t>
            </a:r>
            <a:r>
              <a:rPr lang="en-US"/>
              <a:t> </a:t>
            </a:r>
            <a:r>
              <a:rPr lang="en-US" err="1"/>
              <a:t>sistem</a:t>
            </a:r>
            <a:r>
              <a:rPr lang="en-US"/>
              <a:t> </a:t>
            </a:r>
            <a:r>
              <a:rPr lang="en-US" err="1"/>
              <a:t>koji</a:t>
            </a:r>
            <a:r>
              <a:rPr lang="en-US"/>
              <a:t> je </a:t>
            </a:r>
            <a:r>
              <a:rPr lang="en-US" err="1"/>
              <a:t>postojao</a:t>
            </a:r>
            <a:r>
              <a:rPr lang="en-US"/>
              <a:t> do </a:t>
            </a:r>
            <a:r>
              <a:rPr lang="en-US" err="1"/>
              <a:t>Prvog</a:t>
            </a:r>
            <a:r>
              <a:rPr lang="en-US"/>
              <a:t> </a:t>
            </a:r>
            <a:r>
              <a:rPr lang="en-US" err="1"/>
              <a:t>svetskog</a:t>
            </a:r>
            <a:r>
              <a:rPr lang="en-US"/>
              <a:t> rata, </a:t>
            </a:r>
            <a:r>
              <a:rPr lang="en-US" err="1"/>
              <a:t>može</a:t>
            </a:r>
            <a:r>
              <a:rPr lang="en-US"/>
              <a:t> se </a:t>
            </a:r>
            <a:r>
              <a:rPr lang="en-US" err="1"/>
              <a:t>nazvati</a:t>
            </a:r>
            <a:r>
              <a:rPr lang="en-US"/>
              <a:t> </a:t>
            </a:r>
            <a:r>
              <a:rPr lang="en-US" err="1"/>
              <a:t>samoregulišućim</a:t>
            </a:r>
            <a:r>
              <a:rPr lang="en-US"/>
              <a:t>, </a:t>
            </a:r>
            <a:r>
              <a:rPr lang="en-US" err="1"/>
              <a:t>obzirom</a:t>
            </a:r>
            <a:r>
              <a:rPr lang="en-US"/>
              <a:t> da </a:t>
            </a:r>
            <a:r>
              <a:rPr lang="en-US" err="1"/>
              <a:t>nije</a:t>
            </a:r>
            <a:r>
              <a:rPr lang="en-US"/>
              <a:t> </a:t>
            </a:r>
            <a:r>
              <a:rPr lang="en-US" err="1"/>
              <a:t>postojao</a:t>
            </a:r>
            <a:r>
              <a:rPr lang="en-US"/>
              <a:t> </a:t>
            </a:r>
            <a:r>
              <a:rPr lang="en-US" err="1"/>
              <a:t>statut</a:t>
            </a:r>
            <a:r>
              <a:rPr lang="en-US"/>
              <a:t>, </a:t>
            </a:r>
            <a:r>
              <a:rPr lang="en-US" err="1"/>
              <a:t>organi</a:t>
            </a:r>
            <a:r>
              <a:rPr lang="en-US"/>
              <a:t> </a:t>
            </a:r>
            <a:r>
              <a:rPr lang="en-US" err="1"/>
              <a:t>upravljanja</a:t>
            </a:r>
            <a:r>
              <a:rPr lang="en-US"/>
              <a:t>, MMF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slično</a:t>
            </a:r>
            <a:r>
              <a:rPr lang="en-US"/>
              <a:t>, </a:t>
            </a:r>
            <a:r>
              <a:rPr lang="en-US" err="1"/>
              <a:t>niti</a:t>
            </a:r>
            <a:r>
              <a:rPr lang="en-US"/>
              <a:t> je </a:t>
            </a:r>
            <a:r>
              <a:rPr lang="en-US" err="1"/>
              <a:t>postojala</a:t>
            </a:r>
            <a:r>
              <a:rPr lang="en-US"/>
              <a:t> </a:t>
            </a:r>
            <a:r>
              <a:rPr lang="en-US" err="1"/>
              <a:t>potreba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istima</a:t>
            </a:r>
            <a:r>
              <a:rPr lang="en-US"/>
              <a:t>. </a:t>
            </a:r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Zlatni standard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2198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8856984" cy="501317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Međunarodni </a:t>
            </a:r>
            <a:r>
              <a:rPr lang="en-US" err="1"/>
              <a:t>monetarni</a:t>
            </a:r>
            <a:r>
              <a:rPr lang="en-US"/>
              <a:t> fond (</a:t>
            </a:r>
            <a:r>
              <a:rPr lang="en-US" err="1"/>
              <a:t>Internacional</a:t>
            </a:r>
            <a:r>
              <a:rPr lang="en-US"/>
              <a:t> monetary fund – IMF) je </a:t>
            </a:r>
            <a:r>
              <a:rPr lang="en-US" err="1"/>
              <a:t>specijalizirana</a:t>
            </a:r>
            <a:r>
              <a:rPr lang="en-US"/>
              <a:t> </a:t>
            </a:r>
            <a:r>
              <a:rPr lang="en-US" err="1"/>
              <a:t>agencija</a:t>
            </a:r>
            <a:r>
              <a:rPr lang="en-US"/>
              <a:t> </a:t>
            </a:r>
            <a:r>
              <a:rPr lang="en-US" err="1"/>
              <a:t>Ujedinjenih</a:t>
            </a:r>
            <a:r>
              <a:rPr lang="en-US"/>
              <a:t> </a:t>
            </a:r>
            <a:r>
              <a:rPr lang="en-US" err="1"/>
              <a:t>nacija</a:t>
            </a:r>
            <a:r>
              <a:rPr lang="en-US"/>
              <a:t> </a:t>
            </a:r>
            <a:r>
              <a:rPr lang="en-US" err="1"/>
              <a:t>sa</a:t>
            </a:r>
            <a:r>
              <a:rPr lang="en-US"/>
              <a:t> </a:t>
            </a:r>
            <a:r>
              <a:rPr lang="en-US" err="1"/>
              <a:t>sjedištem</a:t>
            </a:r>
            <a:r>
              <a:rPr lang="en-US"/>
              <a:t> u Washington-u</a:t>
            </a:r>
            <a:r>
              <a:rPr lang="bs-Latn-BA"/>
              <a:t>, koja broji </a:t>
            </a:r>
            <a:r>
              <a:rPr lang="en-US"/>
              <a:t>189 zem</a:t>
            </a:r>
            <a:r>
              <a:rPr lang="bs-Latn-BA"/>
              <a:t>a</a:t>
            </a:r>
            <a:r>
              <a:rPr lang="en-US"/>
              <a:t>lj</a:t>
            </a:r>
            <a:r>
              <a:rPr lang="bs-Latn-BA"/>
              <a:t>a</a:t>
            </a:r>
            <a:r>
              <a:rPr lang="en-US"/>
              <a:t> članic</a:t>
            </a:r>
            <a:r>
              <a:rPr lang="bs-Latn-BA"/>
              <a:t>a.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err="1"/>
              <a:t>Međunarodni</a:t>
            </a:r>
            <a:r>
              <a:rPr lang="en-US"/>
              <a:t> </a:t>
            </a:r>
            <a:r>
              <a:rPr lang="en-US" err="1"/>
              <a:t>monetarni</a:t>
            </a:r>
            <a:r>
              <a:rPr lang="en-US"/>
              <a:t> fond </a:t>
            </a:r>
            <a:r>
              <a:rPr lang="en-US" err="1"/>
              <a:t>posuđuje</a:t>
            </a:r>
            <a:r>
              <a:rPr lang="en-US"/>
              <a:t> </a:t>
            </a:r>
            <a:r>
              <a:rPr lang="en-US" err="1"/>
              <a:t>novac</a:t>
            </a:r>
            <a:r>
              <a:rPr lang="en-US"/>
              <a:t> </a:t>
            </a:r>
            <a:r>
              <a:rPr lang="en-US" err="1"/>
              <a:t>svojim</a:t>
            </a:r>
            <a:r>
              <a:rPr lang="en-US"/>
              <a:t> </a:t>
            </a:r>
            <a:r>
              <a:rPr lang="en-US" err="1"/>
              <a:t>članicama</a:t>
            </a:r>
            <a:r>
              <a:rPr lang="en-US"/>
              <a:t> </a:t>
            </a:r>
            <a:r>
              <a:rPr lang="en-US" err="1"/>
              <a:t>koje</a:t>
            </a:r>
            <a:r>
              <a:rPr lang="en-US"/>
              <a:t> </a:t>
            </a:r>
            <a:r>
              <a:rPr lang="en-US" err="1"/>
              <a:t>imaju</a:t>
            </a:r>
            <a:r>
              <a:rPr lang="en-US"/>
              <a:t> </a:t>
            </a:r>
            <a:r>
              <a:rPr lang="en-US" err="1"/>
              <a:t>problema</a:t>
            </a:r>
            <a:r>
              <a:rPr lang="en-US"/>
              <a:t> </a:t>
            </a:r>
            <a:r>
              <a:rPr lang="en-US" err="1"/>
              <a:t>sa</a:t>
            </a:r>
            <a:r>
              <a:rPr lang="en-US"/>
              <a:t> </a:t>
            </a:r>
            <a:r>
              <a:rPr lang="en-US" err="1"/>
              <a:t>podmirivanjem</a:t>
            </a:r>
            <a:r>
              <a:rPr lang="en-US"/>
              <a:t> </a:t>
            </a:r>
            <a:r>
              <a:rPr lang="en-US" err="1"/>
              <a:t>finansijskih</a:t>
            </a:r>
            <a:r>
              <a:rPr lang="en-US"/>
              <a:t> </a:t>
            </a:r>
            <a:r>
              <a:rPr lang="en-US" err="1"/>
              <a:t>obveza</a:t>
            </a:r>
            <a:r>
              <a:rPr lang="en-US"/>
              <a:t>. </a:t>
            </a:r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s-Latn-BA"/>
              <a:t>O</a:t>
            </a:r>
            <a:r>
              <a:rPr lang="en-US"/>
              <a:t>snovan </a:t>
            </a:r>
            <a:r>
              <a:rPr lang="bs-Latn-BA"/>
              <a:t>je </a:t>
            </a:r>
            <a:r>
              <a:rPr lang="en-US"/>
              <a:t>na </a:t>
            </a:r>
            <a:r>
              <a:rPr lang="en-US" err="1"/>
              <a:t>svjetskoj</a:t>
            </a:r>
            <a:r>
              <a:rPr lang="en-US"/>
              <a:t> </a:t>
            </a:r>
            <a:r>
              <a:rPr lang="en-US" err="1"/>
              <a:t>monetarnoj</a:t>
            </a:r>
            <a:r>
              <a:rPr lang="en-US"/>
              <a:t> </a:t>
            </a:r>
            <a:r>
              <a:rPr lang="en-US" err="1"/>
              <a:t>finansijskoj</a:t>
            </a:r>
            <a:r>
              <a:rPr lang="en-US"/>
              <a:t> </a:t>
            </a:r>
            <a:r>
              <a:rPr lang="en-US" err="1"/>
              <a:t>konferenciji</a:t>
            </a:r>
            <a:r>
              <a:rPr lang="en-US"/>
              <a:t>, </a:t>
            </a:r>
            <a:r>
              <a:rPr lang="en-US" err="1"/>
              <a:t>održanoj</a:t>
            </a:r>
            <a:r>
              <a:rPr lang="en-US"/>
              <a:t> u period od 1. do 22. </a:t>
            </a:r>
            <a:r>
              <a:rPr lang="en-US" err="1"/>
              <a:t>jula</a:t>
            </a:r>
            <a:r>
              <a:rPr lang="en-US"/>
              <a:t> 1944. </a:t>
            </a:r>
            <a:r>
              <a:rPr lang="en-US" err="1"/>
              <a:t>godine</a:t>
            </a:r>
            <a:r>
              <a:rPr lang="en-US"/>
              <a:t> u Breton </a:t>
            </a:r>
            <a:r>
              <a:rPr lang="en-US" err="1"/>
              <a:t>Vudsu</a:t>
            </a:r>
            <a:r>
              <a:rPr lang="en-US"/>
              <a:t> (Bretton Woods, New </a:t>
            </a:r>
            <a:r>
              <a:rPr lang="en-US" err="1"/>
              <a:t>Hempsire</a:t>
            </a:r>
            <a:r>
              <a:rPr lang="en-US"/>
              <a:t>, SAD), </a:t>
            </a:r>
            <a:r>
              <a:rPr lang="en-US" err="1"/>
              <a:t>uz</a:t>
            </a:r>
            <a:r>
              <a:rPr lang="en-US"/>
              <a:t> </a:t>
            </a:r>
            <a:r>
              <a:rPr lang="en-US" err="1"/>
              <a:t>učešće</a:t>
            </a:r>
            <a:r>
              <a:rPr lang="en-US"/>
              <a:t> 44 </a:t>
            </a:r>
            <a:r>
              <a:rPr lang="en-US" err="1"/>
              <a:t>zemlje</a:t>
            </a:r>
            <a:r>
              <a:rPr lang="en-US"/>
              <a:t> </a:t>
            </a:r>
            <a:r>
              <a:rPr lang="en-US" err="1"/>
              <a:t>zajedno</a:t>
            </a:r>
            <a:r>
              <a:rPr lang="en-US"/>
              <a:t> </a:t>
            </a:r>
            <a:r>
              <a:rPr lang="en-US" err="1"/>
              <a:t>sa</a:t>
            </a:r>
            <a:r>
              <a:rPr lang="en-US"/>
              <a:t> </a:t>
            </a:r>
            <a:r>
              <a:rPr lang="en-US" err="1"/>
              <a:t>Međunarodnom</a:t>
            </a:r>
            <a:r>
              <a:rPr lang="en-US"/>
              <a:t> </a:t>
            </a:r>
            <a:r>
              <a:rPr lang="en-US" err="1"/>
              <a:t>bankom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obnovu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razvoj</a:t>
            </a:r>
            <a:r>
              <a:rPr lang="en-US"/>
              <a:t>- IBRD. </a:t>
            </a:r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Nastao je </a:t>
            </a:r>
            <a:r>
              <a:rPr lang="en-US" err="1"/>
              <a:t>kao</a:t>
            </a:r>
            <a:r>
              <a:rPr lang="en-US"/>
              <a:t> </a:t>
            </a:r>
            <a:r>
              <a:rPr lang="en-US" err="1"/>
              <a:t>rezultat</a:t>
            </a:r>
            <a:r>
              <a:rPr lang="en-US"/>
              <a:t> </a:t>
            </a:r>
            <a:r>
              <a:rPr lang="en-US" err="1"/>
              <a:t>kompromisa</a:t>
            </a:r>
            <a:r>
              <a:rPr lang="en-US"/>
              <a:t> </a:t>
            </a:r>
            <a:r>
              <a:rPr lang="en-US" err="1"/>
              <a:t>američkog</a:t>
            </a:r>
            <a:r>
              <a:rPr lang="en-US"/>
              <a:t> (“</a:t>
            </a:r>
            <a:r>
              <a:rPr lang="en-US" err="1"/>
              <a:t>Vojlan</a:t>
            </a:r>
            <a:r>
              <a:rPr lang="en-US"/>
              <a:t> plan”)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britanskog</a:t>
            </a:r>
            <a:r>
              <a:rPr lang="en-US"/>
              <a:t> (“</a:t>
            </a:r>
            <a:r>
              <a:rPr lang="en-US" err="1"/>
              <a:t>Kejnsov</a:t>
            </a:r>
            <a:r>
              <a:rPr lang="en-US"/>
              <a:t> plan”) </a:t>
            </a:r>
            <a:r>
              <a:rPr lang="en-US" err="1"/>
              <a:t>prijedloga</a:t>
            </a:r>
            <a:r>
              <a:rPr lang="en-US"/>
              <a:t> u </a:t>
            </a:r>
            <a:r>
              <a:rPr lang="en-US" err="1"/>
              <a:t>vidu</a:t>
            </a:r>
            <a:r>
              <a:rPr lang="en-US"/>
              <a:t> </a:t>
            </a:r>
            <a:r>
              <a:rPr lang="en-US" err="1"/>
              <a:t>pravila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regulisanje</a:t>
            </a:r>
            <a:r>
              <a:rPr lang="en-US"/>
              <a:t> </a:t>
            </a:r>
            <a:r>
              <a:rPr lang="en-US" err="1"/>
              <a:t>poslijeratnih</a:t>
            </a:r>
            <a:r>
              <a:rPr lang="en-US"/>
              <a:t> </a:t>
            </a:r>
            <a:r>
              <a:rPr lang="en-US" err="1"/>
              <a:t>međunarodnih</a:t>
            </a:r>
            <a:r>
              <a:rPr lang="en-US"/>
              <a:t> </a:t>
            </a:r>
            <a:r>
              <a:rPr lang="en-US" err="1"/>
              <a:t>monetarnih</a:t>
            </a:r>
            <a:r>
              <a:rPr lang="en-US"/>
              <a:t> </a:t>
            </a:r>
            <a:r>
              <a:rPr lang="en-US" err="1"/>
              <a:t>odnosa</a:t>
            </a:r>
            <a:r>
              <a:rPr lang="en-US"/>
              <a:t>. </a:t>
            </a:r>
            <a:endParaRPr lang="bs-Latn-BA"/>
          </a:p>
          <a:p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/>
              <a:t>Međunarodni monetarni fond- MMF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46984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07504" y="1412776"/>
            <a:ext cx="8928992" cy="532859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Ciljevi Međunarodnog monetarnog fonda su sledeći:</a:t>
            </a:r>
            <a:endParaRPr lang="bs-Latn-BA"/>
          </a:p>
          <a:p>
            <a:pPr marL="457200" lvl="1" indent="-457200" algn="just">
              <a:buFont typeface="+mj-lt"/>
              <a:buAutoNum type="arabicPeriod"/>
            </a:pPr>
            <a:r>
              <a:rPr lang="en-US"/>
              <a:t>Razvijanje međunarodne monetarne saradnje;</a:t>
            </a:r>
            <a:endParaRPr lang="bs-Latn-BA"/>
          </a:p>
          <a:p>
            <a:pPr marL="457200" lvl="1" indent="-457200" algn="just">
              <a:buFont typeface="+mj-lt"/>
              <a:buAutoNum type="arabicPeriod"/>
            </a:pPr>
            <a:r>
              <a:rPr lang="en-US"/>
              <a:t>Olakšavanje širenja i ravnomijeran rast međunarodne trgovine;</a:t>
            </a:r>
            <a:endParaRPr lang="bs-Latn-BA"/>
          </a:p>
          <a:p>
            <a:pPr marL="457200" lvl="1" indent="-457200" algn="just">
              <a:buFont typeface="+mj-lt"/>
              <a:buAutoNum type="arabicPeriod"/>
            </a:pPr>
            <a:r>
              <a:rPr lang="en-US"/>
              <a:t>Rad na stabilnosti kurseva;</a:t>
            </a:r>
            <a:endParaRPr lang="bs-Latn-BA"/>
          </a:p>
          <a:p>
            <a:pPr marL="457200" lvl="1" indent="-457200" algn="just">
              <a:buFont typeface="+mj-lt"/>
              <a:buAutoNum type="arabicPeriod"/>
            </a:pPr>
            <a:r>
              <a:rPr lang="en-US"/>
              <a:t>Pomaganje uvođenja multilateralnog sistema plaćanja;</a:t>
            </a:r>
            <a:endParaRPr lang="bs-Latn-BA"/>
          </a:p>
          <a:p>
            <a:pPr marL="457200" lvl="1" indent="-457200" algn="just">
              <a:buFont typeface="+mj-lt"/>
              <a:buAutoNum type="arabicPeriod"/>
            </a:pPr>
            <a:r>
              <a:rPr lang="en-US"/>
              <a:t>Stavljanje na raspolaganje sredstava Fonda u vidu kratkoročnih kredita zemljama članicama, sa ciljem razvoteže u  njihovim platnim bilansima. </a:t>
            </a:r>
            <a:endParaRPr lang="bs-Latn-BA"/>
          </a:p>
          <a:p>
            <a:pPr marL="457200" lvl="1" indent="-457200" algn="just">
              <a:buFont typeface="+mj-lt"/>
              <a:buAutoNum type="arabicPeriod"/>
            </a:pPr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Sredstva Međunarodnog monetarnog fonda formiraju se iz sledećih izvora:</a:t>
            </a:r>
            <a:endParaRPr lang="bs-Latn-BA"/>
          </a:p>
          <a:p>
            <a:pPr marL="457200" lvl="1" indent="-457200" algn="just">
              <a:buFont typeface="+mj-lt"/>
              <a:buAutoNum type="arabicPeriod"/>
            </a:pPr>
            <a:r>
              <a:rPr lang="en-US"/>
              <a:t>Uplaćeni kapital u vidu kvota zemalja članica prilikom njihovog stupanja u članstvo Fonda;</a:t>
            </a:r>
            <a:endParaRPr lang="bs-Latn-BA"/>
          </a:p>
          <a:p>
            <a:pPr marL="457200" lvl="1" indent="-457200" algn="just">
              <a:buFont typeface="+mj-lt"/>
              <a:buAutoNum type="arabicPeriod"/>
            </a:pPr>
            <a:r>
              <a:rPr lang="en-US"/>
              <a:t>Povremena zaduživanja Fonda prema suficitarnim zemljama članicama;</a:t>
            </a:r>
            <a:endParaRPr lang="bs-Latn-BA"/>
          </a:p>
          <a:p>
            <a:pPr marL="457200" lvl="1" indent="-457200" algn="just">
              <a:buFont typeface="+mj-lt"/>
              <a:buAutoNum type="arabicPeriod"/>
            </a:pPr>
            <a:r>
              <a:rPr lang="en-US"/>
              <a:t>Prihodi fonda koji potiču od usluga za korišćenje njihovih sredstava od zemalja članica;</a:t>
            </a:r>
            <a:endParaRPr lang="bs-Latn-BA"/>
          </a:p>
          <a:p>
            <a:pPr marL="457200" lvl="1" indent="-457200" algn="just">
              <a:buFont typeface="+mj-lt"/>
              <a:buAutoNum type="arabicPeriod"/>
            </a:pPr>
            <a:r>
              <a:rPr lang="en-US"/>
              <a:t>Dodatna sredstva koja potiču od specijalnih prava vučenja (SDR).</a:t>
            </a:r>
            <a:endParaRPr lang="bs-Latn-BA"/>
          </a:p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137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FINANSIJSKO PRAVO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86084152"/>
              </p:ext>
            </p:extLst>
          </p:nvPr>
        </p:nvGraphicFramePr>
        <p:xfrm>
          <a:off x="457200" y="2020888"/>
          <a:ext cx="8229600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810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412776"/>
            <a:ext cx="8928992" cy="5256584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s-Latn-BA"/>
              <a:t>K</a:t>
            </a:r>
            <a:r>
              <a:rPr lang="en-US"/>
              <a:t>vote </a:t>
            </a:r>
            <a:r>
              <a:rPr lang="bs-Latn-BA"/>
              <a:t>se </a:t>
            </a:r>
            <a:r>
              <a:rPr lang="en-US"/>
              <a:t>određuju </a:t>
            </a:r>
            <a:r>
              <a:rPr lang="en-US" err="1"/>
              <a:t>prlikom</a:t>
            </a:r>
            <a:r>
              <a:rPr lang="en-US"/>
              <a:t> </a:t>
            </a:r>
            <a:r>
              <a:rPr lang="en-US" err="1"/>
              <a:t>stupanja</a:t>
            </a:r>
            <a:r>
              <a:rPr lang="en-US"/>
              <a:t> u članstvo</a:t>
            </a:r>
            <a:r>
              <a:rPr lang="bs-Latn-BA"/>
              <a:t>, te čine </a:t>
            </a:r>
            <a:r>
              <a:rPr lang="en-US"/>
              <a:t>osnovni element u </a:t>
            </a:r>
            <a:r>
              <a:rPr lang="en-US" err="1"/>
              <a:t>finansijskim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organizacionim</a:t>
            </a:r>
            <a:r>
              <a:rPr lang="en-US"/>
              <a:t> </a:t>
            </a:r>
            <a:r>
              <a:rPr lang="en-US" err="1"/>
              <a:t>odnosima</a:t>
            </a:r>
            <a:r>
              <a:rPr lang="en-US"/>
              <a:t> </a:t>
            </a:r>
            <a:r>
              <a:rPr lang="en-US" err="1"/>
              <a:t>članice</a:t>
            </a:r>
            <a:r>
              <a:rPr lang="en-US"/>
              <a:t> </a:t>
            </a:r>
            <a:r>
              <a:rPr lang="en-US" err="1"/>
              <a:t>sa</a:t>
            </a:r>
            <a:r>
              <a:rPr lang="en-US"/>
              <a:t> </a:t>
            </a:r>
            <a:r>
              <a:rPr lang="en-US" err="1"/>
              <a:t>Fondom</a:t>
            </a:r>
            <a:r>
              <a:rPr lang="en-US"/>
              <a:t>. </a:t>
            </a:r>
            <a:r>
              <a:rPr lang="en-US" err="1"/>
              <a:t>Visina</a:t>
            </a:r>
            <a:r>
              <a:rPr lang="en-US"/>
              <a:t> </a:t>
            </a:r>
            <a:r>
              <a:rPr lang="en-US" err="1"/>
              <a:t>kvote</a:t>
            </a:r>
            <a:r>
              <a:rPr lang="en-US"/>
              <a:t> </a:t>
            </a:r>
            <a:r>
              <a:rPr lang="en-US" err="1"/>
              <a:t>zemlje</a:t>
            </a:r>
            <a:r>
              <a:rPr lang="en-US"/>
              <a:t> </a:t>
            </a:r>
            <a:r>
              <a:rPr lang="en-US" err="1"/>
              <a:t>članice</a:t>
            </a:r>
            <a:r>
              <a:rPr lang="en-US"/>
              <a:t>  </a:t>
            </a:r>
            <a:r>
              <a:rPr lang="en-US" err="1"/>
              <a:t>određuje</a:t>
            </a:r>
            <a:r>
              <a:rPr lang="en-US"/>
              <a:t> se u </a:t>
            </a:r>
            <a:r>
              <a:rPr lang="en-US" err="1"/>
              <a:t>skladu</a:t>
            </a:r>
            <a:r>
              <a:rPr lang="en-US"/>
              <a:t> </a:t>
            </a:r>
            <a:r>
              <a:rPr lang="en-US" err="1"/>
              <a:t>sa</a:t>
            </a:r>
            <a:r>
              <a:rPr lang="en-US"/>
              <a:t> </a:t>
            </a:r>
            <a:r>
              <a:rPr lang="en-US" err="1"/>
              <a:t>njenom</a:t>
            </a:r>
            <a:r>
              <a:rPr lang="en-US"/>
              <a:t> </a:t>
            </a:r>
            <a:r>
              <a:rPr lang="en-US" err="1"/>
              <a:t>međunarodnom</a:t>
            </a:r>
            <a:r>
              <a:rPr lang="en-US"/>
              <a:t> </a:t>
            </a:r>
            <a:r>
              <a:rPr lang="en-US" err="1"/>
              <a:t>ekonomskom</a:t>
            </a:r>
            <a:r>
              <a:rPr lang="en-US"/>
              <a:t> </a:t>
            </a:r>
            <a:r>
              <a:rPr lang="en-US" err="1"/>
              <a:t>pozicijom</a:t>
            </a:r>
            <a:r>
              <a:rPr lang="en-US"/>
              <a:t>,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osnovu</a:t>
            </a:r>
            <a:r>
              <a:rPr lang="en-US"/>
              <a:t> </a:t>
            </a:r>
            <a:r>
              <a:rPr lang="en-US" err="1"/>
              <a:t>formule</a:t>
            </a:r>
            <a:r>
              <a:rPr lang="en-US"/>
              <a:t> date </a:t>
            </a:r>
            <a:r>
              <a:rPr lang="en-US" err="1"/>
              <a:t>prilikom</a:t>
            </a:r>
            <a:r>
              <a:rPr lang="en-US"/>
              <a:t> </a:t>
            </a:r>
            <a:r>
              <a:rPr lang="en-US" err="1"/>
              <a:t>formiranja</a:t>
            </a:r>
            <a:r>
              <a:rPr lang="en-US"/>
              <a:t> Fonda, </a:t>
            </a:r>
            <a:r>
              <a:rPr lang="en-US" err="1"/>
              <a:t>zasnovane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veličini</a:t>
            </a:r>
            <a:r>
              <a:rPr lang="en-US"/>
              <a:t> </a:t>
            </a:r>
            <a:r>
              <a:rPr lang="en-US" err="1"/>
              <a:t>ukupnog</a:t>
            </a:r>
            <a:r>
              <a:rPr lang="en-US"/>
              <a:t> </a:t>
            </a:r>
            <a:r>
              <a:rPr lang="en-US" err="1"/>
              <a:t>nacionalnog</a:t>
            </a:r>
            <a:r>
              <a:rPr lang="en-US"/>
              <a:t> </a:t>
            </a:r>
            <a:r>
              <a:rPr lang="en-US" err="1"/>
              <a:t>dohotka</a:t>
            </a:r>
            <a:r>
              <a:rPr lang="en-US"/>
              <a:t>, </a:t>
            </a:r>
            <a:r>
              <a:rPr lang="en-US" err="1"/>
              <a:t>veličini</a:t>
            </a:r>
            <a:r>
              <a:rPr lang="en-US"/>
              <a:t> </a:t>
            </a:r>
            <a:r>
              <a:rPr lang="en-US" err="1"/>
              <a:t>monetarnih</a:t>
            </a:r>
            <a:r>
              <a:rPr lang="en-US"/>
              <a:t> </a:t>
            </a:r>
            <a:r>
              <a:rPr lang="en-US" err="1"/>
              <a:t>rezervi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vrijednost</a:t>
            </a:r>
            <a:r>
              <a:rPr lang="en-US"/>
              <a:t> </a:t>
            </a:r>
            <a:r>
              <a:rPr lang="en-US" err="1"/>
              <a:t>uvoza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izvoza</a:t>
            </a:r>
            <a:r>
              <a:rPr lang="en-US"/>
              <a:t> </a:t>
            </a:r>
            <a:r>
              <a:rPr lang="en-US" err="1"/>
              <a:t>zemlje</a:t>
            </a:r>
            <a:r>
              <a:rPr lang="en-US"/>
              <a:t>. To </a:t>
            </a:r>
            <a:r>
              <a:rPr lang="en-US" err="1"/>
              <a:t>znači</a:t>
            </a:r>
            <a:r>
              <a:rPr lang="en-US"/>
              <a:t> da </a:t>
            </a:r>
            <a:r>
              <a:rPr lang="en-US" err="1"/>
              <a:t>što</a:t>
            </a:r>
            <a:r>
              <a:rPr lang="en-US"/>
              <a:t> je </a:t>
            </a:r>
            <a:r>
              <a:rPr lang="en-US" err="1"/>
              <a:t>zemlja</a:t>
            </a:r>
            <a:r>
              <a:rPr lang="en-US"/>
              <a:t> </a:t>
            </a:r>
            <a:r>
              <a:rPr lang="en-US" err="1"/>
              <a:t>bogatija</a:t>
            </a:r>
            <a:r>
              <a:rPr lang="en-US"/>
              <a:t> to je </a:t>
            </a:r>
            <a:r>
              <a:rPr lang="en-US" err="1"/>
              <a:t>kvota</a:t>
            </a:r>
            <a:r>
              <a:rPr lang="en-US"/>
              <a:t> </a:t>
            </a:r>
            <a:r>
              <a:rPr lang="en-US" err="1"/>
              <a:t>veća</a:t>
            </a:r>
            <a:r>
              <a:rPr lang="en-US"/>
              <a:t>. </a:t>
            </a:r>
            <a:r>
              <a:rPr lang="en-US" err="1"/>
              <a:t>Kvote</a:t>
            </a:r>
            <a:r>
              <a:rPr lang="en-US"/>
              <a:t> se </a:t>
            </a:r>
            <a:r>
              <a:rPr lang="en-US" err="1"/>
              <a:t>provjeravaju</a:t>
            </a:r>
            <a:r>
              <a:rPr lang="en-US"/>
              <a:t> </a:t>
            </a:r>
            <a:r>
              <a:rPr lang="en-US" err="1"/>
              <a:t>svakih</a:t>
            </a:r>
            <a:r>
              <a:rPr lang="en-US"/>
              <a:t> 5 </a:t>
            </a:r>
            <a:r>
              <a:rPr lang="en-US" err="1"/>
              <a:t>godina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mogu</a:t>
            </a:r>
            <a:r>
              <a:rPr lang="en-US"/>
              <a:t> se </a:t>
            </a:r>
            <a:r>
              <a:rPr lang="en-US" err="1"/>
              <a:t>prema</a:t>
            </a:r>
            <a:r>
              <a:rPr lang="en-US"/>
              <a:t> </a:t>
            </a:r>
            <a:r>
              <a:rPr lang="en-US" err="1"/>
              <a:t>potrebama</a:t>
            </a:r>
            <a:r>
              <a:rPr lang="en-US"/>
              <a:t> MMF-a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gospodarskom</a:t>
            </a:r>
            <a:r>
              <a:rPr lang="en-US"/>
              <a:t> </a:t>
            </a:r>
            <a:r>
              <a:rPr lang="en-US" err="1"/>
              <a:t>stanju</a:t>
            </a:r>
            <a:r>
              <a:rPr lang="en-US"/>
              <a:t> </a:t>
            </a:r>
            <a:r>
              <a:rPr lang="en-US" err="1"/>
              <a:t>zemlje</a:t>
            </a:r>
            <a:r>
              <a:rPr lang="en-US"/>
              <a:t> </a:t>
            </a:r>
            <a:r>
              <a:rPr lang="en-US" err="1"/>
              <a:t>povećati</a:t>
            </a:r>
            <a:r>
              <a:rPr lang="en-US"/>
              <a:t> </a:t>
            </a:r>
            <a:r>
              <a:rPr lang="en-US" err="1"/>
              <a:t>ili</a:t>
            </a:r>
            <a:r>
              <a:rPr lang="en-US"/>
              <a:t> </a:t>
            </a:r>
            <a:r>
              <a:rPr lang="en-US" err="1"/>
              <a:t>smanjiti</a:t>
            </a:r>
            <a:r>
              <a:rPr lang="en-US"/>
              <a:t>. </a:t>
            </a:r>
            <a:r>
              <a:rPr lang="en-US" err="1"/>
              <a:t>Svaka</a:t>
            </a:r>
            <a:r>
              <a:rPr lang="en-US"/>
              <a:t> </a:t>
            </a:r>
            <a:r>
              <a:rPr lang="en-US" err="1"/>
              <a:t>zemlja</a:t>
            </a:r>
            <a:r>
              <a:rPr lang="en-US"/>
              <a:t> </a:t>
            </a:r>
            <a:r>
              <a:rPr lang="en-US" err="1"/>
              <a:t>koja</a:t>
            </a:r>
            <a:r>
              <a:rPr lang="en-US"/>
              <a:t> stupa u </a:t>
            </a:r>
            <a:r>
              <a:rPr lang="en-US" err="1"/>
              <a:t>članstvo</a:t>
            </a:r>
            <a:r>
              <a:rPr lang="en-US"/>
              <a:t> Fonda, </a:t>
            </a:r>
            <a:r>
              <a:rPr lang="en-US" err="1"/>
              <a:t>dužna</a:t>
            </a:r>
            <a:r>
              <a:rPr lang="en-US"/>
              <a:t> je da </a:t>
            </a:r>
            <a:r>
              <a:rPr lang="en-US" err="1"/>
              <a:t>uplati</a:t>
            </a:r>
            <a:r>
              <a:rPr lang="en-US"/>
              <a:t> </a:t>
            </a:r>
            <a:r>
              <a:rPr lang="en-US" err="1"/>
              <a:t>iznos</a:t>
            </a:r>
            <a:r>
              <a:rPr lang="en-US"/>
              <a:t> </a:t>
            </a:r>
            <a:r>
              <a:rPr lang="en-US" err="1"/>
              <a:t>ravan</a:t>
            </a:r>
            <a:r>
              <a:rPr lang="en-US"/>
              <a:t> </a:t>
            </a:r>
            <a:r>
              <a:rPr lang="en-US" err="1"/>
              <a:t>njenoj</a:t>
            </a:r>
            <a:r>
              <a:rPr lang="en-US"/>
              <a:t> </a:t>
            </a:r>
            <a:r>
              <a:rPr lang="en-US" err="1"/>
              <a:t>kvoti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to </a:t>
            </a:r>
            <a:r>
              <a:rPr lang="en-US" err="1"/>
              <a:t>jednu</a:t>
            </a:r>
            <a:r>
              <a:rPr lang="en-US"/>
              <a:t> </a:t>
            </a:r>
            <a:r>
              <a:rPr lang="en-US" err="1"/>
              <a:t>četvrtinu</a:t>
            </a:r>
            <a:r>
              <a:rPr lang="en-US"/>
              <a:t> (25%) u </a:t>
            </a:r>
            <a:r>
              <a:rPr lang="en-US" err="1"/>
              <a:t>rezervnoj</a:t>
            </a:r>
            <a:r>
              <a:rPr lang="en-US"/>
              <a:t> </a:t>
            </a:r>
            <a:r>
              <a:rPr lang="en-US" err="1"/>
              <a:t>aktivi</a:t>
            </a:r>
            <a:r>
              <a:rPr lang="en-US"/>
              <a:t>, a </a:t>
            </a:r>
            <a:r>
              <a:rPr lang="en-US" err="1"/>
              <a:t>ostatak</a:t>
            </a:r>
            <a:r>
              <a:rPr lang="en-US"/>
              <a:t> (75%) u </a:t>
            </a:r>
            <a:r>
              <a:rPr lang="en-US" err="1"/>
              <a:t>nacionalnoj</a:t>
            </a:r>
            <a:r>
              <a:rPr lang="en-US"/>
              <a:t> </a:t>
            </a:r>
            <a:r>
              <a:rPr lang="en-US" err="1"/>
              <a:t>valuti</a:t>
            </a:r>
            <a:r>
              <a:rPr lang="en-US"/>
              <a:t>. </a:t>
            </a:r>
            <a:r>
              <a:rPr lang="en-US" err="1"/>
              <a:t>Veličina</a:t>
            </a:r>
            <a:r>
              <a:rPr lang="en-US"/>
              <a:t> </a:t>
            </a:r>
            <a:r>
              <a:rPr lang="en-US" err="1"/>
              <a:t>kvote</a:t>
            </a:r>
            <a:r>
              <a:rPr lang="en-US"/>
              <a:t> je u </a:t>
            </a:r>
            <a:r>
              <a:rPr lang="en-US" err="1"/>
              <a:t>direktnoj</a:t>
            </a:r>
            <a:r>
              <a:rPr lang="en-US"/>
              <a:t> </a:t>
            </a:r>
            <a:r>
              <a:rPr lang="en-US" err="1"/>
              <a:t>srazmeri</a:t>
            </a:r>
            <a:r>
              <a:rPr lang="en-US"/>
              <a:t> </a:t>
            </a:r>
            <a:r>
              <a:rPr lang="en-US" err="1"/>
              <a:t>sa</a:t>
            </a:r>
            <a:r>
              <a:rPr lang="en-US"/>
              <a:t> </a:t>
            </a:r>
            <a:r>
              <a:rPr lang="en-US" err="1"/>
              <a:t>glasačkom</a:t>
            </a:r>
            <a:r>
              <a:rPr lang="en-US"/>
              <a:t> snagom</a:t>
            </a:r>
            <a:r>
              <a:rPr lang="bs-Latn-BA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MMF je </a:t>
            </a:r>
            <a:r>
              <a:rPr lang="en-US" err="1"/>
              <a:t>ovšten</a:t>
            </a:r>
            <a:r>
              <a:rPr lang="en-US"/>
              <a:t> s </a:t>
            </a:r>
            <a:r>
              <a:rPr lang="en-US" err="1"/>
              <a:t>kreditorima</a:t>
            </a:r>
            <a:r>
              <a:rPr lang="en-US"/>
              <a:t> </a:t>
            </a:r>
            <a:r>
              <a:rPr lang="en-US" err="1"/>
              <a:t>dogoviriti</a:t>
            </a:r>
            <a:r>
              <a:rPr lang="en-US"/>
              <a:t> </a:t>
            </a:r>
            <a:r>
              <a:rPr lang="en-US" err="1"/>
              <a:t>iznos</a:t>
            </a:r>
            <a:r>
              <a:rPr lang="en-US"/>
              <a:t> </a:t>
            </a:r>
            <a:r>
              <a:rPr lang="en-US" err="1"/>
              <a:t>sredstava</a:t>
            </a:r>
            <a:r>
              <a:rPr lang="en-US"/>
              <a:t>, </a:t>
            </a:r>
            <a:r>
              <a:rPr lang="en-US" err="1"/>
              <a:t>uslove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rokove</a:t>
            </a:r>
            <a:r>
              <a:rPr lang="en-US"/>
              <a:t> </a:t>
            </a:r>
            <a:r>
              <a:rPr lang="en-US" err="1"/>
              <a:t>otplate</a:t>
            </a:r>
            <a:r>
              <a:rPr lang="en-US"/>
              <a:t>, </a:t>
            </a:r>
            <a:r>
              <a:rPr lang="en-US" err="1"/>
              <a:t>zatim</a:t>
            </a:r>
            <a:r>
              <a:rPr lang="en-US"/>
              <a:t> </a:t>
            </a:r>
            <a:r>
              <a:rPr lang="en-US" err="1"/>
              <a:t>tehniku</a:t>
            </a:r>
            <a:r>
              <a:rPr lang="en-US"/>
              <a:t> </a:t>
            </a:r>
            <a:r>
              <a:rPr lang="en-US" err="1"/>
              <a:t>pozajmljivanja</a:t>
            </a:r>
            <a:r>
              <a:rPr lang="en-US"/>
              <a:t> u </a:t>
            </a:r>
            <a:r>
              <a:rPr lang="en-US" err="1"/>
              <a:t>skaladu</a:t>
            </a:r>
            <a:r>
              <a:rPr lang="en-US"/>
              <a:t> </a:t>
            </a:r>
            <a:r>
              <a:rPr lang="en-US" err="1"/>
              <a:t>sa</a:t>
            </a:r>
            <a:r>
              <a:rPr lang="en-US"/>
              <a:t> </a:t>
            </a:r>
            <a:r>
              <a:rPr lang="en-US" err="1"/>
              <a:t>smjernicama</a:t>
            </a:r>
            <a:r>
              <a:rPr lang="en-US"/>
              <a:t> </a:t>
            </a:r>
            <a:r>
              <a:rPr lang="en-US" err="1"/>
              <a:t>pozajmice</a:t>
            </a:r>
            <a:r>
              <a:rPr lang="en-US"/>
              <a:t> Fonda. </a:t>
            </a:r>
            <a:r>
              <a:rPr lang="en-US" err="1"/>
              <a:t>Pritom</a:t>
            </a:r>
            <a:r>
              <a:rPr lang="en-US"/>
              <a:t>, </a:t>
            </a:r>
            <a:r>
              <a:rPr lang="en-US" err="1"/>
              <a:t>neiskorištene</a:t>
            </a:r>
            <a:r>
              <a:rPr lang="en-US"/>
              <a:t> </a:t>
            </a:r>
            <a:r>
              <a:rPr lang="en-US" err="1"/>
              <a:t>kreditne</a:t>
            </a:r>
            <a:r>
              <a:rPr lang="en-US"/>
              <a:t> </a:t>
            </a:r>
            <a:r>
              <a:rPr lang="en-US" err="1"/>
              <a:t>linije</a:t>
            </a:r>
            <a:r>
              <a:rPr lang="en-US"/>
              <a:t> ne bi </a:t>
            </a:r>
            <a:r>
              <a:rPr lang="en-US" err="1"/>
              <a:t>trebalo</a:t>
            </a:r>
            <a:r>
              <a:rPr lang="en-US"/>
              <a:t> da </a:t>
            </a:r>
            <a:r>
              <a:rPr lang="en-US" err="1"/>
              <a:t>prelaze</a:t>
            </a:r>
            <a:r>
              <a:rPr lang="en-US"/>
              <a:t> 50-60 % </a:t>
            </a:r>
            <a:r>
              <a:rPr lang="en-US" err="1"/>
              <a:t>ukupnih</a:t>
            </a:r>
            <a:r>
              <a:rPr lang="en-US"/>
              <a:t> </a:t>
            </a:r>
            <a:r>
              <a:rPr lang="en-US" err="1"/>
              <a:t>kvota</a:t>
            </a:r>
            <a:r>
              <a:rPr lang="en-US"/>
              <a:t>.  </a:t>
            </a:r>
            <a:r>
              <a:rPr lang="en-US" err="1"/>
              <a:t>Tehnika</a:t>
            </a:r>
            <a:r>
              <a:rPr lang="en-US"/>
              <a:t> </a:t>
            </a:r>
            <a:r>
              <a:rPr lang="en-US" err="1"/>
              <a:t>korišćenja</a:t>
            </a:r>
            <a:r>
              <a:rPr lang="en-US"/>
              <a:t> </a:t>
            </a:r>
            <a:r>
              <a:rPr lang="en-US" err="1"/>
              <a:t>sredstava</a:t>
            </a:r>
            <a:r>
              <a:rPr lang="en-US"/>
              <a:t> </a:t>
            </a:r>
            <a:r>
              <a:rPr lang="bs-Latn-BA" err="1"/>
              <a:t>F</a:t>
            </a:r>
            <a:r>
              <a:rPr lang="en-US"/>
              <a:t>onda </a:t>
            </a:r>
            <a:r>
              <a:rPr lang="en-US" err="1"/>
              <a:t>svodi</a:t>
            </a:r>
            <a:r>
              <a:rPr lang="en-US"/>
              <a:t> se </a:t>
            </a:r>
            <a:r>
              <a:rPr lang="en-US" err="1"/>
              <a:t>na</a:t>
            </a:r>
            <a:r>
              <a:rPr lang="en-US"/>
              <a:t> to da </a:t>
            </a:r>
            <a:r>
              <a:rPr lang="en-US" err="1"/>
              <a:t>zemlja</a:t>
            </a:r>
            <a:r>
              <a:rPr lang="en-US"/>
              <a:t> </a:t>
            </a:r>
            <a:r>
              <a:rPr lang="en-US" err="1"/>
              <a:t>članica</a:t>
            </a:r>
            <a:r>
              <a:rPr lang="en-US"/>
              <a:t> </a:t>
            </a:r>
            <a:r>
              <a:rPr lang="en-US" err="1"/>
              <a:t>može</a:t>
            </a:r>
            <a:r>
              <a:rPr lang="en-US"/>
              <a:t> da </a:t>
            </a:r>
            <a:r>
              <a:rPr lang="en-US" err="1"/>
              <a:t>kupuje</a:t>
            </a:r>
            <a:r>
              <a:rPr lang="en-US"/>
              <a:t> </a:t>
            </a:r>
            <a:r>
              <a:rPr lang="en-US" err="1"/>
              <a:t>ili</a:t>
            </a:r>
            <a:r>
              <a:rPr lang="en-US"/>
              <a:t> </a:t>
            </a:r>
            <a:r>
              <a:rPr lang="en-US" err="1"/>
              <a:t>vuče</a:t>
            </a:r>
            <a:r>
              <a:rPr lang="en-US"/>
              <a:t> od Fonda </a:t>
            </a:r>
            <a:r>
              <a:rPr lang="en-US" err="1"/>
              <a:t>valutu</a:t>
            </a:r>
            <a:r>
              <a:rPr lang="en-US"/>
              <a:t> </a:t>
            </a:r>
            <a:r>
              <a:rPr lang="en-US" err="1"/>
              <a:t>neke</a:t>
            </a:r>
            <a:r>
              <a:rPr lang="en-US"/>
              <a:t> </a:t>
            </a:r>
            <a:r>
              <a:rPr lang="en-US" err="1"/>
              <a:t>druge</a:t>
            </a:r>
            <a:r>
              <a:rPr lang="en-US"/>
              <a:t> </a:t>
            </a:r>
            <a:r>
              <a:rPr lang="en-US" err="1"/>
              <a:t>zemlje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kojom</a:t>
            </a:r>
            <a:r>
              <a:rPr lang="en-US"/>
              <a:t> </a:t>
            </a:r>
            <a:r>
              <a:rPr lang="en-US" err="1"/>
              <a:t>ima</a:t>
            </a:r>
            <a:r>
              <a:rPr lang="en-US"/>
              <a:t> </a:t>
            </a:r>
            <a:r>
              <a:rPr lang="en-US" err="1"/>
              <a:t>potrebu</a:t>
            </a:r>
            <a:r>
              <a:rPr lang="en-US"/>
              <a:t> da bi </a:t>
            </a:r>
            <a:r>
              <a:rPr lang="en-US" err="1"/>
              <a:t>izmirila</a:t>
            </a:r>
            <a:r>
              <a:rPr lang="en-US"/>
              <a:t> </a:t>
            </a:r>
            <a:r>
              <a:rPr lang="en-US" err="1"/>
              <a:t>svoja</a:t>
            </a:r>
            <a:r>
              <a:rPr lang="en-US"/>
              <a:t> </a:t>
            </a:r>
            <a:r>
              <a:rPr lang="en-US" err="1"/>
              <a:t>dugovanja</a:t>
            </a:r>
            <a:r>
              <a:rPr lang="en-US"/>
              <a:t>, u </a:t>
            </a:r>
            <a:r>
              <a:rPr lang="en-US" err="1"/>
              <a:t>zamenu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svoju</a:t>
            </a:r>
            <a:r>
              <a:rPr lang="en-US"/>
              <a:t> </a:t>
            </a:r>
            <a:r>
              <a:rPr lang="en-US" err="1"/>
              <a:t>valutu</a:t>
            </a:r>
            <a:r>
              <a:rPr lang="en-US"/>
              <a:t> </a:t>
            </a:r>
            <a:r>
              <a:rPr lang="en-US" err="1"/>
              <a:t>koju</a:t>
            </a:r>
            <a:r>
              <a:rPr lang="en-US"/>
              <a:t> </a:t>
            </a:r>
            <a:r>
              <a:rPr lang="en-US" err="1"/>
              <a:t>predaje</a:t>
            </a:r>
            <a:r>
              <a:rPr lang="en-US"/>
              <a:t> </a:t>
            </a:r>
            <a:r>
              <a:rPr lang="en-US" err="1"/>
              <a:t>Fondu</a:t>
            </a:r>
            <a:r>
              <a:rPr lang="en-US"/>
              <a:t>. </a:t>
            </a:r>
            <a:r>
              <a:rPr lang="en-US" err="1"/>
              <a:t>Ovakva</a:t>
            </a:r>
            <a:r>
              <a:rPr lang="en-US"/>
              <a:t> </a:t>
            </a:r>
            <a:r>
              <a:rPr lang="en-US" err="1"/>
              <a:t>transakcija</a:t>
            </a:r>
            <a:r>
              <a:rPr lang="en-US"/>
              <a:t> je u </a:t>
            </a:r>
            <a:r>
              <a:rPr lang="en-US" err="1"/>
              <a:t>stvari</a:t>
            </a:r>
            <a:r>
              <a:rPr lang="en-US"/>
              <a:t> </a:t>
            </a:r>
            <a:r>
              <a:rPr lang="en-US" err="1"/>
              <a:t>kratkoročni</a:t>
            </a:r>
            <a:r>
              <a:rPr lang="en-US"/>
              <a:t> </a:t>
            </a:r>
            <a:r>
              <a:rPr lang="en-US" err="1"/>
              <a:t>zajam</a:t>
            </a:r>
            <a:r>
              <a:rPr lang="en-US"/>
              <a:t>, s </a:t>
            </a:r>
            <a:r>
              <a:rPr lang="en-US" err="1"/>
              <a:t>obzirom</a:t>
            </a:r>
            <a:r>
              <a:rPr lang="en-US"/>
              <a:t> da </a:t>
            </a:r>
            <a:r>
              <a:rPr lang="en-US" err="1"/>
              <a:t>zemlja</a:t>
            </a:r>
            <a:r>
              <a:rPr lang="en-US"/>
              <a:t> </a:t>
            </a:r>
            <a:r>
              <a:rPr lang="en-US" err="1"/>
              <a:t>ima</a:t>
            </a:r>
            <a:r>
              <a:rPr lang="en-US"/>
              <a:t> </a:t>
            </a:r>
            <a:r>
              <a:rPr lang="en-US" err="1"/>
              <a:t>obavezu</a:t>
            </a:r>
            <a:r>
              <a:rPr lang="en-US"/>
              <a:t> </a:t>
            </a:r>
            <a:r>
              <a:rPr lang="en-US" err="1"/>
              <a:t>tokom</a:t>
            </a:r>
            <a:r>
              <a:rPr lang="en-US"/>
              <a:t> </a:t>
            </a:r>
            <a:r>
              <a:rPr lang="en-US" err="1"/>
              <a:t>isteka</a:t>
            </a:r>
            <a:r>
              <a:rPr lang="en-US"/>
              <a:t> da </a:t>
            </a:r>
            <a:r>
              <a:rPr lang="en-US" err="1"/>
              <a:t>ponovo</a:t>
            </a:r>
            <a:r>
              <a:rPr lang="en-US"/>
              <a:t> </a:t>
            </a:r>
            <a:r>
              <a:rPr lang="en-US" err="1"/>
              <a:t>proda</a:t>
            </a:r>
            <a:r>
              <a:rPr lang="en-US"/>
              <a:t> </a:t>
            </a:r>
            <a:r>
              <a:rPr lang="en-US" err="1"/>
              <a:t>Fondu</a:t>
            </a:r>
            <a:r>
              <a:rPr lang="en-US"/>
              <a:t> </a:t>
            </a:r>
            <a:r>
              <a:rPr lang="en-US" err="1"/>
              <a:t>prethodno</a:t>
            </a:r>
            <a:r>
              <a:rPr lang="en-US"/>
              <a:t> </a:t>
            </a:r>
            <a:r>
              <a:rPr lang="en-US" err="1"/>
              <a:t>pozajmljenu</a:t>
            </a:r>
            <a:r>
              <a:rPr lang="en-US"/>
              <a:t> </a:t>
            </a:r>
            <a:r>
              <a:rPr lang="en-US" err="1"/>
              <a:t>stranu</a:t>
            </a:r>
            <a:r>
              <a:rPr lang="en-US"/>
              <a:t> </a:t>
            </a:r>
            <a:r>
              <a:rPr lang="en-US" err="1"/>
              <a:t>valutu</a:t>
            </a:r>
            <a:r>
              <a:rPr lang="en-US"/>
              <a:t> od Fonda, </a:t>
            </a:r>
            <a:r>
              <a:rPr lang="en-US" err="1"/>
              <a:t>otkupljujući</a:t>
            </a:r>
            <a:r>
              <a:rPr lang="en-US"/>
              <a:t> </a:t>
            </a:r>
            <a:r>
              <a:rPr lang="en-US" err="1"/>
              <a:t>ponovo</a:t>
            </a:r>
            <a:r>
              <a:rPr lang="en-US"/>
              <a:t> </a:t>
            </a:r>
            <a:r>
              <a:rPr lang="en-US" err="1"/>
              <a:t>svoju</a:t>
            </a:r>
            <a:r>
              <a:rPr lang="en-US"/>
              <a:t> </a:t>
            </a:r>
            <a:r>
              <a:rPr lang="en-US" err="1"/>
              <a:t>ranije</a:t>
            </a:r>
            <a:r>
              <a:rPr lang="en-US"/>
              <a:t> </a:t>
            </a:r>
            <a:r>
              <a:rPr lang="en-US" err="1"/>
              <a:t>datu</a:t>
            </a:r>
            <a:r>
              <a:rPr lang="en-US"/>
              <a:t> </a:t>
            </a:r>
            <a:r>
              <a:rPr lang="en-US" err="1"/>
              <a:t>sopstvenu</a:t>
            </a:r>
            <a:r>
              <a:rPr lang="en-US"/>
              <a:t> </a:t>
            </a:r>
            <a:r>
              <a:rPr lang="en-US" err="1"/>
              <a:t>valutu</a:t>
            </a:r>
            <a:r>
              <a:rPr lang="en-US"/>
              <a:t>. </a:t>
            </a:r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Pored </a:t>
            </a:r>
            <a:r>
              <a:rPr lang="en-US" err="1"/>
              <a:t>redovnih</a:t>
            </a:r>
            <a:r>
              <a:rPr lang="en-US"/>
              <a:t> </a:t>
            </a:r>
            <a:r>
              <a:rPr lang="en-US" err="1"/>
              <a:t>vučenja</a:t>
            </a:r>
            <a:r>
              <a:rPr lang="en-US"/>
              <a:t> </a:t>
            </a:r>
            <a:r>
              <a:rPr lang="en-US" err="1"/>
              <a:t>sredstava</a:t>
            </a:r>
            <a:r>
              <a:rPr lang="en-US"/>
              <a:t>, ova </a:t>
            </a:r>
            <a:r>
              <a:rPr lang="en-US" err="1"/>
              <a:t>sredstva</a:t>
            </a:r>
            <a:r>
              <a:rPr lang="en-US"/>
              <a:t> </a:t>
            </a:r>
            <a:r>
              <a:rPr lang="en-US" err="1"/>
              <a:t>mogu</a:t>
            </a:r>
            <a:r>
              <a:rPr lang="en-US"/>
              <a:t> da se </a:t>
            </a:r>
            <a:r>
              <a:rPr lang="en-US" err="1"/>
              <a:t>koriste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u </a:t>
            </a:r>
            <a:r>
              <a:rPr lang="en-US" err="1"/>
              <a:t>obliku</a:t>
            </a:r>
            <a:r>
              <a:rPr lang="en-US"/>
              <a:t> “stand by” </a:t>
            </a:r>
            <a:r>
              <a:rPr lang="en-US" err="1"/>
              <a:t>aranžmana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posebne</a:t>
            </a:r>
            <a:r>
              <a:rPr lang="en-US"/>
              <a:t> </a:t>
            </a:r>
            <a:r>
              <a:rPr lang="en-US" err="1"/>
              <a:t>vrste</a:t>
            </a:r>
            <a:r>
              <a:rPr lang="en-US"/>
              <a:t> </a:t>
            </a:r>
            <a:r>
              <a:rPr lang="en-US" err="1"/>
              <a:t>olakšica</a:t>
            </a:r>
            <a:r>
              <a:rPr lang="en-US"/>
              <a:t>. 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57229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772816"/>
            <a:ext cx="8928992" cy="4968552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Ekonomska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monetarna</a:t>
            </a:r>
            <a:r>
              <a:rPr lang="en-US"/>
              <a:t> </a:t>
            </a:r>
            <a:r>
              <a:rPr lang="en-US" err="1"/>
              <a:t>unija</a:t>
            </a:r>
            <a:r>
              <a:rPr lang="en-US"/>
              <a:t> (EMU) </a:t>
            </a:r>
            <a:r>
              <a:rPr lang="en-US" err="1"/>
              <a:t>rezultat</a:t>
            </a:r>
            <a:r>
              <a:rPr lang="en-US"/>
              <a:t> je </a:t>
            </a:r>
            <a:r>
              <a:rPr lang="en-US" err="1"/>
              <a:t>postupne</a:t>
            </a:r>
            <a:r>
              <a:rPr lang="en-US"/>
              <a:t> </a:t>
            </a:r>
            <a:r>
              <a:rPr lang="en-US" err="1"/>
              <a:t>gospodarske</a:t>
            </a:r>
            <a:r>
              <a:rPr lang="en-US"/>
              <a:t> </a:t>
            </a:r>
            <a:r>
              <a:rPr lang="en-US" err="1"/>
              <a:t>integracije</a:t>
            </a:r>
            <a:r>
              <a:rPr lang="en-US"/>
              <a:t> u EU-u, a </a:t>
            </a:r>
            <a:r>
              <a:rPr lang="en-US" err="1"/>
              <a:t>podrazumijeva</a:t>
            </a:r>
            <a:r>
              <a:rPr lang="en-US"/>
              <a:t> </a:t>
            </a:r>
            <a:r>
              <a:rPr lang="en-US" err="1"/>
              <a:t>proširenje</a:t>
            </a:r>
            <a:r>
              <a:rPr lang="en-US"/>
              <a:t> </a:t>
            </a:r>
            <a:r>
              <a:rPr lang="en-US" err="1"/>
              <a:t>jedinstvenog</a:t>
            </a:r>
            <a:r>
              <a:rPr lang="en-US"/>
              <a:t> </a:t>
            </a:r>
            <a:r>
              <a:rPr lang="en-US" err="1"/>
              <a:t>tržišta</a:t>
            </a:r>
            <a:r>
              <a:rPr lang="en-US"/>
              <a:t> EU-a </a:t>
            </a:r>
            <a:r>
              <a:rPr lang="en-US" err="1"/>
              <a:t>koje</a:t>
            </a:r>
            <a:r>
              <a:rPr lang="en-US"/>
              <a:t> je </a:t>
            </a:r>
            <a:r>
              <a:rPr lang="en-US" err="1"/>
              <a:t>obilježeno</a:t>
            </a:r>
            <a:r>
              <a:rPr lang="en-US"/>
              <a:t> </a:t>
            </a:r>
            <a:r>
              <a:rPr lang="en-US" err="1"/>
              <a:t>zajedničkim</a:t>
            </a:r>
            <a:r>
              <a:rPr lang="en-US"/>
              <a:t> </a:t>
            </a:r>
            <a:r>
              <a:rPr lang="en-US" err="1"/>
              <a:t>odredbama</a:t>
            </a:r>
            <a:r>
              <a:rPr lang="en-US"/>
              <a:t> o </a:t>
            </a:r>
            <a:r>
              <a:rPr lang="en-US" err="1"/>
              <a:t>proizvodima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slobodnim</a:t>
            </a:r>
            <a:r>
              <a:rPr lang="en-US"/>
              <a:t> </a:t>
            </a:r>
            <a:r>
              <a:rPr lang="en-US" err="1"/>
              <a:t>kretanjem</a:t>
            </a:r>
            <a:r>
              <a:rPr lang="en-US"/>
              <a:t> robe, </a:t>
            </a:r>
            <a:r>
              <a:rPr lang="en-US" err="1"/>
              <a:t>kapitala</a:t>
            </a:r>
            <a:r>
              <a:rPr lang="en-US"/>
              <a:t>, </a:t>
            </a:r>
            <a:r>
              <a:rPr lang="en-US" err="1"/>
              <a:t>radne</a:t>
            </a:r>
            <a:r>
              <a:rPr lang="en-US"/>
              <a:t> </a:t>
            </a:r>
            <a:r>
              <a:rPr lang="en-US" err="1"/>
              <a:t>snage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usluga</a:t>
            </a:r>
            <a:r>
              <a:rPr lang="en-US"/>
              <a:t>. </a:t>
            </a:r>
            <a:r>
              <a:rPr lang="en-US" err="1"/>
              <a:t>Suštinski</a:t>
            </a:r>
            <a:r>
              <a:rPr lang="en-US"/>
              <a:t>, </a:t>
            </a:r>
            <a:r>
              <a:rPr lang="en-US" err="1"/>
              <a:t>ekonomska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monetarna</a:t>
            </a:r>
            <a:r>
              <a:rPr lang="en-US"/>
              <a:t> </a:t>
            </a:r>
            <a:r>
              <a:rPr lang="en-US" err="1"/>
              <a:t>unija</a:t>
            </a:r>
            <a:r>
              <a:rPr lang="en-US"/>
              <a:t> </a:t>
            </a:r>
            <a:r>
              <a:rPr lang="en-US" err="1"/>
              <a:t>znači</a:t>
            </a:r>
            <a:r>
              <a:rPr lang="en-US"/>
              <a:t>: 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koordinaciju</a:t>
            </a:r>
            <a:r>
              <a:rPr lang="en-US"/>
              <a:t> </a:t>
            </a:r>
            <a:r>
              <a:rPr lang="en-US" err="1"/>
              <a:t>ekonomske</a:t>
            </a:r>
            <a:r>
              <a:rPr lang="en-US"/>
              <a:t> </a:t>
            </a:r>
            <a:r>
              <a:rPr lang="en-US" err="1"/>
              <a:t>politike</a:t>
            </a:r>
            <a:r>
              <a:rPr lang="en-US"/>
              <a:t> </a:t>
            </a:r>
            <a:r>
              <a:rPr lang="en-US" err="1"/>
              <a:t>među</a:t>
            </a:r>
            <a:r>
              <a:rPr lang="en-US"/>
              <a:t> </a:t>
            </a:r>
            <a:r>
              <a:rPr lang="en-US" err="1"/>
              <a:t>zemljama</a:t>
            </a:r>
            <a:r>
              <a:rPr lang="en-US"/>
              <a:t> </a:t>
            </a:r>
            <a:r>
              <a:rPr lang="en-US" err="1"/>
              <a:t>članicama</a:t>
            </a:r>
            <a:r>
              <a:rPr lang="en-US"/>
              <a:t>;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koordinaciju</a:t>
            </a:r>
            <a:r>
              <a:rPr lang="en-US"/>
              <a:t> </a:t>
            </a:r>
            <a:r>
              <a:rPr lang="en-US" err="1"/>
              <a:t>fiskalne</a:t>
            </a:r>
            <a:r>
              <a:rPr lang="en-US"/>
              <a:t> </a:t>
            </a:r>
            <a:r>
              <a:rPr lang="en-US" err="1"/>
              <a:t>politike</a:t>
            </a:r>
            <a:r>
              <a:rPr lang="en-US"/>
              <a:t> </a:t>
            </a:r>
            <a:r>
              <a:rPr lang="en-US" err="1"/>
              <a:t>među</a:t>
            </a:r>
            <a:r>
              <a:rPr lang="en-US"/>
              <a:t> </a:t>
            </a:r>
            <a:r>
              <a:rPr lang="en-US" err="1"/>
              <a:t>državama</a:t>
            </a:r>
            <a:r>
              <a:rPr lang="en-US"/>
              <a:t> </a:t>
            </a:r>
            <a:r>
              <a:rPr lang="en-US" err="1"/>
              <a:t>članicama</a:t>
            </a:r>
            <a:r>
              <a:rPr lang="en-US"/>
              <a:t>;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neovisnu</a:t>
            </a:r>
            <a:r>
              <a:rPr lang="en-US"/>
              <a:t> </a:t>
            </a:r>
            <a:r>
              <a:rPr lang="en-US" err="1"/>
              <a:t>monetarnu</a:t>
            </a:r>
            <a:r>
              <a:rPr lang="en-US"/>
              <a:t> </a:t>
            </a:r>
            <a:r>
              <a:rPr lang="en-US" err="1"/>
              <a:t>politiku</a:t>
            </a:r>
            <a:r>
              <a:rPr lang="en-US"/>
              <a:t> </a:t>
            </a:r>
            <a:r>
              <a:rPr lang="en-US" err="1"/>
              <a:t>koju</a:t>
            </a:r>
            <a:r>
              <a:rPr lang="en-US"/>
              <a:t> </a:t>
            </a:r>
            <a:r>
              <a:rPr lang="en-US" err="1"/>
              <a:t>vodi</a:t>
            </a:r>
            <a:r>
              <a:rPr lang="en-US"/>
              <a:t> </a:t>
            </a:r>
            <a:r>
              <a:rPr lang="en-US" err="1"/>
              <a:t>Europska</a:t>
            </a:r>
            <a:r>
              <a:rPr lang="en-US"/>
              <a:t> </a:t>
            </a:r>
            <a:r>
              <a:rPr lang="en-US" err="1"/>
              <a:t>centralna</a:t>
            </a:r>
            <a:r>
              <a:rPr lang="en-US"/>
              <a:t> </a:t>
            </a:r>
            <a:r>
              <a:rPr lang="en-US" err="1"/>
              <a:t>banka</a:t>
            </a:r>
            <a:r>
              <a:rPr lang="en-US"/>
              <a:t> (ECB);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uvođenje</a:t>
            </a:r>
            <a:r>
              <a:rPr lang="en-US"/>
              <a:t> </a:t>
            </a:r>
            <a:r>
              <a:rPr lang="en-US" err="1"/>
              <a:t>zajedničke</a:t>
            </a:r>
            <a:r>
              <a:rPr lang="en-US"/>
              <a:t> </a:t>
            </a:r>
            <a:r>
              <a:rPr lang="en-US" err="1"/>
              <a:t>valute</a:t>
            </a:r>
            <a:r>
              <a:rPr lang="en-US"/>
              <a:t> u </a:t>
            </a:r>
            <a:r>
              <a:rPr lang="en-US" err="1"/>
              <a:t>europodručju</a:t>
            </a:r>
            <a:r>
              <a:rPr lang="en-US"/>
              <a:t>.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err="1"/>
              <a:t>Svih</a:t>
            </a:r>
            <a:r>
              <a:rPr lang="en-US"/>
              <a:t> 28 </a:t>
            </a:r>
            <a:r>
              <a:rPr lang="en-US" err="1"/>
              <a:t>država</a:t>
            </a:r>
            <a:r>
              <a:rPr lang="en-US"/>
              <a:t> </a:t>
            </a:r>
            <a:r>
              <a:rPr lang="en-US" err="1"/>
              <a:t>članica</a:t>
            </a:r>
            <a:r>
              <a:rPr lang="en-US"/>
              <a:t>, </a:t>
            </a:r>
            <a:r>
              <a:rPr lang="en-US" err="1"/>
              <a:t>osim</a:t>
            </a:r>
            <a:r>
              <a:rPr lang="en-US"/>
              <a:t> </a:t>
            </a:r>
            <a:r>
              <a:rPr lang="en-US" err="1"/>
              <a:t>Ujedinjenog</a:t>
            </a:r>
            <a:r>
              <a:rPr lang="en-US"/>
              <a:t> Kraljevstva</a:t>
            </a:r>
            <a:r>
              <a:rPr lang="bs-Latn-BA"/>
              <a:t> i </a:t>
            </a:r>
            <a:r>
              <a:rPr lang="en-US"/>
              <a:t>Danske, mora </a:t>
            </a:r>
            <a:r>
              <a:rPr lang="en-US" err="1"/>
              <a:t>preuzeti</a:t>
            </a:r>
            <a:r>
              <a:rPr lang="en-US"/>
              <a:t> euro </a:t>
            </a:r>
            <a:r>
              <a:rPr lang="en-US" err="1"/>
              <a:t>nakon</a:t>
            </a:r>
            <a:r>
              <a:rPr lang="en-US"/>
              <a:t> </a:t>
            </a:r>
            <a:r>
              <a:rPr lang="en-US" err="1"/>
              <a:t>najmanje</a:t>
            </a:r>
            <a:r>
              <a:rPr lang="en-US"/>
              <a:t> </a:t>
            </a:r>
            <a:r>
              <a:rPr lang="en-US" err="1"/>
              <a:t>dvije</a:t>
            </a:r>
            <a:r>
              <a:rPr lang="en-US"/>
              <a:t> </a:t>
            </a:r>
            <a:r>
              <a:rPr lang="en-US" err="1"/>
              <a:t>godine</a:t>
            </a:r>
            <a:r>
              <a:rPr lang="en-US"/>
              <a:t> </a:t>
            </a:r>
            <a:r>
              <a:rPr lang="en-US" err="1"/>
              <a:t>sudjelovanja</a:t>
            </a:r>
            <a:r>
              <a:rPr lang="en-US"/>
              <a:t> u </a:t>
            </a:r>
            <a:r>
              <a:rPr lang="en-US" err="1"/>
              <a:t>europskom</a:t>
            </a:r>
            <a:r>
              <a:rPr lang="en-US"/>
              <a:t> </a:t>
            </a:r>
            <a:r>
              <a:rPr lang="en-US" err="1"/>
              <a:t>tečajnom</a:t>
            </a:r>
            <a:r>
              <a:rPr lang="en-US"/>
              <a:t> </a:t>
            </a:r>
            <a:r>
              <a:rPr lang="en-US" err="1"/>
              <a:t>mehanizmu</a:t>
            </a:r>
            <a:r>
              <a:rPr lang="en-US"/>
              <a:t> II (ERM II)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ispunjavanja</a:t>
            </a:r>
            <a:r>
              <a:rPr lang="en-US"/>
              <a:t> </a:t>
            </a:r>
            <a:r>
              <a:rPr lang="en-US" err="1"/>
              <a:t>konvergencijskih</a:t>
            </a:r>
            <a:r>
              <a:rPr lang="en-US"/>
              <a:t> </a:t>
            </a:r>
            <a:r>
              <a:rPr lang="en-US" err="1"/>
              <a:t>kriterija</a:t>
            </a:r>
            <a:r>
              <a:rPr lang="en-US"/>
              <a:t>. </a:t>
            </a:r>
            <a:r>
              <a:rPr lang="en-US" err="1"/>
              <a:t>Jedinstvenu</a:t>
            </a:r>
            <a:r>
              <a:rPr lang="en-US"/>
              <a:t> </a:t>
            </a:r>
            <a:r>
              <a:rPr lang="en-US" err="1"/>
              <a:t>monetarnu</a:t>
            </a:r>
            <a:r>
              <a:rPr lang="en-US"/>
              <a:t> </a:t>
            </a:r>
            <a:r>
              <a:rPr lang="en-US" err="1"/>
              <a:t>politiku</a:t>
            </a:r>
            <a:r>
              <a:rPr lang="en-US"/>
              <a:t> </a:t>
            </a:r>
            <a:r>
              <a:rPr lang="en-US" err="1"/>
              <a:t>utvrđuje</a:t>
            </a:r>
            <a:r>
              <a:rPr lang="en-US"/>
              <a:t> </a:t>
            </a:r>
            <a:r>
              <a:rPr lang="en-US" err="1"/>
              <a:t>Europska</a:t>
            </a:r>
            <a:r>
              <a:rPr lang="en-US"/>
              <a:t> </a:t>
            </a:r>
            <a:r>
              <a:rPr lang="en-US" err="1"/>
              <a:t>centralna</a:t>
            </a:r>
            <a:r>
              <a:rPr lang="en-US"/>
              <a:t> </a:t>
            </a:r>
            <a:r>
              <a:rPr lang="en-US" err="1"/>
              <a:t>banka</a:t>
            </a:r>
            <a:r>
              <a:rPr lang="en-US"/>
              <a:t> (ECB), a </a:t>
            </a:r>
            <a:r>
              <a:rPr lang="en-US" err="1"/>
              <a:t>ona</a:t>
            </a:r>
            <a:r>
              <a:rPr lang="en-US"/>
              <a:t> se </a:t>
            </a:r>
            <a:r>
              <a:rPr lang="en-US" err="1"/>
              <a:t>dopunjuje</a:t>
            </a:r>
            <a:r>
              <a:rPr lang="en-US"/>
              <a:t> </a:t>
            </a:r>
            <a:r>
              <a:rPr lang="en-US" err="1"/>
              <a:t>usklađenim</a:t>
            </a:r>
            <a:r>
              <a:rPr lang="en-US"/>
              <a:t> </a:t>
            </a:r>
            <a:r>
              <a:rPr lang="en-US" err="1"/>
              <a:t>fiskalnim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ekonomskim</a:t>
            </a:r>
            <a:r>
              <a:rPr lang="en-US"/>
              <a:t> </a:t>
            </a:r>
            <a:r>
              <a:rPr lang="en-US" err="1"/>
              <a:t>politikama</a:t>
            </a:r>
            <a:r>
              <a:rPr lang="en-US"/>
              <a:t>. U EMU-u ne </a:t>
            </a:r>
            <a:r>
              <a:rPr lang="en-US" err="1"/>
              <a:t>postoji</a:t>
            </a:r>
            <a:r>
              <a:rPr lang="en-US"/>
              <a:t> </a:t>
            </a:r>
            <a:r>
              <a:rPr lang="en-US" err="1"/>
              <a:t>jedna</a:t>
            </a:r>
            <a:r>
              <a:rPr lang="en-US"/>
              <a:t> </a:t>
            </a:r>
            <a:r>
              <a:rPr lang="en-US" err="1"/>
              <a:t>institucija</a:t>
            </a:r>
            <a:r>
              <a:rPr lang="en-US"/>
              <a:t> </a:t>
            </a:r>
            <a:r>
              <a:rPr lang="en-US" err="1"/>
              <a:t>koja</a:t>
            </a:r>
            <a:r>
              <a:rPr lang="en-US"/>
              <a:t> je </a:t>
            </a:r>
            <a:r>
              <a:rPr lang="en-US" err="1"/>
              <a:t>odgovorna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ekonomsku</a:t>
            </a:r>
            <a:r>
              <a:rPr lang="en-US"/>
              <a:t> </a:t>
            </a:r>
            <a:r>
              <a:rPr lang="en-US" err="1"/>
              <a:t>politiku</a:t>
            </a:r>
            <a:r>
              <a:rPr lang="en-US"/>
              <a:t>, </a:t>
            </a:r>
            <a:r>
              <a:rPr lang="en-US" err="1"/>
              <a:t>te</a:t>
            </a:r>
            <a:r>
              <a:rPr lang="en-US"/>
              <a:t> se </a:t>
            </a:r>
            <a:r>
              <a:rPr lang="en-US" err="1"/>
              <a:t>odgovornost</a:t>
            </a:r>
            <a:r>
              <a:rPr lang="en-US"/>
              <a:t> </a:t>
            </a:r>
            <a:r>
              <a:rPr lang="en-US" err="1"/>
              <a:t>dijeli</a:t>
            </a:r>
            <a:r>
              <a:rPr lang="en-US"/>
              <a:t> </a:t>
            </a:r>
            <a:r>
              <a:rPr lang="en-US" err="1"/>
              <a:t>između</a:t>
            </a:r>
            <a:r>
              <a:rPr lang="en-US"/>
              <a:t> </a:t>
            </a:r>
            <a:r>
              <a:rPr lang="en-US" err="1"/>
              <a:t>država</a:t>
            </a:r>
            <a:r>
              <a:rPr lang="en-US"/>
              <a:t> </a:t>
            </a:r>
            <a:r>
              <a:rPr lang="en-US" err="1"/>
              <a:t>članica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raznih</a:t>
            </a:r>
            <a:r>
              <a:rPr lang="en-US"/>
              <a:t> </a:t>
            </a:r>
            <a:r>
              <a:rPr lang="en-US" err="1"/>
              <a:t>institucija</a:t>
            </a:r>
            <a:r>
              <a:rPr lang="en-US"/>
              <a:t> EU-a. </a:t>
            </a:r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/>
              <a:t>Europska ekonomska i  monetarna unija- EMU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22673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772816"/>
            <a:ext cx="8928992" cy="5085184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Na </a:t>
            </a:r>
            <a:r>
              <a:rPr lang="en-US" err="1"/>
              <a:t>sastanku</a:t>
            </a:r>
            <a:r>
              <a:rPr lang="en-US"/>
              <a:t> u </a:t>
            </a:r>
            <a:r>
              <a:rPr lang="en-US" err="1"/>
              <a:t>Haagu</a:t>
            </a:r>
            <a:r>
              <a:rPr lang="en-US"/>
              <a:t> 1969. </a:t>
            </a:r>
            <a:r>
              <a:rPr lang="en-US" err="1"/>
              <a:t>godine</a:t>
            </a:r>
            <a:r>
              <a:rPr lang="en-US"/>
              <a:t>, </a:t>
            </a:r>
            <a:r>
              <a:rPr lang="en-US" err="1"/>
              <a:t>čelnici</a:t>
            </a:r>
            <a:r>
              <a:rPr lang="en-US"/>
              <a:t> </a:t>
            </a:r>
            <a:r>
              <a:rPr lang="en-US" err="1"/>
              <a:t>država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vlada</a:t>
            </a:r>
            <a:r>
              <a:rPr lang="en-US"/>
              <a:t> </a:t>
            </a:r>
            <a:r>
              <a:rPr lang="en-US" err="1"/>
              <a:t>odredili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novi</a:t>
            </a:r>
            <a:r>
              <a:rPr lang="en-US"/>
              <a:t> </a:t>
            </a:r>
            <a:r>
              <a:rPr lang="en-US" err="1"/>
              <a:t>cilj</a:t>
            </a:r>
            <a:r>
              <a:rPr lang="en-US"/>
              <a:t> </a:t>
            </a:r>
            <a:r>
              <a:rPr lang="en-US" err="1"/>
              <a:t>europske</a:t>
            </a:r>
            <a:r>
              <a:rPr lang="en-US"/>
              <a:t> </a:t>
            </a:r>
            <a:r>
              <a:rPr lang="en-US" err="1"/>
              <a:t>integracije</a:t>
            </a:r>
            <a:r>
              <a:rPr lang="en-US"/>
              <a:t>: </a:t>
            </a:r>
            <a:r>
              <a:rPr lang="en-US" err="1"/>
              <a:t>ekonomsku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monetarnu</a:t>
            </a:r>
            <a:r>
              <a:rPr lang="en-US"/>
              <a:t> </a:t>
            </a:r>
            <a:r>
              <a:rPr lang="en-US" err="1"/>
              <a:t>uniju</a:t>
            </a:r>
            <a:r>
              <a:rPr lang="en-US"/>
              <a:t> (EMU). </a:t>
            </a:r>
            <a:r>
              <a:rPr lang="en-US" err="1"/>
              <a:t>Ugovorom</a:t>
            </a:r>
            <a:r>
              <a:rPr lang="en-US"/>
              <a:t>, a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osnovu</a:t>
            </a:r>
            <a:r>
              <a:rPr lang="en-US"/>
              <a:t> </a:t>
            </a:r>
            <a:r>
              <a:rPr lang="en-US" err="1"/>
              <a:t>prijedloga</a:t>
            </a:r>
            <a:r>
              <a:rPr lang="en-US"/>
              <a:t> </a:t>
            </a:r>
            <a:r>
              <a:rPr lang="en-US" err="1"/>
              <a:t>Delorsovog</a:t>
            </a:r>
            <a:r>
              <a:rPr lang="en-US"/>
              <a:t> </a:t>
            </a:r>
            <a:r>
              <a:rPr lang="en-US" err="1"/>
              <a:t>izvješća</a:t>
            </a:r>
            <a:r>
              <a:rPr lang="en-US"/>
              <a:t>, </a:t>
            </a:r>
            <a:r>
              <a:rPr lang="en-US" err="1"/>
              <a:t>utvrđeno</a:t>
            </a:r>
            <a:r>
              <a:rPr lang="en-US"/>
              <a:t> je da se EMU </a:t>
            </a:r>
            <a:r>
              <a:rPr lang="en-US" err="1"/>
              <a:t>uvodi</a:t>
            </a:r>
            <a:r>
              <a:rPr lang="en-US"/>
              <a:t> u tri </a:t>
            </a:r>
            <a:r>
              <a:rPr lang="en-US" err="1"/>
              <a:t>odvojene</a:t>
            </a:r>
            <a:r>
              <a:rPr lang="en-US"/>
              <a:t>, </a:t>
            </a:r>
            <a:r>
              <a:rPr lang="en-US" err="1"/>
              <a:t>ali</a:t>
            </a:r>
            <a:r>
              <a:rPr lang="en-US"/>
              <a:t> </a:t>
            </a:r>
            <a:r>
              <a:rPr lang="en-US" err="1"/>
              <a:t>razvojno</a:t>
            </a:r>
            <a:r>
              <a:rPr lang="en-US"/>
              <a:t> </a:t>
            </a:r>
            <a:r>
              <a:rPr lang="en-US" err="1"/>
              <a:t>povezane</a:t>
            </a:r>
            <a:r>
              <a:rPr lang="en-US"/>
              <a:t> faze:</a:t>
            </a:r>
            <a:endParaRPr lang="bs-Latn-BA"/>
          </a:p>
          <a:p>
            <a:pPr marL="457200" lvl="0" indent="-457200" algn="just">
              <a:buFont typeface="+mj-lt"/>
              <a:buAutoNum type="arabicPeriod"/>
            </a:pPr>
            <a:r>
              <a:rPr lang="en-US" i="1"/>
              <a:t>Prva </a:t>
            </a:r>
            <a:r>
              <a:rPr lang="en-US" i="1" err="1"/>
              <a:t>faza</a:t>
            </a:r>
            <a:r>
              <a:rPr lang="en-US"/>
              <a:t>: (od 1. </a:t>
            </a:r>
            <a:r>
              <a:rPr lang="en-US" err="1"/>
              <a:t>srpnja</a:t>
            </a:r>
            <a:r>
              <a:rPr lang="en-US"/>
              <a:t> 1990. do 31. </a:t>
            </a:r>
            <a:r>
              <a:rPr lang="en-US" err="1"/>
              <a:t>prosinca</a:t>
            </a:r>
            <a:r>
              <a:rPr lang="en-US"/>
              <a:t> 1993.): </a:t>
            </a:r>
            <a:r>
              <a:rPr lang="en-US" err="1"/>
              <a:t>slobodno</a:t>
            </a:r>
            <a:r>
              <a:rPr lang="en-US"/>
              <a:t> </a:t>
            </a:r>
            <a:r>
              <a:rPr lang="en-US" err="1"/>
              <a:t>kretanje</a:t>
            </a:r>
            <a:r>
              <a:rPr lang="en-US"/>
              <a:t> </a:t>
            </a:r>
            <a:r>
              <a:rPr lang="en-US" err="1"/>
              <a:t>kapitala</a:t>
            </a:r>
            <a:r>
              <a:rPr lang="en-US"/>
              <a:t> </a:t>
            </a:r>
            <a:r>
              <a:rPr lang="en-US" err="1"/>
              <a:t>među</a:t>
            </a:r>
            <a:r>
              <a:rPr lang="en-US"/>
              <a:t> </a:t>
            </a:r>
            <a:r>
              <a:rPr lang="en-US" err="1"/>
              <a:t>državama</a:t>
            </a:r>
            <a:r>
              <a:rPr lang="en-US"/>
              <a:t> </a:t>
            </a:r>
            <a:r>
              <a:rPr lang="en-US" err="1"/>
              <a:t>članicama</a:t>
            </a:r>
            <a:r>
              <a:rPr lang="en-US"/>
              <a:t>;</a:t>
            </a:r>
            <a:endParaRPr lang="bs-Latn-BA"/>
          </a:p>
          <a:p>
            <a:pPr marL="457200" lvl="0" indent="-457200" algn="just">
              <a:buFont typeface="+mj-lt"/>
              <a:buAutoNum type="arabicPeriod"/>
            </a:pPr>
            <a:r>
              <a:rPr lang="en-US" i="1"/>
              <a:t>Druga </a:t>
            </a:r>
            <a:r>
              <a:rPr lang="en-US" i="1" err="1"/>
              <a:t>faza</a:t>
            </a:r>
            <a:r>
              <a:rPr lang="en-US"/>
              <a:t>: (od 1. </a:t>
            </a:r>
            <a:r>
              <a:rPr lang="en-US" err="1"/>
              <a:t>siječnja</a:t>
            </a:r>
            <a:r>
              <a:rPr lang="en-US"/>
              <a:t> 1994. do 31. </a:t>
            </a:r>
            <a:r>
              <a:rPr lang="en-US" err="1"/>
              <a:t>prosinca</a:t>
            </a:r>
            <a:r>
              <a:rPr lang="en-US"/>
              <a:t> 1998.): </a:t>
            </a:r>
            <a:r>
              <a:rPr lang="en-US" err="1"/>
              <a:t>konvergencija</a:t>
            </a:r>
            <a:r>
              <a:rPr lang="en-US"/>
              <a:t> </a:t>
            </a:r>
            <a:r>
              <a:rPr lang="en-US" err="1"/>
              <a:t>ekonomskih</a:t>
            </a:r>
            <a:r>
              <a:rPr lang="en-US"/>
              <a:t> </a:t>
            </a:r>
            <a:r>
              <a:rPr lang="en-US" err="1"/>
              <a:t>politika</a:t>
            </a:r>
            <a:r>
              <a:rPr lang="en-US"/>
              <a:t> </a:t>
            </a:r>
            <a:r>
              <a:rPr lang="en-US" err="1"/>
              <a:t>država</a:t>
            </a:r>
            <a:r>
              <a:rPr lang="en-US"/>
              <a:t> </a:t>
            </a:r>
            <a:r>
              <a:rPr lang="en-US" err="1"/>
              <a:t>članica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jačanje</a:t>
            </a:r>
            <a:r>
              <a:rPr lang="en-US"/>
              <a:t> </a:t>
            </a:r>
            <a:r>
              <a:rPr lang="en-US" err="1"/>
              <a:t>suradnje</a:t>
            </a:r>
            <a:r>
              <a:rPr lang="en-US"/>
              <a:t> </a:t>
            </a:r>
            <a:r>
              <a:rPr lang="en-US" err="1"/>
              <a:t>među</a:t>
            </a:r>
            <a:r>
              <a:rPr lang="en-US"/>
              <a:t> </a:t>
            </a:r>
            <a:r>
              <a:rPr lang="en-US" err="1"/>
              <a:t>nacionalnim</a:t>
            </a:r>
            <a:r>
              <a:rPr lang="en-US"/>
              <a:t> </a:t>
            </a:r>
            <a:r>
              <a:rPr lang="bs-Latn-BA"/>
              <a:t>centralnim</a:t>
            </a:r>
            <a:r>
              <a:rPr lang="en-US"/>
              <a:t> </a:t>
            </a:r>
            <a:r>
              <a:rPr lang="en-US" err="1"/>
              <a:t>bankama</a:t>
            </a:r>
            <a:r>
              <a:rPr lang="en-US"/>
              <a:t> </a:t>
            </a:r>
            <a:r>
              <a:rPr lang="en-US" err="1"/>
              <a:t>država</a:t>
            </a:r>
            <a:r>
              <a:rPr lang="en-US"/>
              <a:t> članica.</a:t>
            </a:r>
            <a:r>
              <a:rPr lang="bs-Latn-BA"/>
              <a:t> </a:t>
            </a:r>
            <a:r>
              <a:rPr lang="en-US"/>
              <a:t>Usklađivanje </a:t>
            </a:r>
            <a:r>
              <a:rPr lang="en-US" err="1"/>
              <a:t>monetarnih</a:t>
            </a:r>
            <a:r>
              <a:rPr lang="en-US"/>
              <a:t> </a:t>
            </a:r>
            <a:r>
              <a:rPr lang="en-US" err="1"/>
              <a:t>politika</a:t>
            </a:r>
            <a:r>
              <a:rPr lang="en-US"/>
              <a:t> </a:t>
            </a:r>
            <a:r>
              <a:rPr lang="en-US" err="1"/>
              <a:t>institucionalizirano</a:t>
            </a:r>
            <a:r>
              <a:rPr lang="en-US"/>
              <a:t> je </a:t>
            </a:r>
            <a:r>
              <a:rPr lang="en-US" err="1"/>
              <a:t>uspostavljanjem</a:t>
            </a:r>
            <a:r>
              <a:rPr lang="en-US"/>
              <a:t> </a:t>
            </a:r>
            <a:r>
              <a:rPr lang="en-US" err="1"/>
              <a:t>Europskog</a:t>
            </a:r>
            <a:r>
              <a:rPr lang="en-US"/>
              <a:t> </a:t>
            </a:r>
            <a:r>
              <a:rPr lang="en-US" err="1"/>
              <a:t>monetarnog</a:t>
            </a:r>
            <a:r>
              <a:rPr lang="en-US"/>
              <a:t> </a:t>
            </a:r>
            <a:r>
              <a:rPr lang="en-US" err="1"/>
              <a:t>instituta</a:t>
            </a:r>
            <a:r>
              <a:rPr lang="en-US"/>
              <a:t> (EMI), </a:t>
            </a:r>
            <a:r>
              <a:rPr lang="en-US" err="1"/>
              <a:t>čije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zadaće</a:t>
            </a:r>
            <a:r>
              <a:rPr lang="en-US"/>
              <a:t> bile </a:t>
            </a:r>
            <a:r>
              <a:rPr lang="en-US" err="1"/>
              <a:t>jačanje</a:t>
            </a:r>
            <a:r>
              <a:rPr lang="en-US"/>
              <a:t> </a:t>
            </a:r>
            <a:r>
              <a:rPr lang="en-US" err="1"/>
              <a:t>suradnje</a:t>
            </a:r>
            <a:r>
              <a:rPr lang="en-US"/>
              <a:t> </a:t>
            </a:r>
            <a:r>
              <a:rPr lang="en-US" err="1"/>
              <a:t>među</a:t>
            </a:r>
            <a:r>
              <a:rPr lang="en-US"/>
              <a:t> </a:t>
            </a:r>
            <a:r>
              <a:rPr lang="en-US" err="1"/>
              <a:t>nacionalnim</a:t>
            </a:r>
            <a:r>
              <a:rPr lang="en-US"/>
              <a:t> </a:t>
            </a:r>
            <a:r>
              <a:rPr lang="en-US" err="1"/>
              <a:t>centralnim</a:t>
            </a:r>
            <a:r>
              <a:rPr lang="en-US"/>
              <a:t> </a:t>
            </a:r>
            <a:r>
              <a:rPr lang="en-US" err="1"/>
              <a:t>bankama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provođenje</a:t>
            </a:r>
            <a:r>
              <a:rPr lang="en-US"/>
              <a:t> </a:t>
            </a:r>
            <a:r>
              <a:rPr lang="en-US" err="1"/>
              <a:t>potrebnih</a:t>
            </a:r>
            <a:r>
              <a:rPr lang="en-US"/>
              <a:t> </a:t>
            </a:r>
            <a:r>
              <a:rPr lang="en-US" err="1"/>
              <a:t>priprema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uvođenje</a:t>
            </a:r>
            <a:r>
              <a:rPr lang="en-US"/>
              <a:t> </a:t>
            </a:r>
            <a:r>
              <a:rPr lang="en-US" err="1"/>
              <a:t>jedinstvene</a:t>
            </a:r>
            <a:r>
              <a:rPr lang="en-US"/>
              <a:t> </a:t>
            </a:r>
            <a:r>
              <a:rPr lang="en-US" err="1"/>
              <a:t>valute</a:t>
            </a:r>
            <a:r>
              <a:rPr lang="en-US"/>
              <a:t>. </a:t>
            </a:r>
            <a:r>
              <a:rPr lang="en-US" err="1"/>
              <a:t>Nacionalne</a:t>
            </a:r>
            <a:r>
              <a:rPr lang="en-US"/>
              <a:t> </a:t>
            </a:r>
            <a:r>
              <a:rPr lang="en-US" err="1"/>
              <a:t>centralne</a:t>
            </a:r>
            <a:r>
              <a:rPr lang="en-US"/>
              <a:t> </a:t>
            </a:r>
            <a:r>
              <a:rPr lang="en-US" err="1"/>
              <a:t>banke</a:t>
            </a:r>
            <a:r>
              <a:rPr lang="en-US"/>
              <a:t> </a:t>
            </a:r>
            <a:r>
              <a:rPr lang="en-US" err="1"/>
              <a:t>trebale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u </a:t>
            </a:r>
            <a:r>
              <a:rPr lang="en-US" err="1"/>
              <a:t>toj</a:t>
            </a:r>
            <a:r>
              <a:rPr lang="en-US"/>
              <a:t> </a:t>
            </a:r>
            <a:r>
              <a:rPr lang="en-US" err="1"/>
              <a:t>fazi</a:t>
            </a:r>
            <a:r>
              <a:rPr lang="en-US"/>
              <a:t> </a:t>
            </a:r>
            <a:r>
              <a:rPr lang="en-US" err="1"/>
              <a:t>postati</a:t>
            </a:r>
            <a:r>
              <a:rPr lang="en-US"/>
              <a:t> </a:t>
            </a:r>
            <a:r>
              <a:rPr lang="en-US" err="1"/>
              <a:t>neovisne</a:t>
            </a:r>
            <a:r>
              <a:rPr lang="en-US"/>
              <a:t>;</a:t>
            </a:r>
            <a:endParaRPr lang="bs-Latn-BA"/>
          </a:p>
          <a:p>
            <a:pPr marL="457200" lvl="0" indent="-457200" algn="just">
              <a:buFont typeface="+mj-lt"/>
              <a:buAutoNum type="arabicPeriod"/>
            </a:pPr>
            <a:r>
              <a:rPr lang="en-US" i="1" err="1"/>
              <a:t>Treća</a:t>
            </a:r>
            <a:r>
              <a:rPr lang="en-US" i="1"/>
              <a:t> </a:t>
            </a:r>
            <a:r>
              <a:rPr lang="en-US" i="1" err="1"/>
              <a:t>faza</a:t>
            </a:r>
            <a:r>
              <a:rPr lang="en-US"/>
              <a:t>: (</a:t>
            </a:r>
            <a:r>
              <a:rPr lang="en-US" err="1"/>
              <a:t>provodi</a:t>
            </a:r>
            <a:r>
              <a:rPr lang="en-US"/>
              <a:t> se od 1. </a:t>
            </a:r>
            <a:r>
              <a:rPr lang="en-US" err="1"/>
              <a:t>siječnja</a:t>
            </a:r>
            <a:r>
              <a:rPr lang="en-US"/>
              <a:t> 1999.): </a:t>
            </a:r>
            <a:r>
              <a:rPr lang="en-US" err="1"/>
              <a:t>postupno</a:t>
            </a:r>
            <a:r>
              <a:rPr lang="en-US"/>
              <a:t> </a:t>
            </a:r>
            <a:r>
              <a:rPr lang="en-US" err="1"/>
              <a:t>uvođenje</a:t>
            </a:r>
            <a:r>
              <a:rPr lang="en-US"/>
              <a:t> </a:t>
            </a:r>
            <a:r>
              <a:rPr lang="en-US" err="1"/>
              <a:t>eura</a:t>
            </a:r>
            <a:r>
              <a:rPr lang="en-US"/>
              <a:t> </a:t>
            </a:r>
            <a:r>
              <a:rPr lang="en-US" err="1"/>
              <a:t>kao</a:t>
            </a:r>
            <a:r>
              <a:rPr lang="en-US"/>
              <a:t> </a:t>
            </a:r>
            <a:r>
              <a:rPr lang="en-US" err="1"/>
              <a:t>jedinstvene</a:t>
            </a:r>
            <a:r>
              <a:rPr lang="en-US"/>
              <a:t> </a:t>
            </a:r>
            <a:r>
              <a:rPr lang="en-US" err="1"/>
              <a:t>valute</a:t>
            </a:r>
            <a:r>
              <a:rPr lang="en-US"/>
              <a:t> </a:t>
            </a:r>
            <a:r>
              <a:rPr lang="en-US" err="1"/>
              <a:t>država</a:t>
            </a:r>
            <a:r>
              <a:rPr lang="en-US"/>
              <a:t> </a:t>
            </a:r>
            <a:r>
              <a:rPr lang="en-US" err="1"/>
              <a:t>članica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provedba</a:t>
            </a:r>
            <a:r>
              <a:rPr lang="en-US"/>
              <a:t> </a:t>
            </a:r>
            <a:r>
              <a:rPr lang="en-US" err="1"/>
              <a:t>zajedničke</a:t>
            </a:r>
            <a:r>
              <a:rPr lang="en-US"/>
              <a:t> </a:t>
            </a:r>
            <a:r>
              <a:rPr lang="en-US" err="1"/>
              <a:t>monetarne</a:t>
            </a:r>
            <a:r>
              <a:rPr lang="en-US"/>
              <a:t> </a:t>
            </a:r>
            <a:r>
              <a:rPr lang="en-US" err="1"/>
              <a:t>politike</a:t>
            </a:r>
            <a:r>
              <a:rPr lang="en-US"/>
              <a:t> pod </a:t>
            </a:r>
            <a:r>
              <a:rPr lang="en-US" err="1"/>
              <a:t>okriljem</a:t>
            </a:r>
            <a:r>
              <a:rPr lang="en-US"/>
              <a:t> ECB-a. </a:t>
            </a:r>
            <a:r>
              <a:rPr lang="en-US" err="1"/>
              <a:t>Prijelaz</a:t>
            </a:r>
            <a:r>
              <a:rPr lang="en-US"/>
              <a:t> u </a:t>
            </a:r>
            <a:r>
              <a:rPr lang="en-US" err="1"/>
              <a:t>treću</a:t>
            </a:r>
            <a:r>
              <a:rPr lang="en-US"/>
              <a:t> </a:t>
            </a:r>
            <a:r>
              <a:rPr lang="en-US" err="1"/>
              <a:t>fazu</a:t>
            </a:r>
            <a:r>
              <a:rPr lang="en-US"/>
              <a:t> </a:t>
            </a:r>
            <a:r>
              <a:rPr lang="en-US" err="1"/>
              <a:t>ovisio</a:t>
            </a:r>
            <a:r>
              <a:rPr lang="en-US"/>
              <a:t> je o </a:t>
            </a:r>
            <a:r>
              <a:rPr lang="en-US" err="1"/>
              <a:t>postizanju</a:t>
            </a:r>
            <a:r>
              <a:rPr lang="en-US"/>
              <a:t> </a:t>
            </a:r>
            <a:r>
              <a:rPr lang="en-US" err="1"/>
              <a:t>visokog</a:t>
            </a:r>
            <a:r>
              <a:rPr lang="en-US"/>
              <a:t> </a:t>
            </a:r>
            <a:r>
              <a:rPr lang="en-US" err="1"/>
              <a:t>stupnja</a:t>
            </a:r>
            <a:r>
              <a:rPr lang="en-US"/>
              <a:t> </a:t>
            </a:r>
            <a:r>
              <a:rPr lang="en-US" err="1"/>
              <a:t>trajne</a:t>
            </a:r>
            <a:r>
              <a:rPr lang="en-US"/>
              <a:t> </a:t>
            </a:r>
            <a:r>
              <a:rPr lang="en-US" err="1"/>
              <a:t>konvergencije</a:t>
            </a:r>
            <a:r>
              <a:rPr lang="en-US"/>
              <a:t> </a:t>
            </a:r>
            <a:r>
              <a:rPr lang="en-US" err="1"/>
              <a:t>koja</a:t>
            </a:r>
            <a:r>
              <a:rPr lang="en-US"/>
              <a:t> se </a:t>
            </a:r>
            <a:r>
              <a:rPr lang="en-US" err="1"/>
              <a:t>mjerila</a:t>
            </a:r>
            <a:r>
              <a:rPr lang="en-US"/>
              <a:t> </a:t>
            </a:r>
            <a:r>
              <a:rPr lang="en-US" err="1"/>
              <a:t>prema</a:t>
            </a:r>
            <a:r>
              <a:rPr lang="en-US"/>
              <a:t> </a:t>
            </a:r>
            <a:r>
              <a:rPr lang="en-US" err="1"/>
              <a:t>nizu</a:t>
            </a:r>
            <a:r>
              <a:rPr lang="en-US"/>
              <a:t> </a:t>
            </a:r>
            <a:r>
              <a:rPr lang="en-US" err="1"/>
              <a:t>kriterija</a:t>
            </a:r>
            <a:r>
              <a:rPr lang="en-US"/>
              <a:t> </a:t>
            </a:r>
            <a:r>
              <a:rPr lang="en-US" err="1"/>
              <a:t>utvrđenih</a:t>
            </a:r>
            <a:r>
              <a:rPr lang="en-US"/>
              <a:t> </a:t>
            </a:r>
            <a:r>
              <a:rPr lang="en-US" err="1"/>
              <a:t>Ugovorima</a:t>
            </a:r>
            <a:r>
              <a:rPr lang="en-US"/>
              <a:t>. Jedinstvena </a:t>
            </a:r>
            <a:r>
              <a:rPr lang="en-US" err="1"/>
              <a:t>monetarna</a:t>
            </a:r>
            <a:r>
              <a:rPr lang="en-US"/>
              <a:t> </a:t>
            </a:r>
            <a:r>
              <a:rPr lang="en-US" err="1"/>
              <a:t>politika</a:t>
            </a:r>
            <a:r>
              <a:rPr lang="en-US"/>
              <a:t> </a:t>
            </a:r>
            <a:r>
              <a:rPr lang="en-US" err="1"/>
              <a:t>uvedena</a:t>
            </a:r>
            <a:r>
              <a:rPr lang="en-US"/>
              <a:t> je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povjerena</a:t>
            </a:r>
            <a:r>
              <a:rPr lang="en-US"/>
              <a:t> </a:t>
            </a:r>
            <a:r>
              <a:rPr lang="en-US" err="1"/>
              <a:t>Europskom</a:t>
            </a:r>
            <a:r>
              <a:rPr lang="en-US"/>
              <a:t> </a:t>
            </a:r>
            <a:r>
              <a:rPr lang="en-US" err="1"/>
              <a:t>sustavu</a:t>
            </a:r>
            <a:r>
              <a:rPr lang="en-US"/>
              <a:t> </a:t>
            </a:r>
            <a:r>
              <a:rPr lang="en-US" err="1"/>
              <a:t>centralnih</a:t>
            </a:r>
            <a:r>
              <a:rPr lang="en-US"/>
              <a:t> </a:t>
            </a:r>
            <a:r>
              <a:rPr lang="en-US" err="1"/>
              <a:t>banaka</a:t>
            </a:r>
            <a:r>
              <a:rPr lang="en-US"/>
              <a:t> (ESCB), </a:t>
            </a:r>
            <a:r>
              <a:rPr lang="en-US" err="1"/>
              <a:t>koji</a:t>
            </a:r>
            <a:r>
              <a:rPr lang="en-US"/>
              <a:t> </a:t>
            </a:r>
            <a:r>
              <a:rPr lang="en-US" err="1"/>
              <a:t>čine</a:t>
            </a:r>
            <a:r>
              <a:rPr lang="en-US"/>
              <a:t> </a:t>
            </a:r>
            <a:r>
              <a:rPr lang="en-US" err="1"/>
              <a:t>nacionalne</a:t>
            </a:r>
            <a:r>
              <a:rPr lang="en-US"/>
              <a:t> </a:t>
            </a:r>
            <a:r>
              <a:rPr lang="en-US" err="1"/>
              <a:t>centralne</a:t>
            </a:r>
            <a:r>
              <a:rPr lang="en-US"/>
              <a:t> </a:t>
            </a:r>
            <a:r>
              <a:rPr lang="en-US" err="1"/>
              <a:t>banke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ECB. </a:t>
            </a:r>
            <a:endParaRPr lang="bs-Latn-BA"/>
          </a:p>
          <a:p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Nastanak EMU-a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4868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340768"/>
            <a:ext cx="8928992" cy="5517232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Prve dvije faze EMU-a su dovršene, međutim treća se idalje provodi. Načelno to znači da sve države članice EU-a moraju preuzeti euro</a:t>
            </a:r>
            <a:r>
              <a:rPr lang="bs-Latn-BA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Izuzetak od ovog pravila je učinjen i u slučaju dvije države- članice EU-a, Ujedinjenog Kraljevstva, te Danske, koje su dale su doznanja da ne namjeravaju pristupiti trećoj fazi EMU-a i shodno tome ne žele preuzeti euro. </a:t>
            </a:r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Glavni </a:t>
            </a:r>
            <a:r>
              <a:rPr lang="en-US" err="1"/>
              <a:t>organi</a:t>
            </a:r>
            <a:r>
              <a:rPr lang="en-US"/>
              <a:t> u </a:t>
            </a:r>
            <a:r>
              <a:rPr lang="en-US" err="1"/>
              <a:t>Ekonomskoj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monetarnoj</a:t>
            </a:r>
            <a:r>
              <a:rPr lang="en-US"/>
              <a:t> </a:t>
            </a:r>
            <a:r>
              <a:rPr lang="en-US" err="1"/>
              <a:t>uniji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: 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Europsko</a:t>
            </a:r>
            <a:r>
              <a:rPr lang="en-US"/>
              <a:t> </a:t>
            </a:r>
            <a:r>
              <a:rPr lang="en-US" err="1"/>
              <a:t>vijeće</a:t>
            </a:r>
            <a:r>
              <a:rPr lang="en-US"/>
              <a:t> - </a:t>
            </a:r>
            <a:r>
              <a:rPr lang="en-US" err="1"/>
              <a:t>donosi</a:t>
            </a:r>
            <a:r>
              <a:rPr lang="en-US"/>
              <a:t> </a:t>
            </a:r>
            <a:r>
              <a:rPr lang="en-US" err="1"/>
              <a:t>sveukupni</a:t>
            </a:r>
            <a:r>
              <a:rPr lang="en-US"/>
              <a:t> </a:t>
            </a:r>
            <a:r>
              <a:rPr lang="en-US" err="1"/>
              <a:t>politički</a:t>
            </a:r>
            <a:r>
              <a:rPr lang="en-US"/>
              <a:t> </a:t>
            </a:r>
            <a:r>
              <a:rPr lang="en-US" err="1"/>
              <a:t>okvir</a:t>
            </a:r>
            <a:r>
              <a:rPr lang="en-US"/>
              <a:t>;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Vijeće</a:t>
            </a:r>
            <a:r>
              <a:rPr lang="en-US"/>
              <a:t> EU-a (</a:t>
            </a:r>
            <a:r>
              <a:rPr lang="en-US" err="1"/>
              <a:t>Vijeće</a:t>
            </a:r>
            <a:r>
              <a:rPr lang="en-US"/>
              <a:t>) - </a:t>
            </a:r>
            <a:r>
              <a:rPr lang="en-US" err="1"/>
              <a:t>usklađuje</a:t>
            </a:r>
            <a:r>
              <a:rPr lang="en-US"/>
              <a:t> </a:t>
            </a:r>
            <a:r>
              <a:rPr lang="en-US" err="1"/>
              <a:t>planiranje</a:t>
            </a:r>
            <a:r>
              <a:rPr lang="en-US"/>
              <a:t> </a:t>
            </a:r>
            <a:r>
              <a:rPr lang="en-US" err="1"/>
              <a:t>gospodarske</a:t>
            </a:r>
            <a:r>
              <a:rPr lang="en-US"/>
              <a:t> </a:t>
            </a:r>
            <a:r>
              <a:rPr lang="en-US" err="1"/>
              <a:t>politike</a:t>
            </a:r>
            <a:r>
              <a:rPr lang="en-US"/>
              <a:t> </a:t>
            </a:r>
            <a:r>
              <a:rPr lang="en-US" err="1"/>
              <a:t>Europske</a:t>
            </a:r>
            <a:r>
              <a:rPr lang="en-US"/>
              <a:t> </a:t>
            </a:r>
            <a:r>
              <a:rPr lang="en-US" err="1"/>
              <a:t>unije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donosi</a:t>
            </a:r>
            <a:r>
              <a:rPr lang="en-US"/>
              <a:t> </a:t>
            </a:r>
            <a:r>
              <a:rPr lang="en-US" err="1"/>
              <a:t>odluku</a:t>
            </a:r>
            <a:r>
              <a:rPr lang="en-US"/>
              <a:t> </a:t>
            </a:r>
            <a:r>
              <a:rPr lang="en-US" err="1"/>
              <a:t>smije</a:t>
            </a:r>
            <a:r>
              <a:rPr lang="en-US"/>
              <a:t> li </a:t>
            </a:r>
            <a:r>
              <a:rPr lang="en-US" err="1"/>
              <a:t>država</a:t>
            </a:r>
            <a:r>
              <a:rPr lang="en-US"/>
              <a:t> </a:t>
            </a:r>
            <a:r>
              <a:rPr lang="en-US" err="1"/>
              <a:t>članica</a:t>
            </a:r>
            <a:r>
              <a:rPr lang="en-US"/>
              <a:t> </a:t>
            </a:r>
            <a:r>
              <a:rPr lang="en-US" err="1"/>
              <a:t>uvesti</a:t>
            </a:r>
            <a:r>
              <a:rPr lang="en-US"/>
              <a:t> euro;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Euroskupina</a:t>
            </a:r>
            <a:r>
              <a:rPr lang="en-US"/>
              <a:t> - </a:t>
            </a:r>
            <a:r>
              <a:rPr lang="en-US" err="1"/>
              <a:t>koordinira</a:t>
            </a:r>
            <a:r>
              <a:rPr lang="en-US"/>
              <a:t> </a:t>
            </a:r>
            <a:r>
              <a:rPr lang="en-US" err="1"/>
              <a:t>politiku</a:t>
            </a:r>
            <a:r>
              <a:rPr lang="en-US"/>
              <a:t> u </a:t>
            </a:r>
            <a:r>
              <a:rPr lang="en-US" err="1"/>
              <a:t>zajedničkom</a:t>
            </a:r>
            <a:r>
              <a:rPr lang="en-US"/>
              <a:t> </a:t>
            </a:r>
            <a:r>
              <a:rPr lang="en-US" err="1"/>
              <a:t>interesu</a:t>
            </a:r>
            <a:r>
              <a:rPr lang="en-US"/>
              <a:t> </a:t>
            </a:r>
            <a:r>
              <a:rPr lang="en-US" err="1"/>
              <a:t>država</a:t>
            </a:r>
            <a:r>
              <a:rPr lang="en-US"/>
              <a:t> </a:t>
            </a:r>
            <a:r>
              <a:rPr lang="en-US" err="1"/>
              <a:t>članica</a:t>
            </a:r>
            <a:r>
              <a:rPr lang="en-US"/>
              <a:t> u </a:t>
            </a:r>
            <a:r>
              <a:rPr lang="en-US" err="1"/>
              <a:t>europodručju</a:t>
            </a:r>
            <a:r>
              <a:rPr lang="en-US"/>
              <a:t>;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Zemlje</a:t>
            </a:r>
            <a:r>
              <a:rPr lang="en-US"/>
              <a:t> </a:t>
            </a:r>
            <a:r>
              <a:rPr lang="en-US" err="1"/>
              <a:t>članice</a:t>
            </a:r>
            <a:r>
              <a:rPr lang="en-US"/>
              <a:t> - </a:t>
            </a:r>
            <a:r>
              <a:rPr lang="en-US" err="1"/>
              <a:t>donose</a:t>
            </a:r>
            <a:r>
              <a:rPr lang="en-US"/>
              <a:t> </a:t>
            </a:r>
            <a:r>
              <a:rPr lang="en-US" err="1"/>
              <a:t>svoje</a:t>
            </a:r>
            <a:r>
              <a:rPr lang="en-US"/>
              <a:t> </a:t>
            </a:r>
            <a:r>
              <a:rPr lang="en-US" err="1"/>
              <a:t>nacionalne</a:t>
            </a:r>
            <a:r>
              <a:rPr lang="en-US"/>
              <a:t> </a:t>
            </a:r>
            <a:r>
              <a:rPr lang="en-US" err="1"/>
              <a:t>proračune</a:t>
            </a:r>
            <a:r>
              <a:rPr lang="en-US"/>
              <a:t> </a:t>
            </a:r>
            <a:r>
              <a:rPr lang="en-US" err="1"/>
              <a:t>unutar</a:t>
            </a:r>
            <a:r>
              <a:rPr lang="en-US"/>
              <a:t> </a:t>
            </a:r>
            <a:r>
              <a:rPr lang="en-US" err="1"/>
              <a:t>dogovorenih</a:t>
            </a:r>
            <a:r>
              <a:rPr lang="en-US"/>
              <a:t> </a:t>
            </a:r>
            <a:r>
              <a:rPr lang="en-US" err="1"/>
              <a:t>ograničenja</a:t>
            </a:r>
            <a:r>
              <a:rPr lang="en-US"/>
              <a:t> u </a:t>
            </a:r>
            <a:r>
              <a:rPr lang="en-US" err="1"/>
              <a:t>svezi</a:t>
            </a:r>
            <a:r>
              <a:rPr lang="en-US"/>
              <a:t> s </a:t>
            </a:r>
            <a:r>
              <a:rPr lang="en-US" err="1"/>
              <a:t>proračunskim</a:t>
            </a:r>
            <a:r>
              <a:rPr lang="en-US"/>
              <a:t> </a:t>
            </a:r>
            <a:r>
              <a:rPr lang="en-US" err="1"/>
              <a:t>manjkom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javnim</a:t>
            </a:r>
            <a:r>
              <a:rPr lang="en-US"/>
              <a:t> </a:t>
            </a:r>
            <a:r>
              <a:rPr lang="en-US" err="1"/>
              <a:t>dugom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određuju</a:t>
            </a:r>
            <a:r>
              <a:rPr lang="en-US"/>
              <a:t> </a:t>
            </a:r>
            <a:r>
              <a:rPr lang="en-US" err="1"/>
              <a:t>svoje</a:t>
            </a:r>
            <a:r>
              <a:rPr lang="en-US"/>
              <a:t> </a:t>
            </a:r>
            <a:r>
              <a:rPr lang="en-US" err="1"/>
              <a:t>strukturne</a:t>
            </a:r>
            <a:r>
              <a:rPr lang="en-US"/>
              <a:t> </a:t>
            </a:r>
            <a:r>
              <a:rPr lang="en-US" err="1"/>
              <a:t>politike</a:t>
            </a:r>
            <a:r>
              <a:rPr lang="en-US"/>
              <a:t>, </a:t>
            </a:r>
            <a:r>
              <a:rPr lang="en-US" err="1"/>
              <a:t>uključujući</a:t>
            </a:r>
            <a:r>
              <a:rPr lang="en-US"/>
              <a:t> </a:t>
            </a:r>
            <a:r>
              <a:rPr lang="en-US" err="1"/>
              <a:t>tržište</a:t>
            </a:r>
            <a:r>
              <a:rPr lang="en-US"/>
              <a:t> </a:t>
            </a:r>
            <a:r>
              <a:rPr lang="en-US" err="1"/>
              <a:t>rada</a:t>
            </a:r>
            <a:r>
              <a:rPr lang="en-US"/>
              <a:t>, </a:t>
            </a:r>
            <a:r>
              <a:rPr lang="en-US" err="1"/>
              <a:t>mirovinski</a:t>
            </a:r>
            <a:r>
              <a:rPr lang="en-US"/>
              <a:t> </a:t>
            </a:r>
            <a:r>
              <a:rPr lang="en-US" err="1"/>
              <a:t>sustav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tržište</a:t>
            </a:r>
            <a:r>
              <a:rPr lang="en-US"/>
              <a:t> </a:t>
            </a:r>
            <a:r>
              <a:rPr lang="en-US" err="1"/>
              <a:t>kapitala</a:t>
            </a:r>
            <a:r>
              <a:rPr lang="en-US"/>
              <a:t>;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Europska</a:t>
            </a:r>
            <a:r>
              <a:rPr lang="en-US"/>
              <a:t> </a:t>
            </a:r>
            <a:r>
              <a:rPr lang="en-US" err="1"/>
              <a:t>komisija</a:t>
            </a:r>
            <a:r>
              <a:rPr lang="en-US"/>
              <a:t> - </a:t>
            </a:r>
            <a:r>
              <a:rPr lang="en-US" err="1"/>
              <a:t>prati</a:t>
            </a:r>
            <a:r>
              <a:rPr lang="en-US"/>
              <a:t> rad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usklađuje</a:t>
            </a:r>
            <a:r>
              <a:rPr lang="en-US"/>
              <a:t> </a:t>
            </a:r>
            <a:r>
              <a:rPr lang="en-US" err="1"/>
              <a:t>međusobnu</a:t>
            </a:r>
            <a:r>
              <a:rPr lang="en-US"/>
              <a:t> </a:t>
            </a:r>
            <a:r>
              <a:rPr lang="en-US" err="1"/>
              <a:t>suradnju</a:t>
            </a:r>
            <a:r>
              <a:rPr lang="en-US"/>
              <a:t> </a:t>
            </a:r>
            <a:r>
              <a:rPr lang="en-US" err="1"/>
              <a:t>različitih</a:t>
            </a:r>
            <a:r>
              <a:rPr lang="en-US"/>
              <a:t> </a:t>
            </a:r>
            <a:r>
              <a:rPr lang="en-US" err="1"/>
              <a:t>igrača</a:t>
            </a:r>
            <a:r>
              <a:rPr lang="en-US"/>
              <a:t>;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Europska</a:t>
            </a:r>
            <a:r>
              <a:rPr lang="en-US"/>
              <a:t> </a:t>
            </a:r>
            <a:r>
              <a:rPr lang="en-US" err="1"/>
              <a:t>centralna</a:t>
            </a:r>
            <a:r>
              <a:rPr lang="en-US"/>
              <a:t> </a:t>
            </a:r>
            <a:r>
              <a:rPr lang="en-US" err="1"/>
              <a:t>banka</a:t>
            </a:r>
            <a:r>
              <a:rPr lang="en-US"/>
              <a:t> (ECB) - </a:t>
            </a:r>
            <a:r>
              <a:rPr lang="en-US" err="1"/>
              <a:t>određuje</a:t>
            </a:r>
            <a:r>
              <a:rPr lang="en-US"/>
              <a:t> </a:t>
            </a:r>
            <a:r>
              <a:rPr lang="en-US" err="1"/>
              <a:t>monetarnu</a:t>
            </a:r>
            <a:r>
              <a:rPr lang="en-US"/>
              <a:t> </a:t>
            </a:r>
            <a:r>
              <a:rPr lang="en-US" err="1"/>
              <a:t>politiku</a:t>
            </a:r>
            <a:r>
              <a:rPr lang="en-US"/>
              <a:t>, </a:t>
            </a:r>
            <a:r>
              <a:rPr lang="en-US" err="1"/>
              <a:t>čiji</a:t>
            </a:r>
            <a:r>
              <a:rPr lang="en-US"/>
              <a:t> je </a:t>
            </a:r>
            <a:r>
              <a:rPr lang="en-US" err="1"/>
              <a:t>primarni</a:t>
            </a:r>
            <a:r>
              <a:rPr lang="en-US"/>
              <a:t> </a:t>
            </a:r>
            <a:r>
              <a:rPr lang="en-US" err="1"/>
              <a:t>cilj</a:t>
            </a:r>
            <a:r>
              <a:rPr lang="en-US"/>
              <a:t> </a:t>
            </a:r>
            <a:r>
              <a:rPr lang="en-US" err="1"/>
              <a:t>održanje</a:t>
            </a:r>
            <a:r>
              <a:rPr lang="en-US"/>
              <a:t> </a:t>
            </a:r>
            <a:r>
              <a:rPr lang="en-US" err="1"/>
              <a:t>stabilnosti</a:t>
            </a:r>
            <a:r>
              <a:rPr lang="en-US"/>
              <a:t> </a:t>
            </a:r>
            <a:r>
              <a:rPr lang="en-US" err="1"/>
              <a:t>cijena</a:t>
            </a:r>
            <a:r>
              <a:rPr lang="en-US"/>
              <a:t>;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 err="1"/>
              <a:t>Europski</a:t>
            </a:r>
            <a:r>
              <a:rPr lang="en-US"/>
              <a:t> </a:t>
            </a:r>
            <a:r>
              <a:rPr lang="en-US" err="1"/>
              <a:t>parlament</a:t>
            </a:r>
            <a:r>
              <a:rPr lang="en-US"/>
              <a:t> - </a:t>
            </a:r>
            <a:r>
              <a:rPr lang="en-US" err="1"/>
              <a:t>zajedno</a:t>
            </a:r>
            <a:r>
              <a:rPr lang="en-US"/>
              <a:t> s </a:t>
            </a:r>
            <a:r>
              <a:rPr lang="en-US" err="1"/>
              <a:t>Vijećem</a:t>
            </a:r>
            <a:r>
              <a:rPr lang="en-US"/>
              <a:t> </a:t>
            </a:r>
            <a:r>
              <a:rPr lang="en-US" err="1"/>
              <a:t>oblikuje</a:t>
            </a:r>
            <a:r>
              <a:rPr lang="en-US"/>
              <a:t> </a:t>
            </a:r>
            <a:r>
              <a:rPr lang="en-US" err="1"/>
              <a:t>pravni</a:t>
            </a:r>
            <a:r>
              <a:rPr lang="en-US"/>
              <a:t> </a:t>
            </a:r>
            <a:r>
              <a:rPr lang="en-US" err="1"/>
              <a:t>okvir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je </a:t>
            </a:r>
            <a:r>
              <a:rPr lang="en-US" err="1"/>
              <a:t>odgovorno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demokratski</a:t>
            </a:r>
            <a:r>
              <a:rPr lang="en-US"/>
              <a:t> </a:t>
            </a:r>
            <a:r>
              <a:rPr lang="en-US" err="1"/>
              <a:t>pregled</a:t>
            </a:r>
            <a:r>
              <a:rPr lang="en-US"/>
              <a:t>.</a:t>
            </a:r>
            <a:endParaRPr lang="bs-Latn-BA"/>
          </a:p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99463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C7F0D3E5-5F45-1943-8D14-870E22D01F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hr-HR" dirty="0"/>
              <a:t>Pojam Monetarnog prava?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bs-Latn-BA" dirty="0"/>
              <a:t>M</a:t>
            </a:r>
            <a:r>
              <a:rPr lang="en-US" dirty="0" err="1"/>
              <a:t>onetarno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bs-Latn-BA" dirty="0"/>
              <a:t>jeste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reguliran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, </a:t>
            </a:r>
            <a:r>
              <a:rPr lang="en-US" dirty="0" err="1"/>
              <a:t>kreditnih</a:t>
            </a:r>
            <a:r>
              <a:rPr lang="en-US" dirty="0"/>
              <a:t>, </a:t>
            </a:r>
            <a:r>
              <a:rPr lang="en-US" dirty="0" err="1"/>
              <a:t>bankarskih</a:t>
            </a:r>
            <a:r>
              <a:rPr lang="en-US" dirty="0"/>
              <a:t> i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s </a:t>
            </a:r>
            <a:r>
              <a:rPr lang="en-US" dirty="0" err="1"/>
              <a:t>novcem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reguliran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i organa </a:t>
            </a:r>
            <a:r>
              <a:rPr lang="en-US" dirty="0" err="1"/>
              <a:t>javnopravnih</a:t>
            </a:r>
            <a:r>
              <a:rPr lang="en-US" dirty="0"/>
              <a:t> </a:t>
            </a:r>
            <a:r>
              <a:rPr lang="en-US" dirty="0" err="1"/>
              <a:t>kolektiviteta</a:t>
            </a:r>
            <a:r>
              <a:rPr lang="en-US" dirty="0"/>
              <a:t> ( </a:t>
            </a:r>
            <a:r>
              <a:rPr lang="en-US" dirty="0" err="1"/>
              <a:t>društveno</a:t>
            </a:r>
            <a:r>
              <a:rPr lang="en-US" dirty="0"/>
              <a:t>- </a:t>
            </a:r>
            <a:r>
              <a:rPr lang="en-US" dirty="0" err="1"/>
              <a:t>političkih</a:t>
            </a:r>
            <a:r>
              <a:rPr lang="en-US" dirty="0"/>
              <a:t> </a:t>
            </a:r>
            <a:r>
              <a:rPr lang="en-US" dirty="0" err="1"/>
              <a:t>zajednica</a:t>
            </a:r>
            <a:r>
              <a:rPr lang="en-US" dirty="0"/>
              <a:t>) </a:t>
            </a:r>
            <a:r>
              <a:rPr lang="en-US" dirty="0" err="1"/>
              <a:t>te</a:t>
            </a:r>
            <a:r>
              <a:rPr lang="en-US" dirty="0"/>
              <a:t>, na </a:t>
            </a:r>
            <a:r>
              <a:rPr lang="en-US" dirty="0" err="1"/>
              <a:t>kraju</a:t>
            </a:r>
            <a:r>
              <a:rPr lang="en-US" dirty="0"/>
              <a:t>,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reguliran</a:t>
            </a:r>
            <a:r>
              <a:rPr lang="en-US" dirty="0"/>
              <a:t> </a:t>
            </a:r>
            <a:r>
              <a:rPr lang="en-US" dirty="0" err="1"/>
              <a:t>međusoban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i </a:t>
            </a:r>
            <a:r>
              <a:rPr lang="en-US" dirty="0" err="1"/>
              <a:t>institucija</a:t>
            </a:r>
            <a:r>
              <a:rPr lang="en-US" dirty="0"/>
              <a:t> na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i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I </a:t>
            </a:r>
            <a:r>
              <a:rPr lang="en-US" dirty="0" err="1"/>
              <a:t>fizičkim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na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.</a:t>
            </a:r>
            <a:endParaRPr lang="hr-HR" dirty="0"/>
          </a:p>
          <a:p>
            <a:r>
              <a:rPr lang="hr-HR" dirty="0"/>
              <a:t>2. Pojam bankarskog prava?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b="1" dirty="0" err="1"/>
              <a:t>Bankarsko</a:t>
            </a:r>
            <a:r>
              <a:rPr lang="en-US" b="1" dirty="0"/>
              <a:t> </a:t>
            </a:r>
            <a:r>
              <a:rPr lang="en-US" b="1" dirty="0" err="1"/>
              <a:t>pravo</a:t>
            </a:r>
            <a:r>
              <a:rPr lang="en-US" b="1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definirati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granu</a:t>
            </a:r>
            <a:r>
              <a:rPr lang="en-US" dirty="0"/>
              <a:t> </a:t>
            </a:r>
            <a:r>
              <a:rPr lang="en-US" dirty="0" err="1"/>
              <a:t>pozitivnog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skupa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uređuju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su: </a:t>
            </a:r>
            <a:r>
              <a:rPr lang="en-US" dirty="0" err="1"/>
              <a:t>osnivanje</a:t>
            </a:r>
            <a:r>
              <a:rPr lang="en-US" dirty="0"/>
              <a:t>, status i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i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i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prometom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i </a:t>
            </a:r>
            <a:r>
              <a:rPr lang="en-US" dirty="0" err="1"/>
              <a:t>vršenja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 i </a:t>
            </a:r>
            <a:r>
              <a:rPr lang="en-US" dirty="0" err="1"/>
              <a:t>hartijama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bs-Latn-BA" dirty="0"/>
          </a:p>
          <a:p>
            <a:endParaRPr lang="hr-HR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C9ADBE6D-674F-6541-96F5-2DC10B807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41389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4F96EEEC-DBC8-5342-81C1-952C68A433F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3. Pojam monete?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hr-HR" dirty="0"/>
              <a:t>O</a:t>
            </a:r>
            <a:r>
              <a:rPr lang="en-US" dirty="0" err="1"/>
              <a:t>značavamo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novčano</a:t>
            </a:r>
            <a:r>
              <a:rPr lang="en-US" dirty="0"/>
              <a:t> </a:t>
            </a:r>
            <a:r>
              <a:rPr lang="en-US" dirty="0" err="1"/>
              <a:t>važenje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novčani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stvarna</a:t>
            </a:r>
            <a:r>
              <a:rPr lang="en-US" dirty="0"/>
              <a:t> novčana </a:t>
            </a:r>
            <a:r>
              <a:rPr lang="en-US" dirty="0" err="1"/>
              <a:t>jedinica</a:t>
            </a:r>
            <a:r>
              <a:rPr lang="en-US" dirty="0"/>
              <a:t> i dan </a:t>
            </a:r>
            <a:r>
              <a:rPr lang="en-US" dirty="0" err="1"/>
              <a:t>dospijeća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</a:t>
            </a:r>
            <a:endParaRPr lang="hr-HR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err="1"/>
              <a:t>Monetarna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Bosne i Hercegovine </a:t>
            </a:r>
            <a:r>
              <a:rPr lang="en-US" dirty="0" err="1"/>
              <a:t>je</a:t>
            </a:r>
            <a:r>
              <a:rPr lang="en-US" dirty="0"/>
              <a:t> “</a:t>
            </a:r>
            <a:r>
              <a:rPr lang="en-US" dirty="0" err="1"/>
              <a:t>Konvertibilna</a:t>
            </a:r>
            <a:r>
              <a:rPr lang="en-US" dirty="0"/>
              <a:t> </a:t>
            </a:r>
            <a:r>
              <a:rPr lang="en-US" dirty="0" err="1"/>
              <a:t>marka</a:t>
            </a:r>
            <a:r>
              <a:rPr lang="en-US" dirty="0"/>
              <a:t>”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dijeli</a:t>
            </a:r>
            <a:r>
              <a:rPr lang="en-US" dirty="0"/>
              <a:t> na </a:t>
            </a:r>
            <a:r>
              <a:rPr lang="en-US" dirty="0" err="1"/>
              <a:t>stotinu</a:t>
            </a:r>
            <a:r>
              <a:rPr lang="en-US" dirty="0"/>
              <a:t> “</a:t>
            </a:r>
            <a:r>
              <a:rPr lang="en-US" dirty="0" err="1"/>
              <a:t>Feninga</a:t>
            </a:r>
            <a:r>
              <a:rPr lang="en-US" dirty="0"/>
              <a:t>”, </a:t>
            </a:r>
            <a:r>
              <a:rPr lang="en-US" dirty="0" err="1"/>
              <a:t>čiji</a:t>
            </a:r>
            <a:r>
              <a:rPr lang="en-US" dirty="0"/>
              <a:t> su </a:t>
            </a:r>
            <a:r>
              <a:rPr lang="en-US" dirty="0" err="1"/>
              <a:t>simboli</a:t>
            </a:r>
            <a:r>
              <a:rPr lang="en-US" dirty="0"/>
              <a:t> “KM”, </a:t>
            </a:r>
            <a:r>
              <a:rPr lang="en-US" dirty="0" err="1"/>
              <a:t>odnosno</a:t>
            </a:r>
            <a:r>
              <a:rPr lang="en-US" dirty="0"/>
              <a:t> “F”. </a:t>
            </a:r>
            <a:endParaRPr lang="bs-Latn-BA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30E1FADF-7816-CE49-BC94-8CC584C7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1838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712968" cy="5112568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s-Latn-BA" sz="2200"/>
              <a:t>Finansijsko pravo bismo mogli definirati i kao skup pravnih pravila koji uređuju odnose prikupljanja, raspodjele i trošenja sredstava radi finansiranja javnih djelatnosti i finansijsko poslovanje pravnih osoba, osobito radi javnog nadzora nad pribavljanjem i trošenjem njihove imovine. Sačinjeno je od: </a:t>
            </a:r>
          </a:p>
          <a:p>
            <a:pPr lvl="0" algn="just"/>
            <a:endParaRPr lang="bs-Latn-BA" sz="2400" b="1"/>
          </a:p>
          <a:p>
            <a:pPr marL="457200" lvl="0" indent="-457200" algn="just">
              <a:buFont typeface="+mj-lt"/>
              <a:buAutoNum type="arabicPeriod"/>
            </a:pPr>
            <a:r>
              <a:rPr lang="en-US" sz="2200" b="1" err="1"/>
              <a:t>Monetarno</a:t>
            </a:r>
            <a:r>
              <a:rPr lang="bs-Latn-BA" sz="2200" b="1"/>
              <a:t>g prava</a:t>
            </a:r>
            <a:r>
              <a:rPr lang="bs-Latn-BA" sz="2200"/>
              <a:t>  - pravila o stvaranju, upotrebi,  poništavanju i drugim radnjama s novcem, te o bankovnim aktivnostima s novcem  (npr. štednji i kreditiranju). Dijeli se na nacionalno i međunarodno monetarno pravo;</a:t>
            </a:r>
          </a:p>
          <a:p>
            <a:pPr marL="457200" lvl="0" indent="-457200" algn="just">
              <a:buFont typeface="+mj-lt"/>
              <a:buAutoNum type="arabicPeriod"/>
            </a:pPr>
            <a:endParaRPr lang="bs-Latn-BA" sz="2200"/>
          </a:p>
          <a:p>
            <a:pPr marL="457200" lvl="0" indent="-457200" algn="l">
              <a:buFont typeface="+mj-lt"/>
              <a:buAutoNum type="arabicPeriod"/>
            </a:pPr>
            <a:r>
              <a:rPr lang="bs-Latn-BA" sz="2200" b="1"/>
              <a:t>Prava javnih financija</a:t>
            </a:r>
            <a:r>
              <a:rPr lang="bs-Latn-BA" sz="2200"/>
              <a:t> - pravila o sastavljanju, izglasavanju i ostvarivanju proračuna, o javnim zajmovima, o rezerviranju i naplati poreza itd.</a:t>
            </a:r>
          </a:p>
          <a:p>
            <a:pPr marL="457200" indent="-457200" algn="l">
              <a:buFont typeface="+mj-lt"/>
              <a:buAutoNum type="arabicPeriod"/>
            </a:pP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2225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844824"/>
            <a:ext cx="8784976" cy="4752528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s-Latn-BA" dirty="0"/>
              <a:t>M</a:t>
            </a:r>
            <a:r>
              <a:rPr lang="en-US" dirty="0" err="1"/>
              <a:t>onetarno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bs-Latn-BA" dirty="0"/>
              <a:t>jeste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reguliran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, </a:t>
            </a:r>
            <a:r>
              <a:rPr lang="en-US" dirty="0" err="1"/>
              <a:t>kreditnih</a:t>
            </a:r>
            <a:r>
              <a:rPr lang="en-US" dirty="0"/>
              <a:t>, </a:t>
            </a:r>
            <a:r>
              <a:rPr lang="en-US" dirty="0" err="1"/>
              <a:t>bankarskih</a:t>
            </a:r>
            <a:r>
              <a:rPr lang="en-US" dirty="0"/>
              <a:t> i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s </a:t>
            </a:r>
            <a:r>
              <a:rPr lang="en-US" dirty="0" err="1"/>
              <a:t>novcem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reguliran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i organa </a:t>
            </a:r>
            <a:r>
              <a:rPr lang="en-US" dirty="0" err="1"/>
              <a:t>javnopravnih</a:t>
            </a:r>
            <a:r>
              <a:rPr lang="en-US" dirty="0"/>
              <a:t> </a:t>
            </a:r>
            <a:r>
              <a:rPr lang="en-US" dirty="0" err="1"/>
              <a:t>kolektiviteta</a:t>
            </a:r>
            <a:r>
              <a:rPr lang="en-US" dirty="0"/>
              <a:t> ( </a:t>
            </a:r>
            <a:r>
              <a:rPr lang="en-US" dirty="0" err="1"/>
              <a:t>društveno</a:t>
            </a:r>
            <a:r>
              <a:rPr lang="en-US" dirty="0"/>
              <a:t>- </a:t>
            </a:r>
            <a:r>
              <a:rPr lang="en-US" dirty="0" err="1"/>
              <a:t>političkih</a:t>
            </a:r>
            <a:r>
              <a:rPr lang="en-US" dirty="0"/>
              <a:t> </a:t>
            </a:r>
            <a:r>
              <a:rPr lang="en-US" dirty="0" err="1"/>
              <a:t>zajednica</a:t>
            </a:r>
            <a:r>
              <a:rPr lang="en-US" dirty="0"/>
              <a:t>) </a:t>
            </a:r>
            <a:r>
              <a:rPr lang="en-US" dirty="0" err="1"/>
              <a:t>te</a:t>
            </a:r>
            <a:r>
              <a:rPr lang="en-US" dirty="0"/>
              <a:t>, na </a:t>
            </a:r>
            <a:r>
              <a:rPr lang="en-US" dirty="0" err="1"/>
              <a:t>kraju</a:t>
            </a:r>
            <a:r>
              <a:rPr lang="en-US" dirty="0"/>
              <a:t>,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reguliran</a:t>
            </a:r>
            <a:r>
              <a:rPr lang="en-US" dirty="0"/>
              <a:t> </a:t>
            </a:r>
            <a:r>
              <a:rPr lang="en-US" dirty="0" err="1"/>
              <a:t>međusoban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i </a:t>
            </a:r>
            <a:r>
              <a:rPr lang="en-US" dirty="0" err="1"/>
              <a:t>institucija</a:t>
            </a:r>
            <a:r>
              <a:rPr lang="en-US" dirty="0"/>
              <a:t> na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i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I </a:t>
            </a:r>
            <a:r>
              <a:rPr lang="en-US" dirty="0" err="1"/>
              <a:t>fizičkim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na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.</a:t>
            </a:r>
            <a:endParaRPr lang="bs-Latn-BA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s-Latn-BA" dirty="0"/>
              <a:t>Monetarno pravo je sačinjeno od </a:t>
            </a:r>
            <a:r>
              <a:rPr lang="en-US" dirty="0" err="1"/>
              <a:t>tri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: </a:t>
            </a:r>
            <a:endParaRPr lang="bs-Latn-BA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reguloraju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status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unutrašnje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organa </a:t>
            </a:r>
            <a:r>
              <a:rPr lang="en-US" dirty="0" err="1"/>
              <a:t>upravljanja</a:t>
            </a:r>
            <a:r>
              <a:rPr lang="en-US" dirty="0"/>
              <a:t> i </a:t>
            </a:r>
            <a:r>
              <a:rPr lang="en-US" dirty="0" err="1"/>
              <a:t>drugih</a:t>
            </a:r>
            <a:r>
              <a:rPr lang="en-US" dirty="0"/>
              <a:t> organa, </a:t>
            </a:r>
            <a:r>
              <a:rPr lang="en-US" dirty="0" err="1"/>
              <a:t>statusnih</a:t>
            </a:r>
            <a:r>
              <a:rPr lang="en-US" dirty="0"/>
              <a:t> </a:t>
            </a:r>
            <a:r>
              <a:rPr lang="en-US" dirty="0" err="1"/>
              <a:t>promijena</a:t>
            </a:r>
            <a:r>
              <a:rPr lang="en-US" dirty="0"/>
              <a:t>, </a:t>
            </a:r>
            <a:r>
              <a:rPr lang="en-US" dirty="0" err="1"/>
              <a:t>prestanka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, </a:t>
            </a:r>
            <a:r>
              <a:rPr lang="en-US" dirty="0" err="1"/>
              <a:t>osnivanja</a:t>
            </a:r>
            <a:r>
              <a:rPr lang="en-US" dirty="0"/>
              <a:t>, i </a:t>
            </a:r>
            <a:r>
              <a:rPr lang="en-US" dirty="0" err="1"/>
              <a:t>mnoga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;</a:t>
            </a:r>
            <a:endParaRPr lang="bs-Latn-BA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reguliraju</a:t>
            </a:r>
            <a:r>
              <a:rPr lang="en-US" dirty="0"/>
              <a:t> i </a:t>
            </a:r>
            <a:r>
              <a:rPr lang="en-US" dirty="0" err="1"/>
              <a:t>definiraju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okvire</a:t>
            </a:r>
            <a:r>
              <a:rPr lang="en-US" dirty="0"/>
              <a:t> </a:t>
            </a:r>
            <a:r>
              <a:rPr lang="en-US" dirty="0" err="1"/>
              <a:t>djelatnosti</a:t>
            </a:r>
            <a:r>
              <a:rPr lang="en-US" dirty="0"/>
              <a:t> </a:t>
            </a:r>
            <a:r>
              <a:rPr lang="en-US" dirty="0" err="1"/>
              <a:t>monetarnih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I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;</a:t>
            </a:r>
            <a:endParaRPr lang="bs-Latn-BA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reguliraju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sudionici</a:t>
            </a:r>
            <a:r>
              <a:rPr lang="en-US" dirty="0"/>
              <a:t> jesu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I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ili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a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na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monetarnih</a:t>
            </a:r>
            <a:r>
              <a:rPr lang="en-US" dirty="0"/>
              <a:t>/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kolizione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definiraju</a:t>
            </a:r>
            <a:r>
              <a:rPr lang="en-US" dirty="0"/>
              <a:t> </a:t>
            </a:r>
            <a:r>
              <a:rPr lang="en-US" dirty="0" err="1"/>
              <a:t>mjerodavno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u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monetranih</a:t>
            </a:r>
            <a:r>
              <a:rPr lang="en-US" dirty="0"/>
              <a:t>/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inostranim</a:t>
            </a:r>
            <a:r>
              <a:rPr lang="en-US" dirty="0"/>
              <a:t> </a:t>
            </a:r>
            <a:r>
              <a:rPr lang="en-US" dirty="0" err="1"/>
              <a:t>elementom</a:t>
            </a:r>
            <a:r>
              <a:rPr lang="en-US" dirty="0"/>
              <a:t>.</a:t>
            </a:r>
            <a:endParaRPr lang="bs-Latn-BA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bs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975360"/>
            <a:ext cx="4073624" cy="701040"/>
          </a:xfrm>
        </p:spPr>
        <p:txBody>
          <a:bodyPr/>
          <a:lstStyle/>
          <a:p>
            <a:r>
              <a:rPr lang="bs-Latn-BA"/>
              <a:t>POJAM MONETARNOG PRAVA</a:t>
            </a:r>
          </a:p>
        </p:txBody>
      </p:sp>
    </p:spTree>
    <p:extLst>
      <p:ext uri="{BB962C8B-B14F-4D97-AF65-F5344CB8AC3E}">
        <p14:creationId xmlns:p14="http://schemas.microsoft.com/office/powerpoint/2010/main" val="71463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916832"/>
            <a:ext cx="8784976" cy="4752528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err="1"/>
              <a:t>Pojmom</a:t>
            </a:r>
            <a:r>
              <a:rPr lang="en-US" dirty="0"/>
              <a:t> </a:t>
            </a:r>
            <a:r>
              <a:rPr lang="en-US" dirty="0" err="1"/>
              <a:t>moneta</a:t>
            </a:r>
            <a:r>
              <a:rPr lang="en-US" dirty="0"/>
              <a:t> </a:t>
            </a:r>
            <a:r>
              <a:rPr lang="en-US" dirty="0" err="1"/>
              <a:t>označavamo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novčano</a:t>
            </a:r>
            <a:r>
              <a:rPr lang="en-US" dirty="0"/>
              <a:t> </a:t>
            </a:r>
            <a:r>
              <a:rPr lang="en-US" dirty="0" err="1"/>
              <a:t>važenje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novčani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stvarna</a:t>
            </a:r>
            <a:r>
              <a:rPr lang="en-US" dirty="0"/>
              <a:t> novčana </a:t>
            </a:r>
            <a:r>
              <a:rPr lang="en-US" dirty="0" err="1"/>
              <a:t>jedinica</a:t>
            </a:r>
            <a:r>
              <a:rPr lang="en-US" dirty="0"/>
              <a:t> i dan </a:t>
            </a:r>
            <a:r>
              <a:rPr lang="en-US" dirty="0" err="1"/>
              <a:t>dospijeća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. </a:t>
            </a:r>
            <a:endParaRPr lang="bs-Latn-BA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s-Latn-BA" dirty="0"/>
              <a:t>N</a:t>
            </a:r>
            <a:r>
              <a:rPr lang="en-US" dirty="0" err="1"/>
              <a:t>ovčani</a:t>
            </a:r>
            <a:r>
              <a:rPr lang="en-US" dirty="0"/>
              <a:t> </a:t>
            </a:r>
            <a:r>
              <a:rPr lang="en-US" dirty="0" err="1"/>
              <a:t>sitem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se </a:t>
            </a:r>
            <a:r>
              <a:rPr lang="en-US" dirty="0" err="1"/>
              <a:t>označava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moneti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zakonsko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u </a:t>
            </a:r>
            <a:r>
              <a:rPr lang="en-US" dirty="0" err="1"/>
              <a:t>toj</a:t>
            </a:r>
            <a:r>
              <a:rPr lang="en-US" dirty="0"/>
              <a:t> </a:t>
            </a:r>
            <a:r>
              <a:rPr lang="en-US" dirty="0" err="1"/>
              <a:t>zemlji</a:t>
            </a:r>
            <a:r>
              <a:rPr lang="en-US" dirty="0"/>
              <a:t>.</a:t>
            </a:r>
            <a:endParaRPr lang="bs-Latn-BA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/>
              <a:t>Danas, novčani ili </a:t>
            </a:r>
            <a:r>
              <a:rPr lang="en-US" dirty="0" err="1"/>
              <a:t>monetrni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se </a:t>
            </a:r>
            <a:r>
              <a:rPr lang="en-US" dirty="0" err="1"/>
              <a:t>definira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i </a:t>
            </a:r>
            <a:r>
              <a:rPr lang="en-US" dirty="0" err="1"/>
              <a:t>mjera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nadležni</a:t>
            </a:r>
            <a:r>
              <a:rPr lang="en-US" dirty="0"/>
              <a:t> </a:t>
            </a:r>
            <a:r>
              <a:rPr lang="en-US" dirty="0" err="1"/>
              <a:t>državni</a:t>
            </a:r>
            <a:r>
              <a:rPr lang="en-US" dirty="0"/>
              <a:t> organ </a:t>
            </a:r>
            <a:r>
              <a:rPr lang="en-US" dirty="0" err="1"/>
              <a:t>utvrđuje</a:t>
            </a:r>
            <a:r>
              <a:rPr lang="en-US" dirty="0"/>
              <a:t> i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i </a:t>
            </a:r>
            <a:r>
              <a:rPr lang="en-US" dirty="0" err="1"/>
              <a:t>uvjete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cirkulaciju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bs-Latn-BA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s-Latn-BA" dirty="0"/>
              <a:t>U kontekstu monetarnog Bosne i Hercegovine,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Centralnoj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Bosne i Hercegovine</a:t>
            </a:r>
            <a:r>
              <a:rPr lang="bs-Latn-BA" dirty="0"/>
              <a:t> </a:t>
            </a:r>
            <a:r>
              <a:rPr lang="en-US" dirty="0" err="1"/>
              <a:t>članom</a:t>
            </a:r>
            <a:r>
              <a:rPr lang="en-US" dirty="0"/>
              <a:t> 38. </a:t>
            </a:r>
            <a:r>
              <a:rPr lang="en-US" dirty="0" err="1"/>
              <a:t>stavom</a:t>
            </a:r>
            <a:r>
              <a:rPr lang="en-US" dirty="0"/>
              <a:t> 1. i 2., </a:t>
            </a:r>
            <a:r>
              <a:rPr lang="en-US" dirty="0" err="1"/>
              <a:t>normira</a:t>
            </a:r>
            <a:r>
              <a:rPr lang="en-US" dirty="0"/>
              <a:t> </a:t>
            </a:r>
            <a:r>
              <a:rPr lang="en-US" dirty="0" err="1"/>
              <a:t>slijedeće</a:t>
            </a:r>
            <a:r>
              <a:rPr lang="en-US" dirty="0"/>
              <a:t>: </a:t>
            </a:r>
            <a:endParaRPr lang="bs-Latn-BA" dirty="0"/>
          </a:p>
          <a:p>
            <a:pPr lvl="1" algn="just"/>
            <a:r>
              <a:rPr lang="en-US" dirty="0"/>
              <a:t>“</a:t>
            </a:r>
            <a:r>
              <a:rPr lang="en-US" i="1" dirty="0"/>
              <a:t>1. </a:t>
            </a:r>
            <a:r>
              <a:rPr lang="en-US" i="1" dirty="0" err="1"/>
              <a:t>Monetarna</a:t>
            </a:r>
            <a:r>
              <a:rPr lang="en-US" i="1" dirty="0"/>
              <a:t> </a:t>
            </a:r>
            <a:r>
              <a:rPr lang="en-US" i="1" dirty="0" err="1"/>
              <a:t>jedinica</a:t>
            </a:r>
            <a:r>
              <a:rPr lang="en-US" i="1" dirty="0"/>
              <a:t> Bosne i Hercegovine </a:t>
            </a:r>
            <a:r>
              <a:rPr lang="en-US" i="1" dirty="0" err="1"/>
              <a:t>je</a:t>
            </a:r>
            <a:r>
              <a:rPr lang="en-US" i="1" dirty="0"/>
              <a:t> “</a:t>
            </a:r>
            <a:r>
              <a:rPr lang="en-US" i="1" dirty="0" err="1"/>
              <a:t>Konvertibilna</a:t>
            </a:r>
            <a:r>
              <a:rPr lang="en-US" i="1" dirty="0"/>
              <a:t> </a:t>
            </a:r>
            <a:r>
              <a:rPr lang="en-US" i="1" dirty="0" err="1"/>
              <a:t>marka</a:t>
            </a:r>
            <a:r>
              <a:rPr lang="en-US" i="1" dirty="0"/>
              <a:t>” </a:t>
            </a:r>
            <a:r>
              <a:rPr lang="en-US" i="1" dirty="0" err="1"/>
              <a:t>koja</a:t>
            </a:r>
            <a:r>
              <a:rPr lang="en-US" i="1" dirty="0"/>
              <a:t> se </a:t>
            </a:r>
            <a:r>
              <a:rPr lang="en-US" i="1" dirty="0" err="1"/>
              <a:t>dijeli</a:t>
            </a:r>
            <a:r>
              <a:rPr lang="en-US" i="1" dirty="0"/>
              <a:t> na </a:t>
            </a:r>
            <a:r>
              <a:rPr lang="en-US" i="1" dirty="0" err="1"/>
              <a:t>stotinu</a:t>
            </a:r>
            <a:r>
              <a:rPr lang="en-US" i="1" dirty="0"/>
              <a:t> “</a:t>
            </a:r>
            <a:r>
              <a:rPr lang="en-US" i="1" dirty="0" err="1"/>
              <a:t>Feninga</a:t>
            </a:r>
            <a:r>
              <a:rPr lang="en-US" i="1" dirty="0"/>
              <a:t>”, </a:t>
            </a:r>
            <a:r>
              <a:rPr lang="en-US" i="1" dirty="0" err="1"/>
              <a:t>čiji</a:t>
            </a:r>
            <a:r>
              <a:rPr lang="en-US" i="1" dirty="0"/>
              <a:t> su </a:t>
            </a:r>
            <a:r>
              <a:rPr lang="en-US" i="1" dirty="0" err="1"/>
              <a:t>simboli</a:t>
            </a:r>
            <a:r>
              <a:rPr lang="en-US" i="1" dirty="0"/>
              <a:t> “KM”, </a:t>
            </a:r>
            <a:r>
              <a:rPr lang="en-US" i="1" dirty="0" err="1"/>
              <a:t>odnosno</a:t>
            </a:r>
            <a:r>
              <a:rPr lang="en-US" i="1" dirty="0"/>
              <a:t> “F”. </a:t>
            </a:r>
            <a:r>
              <a:rPr lang="en-US" i="1" dirty="0" err="1"/>
              <a:t>Konvertibilnu</a:t>
            </a:r>
            <a:r>
              <a:rPr lang="en-US" i="1" dirty="0"/>
              <a:t> </a:t>
            </a:r>
            <a:r>
              <a:rPr lang="en-US" i="1" dirty="0" err="1"/>
              <a:t>marku</a:t>
            </a:r>
            <a:r>
              <a:rPr lang="en-US" i="1" dirty="0"/>
              <a:t> </a:t>
            </a:r>
            <a:r>
              <a:rPr lang="en-US" i="1" dirty="0" err="1"/>
              <a:t>izdaje</a:t>
            </a:r>
            <a:r>
              <a:rPr lang="en-US" i="1" dirty="0"/>
              <a:t> </a:t>
            </a:r>
            <a:r>
              <a:rPr lang="en-US" i="1" dirty="0" err="1"/>
              <a:t>Centralna</a:t>
            </a:r>
            <a:r>
              <a:rPr lang="en-US" i="1" dirty="0"/>
              <a:t> </a:t>
            </a:r>
            <a:r>
              <a:rPr lang="en-US" i="1" dirty="0" err="1"/>
              <a:t>banka</a:t>
            </a:r>
            <a:r>
              <a:rPr lang="en-US" i="1" dirty="0"/>
              <a:t> i </a:t>
            </a:r>
            <a:r>
              <a:rPr lang="en-US" i="1" dirty="0" err="1"/>
              <a:t>stavlja</a:t>
            </a:r>
            <a:r>
              <a:rPr lang="en-US" i="1" dirty="0"/>
              <a:t> u </a:t>
            </a:r>
            <a:r>
              <a:rPr lang="en-US" i="1" dirty="0" err="1"/>
              <a:t>cirkulaciju</a:t>
            </a:r>
            <a:r>
              <a:rPr lang="en-US" i="1" dirty="0"/>
              <a:t> </a:t>
            </a:r>
            <a:r>
              <a:rPr lang="en-US" i="1" dirty="0" err="1"/>
              <a:t>preko</a:t>
            </a:r>
            <a:r>
              <a:rPr lang="en-US" i="1" dirty="0"/>
              <a:t> </a:t>
            </a:r>
            <a:r>
              <a:rPr lang="en-US" i="1" dirty="0" err="1"/>
              <a:t>svoje</a:t>
            </a:r>
            <a:r>
              <a:rPr lang="en-US" i="1" dirty="0"/>
              <a:t> </a:t>
            </a:r>
            <a:r>
              <a:rPr lang="en-US" i="1" dirty="0" err="1"/>
              <a:t>centrale</a:t>
            </a:r>
            <a:r>
              <a:rPr lang="en-US" i="1" dirty="0"/>
              <a:t> i </a:t>
            </a:r>
            <a:r>
              <a:rPr lang="en-US" i="1" dirty="0" err="1"/>
              <a:t>glavnih</a:t>
            </a:r>
            <a:r>
              <a:rPr lang="en-US" i="1" dirty="0"/>
              <a:t> </a:t>
            </a:r>
            <a:r>
              <a:rPr lang="en-US" i="1" dirty="0" err="1"/>
              <a:t>jedinica</a:t>
            </a:r>
            <a:r>
              <a:rPr lang="en-US" i="1" dirty="0"/>
              <a:t>. </a:t>
            </a:r>
            <a:endParaRPr lang="bs-Latn-BA" dirty="0"/>
          </a:p>
          <a:p>
            <a:pPr lvl="1" algn="just"/>
            <a:r>
              <a:rPr lang="en-US" i="1" dirty="0"/>
              <a:t>2. </a:t>
            </a:r>
            <a:r>
              <a:rPr lang="en-US" i="1" dirty="0" err="1"/>
              <a:t>Konvertibilna</a:t>
            </a:r>
            <a:r>
              <a:rPr lang="en-US" i="1" dirty="0"/>
              <a:t> </a:t>
            </a:r>
            <a:r>
              <a:rPr lang="en-US" i="1" dirty="0" err="1"/>
              <a:t>marka</a:t>
            </a:r>
            <a:r>
              <a:rPr lang="en-US" i="1" dirty="0"/>
              <a:t> </a:t>
            </a:r>
            <a:r>
              <a:rPr lang="en-US" i="1" dirty="0" err="1"/>
              <a:t>je</a:t>
            </a:r>
            <a:r>
              <a:rPr lang="en-US" i="1" dirty="0"/>
              <a:t> </a:t>
            </a:r>
            <a:r>
              <a:rPr lang="en-US" i="1" dirty="0" err="1"/>
              <a:t>zakonito</a:t>
            </a:r>
            <a:r>
              <a:rPr lang="en-US" i="1" dirty="0"/>
              <a:t> </a:t>
            </a:r>
            <a:r>
              <a:rPr lang="en-US" i="1" dirty="0" err="1"/>
              <a:t>sredstva</a:t>
            </a:r>
            <a:r>
              <a:rPr lang="en-US" i="1" dirty="0"/>
              <a:t> </a:t>
            </a:r>
            <a:r>
              <a:rPr lang="en-US" i="1" dirty="0" err="1"/>
              <a:t>plaćanja</a:t>
            </a:r>
            <a:r>
              <a:rPr lang="en-US" i="1" dirty="0"/>
              <a:t> </a:t>
            </a:r>
            <a:r>
              <a:rPr lang="en-US" i="1" dirty="0" err="1"/>
              <a:t>svih</a:t>
            </a:r>
            <a:r>
              <a:rPr lang="en-US" i="1" dirty="0"/>
              <a:t> </a:t>
            </a:r>
            <a:r>
              <a:rPr lang="en-US" i="1" dirty="0" err="1"/>
              <a:t>javnih</a:t>
            </a:r>
            <a:r>
              <a:rPr lang="en-US" i="1" dirty="0"/>
              <a:t> i </a:t>
            </a:r>
            <a:r>
              <a:rPr lang="en-US" i="1" dirty="0" err="1"/>
              <a:t>privatnih</a:t>
            </a:r>
            <a:r>
              <a:rPr lang="en-US" i="1" dirty="0"/>
              <a:t> </a:t>
            </a:r>
            <a:r>
              <a:rPr lang="en-US" i="1" dirty="0" err="1"/>
              <a:t>obaveza</a:t>
            </a:r>
            <a:r>
              <a:rPr lang="en-US" i="1" dirty="0"/>
              <a:t> i </a:t>
            </a:r>
            <a:r>
              <a:rPr lang="en-US" i="1" dirty="0" err="1"/>
              <a:t>dugova</a:t>
            </a:r>
            <a:r>
              <a:rPr lang="en-US" i="1" dirty="0"/>
              <a:t> u </a:t>
            </a:r>
            <a:r>
              <a:rPr lang="en-US" i="1" dirty="0" err="1"/>
              <a:t>Bosni</a:t>
            </a:r>
            <a:r>
              <a:rPr lang="en-US" i="1" dirty="0"/>
              <a:t> i </a:t>
            </a:r>
            <a:r>
              <a:rPr lang="en-US" i="1" dirty="0" err="1"/>
              <a:t>Hercegovini</a:t>
            </a:r>
            <a:r>
              <a:rPr lang="en-US" i="1" dirty="0"/>
              <a:t>. </a:t>
            </a:r>
            <a:r>
              <a:rPr lang="en-US" i="1" dirty="0" err="1"/>
              <a:t>Naročito</a:t>
            </a:r>
            <a:r>
              <a:rPr lang="en-US" i="1" dirty="0"/>
              <a:t>, </a:t>
            </a:r>
            <a:r>
              <a:rPr lang="en-US" i="1" dirty="0" err="1"/>
              <a:t>sve</a:t>
            </a:r>
            <a:r>
              <a:rPr lang="en-US" i="1" dirty="0"/>
              <a:t> </a:t>
            </a:r>
            <a:r>
              <a:rPr lang="en-US" i="1" dirty="0" err="1"/>
              <a:t>javne</a:t>
            </a:r>
            <a:r>
              <a:rPr lang="en-US" i="1" dirty="0"/>
              <a:t> </a:t>
            </a:r>
            <a:r>
              <a:rPr lang="en-US" i="1" dirty="0" err="1"/>
              <a:t>institucije</a:t>
            </a:r>
            <a:r>
              <a:rPr lang="en-US" i="1" dirty="0"/>
              <a:t> i </a:t>
            </a:r>
            <a:r>
              <a:rPr lang="en-US" i="1" dirty="0" err="1"/>
              <a:t>privatna</a:t>
            </a:r>
            <a:r>
              <a:rPr lang="en-US" i="1" dirty="0"/>
              <a:t> </a:t>
            </a:r>
            <a:r>
              <a:rPr lang="en-US" i="1" dirty="0" err="1"/>
              <a:t>lica</a:t>
            </a:r>
            <a:r>
              <a:rPr lang="en-US" i="1" dirty="0"/>
              <a:t> ili </a:t>
            </a:r>
            <a:r>
              <a:rPr lang="en-US" i="1" dirty="0" err="1"/>
              <a:t>preduzeća</a:t>
            </a:r>
            <a:r>
              <a:rPr lang="en-US" i="1" dirty="0"/>
              <a:t> </a:t>
            </a:r>
            <a:r>
              <a:rPr lang="en-US" i="1" dirty="0" err="1"/>
              <a:t>moraju</a:t>
            </a:r>
            <a:r>
              <a:rPr lang="en-US" i="1" dirty="0"/>
              <a:t> </a:t>
            </a:r>
            <a:r>
              <a:rPr lang="en-US" i="1" dirty="0" err="1"/>
              <a:t>prihvatiti</a:t>
            </a:r>
            <a:r>
              <a:rPr lang="en-US" i="1" dirty="0"/>
              <a:t> </a:t>
            </a:r>
            <a:r>
              <a:rPr lang="en-US" i="1" dirty="0" err="1"/>
              <a:t>Konvertibilnu</a:t>
            </a:r>
            <a:r>
              <a:rPr lang="en-US" i="1" dirty="0"/>
              <a:t> </a:t>
            </a:r>
            <a:r>
              <a:rPr lang="en-US" i="1" dirty="0" err="1"/>
              <a:t>marku</a:t>
            </a:r>
            <a:r>
              <a:rPr lang="en-US" i="1" dirty="0"/>
              <a:t> u </a:t>
            </a:r>
            <a:r>
              <a:rPr lang="en-US" i="1" dirty="0" err="1"/>
              <a:t>poravnjanju</a:t>
            </a:r>
            <a:r>
              <a:rPr lang="en-US" i="1" dirty="0"/>
              <a:t> i </a:t>
            </a:r>
            <a:r>
              <a:rPr lang="en-US" i="1" dirty="0" err="1"/>
              <a:t>plaćanju</a:t>
            </a:r>
            <a:r>
              <a:rPr lang="en-US" i="1" dirty="0"/>
              <a:t> </a:t>
            </a:r>
            <a:r>
              <a:rPr lang="en-US" i="1" dirty="0" err="1"/>
              <a:t>bilo</a:t>
            </a:r>
            <a:r>
              <a:rPr lang="en-US" i="1" dirty="0"/>
              <a:t> </a:t>
            </a:r>
            <a:r>
              <a:rPr lang="en-US" i="1" dirty="0" err="1"/>
              <a:t>kojih</a:t>
            </a:r>
            <a:r>
              <a:rPr lang="en-US" i="1" dirty="0"/>
              <a:t> </a:t>
            </a:r>
            <a:r>
              <a:rPr lang="en-US" i="1" dirty="0" err="1"/>
              <a:t>obaveza</a:t>
            </a:r>
            <a:r>
              <a:rPr lang="en-US" i="1" dirty="0"/>
              <a:t> </a:t>
            </a:r>
            <a:r>
              <a:rPr lang="en-US" i="1" dirty="0" err="1"/>
              <a:t>prema</a:t>
            </a:r>
            <a:r>
              <a:rPr lang="en-US" i="1" dirty="0"/>
              <a:t> </a:t>
            </a:r>
            <a:r>
              <a:rPr lang="en-US" i="1" dirty="0" err="1"/>
              <a:t>njima</a:t>
            </a:r>
            <a:r>
              <a:rPr lang="en-US" i="1" dirty="0"/>
              <a:t>.</a:t>
            </a:r>
            <a:r>
              <a:rPr lang="en-US" dirty="0"/>
              <a:t>” .</a:t>
            </a:r>
            <a:endParaRPr lang="bs-Latn-BA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bs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MONETA</a:t>
            </a:r>
          </a:p>
        </p:txBody>
      </p:sp>
    </p:spTree>
    <p:extLst>
      <p:ext uri="{BB962C8B-B14F-4D97-AF65-F5344CB8AC3E}">
        <p14:creationId xmlns:p14="http://schemas.microsoft.com/office/powerpoint/2010/main" val="56166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8784976" cy="475252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600" err="1"/>
              <a:t>Novac</a:t>
            </a:r>
            <a:r>
              <a:rPr lang="en-US" sz="2600"/>
              <a:t> </a:t>
            </a:r>
            <a:r>
              <a:rPr lang="en-US" sz="2600" err="1"/>
              <a:t>jeste</a:t>
            </a:r>
            <a:r>
              <a:rPr lang="en-US" sz="2600"/>
              <a:t> </a:t>
            </a:r>
            <a:r>
              <a:rPr lang="en-US" sz="2600" err="1"/>
              <a:t>sredstvo</a:t>
            </a:r>
            <a:r>
              <a:rPr lang="en-US" sz="2600"/>
              <a:t> plaćanja</a:t>
            </a:r>
            <a:r>
              <a:rPr lang="bs-Latn-BA" sz="2600"/>
              <a:t>, </a:t>
            </a:r>
            <a:r>
              <a:rPr lang="en-US" sz="2600"/>
              <a:t>svojevrsna </a:t>
            </a:r>
            <a:r>
              <a:rPr lang="en-US" sz="2600" err="1"/>
              <a:t>roba</a:t>
            </a:r>
            <a:r>
              <a:rPr lang="en-US" sz="2600"/>
              <a:t> </a:t>
            </a:r>
            <a:r>
              <a:rPr lang="en-US" sz="2600" err="1"/>
              <a:t>za</a:t>
            </a:r>
            <a:r>
              <a:rPr lang="en-US" sz="2600"/>
              <a:t> </a:t>
            </a:r>
            <a:r>
              <a:rPr lang="en-US" sz="2600" err="1"/>
              <a:t>koju</a:t>
            </a:r>
            <a:r>
              <a:rPr lang="en-US" sz="2600"/>
              <a:t> se </a:t>
            </a:r>
            <a:r>
              <a:rPr lang="en-US" sz="2600" err="1"/>
              <a:t>može</a:t>
            </a:r>
            <a:r>
              <a:rPr lang="en-US" sz="2600"/>
              <a:t> </a:t>
            </a:r>
            <a:r>
              <a:rPr lang="en-US" sz="2600" err="1"/>
              <a:t>kupiti</a:t>
            </a:r>
            <a:r>
              <a:rPr lang="en-US" sz="2600"/>
              <a:t> </a:t>
            </a:r>
            <a:r>
              <a:rPr lang="en-US" sz="2600" err="1"/>
              <a:t>svaka</a:t>
            </a:r>
            <a:r>
              <a:rPr lang="en-US" sz="2600"/>
              <a:t> </a:t>
            </a:r>
            <a:r>
              <a:rPr lang="en-US" sz="2600" err="1"/>
              <a:t>druga</a:t>
            </a:r>
            <a:r>
              <a:rPr lang="en-US" sz="2600"/>
              <a:t> </a:t>
            </a:r>
            <a:r>
              <a:rPr lang="en-US" sz="2600" err="1"/>
              <a:t>roba</a:t>
            </a:r>
            <a:r>
              <a:rPr lang="en-US" sz="2600"/>
              <a:t>. </a:t>
            </a:r>
            <a:r>
              <a:rPr lang="en-US" sz="2600" err="1"/>
              <a:t>Novcem</a:t>
            </a:r>
            <a:r>
              <a:rPr lang="en-US" sz="2600"/>
              <a:t> se </a:t>
            </a:r>
            <a:r>
              <a:rPr lang="en-US" sz="2600" err="1"/>
              <a:t>raspoređuju</a:t>
            </a:r>
            <a:r>
              <a:rPr lang="en-US" sz="2600"/>
              <a:t> </a:t>
            </a:r>
            <a:r>
              <a:rPr lang="en-US" sz="2600" err="1"/>
              <a:t>i</a:t>
            </a:r>
            <a:r>
              <a:rPr lang="en-US" sz="2600"/>
              <a:t> </a:t>
            </a:r>
            <a:r>
              <a:rPr lang="en-US" sz="2600" err="1"/>
              <a:t>razmjenjuju</a:t>
            </a:r>
            <a:r>
              <a:rPr lang="en-US" sz="2600"/>
              <a:t> </a:t>
            </a:r>
            <a:r>
              <a:rPr lang="en-US" sz="2600" err="1"/>
              <a:t>svi</a:t>
            </a:r>
            <a:r>
              <a:rPr lang="en-US" sz="2600"/>
              <a:t> </a:t>
            </a:r>
            <a:r>
              <a:rPr lang="en-US" sz="2600" err="1"/>
              <a:t>proizvodi</a:t>
            </a:r>
            <a:r>
              <a:rPr lang="en-US" sz="2600"/>
              <a:t> </a:t>
            </a:r>
            <a:r>
              <a:rPr lang="en-US" sz="2600" err="1"/>
              <a:t>ljudskog</a:t>
            </a:r>
            <a:r>
              <a:rPr lang="en-US" sz="2600"/>
              <a:t> </a:t>
            </a:r>
            <a:r>
              <a:rPr lang="en-US" sz="2600" err="1"/>
              <a:t>rada</a:t>
            </a:r>
            <a:r>
              <a:rPr lang="en-US" sz="2600"/>
              <a:t>. </a:t>
            </a:r>
            <a:r>
              <a:rPr lang="en-US" sz="2600" err="1"/>
              <a:t>Brojne</a:t>
            </a:r>
            <a:r>
              <a:rPr lang="en-US" sz="2600"/>
              <a:t> </a:t>
            </a:r>
            <a:r>
              <a:rPr lang="en-US" sz="2600" err="1"/>
              <a:t>su</a:t>
            </a:r>
            <a:r>
              <a:rPr lang="en-US" sz="2600"/>
              <a:t> </a:t>
            </a:r>
            <a:r>
              <a:rPr lang="en-US" sz="2600" err="1"/>
              <a:t>funcije</a:t>
            </a:r>
            <a:r>
              <a:rPr lang="en-US" sz="2600"/>
              <a:t> </a:t>
            </a:r>
            <a:r>
              <a:rPr lang="en-US" sz="2600" err="1"/>
              <a:t>novca</a:t>
            </a:r>
            <a:r>
              <a:rPr lang="en-US" sz="2600"/>
              <a:t>, a </a:t>
            </a:r>
            <a:r>
              <a:rPr lang="en-US" sz="2600" err="1"/>
              <a:t>neke</a:t>
            </a:r>
            <a:r>
              <a:rPr lang="en-US" sz="2600"/>
              <a:t> od </a:t>
            </a:r>
            <a:r>
              <a:rPr lang="en-US" sz="2600" err="1"/>
              <a:t>njih</a:t>
            </a:r>
            <a:r>
              <a:rPr lang="en-US" sz="2600"/>
              <a:t> </a:t>
            </a:r>
            <a:r>
              <a:rPr lang="en-US" sz="2600" err="1"/>
              <a:t>jesu</a:t>
            </a:r>
            <a:r>
              <a:rPr lang="en-US" sz="2600"/>
              <a:t>: </a:t>
            </a:r>
            <a:endParaRPr lang="bs-Latn-BA" sz="2600"/>
          </a:p>
          <a:p>
            <a:pPr marL="514350" lvl="0" indent="-514350" algn="just">
              <a:buFont typeface="+mj-lt"/>
              <a:buAutoNum type="arabicParenR"/>
            </a:pPr>
            <a:r>
              <a:rPr lang="en-US" sz="2600" err="1"/>
              <a:t>sredstvo</a:t>
            </a:r>
            <a:r>
              <a:rPr lang="en-US" sz="2600"/>
              <a:t> </a:t>
            </a:r>
            <a:r>
              <a:rPr lang="en-US" sz="2600" err="1"/>
              <a:t>razmjene</a:t>
            </a:r>
            <a:r>
              <a:rPr lang="en-US" sz="2600"/>
              <a:t> </a:t>
            </a:r>
            <a:r>
              <a:rPr lang="en-US" sz="2600" err="1"/>
              <a:t>roba</a:t>
            </a:r>
            <a:r>
              <a:rPr lang="en-US" sz="2600"/>
              <a:t>;</a:t>
            </a:r>
            <a:endParaRPr lang="bs-Latn-BA" sz="2600"/>
          </a:p>
          <a:p>
            <a:pPr marL="514350" lvl="0" indent="-514350" algn="just">
              <a:buFont typeface="+mj-lt"/>
              <a:buAutoNum type="arabicParenR"/>
            </a:pPr>
            <a:r>
              <a:rPr lang="en-US" sz="2600" err="1"/>
              <a:t>sredstvo</a:t>
            </a:r>
            <a:r>
              <a:rPr lang="en-US" sz="2600"/>
              <a:t> </a:t>
            </a:r>
            <a:r>
              <a:rPr lang="en-US" sz="2600" err="1"/>
              <a:t>plaćanja</a:t>
            </a:r>
            <a:r>
              <a:rPr lang="en-US" sz="2600"/>
              <a:t>;</a:t>
            </a:r>
            <a:endParaRPr lang="bs-Latn-BA" sz="2600"/>
          </a:p>
          <a:p>
            <a:pPr marL="514350" lvl="0" indent="-514350" algn="just">
              <a:buFont typeface="+mj-lt"/>
              <a:buAutoNum type="arabicParenR"/>
            </a:pPr>
            <a:r>
              <a:rPr lang="en-US" sz="2600" err="1"/>
              <a:t>sredstvo</a:t>
            </a:r>
            <a:r>
              <a:rPr lang="en-US" sz="2600"/>
              <a:t> </a:t>
            </a:r>
            <a:r>
              <a:rPr lang="en-US" sz="2600" err="1"/>
              <a:t>osiguranja</a:t>
            </a:r>
            <a:r>
              <a:rPr lang="en-US" sz="2600"/>
              <a:t> </a:t>
            </a:r>
            <a:r>
              <a:rPr lang="en-US" sz="2600" err="1"/>
              <a:t>vrijednosti</a:t>
            </a:r>
            <a:r>
              <a:rPr lang="en-US" sz="2600"/>
              <a:t> </a:t>
            </a:r>
            <a:r>
              <a:rPr lang="en-US" sz="2600" err="1"/>
              <a:t>imovine</a:t>
            </a:r>
            <a:r>
              <a:rPr lang="en-US" sz="2600"/>
              <a:t>;</a:t>
            </a:r>
            <a:endParaRPr lang="bs-Latn-BA" sz="2600"/>
          </a:p>
          <a:p>
            <a:pPr marL="514350" lvl="0" indent="-514350" algn="just">
              <a:buFont typeface="+mj-lt"/>
              <a:buAutoNum type="arabicParenR"/>
            </a:pPr>
            <a:r>
              <a:rPr lang="en-US" sz="2600" err="1"/>
              <a:t>sredstvo</a:t>
            </a:r>
            <a:r>
              <a:rPr lang="en-US" sz="2600"/>
              <a:t> </a:t>
            </a:r>
            <a:r>
              <a:rPr lang="en-US" sz="2600" err="1"/>
              <a:t>reguliranja</a:t>
            </a:r>
            <a:r>
              <a:rPr lang="en-US" sz="2600"/>
              <a:t> </a:t>
            </a:r>
            <a:r>
              <a:rPr lang="en-US" sz="2600" err="1"/>
              <a:t>raspodijele</a:t>
            </a:r>
            <a:r>
              <a:rPr lang="en-US" sz="2600"/>
              <a:t>;</a:t>
            </a:r>
            <a:endParaRPr lang="bs-Latn-BA" sz="2600"/>
          </a:p>
          <a:p>
            <a:pPr marL="514350" lvl="0" indent="-514350" algn="just">
              <a:buFont typeface="+mj-lt"/>
              <a:buAutoNum type="arabicParenR"/>
            </a:pPr>
            <a:r>
              <a:rPr lang="en-US" sz="2600" err="1"/>
              <a:t>sredstvo</a:t>
            </a:r>
            <a:r>
              <a:rPr lang="en-US" sz="2600"/>
              <a:t> </a:t>
            </a:r>
            <a:r>
              <a:rPr lang="en-US" sz="2600" err="1"/>
              <a:t>regulacije</a:t>
            </a:r>
            <a:r>
              <a:rPr lang="en-US" sz="2600"/>
              <a:t> </a:t>
            </a:r>
            <a:r>
              <a:rPr lang="en-US" sz="2600" err="1"/>
              <a:t>kreditnog</a:t>
            </a:r>
            <a:r>
              <a:rPr lang="en-US" sz="2600"/>
              <a:t> </a:t>
            </a:r>
            <a:r>
              <a:rPr lang="en-US" sz="2600" err="1"/>
              <a:t>poslovanja</a:t>
            </a:r>
            <a:r>
              <a:rPr lang="en-US" sz="2600"/>
              <a:t>;</a:t>
            </a:r>
            <a:endParaRPr lang="bs-Latn-BA" sz="2600"/>
          </a:p>
          <a:p>
            <a:pPr marL="514350" lvl="0" indent="-514350" algn="just">
              <a:buFont typeface="+mj-lt"/>
              <a:buAutoNum type="arabicParenR"/>
            </a:pPr>
            <a:r>
              <a:rPr lang="en-US" sz="2600" err="1"/>
              <a:t>sredstvo</a:t>
            </a:r>
            <a:r>
              <a:rPr lang="en-US" sz="2600"/>
              <a:t> </a:t>
            </a:r>
            <a:r>
              <a:rPr lang="en-US" sz="2600" err="1"/>
              <a:t>regulacije</a:t>
            </a:r>
            <a:r>
              <a:rPr lang="en-US" sz="2600"/>
              <a:t> </a:t>
            </a:r>
            <a:r>
              <a:rPr lang="en-US" sz="2600" err="1"/>
              <a:t>cijena</a:t>
            </a:r>
            <a:r>
              <a:rPr lang="en-US" sz="2600"/>
              <a:t>, </a:t>
            </a:r>
            <a:r>
              <a:rPr lang="en-US" sz="2600" err="1"/>
              <a:t>i</a:t>
            </a:r>
            <a:r>
              <a:rPr lang="en-US" sz="2600"/>
              <a:t> </a:t>
            </a:r>
            <a:r>
              <a:rPr lang="en-US" sz="2600" err="1"/>
              <a:t>druge</a:t>
            </a:r>
            <a:r>
              <a:rPr lang="en-US" sz="2600"/>
              <a:t>.</a:t>
            </a:r>
            <a:endParaRPr lang="bs-Latn-BA" sz="2600"/>
          </a:p>
          <a:p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NOVAC</a:t>
            </a:r>
          </a:p>
        </p:txBody>
      </p:sp>
    </p:spTree>
    <p:extLst>
      <p:ext uri="{BB962C8B-B14F-4D97-AF65-F5344CB8AC3E}">
        <p14:creationId xmlns:p14="http://schemas.microsoft.com/office/powerpoint/2010/main" val="1259755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8784976" cy="460851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b="1" dirty="0" err="1"/>
              <a:t>Bankarsko</a:t>
            </a:r>
            <a:r>
              <a:rPr lang="en-US" b="1" dirty="0"/>
              <a:t> </a:t>
            </a:r>
            <a:r>
              <a:rPr lang="en-US" b="1" dirty="0" err="1"/>
              <a:t>pravo</a:t>
            </a:r>
            <a:r>
              <a:rPr lang="en-US" b="1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definirati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granu</a:t>
            </a:r>
            <a:r>
              <a:rPr lang="en-US" dirty="0"/>
              <a:t> </a:t>
            </a:r>
            <a:r>
              <a:rPr lang="en-US" dirty="0" err="1"/>
              <a:t>pozitivnog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skupa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uređuju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su: </a:t>
            </a:r>
            <a:r>
              <a:rPr lang="en-US" dirty="0" err="1"/>
              <a:t>osnivanje</a:t>
            </a:r>
            <a:r>
              <a:rPr lang="en-US" dirty="0"/>
              <a:t>, status i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i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i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poslovi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prometom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i </a:t>
            </a:r>
            <a:r>
              <a:rPr lang="en-US" dirty="0" err="1"/>
              <a:t>vršenja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 i </a:t>
            </a:r>
            <a:r>
              <a:rPr lang="en-US" dirty="0" err="1"/>
              <a:t>hartijama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bs-Latn-BA" dirty="0"/>
          </a:p>
          <a:p>
            <a:pPr algn="just"/>
            <a:endParaRPr lang="bs-Latn-BA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b="1" dirty="0" err="1"/>
              <a:t>Bankarski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nosioce</a:t>
            </a:r>
            <a:r>
              <a:rPr lang="en-US" dirty="0"/>
              <a:t> </a:t>
            </a:r>
            <a:r>
              <a:rPr lang="en-US" dirty="0" err="1"/>
              <a:t>monetarnog</a:t>
            </a:r>
            <a:r>
              <a:rPr lang="en-US" dirty="0"/>
              <a:t> i </a:t>
            </a:r>
            <a:r>
              <a:rPr lang="en-US" dirty="0" err="1"/>
              <a:t>bankarsko</a:t>
            </a:r>
            <a:r>
              <a:rPr lang="en-US" dirty="0"/>
              <a:t>-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i </a:t>
            </a:r>
            <a:r>
              <a:rPr lang="en-US" dirty="0" err="1"/>
              <a:t>politike</a:t>
            </a:r>
            <a:r>
              <a:rPr lang="en-US" dirty="0"/>
              <a:t>.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bs-Latn-BA" dirty="0"/>
              <a:t>i</a:t>
            </a:r>
            <a:r>
              <a:rPr lang="en-US" dirty="0"/>
              <a:t> Hercegovine se </a:t>
            </a:r>
            <a:r>
              <a:rPr lang="en-US" dirty="0" err="1"/>
              <a:t>sastoji</a:t>
            </a:r>
            <a:r>
              <a:rPr lang="en-US" dirty="0"/>
              <a:t> od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Bosne i Hercegovine; </a:t>
            </a:r>
            <a:r>
              <a:rPr lang="en-US" dirty="0" err="1"/>
              <a:t>depozitnih</a:t>
            </a:r>
            <a:r>
              <a:rPr lang="en-US" dirty="0"/>
              <a:t>, </a:t>
            </a:r>
            <a:r>
              <a:rPr lang="en-US" dirty="0" err="1"/>
              <a:t>poslovnih</a:t>
            </a:r>
            <a:r>
              <a:rPr lang="en-US" dirty="0"/>
              <a:t> i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i </a:t>
            </a:r>
            <a:r>
              <a:rPr lang="en-US" dirty="0" err="1"/>
              <a:t>Hercegovini</a:t>
            </a:r>
            <a:r>
              <a:rPr lang="en-US" dirty="0"/>
              <a:t>; </a:t>
            </a:r>
            <a:r>
              <a:rPr lang="en-US" dirty="0" err="1"/>
              <a:t>Agencije</a:t>
            </a:r>
            <a:r>
              <a:rPr lang="en-US" dirty="0"/>
              <a:t> za </a:t>
            </a:r>
            <a:r>
              <a:rPr lang="en-US" dirty="0" err="1"/>
              <a:t>bankarstvo</a:t>
            </a:r>
            <a:r>
              <a:rPr lang="en-US" dirty="0"/>
              <a:t> i </a:t>
            </a:r>
            <a:r>
              <a:rPr lang="en-US" dirty="0" err="1"/>
              <a:t>berze</a:t>
            </a:r>
            <a:r>
              <a:rPr lang="en-US" dirty="0"/>
              <a:t>.</a:t>
            </a:r>
            <a:endParaRPr lang="bs-Latn-BA" dirty="0"/>
          </a:p>
          <a:p>
            <a:pPr algn="just"/>
            <a:endParaRPr lang="bs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BANKARSKO PRAVO</a:t>
            </a:r>
          </a:p>
        </p:txBody>
      </p:sp>
    </p:spTree>
    <p:extLst>
      <p:ext uri="{BB962C8B-B14F-4D97-AF65-F5344CB8AC3E}">
        <p14:creationId xmlns:p14="http://schemas.microsoft.com/office/powerpoint/2010/main" val="141692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784976" cy="532859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Zakon o bankama Federacije Bosne i Hercegovine banku definira na slijedeći način: “</a:t>
            </a:r>
            <a:r>
              <a:rPr lang="en-US" i="1"/>
              <a:t>Banka je dioničarsko društvo sa sjedištem u Federaciji Bosne i Hercegovine, koje ima dozvolu za rad Agencije za bankarstvo Federacije Bosne i Hercegovine, čija je djelatnost primanje depozita i sredstava sa obavezom vraćanja i davanje kredita za vlastiti račun, a može obavlјati i druge poslove u skladu sa ovim zakonom.”</a:t>
            </a:r>
            <a:r>
              <a:rPr lang="en-US"/>
              <a:t>. Dakle, bankom se naziva specijalizovana organizacija koja uzima i daje kredite, obavlja platni promet i vrši druge slične poslove za svoje komintente.</a:t>
            </a:r>
            <a:endParaRPr lang="bs-Latn-BA"/>
          </a:p>
          <a:p>
            <a:pPr algn="just"/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Banke, </a:t>
            </a:r>
            <a:r>
              <a:rPr lang="en-US" err="1"/>
              <a:t>kao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druge</a:t>
            </a:r>
            <a:r>
              <a:rPr lang="en-US"/>
              <a:t> </a:t>
            </a:r>
            <a:r>
              <a:rPr lang="en-US" err="1"/>
              <a:t>finansijske</a:t>
            </a:r>
            <a:r>
              <a:rPr lang="en-US"/>
              <a:t> </a:t>
            </a:r>
            <a:r>
              <a:rPr lang="en-US" err="1"/>
              <a:t>organizacije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pravna</a:t>
            </a:r>
            <a:r>
              <a:rPr lang="en-US"/>
              <a:t> </a:t>
            </a:r>
            <a:r>
              <a:rPr lang="en-US" err="1"/>
              <a:t>lica</a:t>
            </a:r>
            <a:r>
              <a:rPr lang="en-US"/>
              <a:t>. </a:t>
            </a:r>
            <a:r>
              <a:rPr lang="en-US" err="1"/>
              <a:t>Banku</a:t>
            </a:r>
            <a:r>
              <a:rPr lang="en-US"/>
              <a:t> </a:t>
            </a:r>
            <a:r>
              <a:rPr lang="en-US" err="1"/>
              <a:t>mogu</a:t>
            </a:r>
            <a:r>
              <a:rPr lang="en-US"/>
              <a:t> da </a:t>
            </a:r>
            <a:r>
              <a:rPr lang="en-US" err="1"/>
              <a:t>osnuju</a:t>
            </a:r>
            <a:r>
              <a:rPr lang="en-US"/>
              <a:t> </a:t>
            </a:r>
            <a:r>
              <a:rPr lang="en-US" err="1"/>
              <a:t>domaća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strana</a:t>
            </a:r>
            <a:r>
              <a:rPr lang="en-US"/>
              <a:t> </a:t>
            </a:r>
            <a:r>
              <a:rPr lang="en-US" err="1"/>
              <a:t>pravna</a:t>
            </a:r>
            <a:r>
              <a:rPr lang="en-US"/>
              <a:t> </a:t>
            </a:r>
            <a:r>
              <a:rPr lang="en-US" err="1"/>
              <a:t>kao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fizička</a:t>
            </a:r>
            <a:r>
              <a:rPr lang="en-US"/>
              <a:t> </a:t>
            </a:r>
            <a:r>
              <a:rPr lang="en-US" err="1"/>
              <a:t>lica</a:t>
            </a:r>
            <a:r>
              <a:rPr lang="en-US"/>
              <a:t>. </a:t>
            </a:r>
            <a:r>
              <a:rPr lang="en-US" err="1"/>
              <a:t>Banke</a:t>
            </a:r>
            <a:r>
              <a:rPr lang="en-US"/>
              <a:t> se, u </a:t>
            </a:r>
            <a:r>
              <a:rPr lang="en-US" err="1"/>
              <a:t>širem</a:t>
            </a:r>
            <a:r>
              <a:rPr lang="en-US"/>
              <a:t> </a:t>
            </a:r>
            <a:r>
              <a:rPr lang="en-US" err="1"/>
              <a:t>smislu</a:t>
            </a:r>
            <a:r>
              <a:rPr lang="en-US"/>
              <a:t>, </a:t>
            </a:r>
            <a:r>
              <a:rPr lang="en-US" err="1"/>
              <a:t>bave</a:t>
            </a:r>
            <a:r>
              <a:rPr lang="en-US"/>
              <a:t> </a:t>
            </a:r>
            <a:r>
              <a:rPr lang="en-US" err="1"/>
              <a:t>kreditnim</a:t>
            </a:r>
            <a:r>
              <a:rPr lang="en-US"/>
              <a:t> </a:t>
            </a:r>
            <a:r>
              <a:rPr lang="en-US" err="1"/>
              <a:t>poslovima</a:t>
            </a:r>
            <a:r>
              <a:rPr lang="en-US"/>
              <a:t> </a:t>
            </a:r>
            <a:r>
              <a:rPr lang="en-US" err="1"/>
              <a:t>koji</a:t>
            </a:r>
            <a:r>
              <a:rPr lang="en-US"/>
              <a:t> </a:t>
            </a:r>
            <a:r>
              <a:rPr lang="en-US" err="1"/>
              <a:t>obuhvataju</a:t>
            </a:r>
            <a:r>
              <a:rPr lang="en-US"/>
              <a:t> </a:t>
            </a:r>
            <a:r>
              <a:rPr lang="en-US" err="1"/>
              <a:t>pikupljanje</a:t>
            </a:r>
            <a:r>
              <a:rPr lang="en-US"/>
              <a:t> </a:t>
            </a:r>
            <a:r>
              <a:rPr lang="en-US" err="1"/>
              <a:t>slobodnih</a:t>
            </a:r>
            <a:r>
              <a:rPr lang="en-US"/>
              <a:t> </a:t>
            </a:r>
            <a:r>
              <a:rPr lang="en-US" err="1"/>
              <a:t>novčanih</a:t>
            </a:r>
            <a:r>
              <a:rPr lang="en-US"/>
              <a:t> </a:t>
            </a:r>
            <a:r>
              <a:rPr lang="en-US" err="1"/>
              <a:t>sredstava</a:t>
            </a:r>
            <a:r>
              <a:rPr lang="en-US"/>
              <a:t> u </a:t>
            </a:r>
            <a:r>
              <a:rPr lang="en-US" err="1"/>
              <a:t>vidu</a:t>
            </a:r>
            <a:r>
              <a:rPr lang="en-US"/>
              <a:t> </a:t>
            </a:r>
            <a:r>
              <a:rPr lang="en-US" err="1"/>
              <a:t>štednje</a:t>
            </a:r>
            <a:r>
              <a:rPr lang="en-US"/>
              <a:t> </a:t>
            </a:r>
            <a:r>
              <a:rPr lang="en-US" err="1"/>
              <a:t>ili</a:t>
            </a:r>
            <a:r>
              <a:rPr lang="en-US"/>
              <a:t> </a:t>
            </a:r>
            <a:r>
              <a:rPr lang="en-US" err="1"/>
              <a:t>uzimanjem</a:t>
            </a:r>
            <a:r>
              <a:rPr lang="en-US"/>
              <a:t> </a:t>
            </a:r>
            <a:r>
              <a:rPr lang="en-US" err="1"/>
              <a:t>kredita</a:t>
            </a:r>
            <a:r>
              <a:rPr lang="en-US"/>
              <a:t> od </a:t>
            </a:r>
            <a:r>
              <a:rPr lang="en-US" err="1"/>
              <a:t>drugih</a:t>
            </a:r>
            <a:r>
              <a:rPr lang="en-US"/>
              <a:t> </a:t>
            </a:r>
            <a:r>
              <a:rPr lang="en-US" err="1"/>
              <a:t>banaka</a:t>
            </a:r>
            <a:r>
              <a:rPr lang="en-US"/>
              <a:t>,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plasiranjem</a:t>
            </a:r>
            <a:r>
              <a:rPr lang="en-US"/>
              <a:t> </a:t>
            </a:r>
            <a:r>
              <a:rPr lang="en-US" err="1"/>
              <a:t>prikupljenih</a:t>
            </a:r>
            <a:r>
              <a:rPr lang="en-US"/>
              <a:t> </a:t>
            </a:r>
            <a:r>
              <a:rPr lang="en-US" err="1"/>
              <a:t>sredstava</a:t>
            </a:r>
            <a:r>
              <a:rPr lang="en-US"/>
              <a:t>. Pored toga, </a:t>
            </a:r>
            <a:r>
              <a:rPr lang="en-US" err="1"/>
              <a:t>banke</a:t>
            </a:r>
            <a:r>
              <a:rPr lang="en-US"/>
              <a:t> se </a:t>
            </a:r>
            <a:r>
              <a:rPr lang="en-US" err="1"/>
              <a:t>bave</a:t>
            </a:r>
            <a:r>
              <a:rPr lang="en-US"/>
              <a:t> </a:t>
            </a:r>
            <a:r>
              <a:rPr lang="en-US" err="1"/>
              <a:t>posredničkim</a:t>
            </a:r>
            <a:r>
              <a:rPr lang="en-US"/>
              <a:t> </a:t>
            </a:r>
            <a:r>
              <a:rPr lang="en-US" err="1"/>
              <a:t>poslovima</a:t>
            </a:r>
            <a:r>
              <a:rPr lang="en-US"/>
              <a:t> </a:t>
            </a:r>
            <a:r>
              <a:rPr lang="en-US" err="1"/>
              <a:t>koji</a:t>
            </a:r>
            <a:r>
              <a:rPr lang="en-US"/>
              <a:t> </a:t>
            </a:r>
            <a:r>
              <a:rPr lang="en-US" err="1"/>
              <a:t>podrazumijevaju</a:t>
            </a:r>
            <a:r>
              <a:rPr lang="en-US"/>
              <a:t> </a:t>
            </a:r>
            <a:r>
              <a:rPr lang="en-US" err="1"/>
              <a:t>poslove</a:t>
            </a:r>
            <a:r>
              <a:rPr lang="en-US"/>
              <a:t> </a:t>
            </a:r>
            <a:r>
              <a:rPr lang="en-US" err="1"/>
              <a:t>platnog</a:t>
            </a:r>
            <a:r>
              <a:rPr lang="en-US"/>
              <a:t> </a:t>
            </a:r>
            <a:r>
              <a:rPr lang="en-US" err="1"/>
              <a:t>prometa</a:t>
            </a:r>
            <a:r>
              <a:rPr lang="en-US"/>
              <a:t> </a:t>
            </a:r>
            <a:r>
              <a:rPr lang="en-US" err="1"/>
              <a:t>koje</a:t>
            </a:r>
            <a:r>
              <a:rPr lang="en-US"/>
              <a:t> </a:t>
            </a:r>
            <a:r>
              <a:rPr lang="en-US" err="1"/>
              <a:t>obavljaju</a:t>
            </a:r>
            <a:r>
              <a:rPr lang="en-US"/>
              <a:t> </a:t>
            </a:r>
            <a:r>
              <a:rPr lang="en-US" err="1"/>
              <a:t>za</a:t>
            </a:r>
            <a:r>
              <a:rPr lang="en-US"/>
              <a:t> </a:t>
            </a:r>
            <a:r>
              <a:rPr lang="en-US" err="1"/>
              <a:t>svoje</a:t>
            </a:r>
            <a:r>
              <a:rPr lang="en-US"/>
              <a:t> </a:t>
            </a:r>
            <a:r>
              <a:rPr lang="en-US" err="1"/>
              <a:t>komintente</a:t>
            </a:r>
            <a:r>
              <a:rPr lang="en-US"/>
              <a:t>. 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3630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784976" cy="489654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/>
              <a:t>Poslovi koje banke obavljaju za svoje komintente se dijele na: </a:t>
            </a:r>
            <a:endParaRPr lang="bs-Latn-BA"/>
          </a:p>
          <a:p>
            <a:pPr marL="457200" lvl="1" indent="-457200" algn="just">
              <a:buFont typeface="+mj-lt"/>
              <a:buAutoNum type="alphaLcPeriod"/>
            </a:pPr>
            <a:r>
              <a:rPr lang="en-US"/>
              <a:t>Aktivne- poslovi u kojima se banke javljaju kao povjerioci;</a:t>
            </a:r>
            <a:endParaRPr lang="bs-Latn-BA"/>
          </a:p>
          <a:p>
            <a:pPr marL="457200" lvl="0" indent="-457200" algn="just">
              <a:buFont typeface="+mj-lt"/>
              <a:buAutoNum type="alphaLcPeriod"/>
            </a:pPr>
            <a:r>
              <a:rPr lang="en-US" sz="1800">
                <a:solidFill>
                  <a:schemeClr val="tx2"/>
                </a:solidFill>
              </a:rPr>
              <a:t>Pasivne- poslovi u kojima se banke pojavljuju u ulozi dužnika;</a:t>
            </a:r>
            <a:endParaRPr lang="bs-Latn-BA" sz="1800">
              <a:solidFill>
                <a:schemeClr val="tx2"/>
              </a:solidFill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en-US" sz="1800">
                <a:solidFill>
                  <a:schemeClr val="tx2"/>
                </a:solidFill>
              </a:rPr>
              <a:t>Neutralni- poslovi koje banka obavlja u ulozi komisionara, za tuđi račun;</a:t>
            </a:r>
            <a:endParaRPr lang="bs-Latn-BA" sz="1800">
              <a:solidFill>
                <a:schemeClr val="tx2"/>
              </a:solidFill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en-US" sz="1800">
                <a:solidFill>
                  <a:schemeClr val="tx2"/>
                </a:solidFill>
              </a:rPr>
              <a:t>Sopstveni- poslovi koje banka obavlja sopstvenim učešćem radi ostvarivanja prihoda;</a:t>
            </a:r>
            <a:endParaRPr lang="bs-Latn-BA" sz="1800">
              <a:solidFill>
                <a:schemeClr val="tx2"/>
              </a:solidFill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en-US" sz="1800">
                <a:solidFill>
                  <a:schemeClr val="tx2"/>
                </a:solidFill>
              </a:rPr>
              <a:t>Poslovi za državne organe koje obavlja po nalogu državnih organa. </a:t>
            </a:r>
            <a:endParaRPr lang="bs-Latn-BA" sz="1800">
              <a:solidFill>
                <a:schemeClr val="tx2"/>
              </a:solidFill>
            </a:endParaRPr>
          </a:p>
          <a:p>
            <a:pPr lvl="0" algn="just"/>
            <a:endParaRPr lang="bs-Latn-BA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b="1"/>
              <a:t>Kredit</a:t>
            </a:r>
            <a:r>
              <a:rPr lang="en-US"/>
              <a:t> je jed</a:t>
            </a:r>
            <a:r>
              <a:rPr lang="bs-Latn-BA"/>
              <a:t>an</a:t>
            </a:r>
            <a:r>
              <a:rPr lang="en-US"/>
              <a:t> od najznačajnijih bankarskih poslova</a:t>
            </a:r>
            <a:r>
              <a:rPr lang="bs-Latn-BA"/>
              <a:t>, te on </a:t>
            </a:r>
            <a:r>
              <a:rPr lang="en-US"/>
              <a:t>predstavlja dužničko-povijerilački odnos u kome povijerilac ustupa dužniku pravo raspolaganja određenom količinom novca ili nekim drugim pravom na određeno vrijeme i pod određenim uslovima (rok, kamata, način vraćanja). 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88868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128</TotalTime>
  <Words>3130</Words>
  <Application>Microsoft Office PowerPoint</Application>
  <PresentationFormat>On-screen Show (4:3)</PresentationFormat>
  <Paragraphs>143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Garamond</vt:lpstr>
      <vt:lpstr>Wingdings</vt:lpstr>
      <vt:lpstr>BlackTie</vt:lpstr>
      <vt:lpstr>MONETARNO PRAVO</vt:lpstr>
      <vt:lpstr>FINANSIJSKO PRAVO</vt:lpstr>
      <vt:lpstr>PowerPoint Presentation</vt:lpstr>
      <vt:lpstr>POJAM MONETARNOG PRAVA</vt:lpstr>
      <vt:lpstr>MONETA</vt:lpstr>
      <vt:lpstr>NOVAC</vt:lpstr>
      <vt:lpstr>BANKARSKO PRAVO</vt:lpstr>
      <vt:lpstr>PowerPoint Presentation</vt:lpstr>
      <vt:lpstr>PowerPoint Presentation</vt:lpstr>
      <vt:lpstr>IZVORI MONETARNOG PRAVA</vt:lpstr>
      <vt:lpstr>Nacionalni/ domaći izvori</vt:lpstr>
      <vt:lpstr>PowerPoint Presentation</vt:lpstr>
      <vt:lpstr>PowerPoint Presentation</vt:lpstr>
      <vt:lpstr>Međunarodni izvori </vt:lpstr>
      <vt:lpstr>CILJ MONETARNOG PRAVA</vt:lpstr>
      <vt:lpstr>MEĐUNARODNO MONETARNO PRAVO</vt:lpstr>
      <vt:lpstr>Zlatni standard</vt:lpstr>
      <vt:lpstr>Međunarodni monetarni fond- MMF</vt:lpstr>
      <vt:lpstr>PowerPoint Presentation</vt:lpstr>
      <vt:lpstr>PowerPoint Presentation</vt:lpstr>
      <vt:lpstr>Europska ekonomska i  monetarna unija- EMU</vt:lpstr>
      <vt:lpstr>Nastanak EMU-a</vt:lpstr>
      <vt:lpstr>PowerPoint Presentation</vt:lpstr>
      <vt:lpstr>Pitanja</vt:lpstr>
      <vt:lpstr>Pitanja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MONETARNO PRAVO</dc:title>
  <dc:creator>Sabira Bešić</dc:creator>
  <cp:lastModifiedBy>Edina Sudžuka</cp:lastModifiedBy>
  <cp:revision>17</cp:revision>
  <dcterms:created xsi:type="dcterms:W3CDTF">2020-04-21T11:29:52Z</dcterms:created>
  <dcterms:modified xsi:type="dcterms:W3CDTF">2020-05-12T21:17:17Z</dcterms:modified>
</cp:coreProperties>
</file>