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8" r:id="rId4"/>
    <p:sldId id="264" r:id="rId5"/>
    <p:sldId id="265" r:id="rId6"/>
    <p:sldId id="266" r:id="rId7"/>
    <p:sldId id="267" r:id="rId8"/>
    <p:sldId id="270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2B03C2-40D7-472F-8DB3-0CC05DEE5BC3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bs-Latn-BA"/>
        </a:p>
      </dgm:t>
    </dgm:pt>
    <dgm:pt modelId="{34FE3C07-6DB0-486D-B329-DD068A582284}">
      <dgm:prSet/>
      <dgm:spPr/>
      <dgm:t>
        <a:bodyPr/>
        <a:lstStyle/>
        <a:p>
          <a:pPr rtl="0"/>
          <a:r>
            <a:rPr lang="bs-Latn-BA" smtClean="0"/>
            <a:t>Prvi nivo: osnivački ugovori i opšta načela prava (primarno pravo).</a:t>
          </a:r>
          <a:endParaRPr lang="bs-Latn-BA"/>
        </a:p>
      </dgm:t>
    </dgm:pt>
    <dgm:pt modelId="{4B558832-72F8-401C-B994-C3B4250887E1}" type="parTrans" cxnId="{51D7579E-B587-492F-860A-481F09662DBA}">
      <dgm:prSet/>
      <dgm:spPr/>
      <dgm:t>
        <a:bodyPr/>
        <a:lstStyle/>
        <a:p>
          <a:endParaRPr lang="bs-Latn-BA"/>
        </a:p>
      </dgm:t>
    </dgm:pt>
    <dgm:pt modelId="{92B4AD15-EFF9-47F7-9A40-8C251FCB39C5}" type="sibTrans" cxnId="{51D7579E-B587-492F-860A-481F09662DBA}">
      <dgm:prSet/>
      <dgm:spPr/>
      <dgm:t>
        <a:bodyPr/>
        <a:lstStyle/>
        <a:p>
          <a:endParaRPr lang="bs-Latn-BA"/>
        </a:p>
      </dgm:t>
    </dgm:pt>
    <dgm:pt modelId="{B4F07B5E-715E-48A7-9948-E8D109F4A684}">
      <dgm:prSet/>
      <dgm:spPr/>
      <dgm:t>
        <a:bodyPr/>
        <a:lstStyle/>
        <a:p>
          <a:pPr rtl="0"/>
          <a:r>
            <a:rPr lang="bs-Latn-BA" smtClean="0"/>
            <a:t>Drugi nivo čine: pravni akti institucija (uredbe, direktive i odluke koje mogu biti opšte i pojedinačne), međunarodni ugovori i sudska praksa Suda EU (sekundarno pravo).</a:t>
          </a:r>
          <a:endParaRPr lang="bs-Latn-BA"/>
        </a:p>
      </dgm:t>
    </dgm:pt>
    <dgm:pt modelId="{0FD5E00F-D677-4666-BB49-58158A85133C}" type="parTrans" cxnId="{D3298821-5C0D-41CC-A583-2025C303E6E3}">
      <dgm:prSet/>
      <dgm:spPr/>
      <dgm:t>
        <a:bodyPr/>
        <a:lstStyle/>
        <a:p>
          <a:endParaRPr lang="bs-Latn-BA"/>
        </a:p>
      </dgm:t>
    </dgm:pt>
    <dgm:pt modelId="{B117C9EE-A869-4619-A80E-BDF941B501E4}" type="sibTrans" cxnId="{D3298821-5C0D-41CC-A583-2025C303E6E3}">
      <dgm:prSet/>
      <dgm:spPr/>
      <dgm:t>
        <a:bodyPr/>
        <a:lstStyle/>
        <a:p>
          <a:endParaRPr lang="bs-Latn-BA"/>
        </a:p>
      </dgm:t>
    </dgm:pt>
    <dgm:pt modelId="{8DA6837B-AE77-4713-B6AD-01A11AD6740C}" type="pres">
      <dgm:prSet presAssocID="{0E2B03C2-40D7-472F-8DB3-0CC05DEE5BC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10556F11-8B33-4793-85E5-4D520C612732}" type="pres">
      <dgm:prSet presAssocID="{34FE3C07-6DB0-486D-B329-DD068A582284}" presName="composite" presStyleCnt="0"/>
      <dgm:spPr/>
    </dgm:pt>
    <dgm:pt modelId="{2CE9A539-8986-4DB3-A1FC-D75FE4F21614}" type="pres">
      <dgm:prSet presAssocID="{34FE3C07-6DB0-486D-B329-DD068A582284}" presName="imgShp" presStyleLbl="fgImgPlace1" presStyleIdx="0" presStyleCnt="2"/>
      <dgm:spPr/>
    </dgm:pt>
    <dgm:pt modelId="{F6EAECC6-C807-4B31-AE99-CC7D35B5B58C}" type="pres">
      <dgm:prSet presAssocID="{34FE3C07-6DB0-486D-B329-DD068A582284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6E020FD-4AA9-4CDF-BC67-1B6F02287F89}" type="pres">
      <dgm:prSet presAssocID="{92B4AD15-EFF9-47F7-9A40-8C251FCB39C5}" presName="spacing" presStyleCnt="0"/>
      <dgm:spPr/>
    </dgm:pt>
    <dgm:pt modelId="{4C0F0838-A784-4396-9F1D-FFB8007B7389}" type="pres">
      <dgm:prSet presAssocID="{B4F07B5E-715E-48A7-9948-E8D109F4A684}" presName="composite" presStyleCnt="0"/>
      <dgm:spPr/>
    </dgm:pt>
    <dgm:pt modelId="{BF8F3A4A-848C-4A26-BAA1-95FBDD14DC66}" type="pres">
      <dgm:prSet presAssocID="{B4F07B5E-715E-48A7-9948-E8D109F4A684}" presName="imgShp" presStyleLbl="fgImgPlace1" presStyleIdx="1" presStyleCnt="2"/>
      <dgm:spPr/>
    </dgm:pt>
    <dgm:pt modelId="{62A1DC76-AE76-4DD9-9C4F-133FEC8F1309}" type="pres">
      <dgm:prSet presAssocID="{B4F07B5E-715E-48A7-9948-E8D109F4A684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AEA351DA-6755-43E9-BCFC-DF26A4B207D9}" type="presOf" srcId="{B4F07B5E-715E-48A7-9948-E8D109F4A684}" destId="{62A1DC76-AE76-4DD9-9C4F-133FEC8F1309}" srcOrd="0" destOrd="0" presId="urn:microsoft.com/office/officeart/2005/8/layout/vList3"/>
    <dgm:cxn modelId="{C2507D92-5457-4F60-9C97-D029638419C5}" type="presOf" srcId="{34FE3C07-6DB0-486D-B329-DD068A582284}" destId="{F6EAECC6-C807-4B31-AE99-CC7D35B5B58C}" srcOrd="0" destOrd="0" presId="urn:microsoft.com/office/officeart/2005/8/layout/vList3"/>
    <dgm:cxn modelId="{C5F8D303-0527-4BB5-B90C-5A4037F8CD20}" type="presOf" srcId="{0E2B03C2-40D7-472F-8DB3-0CC05DEE5BC3}" destId="{8DA6837B-AE77-4713-B6AD-01A11AD6740C}" srcOrd="0" destOrd="0" presId="urn:microsoft.com/office/officeart/2005/8/layout/vList3"/>
    <dgm:cxn modelId="{D3298821-5C0D-41CC-A583-2025C303E6E3}" srcId="{0E2B03C2-40D7-472F-8DB3-0CC05DEE5BC3}" destId="{B4F07B5E-715E-48A7-9948-E8D109F4A684}" srcOrd="1" destOrd="0" parTransId="{0FD5E00F-D677-4666-BB49-58158A85133C}" sibTransId="{B117C9EE-A869-4619-A80E-BDF941B501E4}"/>
    <dgm:cxn modelId="{51D7579E-B587-492F-860A-481F09662DBA}" srcId="{0E2B03C2-40D7-472F-8DB3-0CC05DEE5BC3}" destId="{34FE3C07-6DB0-486D-B329-DD068A582284}" srcOrd="0" destOrd="0" parTransId="{4B558832-72F8-401C-B994-C3B4250887E1}" sibTransId="{92B4AD15-EFF9-47F7-9A40-8C251FCB39C5}"/>
    <dgm:cxn modelId="{3F670507-B7D8-47F2-BA18-90318FC1EFD3}" type="presParOf" srcId="{8DA6837B-AE77-4713-B6AD-01A11AD6740C}" destId="{10556F11-8B33-4793-85E5-4D520C612732}" srcOrd="0" destOrd="0" presId="urn:microsoft.com/office/officeart/2005/8/layout/vList3"/>
    <dgm:cxn modelId="{77A63C75-2461-44D5-9CC0-B3D265D3252A}" type="presParOf" srcId="{10556F11-8B33-4793-85E5-4D520C612732}" destId="{2CE9A539-8986-4DB3-A1FC-D75FE4F21614}" srcOrd="0" destOrd="0" presId="urn:microsoft.com/office/officeart/2005/8/layout/vList3"/>
    <dgm:cxn modelId="{6079D5F2-1ADF-481B-8863-1F0D72DDEADA}" type="presParOf" srcId="{10556F11-8B33-4793-85E5-4D520C612732}" destId="{F6EAECC6-C807-4B31-AE99-CC7D35B5B58C}" srcOrd="1" destOrd="0" presId="urn:microsoft.com/office/officeart/2005/8/layout/vList3"/>
    <dgm:cxn modelId="{486D6DFE-4135-4A5E-942D-26C39E7B44B3}" type="presParOf" srcId="{8DA6837B-AE77-4713-B6AD-01A11AD6740C}" destId="{36E020FD-4AA9-4CDF-BC67-1B6F02287F89}" srcOrd="1" destOrd="0" presId="urn:microsoft.com/office/officeart/2005/8/layout/vList3"/>
    <dgm:cxn modelId="{E8B7BEF7-849A-493A-BF17-D7744542F787}" type="presParOf" srcId="{8DA6837B-AE77-4713-B6AD-01A11AD6740C}" destId="{4C0F0838-A784-4396-9F1D-FFB8007B7389}" srcOrd="2" destOrd="0" presId="urn:microsoft.com/office/officeart/2005/8/layout/vList3"/>
    <dgm:cxn modelId="{8C1BD818-9B37-47FF-BBC5-A11567126DD2}" type="presParOf" srcId="{4C0F0838-A784-4396-9F1D-FFB8007B7389}" destId="{BF8F3A4A-848C-4A26-BAA1-95FBDD14DC66}" srcOrd="0" destOrd="0" presId="urn:microsoft.com/office/officeart/2005/8/layout/vList3"/>
    <dgm:cxn modelId="{C3D46454-BB0A-4E04-A58D-48BF120A9B0B}" type="presParOf" srcId="{4C0F0838-A784-4396-9F1D-FFB8007B7389}" destId="{62A1DC76-AE76-4DD9-9C4F-133FEC8F130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AECC6-C807-4B31-AE99-CC7D35B5B58C}">
      <dsp:nvSpPr>
        <dsp:cNvPr id="0" name=""/>
        <dsp:cNvSpPr/>
      </dsp:nvSpPr>
      <dsp:spPr>
        <a:xfrm rot="10800000">
          <a:off x="1870475" y="1167"/>
          <a:ext cx="5472684" cy="19680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78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smtClean="0"/>
            <a:t>Prvi nivo: osnivački ugovori i opšta načela prava (primarno pravo).</a:t>
          </a:r>
          <a:endParaRPr lang="bs-Latn-BA" sz="2100" kern="1200"/>
        </a:p>
      </dsp:txBody>
      <dsp:txXfrm rot="10800000">
        <a:off x="2362493" y="1167"/>
        <a:ext cx="4980666" cy="1968071"/>
      </dsp:txXfrm>
    </dsp:sp>
    <dsp:sp modelId="{2CE9A539-8986-4DB3-A1FC-D75FE4F21614}">
      <dsp:nvSpPr>
        <dsp:cNvPr id="0" name=""/>
        <dsp:cNvSpPr/>
      </dsp:nvSpPr>
      <dsp:spPr>
        <a:xfrm>
          <a:off x="886440" y="1167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A1DC76-AE76-4DD9-9C4F-133FEC8F1309}">
      <dsp:nvSpPr>
        <dsp:cNvPr id="0" name=""/>
        <dsp:cNvSpPr/>
      </dsp:nvSpPr>
      <dsp:spPr>
        <a:xfrm rot="10800000">
          <a:off x="1870475" y="2556723"/>
          <a:ext cx="5472684" cy="19680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78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smtClean="0"/>
            <a:t>Drugi nivo čine: pravni akti institucija (uredbe, direktive i odluke koje mogu biti opšte i pojedinačne), međunarodni ugovori i sudska praksa Suda EU (sekundarno pravo).</a:t>
          </a:r>
          <a:endParaRPr lang="bs-Latn-BA" sz="2100" kern="1200"/>
        </a:p>
      </dsp:txBody>
      <dsp:txXfrm rot="10800000">
        <a:off x="2362493" y="2556723"/>
        <a:ext cx="4980666" cy="1968071"/>
      </dsp:txXfrm>
    </dsp:sp>
    <dsp:sp modelId="{BF8F3A4A-848C-4A26-BAA1-95FBDD14DC66}">
      <dsp:nvSpPr>
        <dsp:cNvPr id="0" name=""/>
        <dsp:cNvSpPr/>
      </dsp:nvSpPr>
      <dsp:spPr>
        <a:xfrm>
          <a:off x="886440" y="2556723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7366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025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8601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5220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4941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1031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1744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0896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764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36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9019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97D2-B190-4AD6-BEF3-25F129037501}" type="datetimeFigureOut">
              <a:rPr lang="bs-Latn-BA" smtClean="0"/>
              <a:t>10.4.2020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E4E6-3D3A-4FC5-BD21-216A6B86D4F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5697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38700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bs-Latn-BA" dirty="0" smtClean="0"/>
              <a:t>IV</a:t>
            </a:r>
            <a:r>
              <a:rPr lang="bs-Latn-BA" dirty="0" smtClean="0"/>
              <a:t>. </a:t>
            </a:r>
            <a:r>
              <a:rPr lang="bs-Latn-BA" dirty="0" smtClean="0"/>
              <a:t>2. Posljedice odlučivanja </a:t>
            </a:r>
            <a:r>
              <a:rPr lang="bs-Latn-BA" dirty="0" err="1" smtClean="0"/>
              <a:t>kvalificiranom</a:t>
            </a:r>
            <a:r>
              <a:rPr lang="bs-Latn-BA" dirty="0" smtClean="0"/>
              <a:t> većinom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063750" y="1628776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bs-Latn-BA" smtClean="0"/>
              <a:t>	</a:t>
            </a:r>
            <a:r>
              <a:rPr lang="bs-Latn-BA" u="sng" smtClean="0"/>
              <a:t>Odlučivanje kvalificiranom većinom obavezuje države koje su bile protiv nekog pravnog akta da taj akt uvedu u svoj pravni sistem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bs-Latn-BA" u="sng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r-HR" smtClean="0"/>
              <a:t>(</a:t>
            </a:r>
            <a:r>
              <a:rPr lang="hr-HR" i="1" smtClean="0"/>
              <a:t>emergency brake </a:t>
            </a:r>
            <a:r>
              <a:rPr lang="hr-HR" smtClean="0"/>
              <a:t>postupak!) </a:t>
            </a:r>
            <a:endParaRPr lang="bs-Latn-BA" u="sng" smtClean="0"/>
          </a:p>
        </p:txBody>
      </p:sp>
    </p:spTree>
    <p:extLst>
      <p:ext uri="{BB962C8B-B14F-4D97-AF65-F5344CB8AC3E}">
        <p14:creationId xmlns:p14="http://schemas.microsoft.com/office/powerpoint/2010/main" val="96532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dirty="0" smtClean="0"/>
              <a:t>V. </a:t>
            </a:r>
            <a:r>
              <a:rPr lang="bs-Latn-BA" b="1" dirty="0" smtClean="0"/>
              <a:t>Jednoglasno odlučivanje: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bs-Latn-BA" dirty="0" smtClean="0"/>
              <a:t>drugi aspekti krivičnog postupka koji ne ulaze u odlučivanje </a:t>
            </a:r>
            <a:r>
              <a:rPr lang="bs-Latn-BA" dirty="0" err="1" smtClean="0"/>
              <a:t>kvalificiranom</a:t>
            </a:r>
            <a:r>
              <a:rPr lang="bs-Latn-BA" dirty="0" smtClean="0"/>
              <a:t> većinom, </a:t>
            </a:r>
          </a:p>
          <a:p>
            <a:pPr>
              <a:defRPr/>
            </a:pPr>
            <a:r>
              <a:rPr lang="bs-Latn-BA" dirty="0" smtClean="0"/>
              <a:t>proširenje krivičnih djela koja bi ulazila u oblast teškog kriminaliteta, </a:t>
            </a:r>
          </a:p>
          <a:p>
            <a:pPr>
              <a:defRPr/>
            </a:pPr>
            <a:r>
              <a:rPr lang="bs-Latn-BA" dirty="0" smtClean="0"/>
              <a:t>donošenje zakona o uspostavljanju Ureda evropskog javnog tužioca, </a:t>
            </a:r>
          </a:p>
          <a:p>
            <a:pPr>
              <a:defRPr/>
            </a:pPr>
            <a:r>
              <a:rPr lang="bs-Latn-BA" dirty="0" smtClean="0"/>
              <a:t>mjere operativne saradnje između policijskih, carinskih i drugih nadležnih nacionalnih tijela</a:t>
            </a:r>
          </a:p>
          <a:p>
            <a:pPr>
              <a:defRPr/>
            </a:pPr>
            <a:r>
              <a:rPr lang="bs-Latn-BA" dirty="0" smtClean="0"/>
              <a:t>uslovi i ograničenja pod kojim nadležna tijela države članice mogu djelovati na teritoriji druge države članice</a:t>
            </a:r>
          </a:p>
        </p:txBody>
      </p:sp>
    </p:spTree>
    <p:extLst>
      <p:ext uri="{BB962C8B-B14F-4D97-AF65-F5344CB8AC3E}">
        <p14:creationId xmlns:p14="http://schemas.microsoft.com/office/powerpoint/2010/main" val="1192915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bs-Latn-BA" b="1" dirty="0" smtClean="0"/>
              <a:t>VI. </a:t>
            </a:r>
            <a:r>
              <a:rPr lang="bs-Latn-BA" b="1" dirty="0" smtClean="0"/>
              <a:t>Prekid redovnog zakonodavnog postupka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bs-Latn-BA" dirty="0" smtClean="0"/>
              <a:t>sprečava „prihvatanje“ onih rješenja </a:t>
            </a:r>
            <a:r>
              <a:rPr lang="bs-Latn-BA" dirty="0" err="1" smtClean="0"/>
              <a:t>supranacionalnog</a:t>
            </a:r>
            <a:r>
              <a:rPr lang="bs-Latn-BA" dirty="0" smtClean="0"/>
              <a:t> krivičnog prava koja su u suprotnosti sa pravnim poretkom države koja nije podržala donošenje određenog pravnog akta,</a:t>
            </a:r>
          </a:p>
          <a:p>
            <a:pPr>
              <a:defRPr/>
            </a:pPr>
            <a:r>
              <a:rPr lang="bs-Latn-BA" dirty="0" smtClean="0"/>
              <a:t>povezivanje onih država članica koje su podržale donošenje pravnog akta (tzv. pojačana saradnja) u poslovima policijske i pravosudne saradnje</a:t>
            </a:r>
          </a:p>
        </p:txBody>
      </p:sp>
    </p:spTree>
    <p:extLst>
      <p:ext uri="{BB962C8B-B14F-4D97-AF65-F5344CB8AC3E}">
        <p14:creationId xmlns:p14="http://schemas.microsoft.com/office/powerpoint/2010/main" val="2151500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dirty="0"/>
              <a:t>V</a:t>
            </a:r>
            <a:r>
              <a:rPr lang="bs-Latn-BA" b="1" dirty="0" smtClean="0"/>
              <a:t>. </a:t>
            </a:r>
            <a:r>
              <a:rPr lang="bs-Latn-BA" b="1" dirty="0" smtClean="0"/>
              <a:t>Primarno pravo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s-Latn-BA" dirty="0" err="1" smtClean="0"/>
              <a:t>Lisabonskim</a:t>
            </a:r>
            <a:r>
              <a:rPr lang="bs-Latn-BA" dirty="0" smtClean="0"/>
              <a:t> ugovorom je, po prvi put, u primarno pravo smješteno ostvarivanje pravne pomoći u krivičnim stvarima kroz uzajamno priznavanje presuda i sudskih odluka u prostoru slobode, sigurnosti i </a:t>
            </a:r>
            <a:r>
              <a:rPr lang="bs-Latn-BA" dirty="0" smtClean="0"/>
              <a:t>pravde</a:t>
            </a:r>
          </a:p>
          <a:p>
            <a:r>
              <a:rPr lang="bs-Latn-BA" dirty="0" smtClean="0"/>
              <a:t>To ima za posljedicu da će EU mehanizme klasične </a:t>
            </a:r>
            <a:r>
              <a:rPr lang="bs-Latn-BA" dirty="0" err="1" smtClean="0"/>
              <a:t>krivičnopravne</a:t>
            </a:r>
            <a:r>
              <a:rPr lang="bs-Latn-BA" dirty="0" smtClean="0"/>
              <a:t> saradnje mijenjati </a:t>
            </a:r>
            <a:r>
              <a:rPr lang="bs-Latn-BA" dirty="0" err="1" smtClean="0"/>
              <a:t>supranacionalnim</a:t>
            </a:r>
            <a:r>
              <a:rPr lang="bs-Latn-BA" dirty="0" smtClean="0"/>
              <a:t> </a:t>
            </a:r>
            <a:r>
              <a:rPr lang="bs-Latn-BA" dirty="0" err="1" smtClean="0"/>
              <a:t>krivičnoprocesnim</a:t>
            </a:r>
            <a:r>
              <a:rPr lang="bs-Latn-BA" dirty="0" smtClean="0"/>
              <a:t> odredbama te </a:t>
            </a:r>
            <a:r>
              <a:rPr lang="bs-Latn-BA" b="1" dirty="0" err="1" smtClean="0"/>
              <a:t>ujednačavanjem</a:t>
            </a:r>
            <a:r>
              <a:rPr lang="bs-Latn-BA" dirty="0" smtClean="0"/>
              <a:t> nacionalnog krivičnog </a:t>
            </a:r>
            <a:r>
              <a:rPr lang="bs-Latn-BA" dirty="0" err="1" smtClean="0"/>
              <a:t>procesnog</a:t>
            </a:r>
            <a:r>
              <a:rPr lang="bs-Latn-BA" dirty="0" smtClean="0"/>
              <a:t> prava, </a:t>
            </a:r>
          </a:p>
          <a:p>
            <a:pPr eaLnBrk="1" hangingPunct="1"/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70625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/>
              <a:t>Krivično pravo EU</a:t>
            </a:r>
            <a:endParaRPr lang="bs-Latn-B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Latn-BA" dirty="0" err="1" smtClean="0"/>
              <a:t>Regionalno</a:t>
            </a:r>
            <a:r>
              <a:rPr lang="bs-Latn-BA" dirty="0" smtClean="0"/>
              <a:t> međunarodno krivično pravo </a:t>
            </a:r>
            <a:r>
              <a:rPr lang="bs-Latn-BA" dirty="0"/>
              <a:t>- krivično </a:t>
            </a:r>
            <a:r>
              <a:rPr lang="bs-Latn-BA" dirty="0" err="1" smtClean="0"/>
              <a:t>procesno</a:t>
            </a:r>
            <a:r>
              <a:rPr lang="bs-Latn-BA" dirty="0" smtClean="0"/>
              <a:t> pravo </a:t>
            </a:r>
            <a:r>
              <a:rPr lang="bs-Latn-BA" dirty="0"/>
              <a:t>koje nastaje i razvija se u okviru EU (I</a:t>
            </a:r>
            <a:r>
              <a:rPr lang="bs-Latn-BA" dirty="0" smtClean="0"/>
              <a:t>)</a:t>
            </a:r>
            <a:endParaRPr lang="bs-Latn-BA" dirty="0" smtClean="0"/>
          </a:p>
          <a:p>
            <a:r>
              <a:rPr lang="hr-HR" dirty="0" smtClean="0"/>
              <a:t>Datum on-line nastave </a:t>
            </a:r>
            <a:r>
              <a:rPr lang="hr-HR" dirty="0" smtClean="0"/>
              <a:t>10</a:t>
            </a:r>
            <a:r>
              <a:rPr lang="hr-HR" dirty="0" smtClean="0"/>
              <a:t>. 04. </a:t>
            </a:r>
            <a:r>
              <a:rPr lang="hr-HR" dirty="0" smtClean="0"/>
              <a:t>20.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420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bs-Latn-BA" dirty="0" err="1" smtClean="0"/>
              <a:t>Lisabonski</a:t>
            </a:r>
            <a:r>
              <a:rPr lang="bs-Latn-BA" dirty="0" smtClean="0"/>
              <a:t> ugovor stupio na snagu 1. 12. 2009. godine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bs-Latn-BA" dirty="0" smtClean="0"/>
              <a:t>otvara nova poglavlja u razvoju </a:t>
            </a:r>
            <a:r>
              <a:rPr lang="bs-Latn-BA" dirty="0" err="1" smtClean="0"/>
              <a:t>supranacionalnog</a:t>
            </a:r>
            <a:r>
              <a:rPr lang="bs-Latn-BA" dirty="0" smtClean="0"/>
              <a:t> krivičnog prava i njegovog uticaja na nacionalne </a:t>
            </a:r>
            <a:r>
              <a:rPr lang="bs-Latn-BA" dirty="0" err="1" smtClean="0"/>
              <a:t>krivičnopravne</a:t>
            </a:r>
            <a:r>
              <a:rPr lang="bs-Latn-BA" dirty="0" smtClean="0"/>
              <a:t> </a:t>
            </a:r>
            <a:r>
              <a:rPr lang="bs-Latn-BA" dirty="0" err="1" smtClean="0"/>
              <a:t>poretke</a:t>
            </a:r>
            <a:endParaRPr lang="bs-Latn-BA" dirty="0" smtClean="0"/>
          </a:p>
          <a:p>
            <a:r>
              <a:rPr lang="bs-Latn-BA" dirty="0" smtClean="0">
                <a:solidFill>
                  <a:srgbClr val="FF0000"/>
                </a:solidFill>
              </a:rPr>
              <a:t>U čemu se ogledaju novosti u </a:t>
            </a:r>
            <a:r>
              <a:rPr lang="bs-Latn-BA" dirty="0" err="1" smtClean="0">
                <a:solidFill>
                  <a:srgbClr val="FF0000"/>
                </a:solidFill>
              </a:rPr>
              <a:t>krivičnopravnoj</a:t>
            </a:r>
            <a:r>
              <a:rPr lang="bs-Latn-BA" dirty="0" smtClean="0">
                <a:solidFill>
                  <a:srgbClr val="FF0000"/>
                </a:solidFill>
              </a:rPr>
              <a:t> oblasti, u odnosu na prethodni period?</a:t>
            </a:r>
          </a:p>
          <a:p>
            <a:pPr marL="0" indent="0" eaLnBrk="1" hangingPunct="1">
              <a:buNone/>
            </a:pPr>
            <a:endParaRPr lang="bs-Latn-BA" dirty="0" smtClean="0"/>
          </a:p>
          <a:p>
            <a:pPr eaLnBrk="1" hangingPunct="1"/>
            <a:endParaRPr lang="bs-Latn-BA" dirty="0" smtClean="0"/>
          </a:p>
        </p:txBody>
      </p:sp>
      <p:sp>
        <p:nvSpPr>
          <p:cNvPr id="307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bs-Latn-BA" dirty="0" err="1" smtClean="0"/>
              <a:t>Lisabonskim</a:t>
            </a:r>
            <a:r>
              <a:rPr lang="bs-Latn-BA" dirty="0" smtClean="0"/>
              <a:t> </a:t>
            </a:r>
            <a:r>
              <a:rPr lang="bs-Latn-BA" dirty="0" smtClean="0"/>
              <a:t>ugovorom omogućava se </a:t>
            </a:r>
            <a:r>
              <a:rPr lang="bs-Latn-BA" dirty="0" err="1" smtClean="0"/>
              <a:t>supranacionalna</a:t>
            </a:r>
            <a:r>
              <a:rPr lang="bs-Latn-BA" dirty="0" smtClean="0"/>
              <a:t> harmonizacija nacionalnog krivičnog zakonodavstva i stvaranje jedinstvenog </a:t>
            </a:r>
            <a:r>
              <a:rPr lang="bs-Latn-BA" dirty="0" err="1" smtClean="0"/>
              <a:t>pravosudnog</a:t>
            </a:r>
            <a:r>
              <a:rPr lang="bs-Latn-BA" dirty="0" smtClean="0"/>
              <a:t> prostora EU u krivičnim </a:t>
            </a:r>
            <a:r>
              <a:rPr lang="bs-Latn-BA" dirty="0" smtClean="0"/>
              <a:t>stvarima</a:t>
            </a:r>
          </a:p>
        </p:txBody>
      </p:sp>
    </p:spTree>
    <p:extLst>
      <p:ext uri="{BB962C8B-B14F-4D97-AF65-F5344CB8AC3E}">
        <p14:creationId xmlns:p14="http://schemas.microsoft.com/office/powerpoint/2010/main" val="2073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smtClean="0"/>
              <a:t>I. Treći stub: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s-Latn-BA" smtClean="0"/>
              <a:t>U postlisabonskom vremenu poslovi policijske i pravosudne saradnje iz trećeg stuba su prebačeni u Ugovor o funkcionisanju EU,</a:t>
            </a:r>
          </a:p>
          <a:p>
            <a:pPr eaLnBrk="1" hangingPunct="1"/>
            <a:r>
              <a:rPr lang="bs-Latn-BA" smtClean="0"/>
              <a:t> treći stub prestaje postojati, odnosno integriše se u „pravo Zajednice“,</a:t>
            </a:r>
          </a:p>
          <a:p>
            <a:pPr eaLnBrk="1" hangingPunct="1"/>
            <a:r>
              <a:rPr lang="bs-Latn-BA" smtClean="0"/>
              <a:t>dakle, treći unijski stub je podvrgnut supranacionalnoj metodi</a:t>
            </a:r>
          </a:p>
          <a:p>
            <a:pPr eaLnBrk="1" hangingPunct="1"/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274439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smtClean="0"/>
              <a:t>II.</a:t>
            </a:r>
            <a:r>
              <a:rPr lang="bs-Latn-BA" smtClean="0"/>
              <a:t> </a:t>
            </a:r>
            <a:r>
              <a:rPr lang="bs-Latn-BA" b="1" smtClean="0"/>
              <a:t>Redefinisani pravni akti: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bs-Latn-BA" dirty="0" smtClean="0"/>
              <a:t>dobivaju karakter pojedinačnog upravnog akta, </a:t>
            </a:r>
          </a:p>
          <a:p>
            <a:pPr>
              <a:defRPr/>
            </a:pPr>
            <a:r>
              <a:rPr lang="bs-Latn-BA" dirty="0" smtClean="0"/>
              <a:t>ali i akta opšte prirode koji djeluje prema svima (</a:t>
            </a:r>
            <a:r>
              <a:rPr lang="bs-Latn-BA" i="1" dirty="0" smtClean="0"/>
              <a:t>erga omnes</a:t>
            </a:r>
            <a:r>
              <a:rPr lang="bs-Latn-BA" dirty="0" smtClean="0"/>
              <a:t>), </a:t>
            </a:r>
          </a:p>
          <a:p>
            <a:pPr>
              <a:defRPr/>
            </a:pPr>
            <a:r>
              <a:rPr lang="bs-Latn-BA" dirty="0" smtClean="0"/>
              <a:t>dakle na način svojstven zakonskim aktima,</a:t>
            </a:r>
          </a:p>
          <a:p>
            <a:pPr>
              <a:defRPr/>
            </a:pPr>
            <a:r>
              <a:rPr lang="bs-Latn-BA" dirty="0" smtClean="0"/>
              <a:t>širenjem neposrednog dejstva pravnih akata iz domena policijske i pravosudne saradnje, te</a:t>
            </a:r>
          </a:p>
          <a:p>
            <a:pPr>
              <a:defRPr/>
            </a:pPr>
            <a:r>
              <a:rPr lang="bs-Latn-BA" dirty="0" smtClean="0"/>
              <a:t>primatom </a:t>
            </a:r>
            <a:r>
              <a:rPr lang="bs-Latn-BA" dirty="0" err="1" smtClean="0"/>
              <a:t>supranacionalnog</a:t>
            </a:r>
            <a:r>
              <a:rPr lang="bs-Latn-BA" dirty="0" smtClean="0"/>
              <a:t> prava u odnosu na nacionalni </a:t>
            </a:r>
            <a:r>
              <a:rPr lang="bs-Latn-BA" dirty="0" err="1" smtClean="0"/>
              <a:t>krivičnopravni</a:t>
            </a:r>
            <a:r>
              <a:rPr lang="bs-Latn-BA" dirty="0" smtClean="0"/>
              <a:t> poredak </a:t>
            </a:r>
          </a:p>
          <a:p>
            <a:pPr>
              <a:defRPr/>
            </a:pP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368625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K</a:t>
            </a:r>
            <a:r>
              <a:rPr lang="bs-Latn-BA" smtClean="0"/>
              <a:t>rivično </a:t>
            </a:r>
            <a:r>
              <a:rPr lang="pt-BR" smtClean="0"/>
              <a:t>pravo EU sastoji </a:t>
            </a:r>
            <a:r>
              <a:rPr lang="bs-Latn-BA" smtClean="0"/>
              <a:t>se </a:t>
            </a:r>
            <a:r>
              <a:rPr lang="pt-BR" smtClean="0"/>
              <a:t>od dv</a:t>
            </a:r>
            <a:r>
              <a:rPr lang="bs-Latn-BA" smtClean="0"/>
              <a:t>a nivoa</a:t>
            </a:r>
            <a:r>
              <a:rPr lang="pt-BR" smtClean="0"/>
              <a:t> pravnih pravila</a:t>
            </a:r>
            <a:r>
              <a:rPr lang="bs-Latn-BA" smtClean="0"/>
              <a:t>:</a:t>
            </a:r>
            <a:r>
              <a:rPr lang="pt-BR" smtClean="0"/>
              <a:t> </a:t>
            </a:r>
            <a:r>
              <a:rPr lang="bs-Latn-BA" smtClean="0"/>
              <a:t/>
            </a:r>
            <a:br>
              <a:rPr lang="bs-Latn-BA" smtClean="0"/>
            </a:br>
            <a:endParaRPr lang="bs-Latn-BA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978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Uredbe i direktive i KP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Uredbe se neposredno primjenjuju u državama članicama (</a:t>
            </a:r>
            <a:r>
              <a:rPr lang="bs-Latn-BA" dirty="0" err="1" smtClean="0"/>
              <a:t>supranacionalno</a:t>
            </a:r>
            <a:r>
              <a:rPr lang="bs-Latn-BA" dirty="0" smtClean="0"/>
              <a:t> pravo; još uvijek nije </a:t>
            </a:r>
            <a:r>
              <a:rPr lang="bs-Latn-BA" dirty="0" err="1" smtClean="0"/>
              <a:t>primjenjivo</a:t>
            </a:r>
            <a:r>
              <a:rPr lang="bs-Latn-BA" dirty="0" smtClean="0"/>
              <a:t> u KP). </a:t>
            </a:r>
          </a:p>
          <a:p>
            <a:r>
              <a:rPr lang="bs-Latn-BA" dirty="0" smtClean="0"/>
              <a:t>Direktive u pravilu nemaju direktni uticaj, nego zahtijevaju implementaciju u nacionalna zakonodavstva (primjenjuje se u KP). </a:t>
            </a:r>
            <a:endParaRPr lang="bs-Latn-BA" dirty="0" smtClean="0"/>
          </a:p>
          <a:p>
            <a:endParaRPr lang="bs-Latn-BA" dirty="0"/>
          </a:p>
          <a:p>
            <a:pPr>
              <a:buFont typeface="Wingdings" panose="05000000000000000000" pitchFamily="2" charset="2"/>
              <a:buChar char="ü"/>
            </a:pPr>
            <a:r>
              <a:rPr lang="bs-Latn-BA" dirty="0" smtClean="0"/>
              <a:t>KPP - ovo područje je </a:t>
            </a:r>
            <a:r>
              <a:rPr lang="bs-Latn-BA" dirty="0" err="1" smtClean="0"/>
              <a:t>Lisabonskim</a:t>
            </a:r>
            <a:r>
              <a:rPr lang="bs-Latn-BA" dirty="0" smtClean="0"/>
              <a:t> ugovorom označeno kao najvažnije za stvaranje </a:t>
            </a:r>
            <a:r>
              <a:rPr lang="bs-Latn-BA" dirty="0" err="1" smtClean="0"/>
              <a:t>supranacionalnog</a:t>
            </a:r>
            <a:r>
              <a:rPr lang="bs-Latn-BA" dirty="0" smtClean="0"/>
              <a:t> </a:t>
            </a:r>
            <a:r>
              <a:rPr lang="bs-Latn-BA" dirty="0" err="1" smtClean="0"/>
              <a:t>krivičnopravnog</a:t>
            </a:r>
            <a:r>
              <a:rPr lang="bs-Latn-BA" dirty="0" smtClean="0"/>
              <a:t> sistema EU.</a:t>
            </a:r>
          </a:p>
          <a:p>
            <a:pPr>
              <a:buFont typeface="Wingdings" panose="05000000000000000000" pitchFamily="2" charset="2"/>
              <a:buChar char="ü"/>
            </a:pP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388046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bs-Latn-BA" b="1" dirty="0" smtClean="0"/>
              <a:t>III. </a:t>
            </a:r>
            <a:r>
              <a:rPr lang="bs-Latn-BA" b="1" dirty="0" smtClean="0"/>
              <a:t>Podijeljena zakonodavna nadležnost</a:t>
            </a:r>
            <a:endParaRPr lang="bs-Latn-B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bs-Latn-BA" dirty="0" err="1" smtClean="0"/>
              <a:t>Postlisabonsko</a:t>
            </a:r>
            <a:r>
              <a:rPr lang="bs-Latn-BA" dirty="0" smtClean="0"/>
              <a:t> vrijeme donijelo je u oblasti policijske i pravosudne saradnje podijeljenu </a:t>
            </a:r>
            <a:r>
              <a:rPr lang="bs-Latn-BA" dirty="0" err="1" smtClean="0"/>
              <a:t>zakonodavnu</a:t>
            </a:r>
            <a:r>
              <a:rPr lang="bs-Latn-BA" dirty="0" smtClean="0"/>
              <a:t> nadležnost između EU i država članica, jer je </a:t>
            </a:r>
            <a:r>
              <a:rPr lang="bs-Latn-BA" dirty="0" err="1" smtClean="0"/>
              <a:t>Lisabonskim</a:t>
            </a:r>
            <a:r>
              <a:rPr lang="bs-Latn-BA" dirty="0" smtClean="0"/>
              <a:t> ugovorom utvrđeno da nadležnosti koje nisu prenesene na Uniju, države članice zadržavaju (čl. 4. </a:t>
            </a:r>
            <a:r>
              <a:rPr lang="bs-Latn-BA" dirty="0" err="1" smtClean="0"/>
              <a:t>Lisabonskog</a:t>
            </a:r>
            <a:r>
              <a:rPr lang="bs-Latn-BA" dirty="0" smtClean="0"/>
              <a:t> ugovora),</a:t>
            </a:r>
          </a:p>
          <a:p>
            <a:pPr>
              <a:defRPr/>
            </a:pPr>
            <a:r>
              <a:rPr lang="bs-Latn-BA" dirty="0"/>
              <a:t>G</a:t>
            </a:r>
            <a:r>
              <a:rPr lang="bs-Latn-BA" dirty="0" smtClean="0"/>
              <a:t>ranice nadležnosti EU određene su načelom dodjeljivanja, a ostvarivanje nadležnosti  EU ograničeno je načelima </a:t>
            </a:r>
            <a:r>
              <a:rPr lang="bs-Latn-BA" dirty="0" err="1" smtClean="0"/>
              <a:t>subsidijarnosti</a:t>
            </a:r>
            <a:r>
              <a:rPr lang="bs-Latn-BA" dirty="0" smtClean="0"/>
              <a:t> i proporcionalnosti (čl. 5. st. 1. </a:t>
            </a:r>
            <a:r>
              <a:rPr lang="bs-Latn-BA" dirty="0" err="1" smtClean="0"/>
              <a:t>Lisabonskog</a:t>
            </a:r>
            <a:r>
              <a:rPr lang="bs-Latn-BA" dirty="0" smtClean="0"/>
              <a:t> ugovora)</a:t>
            </a:r>
          </a:p>
        </p:txBody>
      </p:sp>
    </p:spTree>
    <p:extLst>
      <p:ext uri="{BB962C8B-B14F-4D97-AF65-F5344CB8AC3E}">
        <p14:creationId xmlns:p14="http://schemas.microsoft.com/office/powerpoint/2010/main" val="304826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sz="2700" dirty="0" smtClean="0"/>
              <a:t>IV. 1. </a:t>
            </a:r>
            <a:r>
              <a:rPr lang="bs-Latn-BA" sz="2700" b="1" dirty="0" err="1" smtClean="0"/>
              <a:t>Kvalificirana</a:t>
            </a:r>
            <a:r>
              <a:rPr lang="bs-Latn-BA" sz="2700" b="1" dirty="0" smtClean="0"/>
              <a:t> </a:t>
            </a:r>
            <a:r>
              <a:rPr lang="bs-Latn-BA" sz="2700" b="1" dirty="0" smtClean="0"/>
              <a:t>većina - </a:t>
            </a:r>
            <a:r>
              <a:rPr lang="bs-Latn-BA" sz="2700" b="1" dirty="0" smtClean="0"/>
              <a:t>u</a:t>
            </a:r>
            <a:r>
              <a:rPr lang="bs-Latn-BA" sz="2700" b="1" dirty="0" smtClean="0"/>
              <a:t>mjesto dogovora svih država članica i </a:t>
            </a:r>
            <a:r>
              <a:rPr lang="bs-Latn-BA" sz="2700" b="1" dirty="0" err="1" smtClean="0"/>
              <a:t>jednoglasnog</a:t>
            </a:r>
            <a:r>
              <a:rPr lang="bs-Latn-BA" sz="2700" b="1" dirty="0" smtClean="0"/>
              <a:t> odlučivanja u postupku donošenja pravnih akata, </a:t>
            </a:r>
            <a:r>
              <a:rPr lang="bs-Latn-BA" sz="2700" b="1" dirty="0" err="1" smtClean="0"/>
              <a:t>Lisabonski</a:t>
            </a:r>
            <a:r>
              <a:rPr lang="bs-Latn-BA" sz="2700" b="1" dirty="0" smtClean="0"/>
              <a:t> ugovor propisao, uz određene izuzetke, odlučivanje </a:t>
            </a:r>
            <a:r>
              <a:rPr lang="bs-Latn-BA" sz="2700" b="1" dirty="0" err="1" smtClean="0"/>
              <a:t>kvalificiranom</a:t>
            </a:r>
            <a:r>
              <a:rPr lang="bs-Latn-BA" sz="2700" b="1" dirty="0" smtClean="0"/>
              <a:t> većinom</a:t>
            </a:r>
            <a:br>
              <a:rPr lang="bs-Latn-BA" sz="2700" b="1" dirty="0" smtClean="0"/>
            </a:br>
            <a:endParaRPr lang="bs-Latn-BA" sz="27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bs-Latn-BA" dirty="0" smtClean="0"/>
              <a:t>utvrđivanje pravila i postupaka kojima se osigurava priznanje svih oblika presuda i sudskih odluka u čitavoj </a:t>
            </a:r>
            <a:r>
              <a:rPr lang="bs-Latn-BA" dirty="0" err="1" smtClean="0"/>
              <a:t>Unĳi</a:t>
            </a:r>
            <a:r>
              <a:rPr lang="bs-Latn-BA" dirty="0" smtClean="0"/>
              <a:t>, </a:t>
            </a:r>
          </a:p>
          <a:p>
            <a:pPr>
              <a:defRPr/>
            </a:pPr>
            <a:r>
              <a:rPr lang="bs-Latn-BA" dirty="0" smtClean="0"/>
              <a:t>uzajamno prihvatanje dokaza među državama članicama,</a:t>
            </a:r>
          </a:p>
          <a:p>
            <a:pPr>
              <a:defRPr/>
            </a:pPr>
            <a:r>
              <a:rPr lang="bs-Latn-BA" dirty="0" smtClean="0"/>
              <a:t>prava pojedinaca u krivičnom postupku,</a:t>
            </a:r>
          </a:p>
          <a:p>
            <a:pPr>
              <a:defRPr/>
            </a:pPr>
            <a:r>
              <a:rPr lang="bs-Latn-BA" dirty="0" smtClean="0"/>
              <a:t>prava žrtava krivičnih djela, </a:t>
            </a:r>
          </a:p>
          <a:p>
            <a:pPr>
              <a:defRPr/>
            </a:pPr>
            <a:r>
              <a:rPr lang="bs-Latn-BA" dirty="0" smtClean="0"/>
              <a:t>minimalna pravila o </a:t>
            </a:r>
            <a:r>
              <a:rPr lang="bs-Latn-BA" dirty="0" err="1" smtClean="0"/>
              <a:t>definisanju</a:t>
            </a:r>
            <a:r>
              <a:rPr lang="bs-Latn-BA" dirty="0" smtClean="0"/>
              <a:t> krivičnih djela i sankcija u području naročito teških krivičnih djela sa prekograničnim efektima, </a:t>
            </a:r>
          </a:p>
          <a:p>
            <a:pPr>
              <a:defRPr/>
            </a:pPr>
            <a:r>
              <a:rPr lang="bs-Latn-BA" dirty="0" smtClean="0"/>
              <a:t>struktura, funkcionisanje i obim djelovanja </a:t>
            </a:r>
            <a:r>
              <a:rPr lang="bs-Latn-BA" dirty="0" err="1" smtClean="0"/>
              <a:t>Eurojusta</a:t>
            </a:r>
            <a:r>
              <a:rPr lang="bs-Latn-BA" dirty="0" smtClean="0"/>
              <a:t> i </a:t>
            </a:r>
            <a:r>
              <a:rPr lang="bs-Latn-BA" dirty="0" err="1" smtClean="0"/>
              <a:t>Europola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80205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665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Krivično pravo EU</vt:lpstr>
      <vt:lpstr>Lisabonski ugovor stupio na snagu 1. 12. 2009. godine</vt:lpstr>
      <vt:lpstr>I. Treći stub:</vt:lpstr>
      <vt:lpstr>II. Redefinisani pravni akti: </vt:lpstr>
      <vt:lpstr>Krivično pravo EU sastoji se od dva nivoa pravnih pravila:  </vt:lpstr>
      <vt:lpstr>Uredbe i direktive i KP</vt:lpstr>
      <vt:lpstr>III. Podijeljena zakonodavna nadležnost</vt:lpstr>
      <vt:lpstr>IV. 1. Kvalificirana većina - umjesto dogovora svih država članica i jednoglasnog odlučivanja u postupku donošenja pravnih akata, Lisabonski ugovor propisao, uz određene izuzetke, odlučivanje kvalificiranom većinom </vt:lpstr>
      <vt:lpstr>IV. 2. Posljedice odlučivanja kvalificiranom većinom</vt:lpstr>
      <vt:lpstr>V. Jednoglasno odlučivanje:</vt:lpstr>
      <vt:lpstr>VI. Prekid redovnog zakonodavnog postupka</vt:lpstr>
      <vt:lpstr>V. Primarno pravo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</dc:creator>
  <cp:lastModifiedBy>H</cp:lastModifiedBy>
  <cp:revision>2</cp:revision>
  <dcterms:created xsi:type="dcterms:W3CDTF">2020-04-10T12:43:57Z</dcterms:created>
  <dcterms:modified xsi:type="dcterms:W3CDTF">2020-04-10T12:45:48Z</dcterms:modified>
</cp:coreProperties>
</file>