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78" r:id="rId8"/>
    <p:sldId id="279" r:id="rId9"/>
    <p:sldId id="262" r:id="rId10"/>
    <p:sldId id="263" r:id="rId11"/>
    <p:sldId id="264" r:id="rId12"/>
    <p:sldId id="280" r:id="rId13"/>
    <p:sldId id="281" r:id="rId14"/>
    <p:sldId id="276" r:id="rId15"/>
    <p:sldId id="267" r:id="rId16"/>
    <p:sldId id="265" r:id="rId17"/>
    <p:sldId id="275" r:id="rId18"/>
    <p:sldId id="266" r:id="rId19"/>
    <p:sldId id="269" r:id="rId20"/>
    <p:sldId id="270" r:id="rId21"/>
    <p:sldId id="271" r:id="rId22"/>
    <p:sldId id="272" r:id="rId23"/>
    <p:sldId id="282" r:id="rId24"/>
    <p:sldId id="273" r:id="rId25"/>
  </p:sldIdLst>
  <p:sldSz cx="12192000" cy="6858000"/>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000" autoAdjust="0"/>
    <p:restoredTop sz="94660"/>
  </p:normalViewPr>
  <p:slideViewPr>
    <p:cSldViewPr snapToGrid="0">
      <p:cViewPr varScale="1">
        <p:scale>
          <a:sx n="116" d="100"/>
          <a:sy n="116" d="100"/>
        </p:scale>
        <p:origin x="-390" y="-114"/>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9F90B6A3-3679-42C3-A245-BE2CE546FF74}" type="datetimeFigureOut">
              <a:rPr lang="bs-Latn-BA" smtClean="0"/>
              <a:pPr/>
              <a:t>21.4.2020</a:t>
            </a:fld>
            <a:endParaRPr lang="bs-Latn-BA"/>
          </a:p>
        </p:txBody>
      </p:sp>
      <p:sp>
        <p:nvSpPr>
          <p:cNvPr id="5" name="Footer Placeholder 4"/>
          <p:cNvSpPr>
            <a:spLocks noGrp="1"/>
          </p:cNvSpPr>
          <p:nvPr>
            <p:ph type="ftr" sz="quarter" idx="11"/>
          </p:nvPr>
        </p:nvSpPr>
        <p:spPr>
          <a:xfrm>
            <a:off x="2692397" y="5037663"/>
            <a:ext cx="5214635" cy="279400"/>
          </a:xfrm>
        </p:spPr>
        <p:txBody>
          <a:bodyPr/>
          <a:lstStyle/>
          <a:p>
            <a:endParaRPr lang="bs-Latn-BA"/>
          </a:p>
        </p:txBody>
      </p:sp>
      <p:sp>
        <p:nvSpPr>
          <p:cNvPr id="6" name="Slide Number Placeholder 5"/>
          <p:cNvSpPr>
            <a:spLocks noGrp="1"/>
          </p:cNvSpPr>
          <p:nvPr>
            <p:ph type="sldNum" sz="quarter" idx="12"/>
          </p:nvPr>
        </p:nvSpPr>
        <p:spPr>
          <a:xfrm>
            <a:off x="8956900" y="5037663"/>
            <a:ext cx="551167" cy="279400"/>
          </a:xfrm>
        </p:spPr>
        <p:txBody>
          <a:bodyPr/>
          <a:lstStyle/>
          <a:p>
            <a:fld id="{C689A65C-79CB-44E3-864D-DC8061B7CEEE}" type="slidenum">
              <a:rPr lang="bs-Latn-BA" smtClean="0"/>
              <a:pPr/>
              <a:t>‹#›</a:t>
            </a:fld>
            <a:endParaRPr lang="bs-Latn-BA"/>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23151797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90B6A3-3679-42C3-A245-BE2CE546FF74}" type="datetimeFigureOut">
              <a:rPr lang="bs-Latn-BA" smtClean="0"/>
              <a:pPr/>
              <a:t>21.4.2020</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C689A65C-79CB-44E3-864D-DC8061B7CEEE}" type="slidenum">
              <a:rPr lang="bs-Latn-BA" smtClean="0"/>
              <a:pPr/>
              <a:t>‹#›</a:t>
            </a:fld>
            <a:endParaRPr lang="bs-Latn-BA"/>
          </a:p>
        </p:txBody>
      </p:sp>
    </p:spTree>
    <p:extLst>
      <p:ext uri="{BB962C8B-B14F-4D97-AF65-F5344CB8AC3E}">
        <p14:creationId xmlns="" xmlns:p14="http://schemas.microsoft.com/office/powerpoint/2010/main" val="3039249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90B6A3-3679-42C3-A245-BE2CE546FF74}" type="datetimeFigureOut">
              <a:rPr lang="bs-Latn-BA" smtClean="0"/>
              <a:pPr/>
              <a:t>21.4.2020</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C689A65C-79CB-44E3-864D-DC8061B7CEEE}" type="slidenum">
              <a:rPr lang="bs-Latn-BA" smtClean="0"/>
              <a:pPr/>
              <a:t>‹#›</a:t>
            </a:fld>
            <a:endParaRPr lang="bs-Latn-BA"/>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30431665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90B6A3-3679-42C3-A245-BE2CE546FF74}" type="datetimeFigureOut">
              <a:rPr lang="bs-Latn-BA" smtClean="0"/>
              <a:pPr/>
              <a:t>21.4.2020</a:t>
            </a:fld>
            <a:endParaRPr lang="bs-Latn-BA"/>
          </a:p>
        </p:txBody>
      </p:sp>
      <p:sp>
        <p:nvSpPr>
          <p:cNvPr id="6" name="Footer Placeholder 5"/>
          <p:cNvSpPr>
            <a:spLocks noGrp="1"/>
          </p:cNvSpPr>
          <p:nvPr>
            <p:ph type="ftr" sz="quarter" idx="11"/>
          </p:nvPr>
        </p:nvSpPr>
        <p:spPr/>
        <p:txBody>
          <a:bodyPr/>
          <a:lstStyle/>
          <a:p>
            <a:endParaRPr lang="bs-Latn-BA"/>
          </a:p>
        </p:txBody>
      </p:sp>
      <p:sp>
        <p:nvSpPr>
          <p:cNvPr id="7" name="Slide Number Placeholder 6"/>
          <p:cNvSpPr>
            <a:spLocks noGrp="1"/>
          </p:cNvSpPr>
          <p:nvPr>
            <p:ph type="sldNum" sz="quarter" idx="12"/>
          </p:nvPr>
        </p:nvSpPr>
        <p:spPr/>
        <p:txBody>
          <a:bodyPr/>
          <a:lstStyle/>
          <a:p>
            <a:fld id="{C689A65C-79CB-44E3-864D-DC8061B7CEEE}" type="slidenum">
              <a:rPr lang="bs-Latn-BA" smtClean="0"/>
              <a:pPr/>
              <a:t>‹#›</a:t>
            </a:fld>
            <a:endParaRPr lang="bs-Latn-BA"/>
          </a:p>
        </p:txBody>
      </p:sp>
    </p:spTree>
    <p:extLst>
      <p:ext uri="{BB962C8B-B14F-4D97-AF65-F5344CB8AC3E}">
        <p14:creationId xmlns="" xmlns:p14="http://schemas.microsoft.com/office/powerpoint/2010/main" val="1578485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90B6A3-3679-42C3-A245-BE2CE546FF74}" type="datetimeFigureOut">
              <a:rPr lang="bs-Latn-BA" smtClean="0"/>
              <a:pPr/>
              <a:t>21.4.2020</a:t>
            </a:fld>
            <a:endParaRPr lang="bs-Latn-BA"/>
          </a:p>
        </p:txBody>
      </p:sp>
      <p:sp>
        <p:nvSpPr>
          <p:cNvPr id="8" name="Footer Placeholder 7"/>
          <p:cNvSpPr>
            <a:spLocks noGrp="1"/>
          </p:cNvSpPr>
          <p:nvPr>
            <p:ph type="ftr" sz="quarter" idx="11"/>
          </p:nvPr>
        </p:nvSpPr>
        <p:spPr/>
        <p:txBody>
          <a:bodyPr/>
          <a:lstStyle/>
          <a:p>
            <a:endParaRPr lang="bs-Latn-BA"/>
          </a:p>
        </p:txBody>
      </p:sp>
      <p:sp>
        <p:nvSpPr>
          <p:cNvPr id="9" name="Slide Number Placeholder 8"/>
          <p:cNvSpPr>
            <a:spLocks noGrp="1"/>
          </p:cNvSpPr>
          <p:nvPr>
            <p:ph type="sldNum" sz="quarter" idx="12"/>
          </p:nvPr>
        </p:nvSpPr>
        <p:spPr/>
        <p:txBody>
          <a:bodyPr/>
          <a:lstStyle/>
          <a:p>
            <a:fld id="{C689A65C-79CB-44E3-864D-DC8061B7CEEE}" type="slidenum">
              <a:rPr lang="bs-Latn-BA" smtClean="0"/>
              <a:pPr/>
              <a:t>‹#›</a:t>
            </a:fld>
            <a:endParaRPr lang="bs-Latn-BA"/>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1189432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F90B6A3-3679-42C3-A245-BE2CE546FF74}" type="datetimeFigureOut">
              <a:rPr lang="bs-Latn-BA" smtClean="0"/>
              <a:pPr/>
              <a:t>21.4.2020</a:t>
            </a:fld>
            <a:endParaRPr lang="bs-Latn-BA"/>
          </a:p>
        </p:txBody>
      </p:sp>
      <p:sp>
        <p:nvSpPr>
          <p:cNvPr id="4" name="Footer Placeholder 3"/>
          <p:cNvSpPr>
            <a:spLocks noGrp="1"/>
          </p:cNvSpPr>
          <p:nvPr>
            <p:ph type="ftr" sz="quarter" idx="11"/>
          </p:nvPr>
        </p:nvSpPr>
        <p:spPr/>
        <p:txBody>
          <a:bodyPr/>
          <a:lstStyle/>
          <a:p>
            <a:endParaRPr lang="bs-Latn-BA"/>
          </a:p>
        </p:txBody>
      </p:sp>
      <p:sp>
        <p:nvSpPr>
          <p:cNvPr id="5" name="Slide Number Placeholder 4"/>
          <p:cNvSpPr>
            <a:spLocks noGrp="1"/>
          </p:cNvSpPr>
          <p:nvPr>
            <p:ph type="sldNum" sz="quarter" idx="12"/>
          </p:nvPr>
        </p:nvSpPr>
        <p:spPr/>
        <p:txBody>
          <a:bodyPr/>
          <a:lstStyle/>
          <a:p>
            <a:fld id="{C689A65C-79CB-44E3-864D-DC8061B7CEEE}" type="slidenum">
              <a:rPr lang="bs-Latn-BA" smtClean="0"/>
              <a:pPr/>
              <a:t>‹#›</a:t>
            </a:fld>
            <a:endParaRPr lang="bs-Latn-BA"/>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3216200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90B6A3-3679-42C3-A245-BE2CE546FF74}" type="datetimeFigureOut">
              <a:rPr lang="bs-Latn-BA" smtClean="0"/>
              <a:pPr/>
              <a:t>21.4.2020</a:t>
            </a:fld>
            <a:endParaRPr lang="bs-Latn-BA"/>
          </a:p>
        </p:txBody>
      </p:sp>
      <p:sp>
        <p:nvSpPr>
          <p:cNvPr id="3" name="Footer Placeholder 2"/>
          <p:cNvSpPr>
            <a:spLocks noGrp="1"/>
          </p:cNvSpPr>
          <p:nvPr>
            <p:ph type="ftr" sz="quarter" idx="11"/>
          </p:nvPr>
        </p:nvSpPr>
        <p:spPr/>
        <p:txBody>
          <a:bodyPr/>
          <a:lstStyle/>
          <a:p>
            <a:endParaRPr lang="bs-Latn-BA"/>
          </a:p>
        </p:txBody>
      </p:sp>
      <p:sp>
        <p:nvSpPr>
          <p:cNvPr id="4" name="Slide Number Placeholder 3"/>
          <p:cNvSpPr>
            <a:spLocks noGrp="1"/>
          </p:cNvSpPr>
          <p:nvPr>
            <p:ph type="sldNum" sz="quarter" idx="12"/>
          </p:nvPr>
        </p:nvSpPr>
        <p:spPr/>
        <p:txBody>
          <a:bodyPr/>
          <a:lstStyle/>
          <a:p>
            <a:fld id="{C689A65C-79CB-44E3-864D-DC8061B7CEEE}" type="slidenum">
              <a:rPr lang="bs-Latn-BA" smtClean="0"/>
              <a:pPr/>
              <a:t>‹#›</a:t>
            </a:fld>
            <a:endParaRPr lang="bs-Latn-BA"/>
          </a:p>
        </p:txBody>
      </p:sp>
    </p:spTree>
    <p:extLst>
      <p:ext uri="{BB962C8B-B14F-4D97-AF65-F5344CB8AC3E}">
        <p14:creationId xmlns="" xmlns:p14="http://schemas.microsoft.com/office/powerpoint/2010/main" val="11343340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F90B6A3-3679-42C3-A245-BE2CE546FF74}" type="datetimeFigureOut">
              <a:rPr lang="bs-Latn-BA" smtClean="0"/>
              <a:pPr/>
              <a:t>21.4.2020</a:t>
            </a:fld>
            <a:endParaRPr lang="bs-Latn-BA"/>
          </a:p>
        </p:txBody>
      </p:sp>
      <p:sp>
        <p:nvSpPr>
          <p:cNvPr id="6" name="Footer Placeholder 5"/>
          <p:cNvSpPr>
            <a:spLocks noGrp="1"/>
          </p:cNvSpPr>
          <p:nvPr>
            <p:ph type="ftr" sz="quarter" idx="11"/>
          </p:nvPr>
        </p:nvSpPr>
        <p:spPr/>
        <p:txBody>
          <a:bodyPr/>
          <a:lstStyle/>
          <a:p>
            <a:endParaRPr lang="bs-Latn-BA"/>
          </a:p>
        </p:txBody>
      </p:sp>
      <p:sp>
        <p:nvSpPr>
          <p:cNvPr id="7" name="Slide Number Placeholder 6"/>
          <p:cNvSpPr>
            <a:spLocks noGrp="1"/>
          </p:cNvSpPr>
          <p:nvPr>
            <p:ph type="sldNum" sz="quarter" idx="12"/>
          </p:nvPr>
        </p:nvSpPr>
        <p:spPr/>
        <p:txBody>
          <a:bodyPr/>
          <a:lstStyle/>
          <a:p>
            <a:fld id="{C689A65C-79CB-44E3-864D-DC8061B7CEEE}" type="slidenum">
              <a:rPr lang="bs-Latn-BA" smtClean="0"/>
              <a:pPr/>
              <a:t>‹#›</a:t>
            </a:fld>
            <a:endParaRPr lang="bs-Latn-BA"/>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7249330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F90B6A3-3679-42C3-A245-BE2CE546FF74}" type="datetimeFigureOut">
              <a:rPr lang="bs-Latn-BA" smtClean="0"/>
              <a:pPr/>
              <a:t>21.4.2020</a:t>
            </a:fld>
            <a:endParaRPr lang="bs-Latn-BA"/>
          </a:p>
        </p:txBody>
      </p:sp>
      <p:sp>
        <p:nvSpPr>
          <p:cNvPr id="6" name="Footer Placeholder 5"/>
          <p:cNvSpPr>
            <a:spLocks noGrp="1"/>
          </p:cNvSpPr>
          <p:nvPr>
            <p:ph type="ftr" sz="quarter" idx="11"/>
          </p:nvPr>
        </p:nvSpPr>
        <p:spPr/>
        <p:txBody>
          <a:bodyPr/>
          <a:lstStyle/>
          <a:p>
            <a:endParaRPr lang="bs-Latn-BA"/>
          </a:p>
        </p:txBody>
      </p:sp>
      <p:sp>
        <p:nvSpPr>
          <p:cNvPr id="7" name="Slide Number Placeholder 6"/>
          <p:cNvSpPr>
            <a:spLocks noGrp="1"/>
          </p:cNvSpPr>
          <p:nvPr>
            <p:ph type="sldNum" sz="quarter" idx="12"/>
          </p:nvPr>
        </p:nvSpPr>
        <p:spPr/>
        <p:txBody>
          <a:bodyPr/>
          <a:lstStyle/>
          <a:p>
            <a:fld id="{C689A65C-79CB-44E3-864D-DC8061B7CEEE}" type="slidenum">
              <a:rPr lang="bs-Latn-BA" smtClean="0"/>
              <a:pPr/>
              <a:t>‹#›</a:t>
            </a:fld>
            <a:endParaRPr lang="bs-Latn-BA"/>
          </a:p>
        </p:txBody>
      </p:sp>
    </p:spTree>
    <p:extLst>
      <p:ext uri="{BB962C8B-B14F-4D97-AF65-F5344CB8AC3E}">
        <p14:creationId xmlns="" xmlns:p14="http://schemas.microsoft.com/office/powerpoint/2010/main" val="41450751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F90B6A3-3679-42C3-A245-BE2CE546FF74}" type="datetimeFigureOut">
              <a:rPr lang="bs-Latn-BA" smtClean="0"/>
              <a:pPr/>
              <a:t>21.4.2020</a:t>
            </a:fld>
            <a:endParaRPr lang="bs-Latn-BA"/>
          </a:p>
        </p:txBody>
      </p:sp>
      <p:sp>
        <p:nvSpPr>
          <p:cNvPr id="6" name="Footer Placeholder 5"/>
          <p:cNvSpPr>
            <a:spLocks noGrp="1"/>
          </p:cNvSpPr>
          <p:nvPr>
            <p:ph type="ftr" sz="quarter" idx="11"/>
          </p:nvPr>
        </p:nvSpPr>
        <p:spPr/>
        <p:txBody>
          <a:bodyPr/>
          <a:lstStyle/>
          <a:p>
            <a:endParaRPr lang="bs-Latn-BA"/>
          </a:p>
        </p:txBody>
      </p:sp>
      <p:sp>
        <p:nvSpPr>
          <p:cNvPr id="7" name="Slide Number Placeholder 6"/>
          <p:cNvSpPr>
            <a:spLocks noGrp="1"/>
          </p:cNvSpPr>
          <p:nvPr>
            <p:ph type="sldNum" sz="quarter" idx="12"/>
          </p:nvPr>
        </p:nvSpPr>
        <p:spPr/>
        <p:txBody>
          <a:bodyPr/>
          <a:lstStyle/>
          <a:p>
            <a:fld id="{C689A65C-79CB-44E3-864D-DC8061B7CEEE}" type="slidenum">
              <a:rPr lang="bs-Latn-BA" smtClean="0"/>
              <a:pPr/>
              <a:t>‹#›</a:t>
            </a:fld>
            <a:endParaRPr lang="bs-Latn-BA"/>
          </a:p>
        </p:txBody>
      </p:sp>
    </p:spTree>
    <p:extLst>
      <p:ext uri="{BB962C8B-B14F-4D97-AF65-F5344CB8AC3E}">
        <p14:creationId xmlns="" xmlns:p14="http://schemas.microsoft.com/office/powerpoint/2010/main" val="16966604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90B6A3-3679-42C3-A245-BE2CE546FF74}" type="datetimeFigureOut">
              <a:rPr lang="bs-Latn-BA" smtClean="0"/>
              <a:pPr/>
              <a:t>21.4.2020</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C689A65C-79CB-44E3-864D-DC8061B7CEEE}" type="slidenum">
              <a:rPr lang="bs-Latn-BA" smtClean="0"/>
              <a:pPr/>
              <a:t>‹#›</a:t>
            </a:fld>
            <a:endParaRPr lang="bs-Latn-BA"/>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21878186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90B6A3-3679-42C3-A245-BE2CE546FF74}" type="datetimeFigureOut">
              <a:rPr lang="bs-Latn-BA" smtClean="0"/>
              <a:pPr/>
              <a:t>21.4.2020</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C689A65C-79CB-44E3-864D-DC8061B7CEEE}" type="slidenum">
              <a:rPr lang="bs-Latn-BA" smtClean="0"/>
              <a:pPr/>
              <a:t>‹#›</a:t>
            </a:fld>
            <a:endParaRPr lang="bs-Latn-BA"/>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11651982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90B6A3-3679-42C3-A245-BE2CE546FF74}" type="datetimeFigureOut">
              <a:rPr lang="bs-Latn-BA" smtClean="0"/>
              <a:pPr/>
              <a:t>21.4.2020</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C689A65C-79CB-44E3-864D-DC8061B7CEEE}" type="slidenum">
              <a:rPr lang="bs-Latn-BA" smtClean="0"/>
              <a:pPr/>
              <a:t>‹#›</a:t>
            </a:fld>
            <a:endParaRPr lang="bs-Latn-BA"/>
          </a:p>
        </p:txBody>
      </p:sp>
    </p:spTree>
    <p:extLst>
      <p:ext uri="{BB962C8B-B14F-4D97-AF65-F5344CB8AC3E}">
        <p14:creationId xmlns="" xmlns:p14="http://schemas.microsoft.com/office/powerpoint/2010/main" val="26161944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90B6A3-3679-42C3-A245-BE2CE546FF74}" type="datetimeFigureOut">
              <a:rPr lang="bs-Latn-BA" smtClean="0"/>
              <a:pPr/>
              <a:t>21.4.2020</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C689A65C-79CB-44E3-864D-DC8061B7CEEE}" type="slidenum">
              <a:rPr lang="bs-Latn-BA" smtClean="0"/>
              <a:pPr/>
              <a:t>‹#›</a:t>
            </a:fld>
            <a:endParaRPr lang="bs-Latn-BA"/>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17369540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90B6A3-3679-42C3-A245-BE2CE546FF74}" type="datetimeFigureOut">
              <a:rPr lang="bs-Latn-BA" smtClean="0"/>
              <a:pPr/>
              <a:t>21.4.2020</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C689A65C-79CB-44E3-864D-DC8061B7CEEE}" type="slidenum">
              <a:rPr lang="bs-Latn-BA" smtClean="0"/>
              <a:pPr/>
              <a:t>‹#›</a:t>
            </a:fld>
            <a:endParaRPr lang="bs-Latn-BA"/>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3571925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90B6A3-3679-42C3-A245-BE2CE546FF74}" type="datetimeFigureOut">
              <a:rPr lang="bs-Latn-BA" smtClean="0"/>
              <a:pPr/>
              <a:t>21.4.2020</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C689A65C-79CB-44E3-864D-DC8061B7CEEE}" type="slidenum">
              <a:rPr lang="bs-Latn-BA" smtClean="0"/>
              <a:pPr/>
              <a:t>‹#›</a:t>
            </a:fld>
            <a:endParaRPr lang="bs-Latn-BA"/>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15680123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90B6A3-3679-42C3-A245-BE2CE546FF74}" type="datetimeFigureOut">
              <a:rPr lang="bs-Latn-BA" smtClean="0"/>
              <a:pPr/>
              <a:t>21.4.2020</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C689A65C-79CB-44E3-864D-DC8061B7CEEE}" type="slidenum">
              <a:rPr lang="bs-Latn-BA" smtClean="0"/>
              <a:pPr/>
              <a:t>‹#›</a:t>
            </a:fld>
            <a:endParaRPr lang="bs-Latn-BA"/>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1656780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F90B6A3-3679-42C3-A245-BE2CE546FF74}" type="datetimeFigureOut">
              <a:rPr lang="bs-Latn-BA" smtClean="0"/>
              <a:pPr/>
              <a:t>21.4.2020</a:t>
            </a:fld>
            <a:endParaRPr lang="bs-Latn-BA"/>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bs-Latn-BA"/>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689A65C-79CB-44E3-864D-DC8061B7CEEE}" type="slidenum">
              <a:rPr lang="bs-Latn-BA" smtClean="0"/>
              <a:pPr/>
              <a:t>‹#›</a:t>
            </a:fld>
            <a:endParaRPr lang="bs-Latn-BA"/>
          </a:p>
        </p:txBody>
      </p:sp>
    </p:spTree>
    <p:extLst>
      <p:ext uri="{BB962C8B-B14F-4D97-AF65-F5344CB8AC3E}">
        <p14:creationId xmlns="" xmlns:p14="http://schemas.microsoft.com/office/powerpoint/2010/main" val="4920356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92398" y="1871131"/>
            <a:ext cx="6815669" cy="2636475"/>
          </a:xfrm>
        </p:spPr>
        <p:txBody>
          <a:bodyPr>
            <a:normAutofit fontScale="90000"/>
          </a:bodyPr>
          <a:lstStyle/>
          <a:p>
            <a:r>
              <a:rPr lang="bs-Latn-BA" dirty="0">
                <a:latin typeface="+mn-lt"/>
              </a:rPr>
              <a:t>Izvršenje mjera sigurnosti obavezno psihijatrijsko liječenje i obavezno liječenje od ovisnosti</a:t>
            </a:r>
          </a:p>
        </p:txBody>
      </p:sp>
      <p:sp>
        <p:nvSpPr>
          <p:cNvPr id="3" name="Subtitle 2"/>
          <p:cNvSpPr>
            <a:spLocks noGrp="1"/>
          </p:cNvSpPr>
          <p:nvPr>
            <p:ph type="subTitle" idx="1"/>
          </p:nvPr>
        </p:nvSpPr>
        <p:spPr>
          <a:xfrm>
            <a:off x="2975733" y="3953811"/>
            <a:ext cx="6815669" cy="1320802"/>
          </a:xfrm>
        </p:spPr>
        <p:txBody>
          <a:bodyPr>
            <a:normAutofit fontScale="85000" lnSpcReduction="20000"/>
          </a:bodyPr>
          <a:lstStyle/>
          <a:p>
            <a:pPr lvl="8"/>
            <a:endParaRPr lang="bs-Latn-BA" dirty="0"/>
          </a:p>
          <a:p>
            <a:pPr lvl="8"/>
            <a:endParaRPr lang="bs-Latn-BA" dirty="0"/>
          </a:p>
          <a:p>
            <a:pPr lvl="8"/>
            <a:r>
              <a:rPr lang="bs-Latn-BA" b="1" dirty="0" smtClean="0">
                <a:solidFill>
                  <a:schemeClr val="tx1"/>
                </a:solidFill>
              </a:rPr>
              <a:t>Onlin nastava za 21.4.20202. za vanredne i dl studente </a:t>
            </a:r>
          </a:p>
          <a:p>
            <a:pPr lvl="8"/>
            <a:r>
              <a:rPr lang="bs-Latn-BA" b="1" dirty="0" smtClean="0">
                <a:solidFill>
                  <a:schemeClr val="tx1"/>
                </a:solidFill>
              </a:rPr>
              <a:t>Ove tema je obrađena kroz seminarski rad studentice Kobilj Soraje</a:t>
            </a:r>
            <a:endParaRPr lang="bs-Latn-BA" b="1" dirty="0">
              <a:solidFill>
                <a:schemeClr val="tx1"/>
              </a:solidFill>
            </a:endParaRPr>
          </a:p>
        </p:txBody>
      </p:sp>
    </p:spTree>
    <p:extLst>
      <p:ext uri="{BB962C8B-B14F-4D97-AF65-F5344CB8AC3E}">
        <p14:creationId xmlns="" xmlns:p14="http://schemas.microsoft.com/office/powerpoint/2010/main" val="18647564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s-Latn-BA" dirty="0"/>
              <a:t>Pojam obavezno psihijatrijsko liječenje </a:t>
            </a:r>
          </a:p>
        </p:txBody>
      </p:sp>
      <p:sp>
        <p:nvSpPr>
          <p:cNvPr id="3" name="Content Placeholder 2"/>
          <p:cNvSpPr>
            <a:spLocks noGrp="1"/>
          </p:cNvSpPr>
          <p:nvPr>
            <p:ph idx="1"/>
          </p:nvPr>
        </p:nvSpPr>
        <p:spPr/>
        <p:txBody>
          <a:bodyPr>
            <a:normAutofit fontScale="92500" lnSpcReduction="10000"/>
          </a:bodyPr>
          <a:lstStyle/>
          <a:p>
            <a:r>
              <a:rPr lang="bs-Latn-BA" dirty="0"/>
              <a:t>Mjera bezbjednosti obavezno psihijatrijsko liječenje spada u krivične sankcije – mjere sigurnosti.</a:t>
            </a:r>
          </a:p>
          <a:p>
            <a:r>
              <a:rPr lang="bs-Latn-BA" dirty="0"/>
              <a:t>Izriče se učiniocu KD koji je KD učinio u stanju </a:t>
            </a:r>
            <a:r>
              <a:rPr lang="bs-Latn-BA" b="1" i="1" dirty="0"/>
              <a:t>bitno smanjene uračunjivosti </a:t>
            </a:r>
            <a:r>
              <a:rPr lang="bs-Latn-BA" dirty="0"/>
              <a:t>ili </a:t>
            </a:r>
            <a:r>
              <a:rPr lang="bs-Latn-BA" b="1" i="1" dirty="0"/>
              <a:t>smanjene uračunjivosti </a:t>
            </a:r>
            <a:r>
              <a:rPr lang="bs-Latn-BA" u="sng" dirty="0"/>
              <a:t>ako postoji </a:t>
            </a:r>
            <a:r>
              <a:rPr lang="bs-Latn-BA" i="1" u="sng" dirty="0"/>
              <a:t>opasnost</a:t>
            </a:r>
            <a:r>
              <a:rPr lang="bs-Latn-BA" u="sng" dirty="0"/>
              <a:t> </a:t>
            </a:r>
            <a:r>
              <a:rPr lang="bs-Latn-BA" dirty="0"/>
              <a:t>da bi uzroci takvog stanja i u buduće mogli djelovati na učinioca da učini novo krivično djelo </a:t>
            </a:r>
          </a:p>
          <a:p>
            <a:r>
              <a:rPr lang="bs-Latn-BA" dirty="0"/>
              <a:t>Može se izvršiti uz 3 krivične sankcije: kazna zatvora, rad za opće dobro i uslovna osuda</a:t>
            </a:r>
          </a:p>
          <a:p>
            <a:r>
              <a:rPr lang="bs-Latn-BA" dirty="0"/>
              <a:t>„dopunska sankcija“- izvršava se </a:t>
            </a:r>
            <a:r>
              <a:rPr lang="bs-Latn-BA" u="sng" dirty="0"/>
              <a:t>istovremeno</a:t>
            </a:r>
            <a:r>
              <a:rPr lang="bs-Latn-BA" dirty="0"/>
              <a:t> sa onom sankcijom uz koju je izrečena</a:t>
            </a:r>
          </a:p>
        </p:txBody>
      </p:sp>
    </p:spTree>
    <p:extLst>
      <p:ext uri="{BB962C8B-B14F-4D97-AF65-F5344CB8AC3E}">
        <p14:creationId xmlns="" xmlns:p14="http://schemas.microsoft.com/office/powerpoint/2010/main" val="34792308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s-Latn-BA" dirty="0"/>
              <a:t>Pojam obavezno liječenje od ovisnosti</a:t>
            </a:r>
          </a:p>
        </p:txBody>
      </p:sp>
      <p:sp>
        <p:nvSpPr>
          <p:cNvPr id="3" name="Content Placeholder 2"/>
          <p:cNvSpPr>
            <a:spLocks noGrp="1"/>
          </p:cNvSpPr>
          <p:nvPr>
            <p:ph idx="1"/>
          </p:nvPr>
        </p:nvSpPr>
        <p:spPr/>
        <p:txBody>
          <a:bodyPr/>
          <a:lstStyle/>
          <a:p>
            <a:r>
              <a:rPr lang="bs-Latn-BA" dirty="0"/>
              <a:t> Može se izreći učiniocu koji je KD učinio pod </a:t>
            </a:r>
            <a:r>
              <a:rPr lang="bs-Latn-BA" i="1" u="sng" dirty="0"/>
              <a:t>odlučujućim djelovanjem </a:t>
            </a:r>
            <a:r>
              <a:rPr lang="bs-Latn-BA" b="1" dirty="0"/>
              <a:t>opojnih droga</a:t>
            </a:r>
            <a:r>
              <a:rPr lang="bs-Latn-BA" dirty="0"/>
              <a:t> ili </a:t>
            </a:r>
            <a:r>
              <a:rPr lang="bs-Latn-BA" b="1" dirty="0"/>
              <a:t>ovisnosti od alkohola</a:t>
            </a:r>
            <a:r>
              <a:rPr lang="bs-Latn-BA" dirty="0"/>
              <a:t> </a:t>
            </a:r>
            <a:r>
              <a:rPr lang="bs-Latn-BA" i="1" u="sng" dirty="0"/>
              <a:t>ako postoji opasnost </a:t>
            </a:r>
            <a:r>
              <a:rPr lang="bs-Latn-BA" dirty="0"/>
              <a:t>da će zbog te ovisnosti i ubuduće činiti KD</a:t>
            </a:r>
          </a:p>
          <a:p>
            <a:r>
              <a:rPr lang="bs-Latn-BA" dirty="0"/>
              <a:t>„dopunska sankcija“- izriče se uz kaznu zatvora, rad za opće dobro i uslovna osuda + izvršava </a:t>
            </a:r>
            <a:r>
              <a:rPr lang="bs-Latn-BA" u="sng" dirty="0"/>
              <a:t>se istovremeno </a:t>
            </a:r>
            <a:r>
              <a:rPr lang="bs-Latn-BA" dirty="0"/>
              <a:t>uz sankciju uz koju je izrečena</a:t>
            </a:r>
          </a:p>
          <a:p>
            <a:endParaRPr lang="bs-Latn-BA" dirty="0"/>
          </a:p>
        </p:txBody>
      </p:sp>
    </p:spTree>
    <p:extLst>
      <p:ext uri="{BB962C8B-B14F-4D97-AF65-F5344CB8AC3E}">
        <p14:creationId xmlns="" xmlns:p14="http://schemas.microsoft.com/office/powerpoint/2010/main" val="27864989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bs-Latn-BA" dirty="0"/>
              <a:t>Propisi koji regulišu mjere sigurnosti </a:t>
            </a:r>
            <a:br>
              <a:rPr lang="bs-Latn-BA" dirty="0"/>
            </a:br>
            <a:endParaRPr lang="bs-Latn-BA" sz="1300" dirty="0"/>
          </a:p>
        </p:txBody>
      </p:sp>
      <p:sp>
        <p:nvSpPr>
          <p:cNvPr id="3" name="Content Placeholder 2"/>
          <p:cNvSpPr>
            <a:spLocks noGrp="1"/>
          </p:cNvSpPr>
          <p:nvPr>
            <p:ph idx="1"/>
          </p:nvPr>
        </p:nvSpPr>
        <p:spPr/>
        <p:txBody>
          <a:bodyPr>
            <a:normAutofit fontScale="47500" lnSpcReduction="20000"/>
          </a:bodyPr>
          <a:lstStyle/>
          <a:p>
            <a:r>
              <a:rPr lang="bs-Latn-BA" dirty="0" smtClean="0">
                <a:solidFill>
                  <a:schemeClr val="tx1"/>
                </a:solidFill>
              </a:rPr>
              <a:t>Krivični zakon </a:t>
            </a:r>
            <a:r>
              <a:rPr lang="bs-Latn-BA" dirty="0">
                <a:solidFill>
                  <a:schemeClr val="tx1"/>
                </a:solidFill>
              </a:rPr>
              <a:t>BiH ("Službeni glasnik Bosne i Hercegovine", br. 3/2003, 32/2003 - ispr., 37/2003, 54/2004, 61/2004, 30/2005, 53/2006, 55/2006, 8/2010, 47/2014, 22/2015, 40/2015 i 35/2018) </a:t>
            </a:r>
            <a:endParaRPr lang="bs-Latn-BA" dirty="0" smtClean="0">
              <a:solidFill>
                <a:schemeClr val="tx1"/>
              </a:solidFill>
            </a:endParaRPr>
          </a:p>
          <a:p>
            <a:r>
              <a:rPr lang="bs-Latn-BA" dirty="0" smtClean="0">
                <a:solidFill>
                  <a:schemeClr val="tx1"/>
                </a:solidFill>
              </a:rPr>
              <a:t>Krivični zakon FBiH; Krivični zakon RS; Krivični zakon BDBiH</a:t>
            </a:r>
          </a:p>
          <a:p>
            <a:r>
              <a:rPr lang="bs-Latn-BA" dirty="0" smtClean="0">
                <a:solidFill>
                  <a:schemeClr val="tx1"/>
                </a:solidFill>
              </a:rPr>
              <a:t>Zakon </a:t>
            </a:r>
            <a:r>
              <a:rPr lang="bs-Latn-BA" dirty="0">
                <a:solidFill>
                  <a:schemeClr val="tx1"/>
                </a:solidFill>
              </a:rPr>
              <a:t>Bosne i Hercegovine o izvršenju krivičnih sankcija, pritvora i drugih mjera („Sl. glasnik BiH", br. 22/2016 - prečišćen tekst) </a:t>
            </a:r>
          </a:p>
          <a:p>
            <a:r>
              <a:rPr lang="bs-Latn-BA" dirty="0">
                <a:solidFill>
                  <a:schemeClr val="tx1"/>
                </a:solidFill>
              </a:rPr>
              <a:t>Zakon o izvršenju krivičnih sankcija FBiH </a:t>
            </a:r>
            <a:r>
              <a:rPr lang="bs-Latn-BA" sz="2400" dirty="0">
                <a:solidFill>
                  <a:schemeClr val="tx1"/>
                </a:solidFill>
              </a:rPr>
              <a:t>(„Sl. nov. FBiH“, br. </a:t>
            </a:r>
            <a:r>
              <a:rPr lang="bs-Latn-BA" dirty="0">
                <a:solidFill>
                  <a:schemeClr val="tx1"/>
                </a:solidFill>
              </a:rPr>
              <a:t>44/1998, 42/1999 - ispr., 12/2009 i 42/2011); </a:t>
            </a:r>
          </a:p>
          <a:p>
            <a:r>
              <a:rPr lang="bs-Latn-BA" dirty="0">
                <a:solidFill>
                  <a:schemeClr val="tx1"/>
                </a:solidFill>
              </a:rPr>
              <a:t>Zakon o izvršenju krivičnih i prekršajnih sankcija RS, („Sl. nov. RS“,  broj 63/2018</a:t>
            </a:r>
          </a:p>
          <a:p>
            <a:r>
              <a:rPr lang="bs-Latn-BA" dirty="0">
                <a:solidFill>
                  <a:schemeClr val="tx1"/>
                </a:solidFill>
              </a:rPr>
              <a:t>Zakon o izvršenju krivičnih sankcija, pritvora i drugih mjera u  BD BiH, ( „Sl. gl. BD", br. 31/2011)</a:t>
            </a:r>
          </a:p>
          <a:p>
            <a:r>
              <a:rPr lang="bs-Latn-BA" sz="2900" dirty="0">
                <a:solidFill>
                  <a:schemeClr val="tx1"/>
                </a:solidFill>
              </a:rPr>
              <a:t>Pravilnik o izvršenju mjera sigurnosti obaveznog psihijatrijskog liječenja i obaveznog liječenja od ovisnosti u Zavodu za izvršenje krivičnih sankcija, pritvora i drugih mjera BiH, („Sl. gl. BiH“, br. 20/12); </a:t>
            </a:r>
            <a:r>
              <a:rPr lang="bs-Latn-BA" sz="2900" dirty="0" smtClean="0">
                <a:solidFill>
                  <a:srgbClr val="FF0000"/>
                </a:solidFill>
              </a:rPr>
              <a:t>ŠTA PIŠE U OVOM PRAVILNIKU PO ČEMU JE DONESEM???</a:t>
            </a:r>
            <a:r>
              <a:rPr lang="hr-HR" sz="2900" dirty="0" smtClean="0"/>
              <a:t>  </a:t>
            </a:r>
            <a:r>
              <a:rPr lang="hr-HR" sz="2900" dirty="0" smtClean="0">
                <a:solidFill>
                  <a:srgbClr val="FF0000"/>
                </a:solidFill>
              </a:rPr>
              <a:t>Po Sporazumu o smještaju i naknadi troškova za izvršenje mjera sigurnosti izrečenih u krivičnom postupku i u drugom postupku u kojem se izriče mjera liječenja.</a:t>
            </a:r>
            <a:endParaRPr lang="bs-Latn-BA" sz="2900" dirty="0" smtClean="0">
              <a:solidFill>
                <a:srgbClr val="FF0000"/>
              </a:solidFill>
            </a:endParaRPr>
          </a:p>
          <a:p>
            <a:r>
              <a:rPr lang="hr-HR" dirty="0" smtClean="0">
                <a:solidFill>
                  <a:schemeClr val="tx1"/>
                </a:solidFill>
              </a:rPr>
              <a:t>Sporazum o smještaju i naknadi troškova za izvršenje mjera sigurnosti izrečenih u krivičnom postupku i u drugom postupku u kojem se izriče mjera liječenja ( Službeni glasnik BiH, broj 89/09 )</a:t>
            </a:r>
            <a:r>
              <a:rPr lang="bs-Latn-BA" dirty="0" smtClean="0">
                <a:solidFill>
                  <a:schemeClr val="tx1"/>
                </a:solidFill>
              </a:rPr>
              <a:t> </a:t>
            </a:r>
            <a:endParaRPr lang="bs-Latn-BA" dirty="0">
              <a:solidFill>
                <a:schemeClr val="tx1"/>
              </a:solidFill>
            </a:endParaRPr>
          </a:p>
          <a:p>
            <a:pPr>
              <a:buFont typeface="Arial" panose="020B0604020202020204" pitchFamily="34" charset="0"/>
              <a:buChar char="•"/>
            </a:pPr>
            <a:r>
              <a:rPr lang="bs-Latn-BA" dirty="0" smtClean="0">
                <a:solidFill>
                  <a:schemeClr val="tx1"/>
                </a:solidFill>
              </a:rPr>
              <a:t>Zakon </a:t>
            </a:r>
            <a:r>
              <a:rPr lang="bs-Latn-BA" dirty="0">
                <a:solidFill>
                  <a:schemeClr val="tx1"/>
                </a:solidFill>
              </a:rPr>
              <a:t>o krivičnom </a:t>
            </a:r>
            <a:r>
              <a:rPr lang="bs-Latn-BA" dirty="0" smtClean="0">
                <a:solidFill>
                  <a:schemeClr val="tx1"/>
                </a:solidFill>
              </a:rPr>
              <a:t>postupku BiH; ZKP FBiH; ZKP RS; ZKP BDBiH</a:t>
            </a:r>
            <a:endParaRPr lang="bs-Latn-BA" dirty="0">
              <a:solidFill>
                <a:schemeClr val="tx1"/>
              </a:solidFill>
            </a:endParaRPr>
          </a:p>
        </p:txBody>
      </p:sp>
    </p:spTree>
    <p:extLst>
      <p:ext uri="{BB962C8B-B14F-4D97-AF65-F5344CB8AC3E}">
        <p14:creationId xmlns="" xmlns:p14="http://schemas.microsoft.com/office/powerpoint/2010/main" val="20393167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521758"/>
            <a:ext cx="9601196" cy="1303867"/>
          </a:xfrm>
        </p:spPr>
        <p:txBody>
          <a:bodyPr/>
          <a:lstStyle/>
          <a:p>
            <a:r>
              <a:rPr lang="bs-Latn-BA" dirty="0"/>
              <a:t>Promjene krivičnog zakonodavstva u BiH</a:t>
            </a:r>
          </a:p>
        </p:txBody>
      </p:sp>
      <p:sp>
        <p:nvSpPr>
          <p:cNvPr id="3" name="Content Placeholder 2"/>
          <p:cNvSpPr>
            <a:spLocks noGrp="1"/>
          </p:cNvSpPr>
          <p:nvPr>
            <p:ph idx="1"/>
          </p:nvPr>
        </p:nvSpPr>
        <p:spPr>
          <a:xfrm>
            <a:off x="838200" y="1712891"/>
            <a:ext cx="10515600" cy="4662152"/>
          </a:xfrm>
        </p:spPr>
        <p:txBody>
          <a:bodyPr>
            <a:normAutofit/>
          </a:bodyPr>
          <a:lstStyle/>
          <a:p>
            <a:r>
              <a:rPr lang="bs-Latn-BA" dirty="0"/>
              <a:t>U starim krivičnim zakonima BiH, koji su naslijeđeni iz vremena bivše Jugoslavije, bila je predviđena posebna krivičnopravna sankcija, </a:t>
            </a:r>
            <a:r>
              <a:rPr lang="bs-Latn-BA" b="1" u="sng" dirty="0"/>
              <a:t>mjera sigurnosti obavezno pshijatrijsko liječenje i čuvanje u zdravstvenoj ustanovi</a:t>
            </a:r>
            <a:r>
              <a:rPr lang="bs-Latn-BA" dirty="0"/>
              <a:t>, koja se</a:t>
            </a:r>
            <a:r>
              <a:rPr lang="bs-Latn-BA" b="1" u="sng" dirty="0"/>
              <a:t> </a:t>
            </a:r>
            <a:r>
              <a:rPr lang="bs-Latn-BA" dirty="0"/>
              <a:t>mogla izreći</a:t>
            </a:r>
            <a:r>
              <a:rPr lang="bs-Latn-BA" b="1" i="1" u="sng" dirty="0"/>
              <a:t> sa kaznom </a:t>
            </a:r>
            <a:r>
              <a:rPr lang="bs-Latn-BA" dirty="0"/>
              <a:t>ali </a:t>
            </a:r>
            <a:r>
              <a:rPr lang="bs-Latn-BA" i="1" u="sng" dirty="0"/>
              <a:t>i </a:t>
            </a:r>
            <a:r>
              <a:rPr lang="bs-Latn-BA" b="1" i="1" u="sng" dirty="0"/>
              <a:t>nezavisno od kazne</a:t>
            </a:r>
            <a:r>
              <a:rPr lang="bs-Latn-BA" dirty="0"/>
              <a:t>.</a:t>
            </a:r>
          </a:p>
          <a:p>
            <a:r>
              <a:rPr lang="bs-Latn-BA" dirty="0"/>
              <a:t> </a:t>
            </a:r>
            <a:r>
              <a:rPr lang="bs-Latn-BA" i="1" u="sng" dirty="0"/>
              <a:t>Takva mjera je bila unaprijed </a:t>
            </a:r>
            <a:r>
              <a:rPr lang="bs-Latn-BA" b="1" i="1" u="sng" dirty="0"/>
              <a:t>neodređenog</a:t>
            </a:r>
            <a:r>
              <a:rPr lang="bs-Latn-BA" i="1" u="sng" dirty="0"/>
              <a:t> trajanja.</a:t>
            </a:r>
          </a:p>
          <a:p>
            <a:r>
              <a:rPr lang="bs-Latn-BA" dirty="0"/>
              <a:t> Primjenjivala se i izricala se prema osobama koje su počinile KD pod dva uslova: </a:t>
            </a:r>
          </a:p>
          <a:p>
            <a:pPr lvl="1"/>
            <a:r>
              <a:rPr lang="bs-Latn-BA" sz="2600" dirty="0"/>
              <a:t>ukoliko je osoba učinila KD </a:t>
            </a:r>
            <a:r>
              <a:rPr lang="bs-Latn-BA" sz="2600" b="1" u="sng" dirty="0"/>
              <a:t>u stanju neuračunljivosti </a:t>
            </a:r>
            <a:r>
              <a:rPr lang="bs-Latn-BA" sz="2600" dirty="0"/>
              <a:t>ili </a:t>
            </a:r>
            <a:r>
              <a:rPr lang="bs-Latn-BA" sz="2600" b="1" u="sng" dirty="0"/>
              <a:t>bitno smanjene uračunljivosti </a:t>
            </a:r>
            <a:r>
              <a:rPr lang="bs-Latn-BA" sz="2600" dirty="0"/>
              <a:t>i</a:t>
            </a:r>
          </a:p>
          <a:p>
            <a:pPr lvl="1"/>
            <a:r>
              <a:rPr lang="bs-Latn-BA" sz="2600" dirty="0"/>
              <a:t> ukoliko </a:t>
            </a:r>
            <a:r>
              <a:rPr lang="bs-Latn-BA" sz="2600" u="sng" dirty="0"/>
              <a:t>bi se utvrdilo da bi njihovim boravkom na slobodi </a:t>
            </a:r>
            <a:r>
              <a:rPr lang="bs-Latn-BA" sz="2600" i="1" dirty="0"/>
              <a:t>postojala emitentna opasnost </a:t>
            </a:r>
            <a:r>
              <a:rPr lang="bs-Latn-BA" sz="2600" dirty="0"/>
              <a:t>po sigurnost ostalih i imovine.</a:t>
            </a:r>
          </a:p>
          <a:p>
            <a:endParaRPr lang="bs-Latn-BA" dirty="0"/>
          </a:p>
        </p:txBody>
      </p:sp>
    </p:spTree>
    <p:extLst>
      <p:ext uri="{BB962C8B-B14F-4D97-AF65-F5344CB8AC3E}">
        <p14:creationId xmlns="" xmlns:p14="http://schemas.microsoft.com/office/powerpoint/2010/main" val="40169286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120462"/>
            <a:ext cx="10515600" cy="5056501"/>
          </a:xfrm>
        </p:spPr>
        <p:txBody>
          <a:bodyPr>
            <a:normAutofit/>
          </a:bodyPr>
          <a:lstStyle/>
          <a:p>
            <a:r>
              <a:rPr lang="bs-Latn-BA" dirty="0"/>
              <a:t>Ukinutu i staru mjeru je izricao nadležni krivični sud i </a:t>
            </a:r>
            <a:r>
              <a:rPr lang="bs-Latn-BA" i="1" u="sng" dirty="0"/>
              <a:t>mogla se primjenjivati dokle god postoji opasnost</a:t>
            </a:r>
            <a:r>
              <a:rPr lang="bs-Latn-BA" dirty="0"/>
              <a:t> da bi počinioc mogao uticati na sigurnost ostalih ljudi i imovine na slobodi. </a:t>
            </a:r>
          </a:p>
          <a:p>
            <a:r>
              <a:rPr lang="bs-Latn-BA" dirty="0"/>
              <a:t>Nadležni sud je odlučivao i o okončanju te mjere nakon što bi dobio izvještaj nadležne ustanove za čuvanje i liječenje takvih </a:t>
            </a:r>
            <a:r>
              <a:rPr lang="bs-Latn-BA" b="1" dirty="0"/>
              <a:t>osoba bez obzira na kaznu</a:t>
            </a:r>
            <a:r>
              <a:rPr lang="bs-Latn-BA" dirty="0"/>
              <a:t> da takva osoba više ne predstavlja opasnost za ljude i imovinu.</a:t>
            </a:r>
          </a:p>
          <a:p>
            <a:r>
              <a:rPr lang="bs-Latn-BA" dirty="0"/>
              <a:t>Ova mjera sigurnosti izvršavala se u forenzičko psihijatrijskim odjelima zatvora. Npr. Forenzičko psihijatrijski odjel zatvora u Zenici.</a:t>
            </a:r>
            <a:r>
              <a:rPr lang="bs-Latn-BA" dirty="0">
                <a:effectLst/>
              </a:rPr>
              <a:t> </a:t>
            </a:r>
            <a:endParaRPr lang="bs-Latn-BA" dirty="0"/>
          </a:p>
          <a:p>
            <a:r>
              <a:rPr lang="bs-Latn-BA" dirty="0"/>
              <a:t>Izmjena krivičnog zakonodavstva nastupila je 2003.g</a:t>
            </a:r>
            <a:r>
              <a:rPr lang="bs-Latn-BA" dirty="0" smtClean="0"/>
              <a:t>.</a:t>
            </a:r>
            <a:endParaRPr lang="bs-Latn-BA" dirty="0"/>
          </a:p>
        </p:txBody>
      </p:sp>
    </p:spTree>
    <p:extLst>
      <p:ext uri="{BB962C8B-B14F-4D97-AF65-F5344CB8AC3E}">
        <p14:creationId xmlns="" xmlns:p14="http://schemas.microsoft.com/office/powerpoint/2010/main" val="21104310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1" y="850006"/>
            <a:ext cx="9601196" cy="5025862"/>
          </a:xfrm>
        </p:spPr>
        <p:txBody>
          <a:bodyPr/>
          <a:lstStyle/>
          <a:p>
            <a:r>
              <a:rPr lang="bs-Latn-BA" dirty="0" smtClean="0"/>
              <a:t>Izmjene krivičnog zakonodavstva su išle u pravcu da pored zaštitne funkcije postoji i preventivna. To se vidi iz ukidanja mjere sigurnosti obaveznog psihijatrijskog liječenje i čuvanja u zdravstvenoj instituciji. „Čuvanje u zdravstvenoj instituciji“ ne postoji u novom krivičnom zakonodavstvu!</a:t>
            </a:r>
          </a:p>
          <a:p>
            <a:r>
              <a:rPr lang="bs-Latn-BA" dirty="0" smtClean="0"/>
              <a:t>Također, ukoliko bi se osobi izrekla npr. kazna zatvora i nova mjera sigurnosti obavezno psihijatrijsko liječenje, ta nova mjera trajala bi koliko i kazna zatvora, i NE BI SE MOGLO NASTAVITI PSHIJATRIJSKO HOSPITALIZIRANJE samo zato što osoba nije izliječena. Nova mjera sigurnosti traje koliko i glavna krivična sankcija iako osoba nije izliječena.</a:t>
            </a:r>
          </a:p>
          <a:p>
            <a:endParaRPr lang="bs-Latn-BA" dirty="0" smtClean="0"/>
          </a:p>
          <a:p>
            <a:endParaRPr lang="bs-Latn-BA" dirty="0" smtClean="0"/>
          </a:p>
          <a:p>
            <a:endParaRPr lang="bs-Latn-BA" dirty="0"/>
          </a:p>
        </p:txBody>
      </p:sp>
    </p:spTree>
    <p:extLst>
      <p:ext uri="{BB962C8B-B14F-4D97-AF65-F5344CB8AC3E}">
        <p14:creationId xmlns="" xmlns:p14="http://schemas.microsoft.com/office/powerpoint/2010/main" val="41479588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1" y="1043189"/>
            <a:ext cx="9601196" cy="4832679"/>
          </a:xfrm>
        </p:spPr>
        <p:txBody>
          <a:bodyPr/>
          <a:lstStyle/>
          <a:p>
            <a:r>
              <a:rPr lang="bs-Latn-BA" dirty="0" smtClean="0"/>
              <a:t>Uvođenjem novog krivičnog zakonodavstva i nove mjere sigurnosti </a:t>
            </a:r>
            <a:r>
              <a:rPr lang="bs-Latn-BA" i="1" dirty="0" smtClean="0"/>
              <a:t>obavezno psihijatrijsko liječenje, </a:t>
            </a:r>
            <a:r>
              <a:rPr lang="bs-Latn-BA" dirty="0" smtClean="0"/>
              <a:t>dolazi do podnošenja apelacija, nekoliko apelanata kao što ćete vidjeti u narednim presudama.</a:t>
            </a:r>
          </a:p>
          <a:p>
            <a:endParaRPr lang="bs-Latn-BA" dirty="0" smtClean="0"/>
          </a:p>
          <a:p>
            <a:r>
              <a:rPr lang="bs-Latn-BA" dirty="0" smtClean="0"/>
              <a:t>Svi apelanti su se žalili pored ostalog i na </a:t>
            </a:r>
            <a:r>
              <a:rPr lang="bs-Latn-BA" b="1" dirty="0" smtClean="0"/>
              <a:t>kršenje čl.5 st.1 tač.(e) Evropske konvencija za ljudska prava</a:t>
            </a:r>
            <a:r>
              <a:rPr lang="bs-Latn-BA" dirty="0"/>
              <a:t>: </a:t>
            </a:r>
            <a:r>
              <a:rPr lang="bs-Latn-BA" dirty="0" smtClean="0"/>
              <a:t>„1</a:t>
            </a:r>
            <a:r>
              <a:rPr lang="bs-Latn-BA" dirty="0"/>
              <a:t>. Svako ima pravo na slobodu i sigurnost ličnosti. Niko ne smije biti lišen slobode izuzev u niže navedenim slučajevima i u skladu sa zakonom propisanim postupkom:  </a:t>
            </a:r>
          </a:p>
          <a:p>
            <a:pPr marL="0" indent="0">
              <a:buNone/>
            </a:pPr>
            <a:r>
              <a:rPr lang="bs-Latn-BA" dirty="0"/>
              <a:t>  ...    (e) zakonitog lišenja slobode ... lica s mentalnim poremećajem ...“ </a:t>
            </a:r>
            <a:r>
              <a:rPr lang="bs-Latn-BA" dirty="0" smtClean="0"/>
              <a:t>, što je rezultiralo presudama koje su navedene na sljedećem slajdu.</a:t>
            </a:r>
          </a:p>
        </p:txBody>
      </p:sp>
    </p:spTree>
    <p:extLst>
      <p:ext uri="{BB962C8B-B14F-4D97-AF65-F5344CB8AC3E}">
        <p14:creationId xmlns="" xmlns:p14="http://schemas.microsoft.com/office/powerpoint/2010/main" val="11200205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s-Latn-BA" dirty="0"/>
              <a:t>Presude ESLJP</a:t>
            </a:r>
          </a:p>
        </p:txBody>
      </p:sp>
      <p:sp>
        <p:nvSpPr>
          <p:cNvPr id="3" name="Content Placeholder 2"/>
          <p:cNvSpPr>
            <a:spLocks noGrp="1"/>
          </p:cNvSpPr>
          <p:nvPr>
            <p:ph idx="1"/>
          </p:nvPr>
        </p:nvSpPr>
        <p:spPr/>
        <p:txBody>
          <a:bodyPr/>
          <a:lstStyle/>
          <a:p>
            <a:r>
              <a:rPr lang="bs-Latn-BA" dirty="0"/>
              <a:t>Predmet Tokić i dr protiv BiH </a:t>
            </a:r>
            <a:r>
              <a:rPr lang="bs-Latn-BA" sz="2400" dirty="0"/>
              <a:t>8.jula 2008 </a:t>
            </a:r>
            <a:r>
              <a:rPr lang="nn-NO" sz="2000" dirty="0"/>
              <a:t>(Zahtjevi br. 12455/04, 14140/05, 12906/06 i 26028/06)</a:t>
            </a:r>
            <a:endParaRPr lang="bs-Latn-BA" sz="2000" dirty="0" smtClean="0"/>
          </a:p>
          <a:p>
            <a:r>
              <a:rPr lang="bs-Latn-BA" dirty="0" smtClean="0"/>
              <a:t>Predmet </a:t>
            </a:r>
            <a:r>
              <a:rPr lang="bs-Latn-BA" dirty="0"/>
              <a:t>Halilović protiv BiH 24. novembar 2009</a:t>
            </a:r>
            <a:r>
              <a:rPr lang="bs-Latn-BA" dirty="0">
                <a:solidFill>
                  <a:srgbClr val="FF0000"/>
                </a:solidFill>
              </a:rPr>
              <a:t> </a:t>
            </a:r>
            <a:r>
              <a:rPr lang="bs-Latn-BA" sz="2000" dirty="0">
                <a:solidFill>
                  <a:schemeClr val="tx1"/>
                </a:solidFill>
              </a:rPr>
              <a:t>(Aplikacija br. 23968/05)</a:t>
            </a:r>
          </a:p>
          <a:p>
            <a:r>
              <a:rPr lang="bs-Latn-BA" dirty="0" smtClean="0"/>
              <a:t>Predmet </a:t>
            </a:r>
            <a:r>
              <a:rPr lang="bs-Latn-BA" dirty="0"/>
              <a:t>Hadžić i Suljić protiv BiH 7. juni 2011. </a:t>
            </a:r>
            <a:r>
              <a:rPr lang="bs-Latn-BA" dirty="0" smtClean="0"/>
              <a:t>godine </a:t>
            </a:r>
            <a:r>
              <a:rPr lang="pl-PL" sz="2000" dirty="0"/>
              <a:t>(Aplikacije br. 39446/06 i 33849/08)</a:t>
            </a:r>
            <a:endParaRPr lang="bs-Latn-BA" sz="2000" dirty="0"/>
          </a:p>
          <a:p>
            <a:endParaRPr lang="bs-Latn-BA" dirty="0"/>
          </a:p>
          <a:p>
            <a:endParaRPr lang="bs-Latn-BA" dirty="0"/>
          </a:p>
        </p:txBody>
      </p:sp>
    </p:spTree>
    <p:extLst>
      <p:ext uri="{BB962C8B-B14F-4D97-AF65-F5344CB8AC3E}">
        <p14:creationId xmlns="" xmlns:p14="http://schemas.microsoft.com/office/powerpoint/2010/main" val="18399313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759853"/>
            <a:ext cx="10515600" cy="5417109"/>
          </a:xfrm>
        </p:spPr>
        <p:txBody>
          <a:bodyPr>
            <a:normAutofit lnSpcReduction="10000"/>
          </a:bodyPr>
          <a:lstStyle/>
          <a:p>
            <a:pPr marL="0" indent="0">
              <a:buNone/>
            </a:pPr>
            <a:r>
              <a:rPr lang="bs-Latn-BA" dirty="0"/>
              <a:t>Predmet Tokić i dr protiv BiH i predmet Halilović protiv BiH</a:t>
            </a:r>
          </a:p>
          <a:p>
            <a:pPr marL="0" indent="0">
              <a:buNone/>
            </a:pPr>
            <a:endParaRPr lang="bs-Latn-BA" dirty="0"/>
          </a:p>
          <a:p>
            <a:r>
              <a:rPr lang="bs-Latn-BA" dirty="0"/>
              <a:t>Aplikanti su </a:t>
            </a:r>
            <a:r>
              <a:rPr lang="bs-Latn-BA" b="1" dirty="0"/>
              <a:t>oslobođeni od krivične odgovornosti</a:t>
            </a:r>
            <a:r>
              <a:rPr lang="bs-Latn-BA" dirty="0"/>
              <a:t> </a:t>
            </a:r>
            <a:r>
              <a:rPr lang="bs-Latn-BA" b="1" u="sng" dirty="0"/>
              <a:t>zbog neuračunjivosti</a:t>
            </a:r>
            <a:r>
              <a:rPr lang="bs-Latn-BA" dirty="0"/>
              <a:t>, </a:t>
            </a:r>
            <a:r>
              <a:rPr lang="bs-Latn-BA" b="1" dirty="0"/>
              <a:t>potom nezakonito </a:t>
            </a:r>
            <a:r>
              <a:rPr lang="bs-Latn-BA" b="1" dirty="0" smtClean="0"/>
              <a:t>zadržani u Forenzičko-psihijatrijskom odjelu zatvora.</a:t>
            </a:r>
          </a:p>
          <a:p>
            <a:pPr marL="0" indent="0">
              <a:buNone/>
            </a:pPr>
            <a:endParaRPr lang="bs-Latn-BA" b="1" dirty="0"/>
          </a:p>
          <a:p>
            <a:r>
              <a:rPr lang="bs-Latn-BA" dirty="0"/>
              <a:t>Slučajevi Tokića i Halilovića su skoro identični. S obzirom da </a:t>
            </a:r>
            <a:r>
              <a:rPr lang="bs-Latn-BA" i="1" u="sng" dirty="0"/>
              <a:t>je došlo do promjene zakonodavstva</a:t>
            </a:r>
            <a:r>
              <a:rPr lang="bs-Latn-BA" dirty="0"/>
              <a:t>, iz kojeg razloga oni obzirom da su </a:t>
            </a:r>
            <a:r>
              <a:rPr lang="bs-Latn-BA" b="1" dirty="0"/>
              <a:t>oslobođeni krivice zbog neuračunljivosti</a:t>
            </a:r>
            <a:r>
              <a:rPr lang="bs-Latn-BA" dirty="0"/>
              <a:t> nakon stupanja na snagu Krivičnog zakona FBiH iz 2003. godine, </a:t>
            </a:r>
            <a:r>
              <a:rPr lang="bs-Latn-BA" u="sng" dirty="0" smtClean="0"/>
              <a:t>idalje su zadržani, unatoč mnogim žalbama, u forenzičko-psihijatrijskom odjelu zeničkog zatvora. Riječ je o nezakonitom lišavanju slobode po osnovu krivične sankcije koja </a:t>
            </a:r>
            <a:r>
              <a:rPr lang="bs-Latn-BA" b="1" u="sng" dirty="0" smtClean="0"/>
              <a:t>de facto ne postoji</a:t>
            </a:r>
            <a:r>
              <a:rPr lang="bs-Latn-BA" u="sng" dirty="0" smtClean="0"/>
              <a:t>.</a:t>
            </a:r>
            <a:r>
              <a:rPr lang="bs-Latn-BA" u="sng" dirty="0" smtClean="0">
                <a:solidFill>
                  <a:srgbClr val="7030A0"/>
                </a:solidFill>
              </a:rPr>
              <a:t> </a:t>
            </a:r>
          </a:p>
          <a:p>
            <a:r>
              <a:rPr lang="bs-Latn-BA" u="sng" dirty="0" smtClean="0"/>
              <a:t>To </a:t>
            </a:r>
            <a:r>
              <a:rPr lang="bs-Latn-BA" u="sng" dirty="0"/>
              <a:t>je zaključio i ESLJP u svojim presudama i utvrdio povredu člana 5. stav 1. EKLJP. </a:t>
            </a:r>
          </a:p>
          <a:p>
            <a:endParaRPr lang="bs-Latn-BA" u="sng" dirty="0"/>
          </a:p>
          <a:p>
            <a:endParaRPr lang="bs-Latn-BA" dirty="0"/>
          </a:p>
        </p:txBody>
      </p:sp>
    </p:spTree>
    <p:extLst>
      <p:ext uri="{BB962C8B-B14F-4D97-AF65-F5344CB8AC3E}">
        <p14:creationId xmlns="" xmlns:p14="http://schemas.microsoft.com/office/powerpoint/2010/main" val="7573547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95459"/>
            <a:ext cx="10515600" cy="5640947"/>
          </a:xfrm>
        </p:spPr>
        <p:txBody>
          <a:bodyPr>
            <a:normAutofit/>
          </a:bodyPr>
          <a:lstStyle/>
          <a:p>
            <a:pPr marL="0" indent="0">
              <a:buNone/>
            </a:pPr>
            <a:r>
              <a:rPr lang="bs-Latn-BA" dirty="0"/>
              <a:t>Predmet Hadžić i Suljić protiv BiH</a:t>
            </a:r>
          </a:p>
          <a:p>
            <a:pPr marL="0" indent="0">
              <a:buNone/>
            </a:pPr>
            <a:endParaRPr lang="bs-Latn-BA" dirty="0"/>
          </a:p>
          <a:p>
            <a:r>
              <a:rPr lang="bs-Latn-BA" dirty="0"/>
              <a:t>U slučaju g. Hadžića i g.Suljića </a:t>
            </a:r>
            <a:r>
              <a:rPr lang="bs-Latn-BA" b="1" dirty="0"/>
              <a:t>zakonito</a:t>
            </a:r>
            <a:r>
              <a:rPr lang="bs-Latn-BA" dirty="0"/>
              <a:t> je izrečena mjera sigurnosti psihijatrijskog liječenja uz kaznu zatvora jer je </a:t>
            </a:r>
            <a:r>
              <a:rPr lang="bs-Latn-BA" b="1" dirty="0"/>
              <a:t>utvrđena njihova krivica za počinjenje KD</a:t>
            </a:r>
            <a:r>
              <a:rPr lang="bs-Latn-BA" dirty="0"/>
              <a:t>, problem je bilo pitanje da li je Forenzičko psihijatrijski odjel zeničkog zatvora </a:t>
            </a:r>
            <a:r>
              <a:rPr lang="bs-Latn-BA" i="1" u="sng" dirty="0"/>
              <a:t>adekvatna ustanova </a:t>
            </a:r>
            <a:r>
              <a:rPr lang="bs-Latn-BA" dirty="0"/>
              <a:t>za njihovu hospitalizaciju.</a:t>
            </a:r>
          </a:p>
          <a:p>
            <a:r>
              <a:rPr lang="bs-Latn-BA" dirty="0"/>
              <a:t>Osobe </a:t>
            </a:r>
            <a:r>
              <a:rPr lang="bs-Latn-BA" b="1" dirty="0"/>
              <a:t>proglašene krivim</a:t>
            </a:r>
            <a:r>
              <a:rPr lang="bs-Latn-BA" dirty="0"/>
              <a:t>, a </a:t>
            </a:r>
            <a:r>
              <a:rPr lang="bs-Latn-BA" i="1" u="sng" dirty="0"/>
              <a:t>KD učinile u stanju bitno smanjene uračunjovosti ili smanjene uračunjivosti, kojima su izrečene npr. Kazna zatvora + mjera sigurnosti obavezno psihijatrijsko liječenje</a:t>
            </a:r>
            <a:r>
              <a:rPr lang="bs-Latn-BA" dirty="0"/>
              <a:t>, </a:t>
            </a:r>
            <a:r>
              <a:rPr lang="bs-Latn-BA" b="1" dirty="0"/>
              <a:t>te mjere samo traju dok traje i izvršenje kazne </a:t>
            </a:r>
            <a:r>
              <a:rPr lang="bs-Latn-BA" b="1" dirty="0" smtClean="0">
                <a:solidFill>
                  <a:schemeClr val="tx1"/>
                </a:solidFill>
              </a:rPr>
              <a:t>zatvora </a:t>
            </a:r>
            <a:r>
              <a:rPr lang="bs-Latn-BA" dirty="0">
                <a:solidFill>
                  <a:schemeClr val="tx1"/>
                </a:solidFill>
              </a:rPr>
              <a:t>poslije</a:t>
            </a:r>
            <a:r>
              <a:rPr lang="bs-Latn-BA" dirty="0">
                <a:solidFill>
                  <a:srgbClr val="7030A0"/>
                </a:solidFill>
              </a:rPr>
              <a:t> </a:t>
            </a:r>
            <a:r>
              <a:rPr lang="bs-Latn-BA" dirty="0"/>
              <a:t>nema daljnjeg liječenja, oni su slobodni iako nisu izliječeni.</a:t>
            </a:r>
          </a:p>
          <a:p>
            <a:pPr marL="0" indent="0">
              <a:buNone/>
            </a:pPr>
            <a:endParaRPr lang="bs-Latn-BA" dirty="0"/>
          </a:p>
        </p:txBody>
      </p:sp>
    </p:spTree>
    <p:extLst>
      <p:ext uri="{BB962C8B-B14F-4D97-AF65-F5344CB8AC3E}">
        <p14:creationId xmlns="" xmlns:p14="http://schemas.microsoft.com/office/powerpoint/2010/main" val="12110570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2"/>
            <a:ext cx="9601196" cy="601969"/>
          </a:xfrm>
        </p:spPr>
        <p:txBody>
          <a:bodyPr>
            <a:normAutofit fontScale="90000"/>
          </a:bodyPr>
          <a:lstStyle/>
          <a:p>
            <a:r>
              <a:rPr lang="bs-Latn-BA" dirty="0" smtClean="0"/>
              <a:t>Predmet Hadžić i Suljić protiv BiH</a:t>
            </a:r>
            <a:endParaRPr lang="bs-Latn-BA" dirty="0"/>
          </a:p>
        </p:txBody>
      </p:sp>
      <p:sp>
        <p:nvSpPr>
          <p:cNvPr id="3" name="Content Placeholder 2"/>
          <p:cNvSpPr>
            <a:spLocks noGrp="1"/>
          </p:cNvSpPr>
          <p:nvPr>
            <p:ph idx="1"/>
          </p:nvPr>
        </p:nvSpPr>
        <p:spPr>
          <a:xfrm>
            <a:off x="1295401" y="1687133"/>
            <a:ext cx="9601196" cy="4188736"/>
          </a:xfrm>
        </p:spPr>
        <p:txBody>
          <a:bodyPr>
            <a:normAutofit/>
          </a:bodyPr>
          <a:lstStyle/>
          <a:p>
            <a:r>
              <a:rPr lang="bs-Latn-BA" dirty="0"/>
              <a:t> Aplikanti su se žalili da je njihovo lišavanje slobode nezakonito zato što Forenzičko-psihijatrijski odjel ne predstavlja adekvatnu instituciju za čuvanje pacijenata sa duševnim smetnjama. Aplikanti su se pozvali na član 5. stav 1 (e) Konvencije, koji u relevantnom dijelu glasi: </a:t>
            </a:r>
          </a:p>
          <a:p>
            <a:pPr marL="0" indent="0">
              <a:buNone/>
            </a:pPr>
            <a:r>
              <a:rPr lang="bs-Latn-BA" dirty="0" smtClean="0"/>
              <a:t> </a:t>
            </a:r>
            <a:r>
              <a:rPr lang="bs-Latn-BA" dirty="0"/>
              <a:t>„1. Svako ima pravo na slobodu i sigurnost ličnosti. Niko ne smije biti lišen slobode izuzev u niže navedenim slučajevima i u skladu sa zakonom propisanim postupkom:  </a:t>
            </a:r>
          </a:p>
          <a:p>
            <a:pPr marL="0" indent="0">
              <a:buNone/>
            </a:pPr>
            <a:r>
              <a:rPr lang="bs-Latn-BA" dirty="0"/>
              <a:t>  ...    (e) zakonitog lišenja slobode ... lica s mentalnim poremećajem ...“ </a:t>
            </a:r>
          </a:p>
        </p:txBody>
      </p:sp>
    </p:spTree>
    <p:extLst>
      <p:ext uri="{BB962C8B-B14F-4D97-AF65-F5344CB8AC3E}">
        <p14:creationId xmlns="" xmlns:p14="http://schemas.microsoft.com/office/powerpoint/2010/main" val="24530880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idx="1"/>
          </p:nvPr>
        </p:nvSpPr>
        <p:spPr>
          <a:xfrm>
            <a:off x="1295400" y="720725"/>
            <a:ext cx="9601200" cy="5154613"/>
          </a:xfrm>
        </p:spPr>
        <p:txBody>
          <a:bodyPr>
            <a:normAutofit fontScale="85000" lnSpcReduction="20000"/>
          </a:bodyPr>
          <a:lstStyle/>
          <a:p>
            <a:r>
              <a:rPr lang="bs-Latn-BA" dirty="0"/>
              <a:t>U predmetnom slučaju, </a:t>
            </a:r>
            <a:r>
              <a:rPr lang="bs-Latn-BA" dirty="0" smtClean="0"/>
              <a:t>Ustavni </a:t>
            </a:r>
            <a:r>
              <a:rPr lang="bs-Latn-BA" dirty="0"/>
              <a:t>sud </a:t>
            </a:r>
            <a:r>
              <a:rPr lang="bs-Latn-BA" dirty="0" smtClean="0"/>
              <a:t>je izričito </a:t>
            </a:r>
            <a:r>
              <a:rPr lang="bs-Latn-BA" dirty="0"/>
              <a:t>priznao navodno kršenje Konvencije u odnosu na oba </a:t>
            </a:r>
            <a:r>
              <a:rPr lang="bs-Latn-BA" dirty="0" smtClean="0"/>
              <a:t>aplikanta, obzirom da je CPT vršio posjete Bosni i Hercegovini, nadalje Forenzičko-psihijatrijskom odjelu zeničkog zatvora, da bi ispitali da ta institucija predstavlja adekvatnu zdravstvenu instituciju. </a:t>
            </a:r>
          </a:p>
          <a:p>
            <a:endParaRPr lang="bs-Latn-BA" dirty="0" smtClean="0"/>
          </a:p>
          <a:p>
            <a:endParaRPr lang="bs-Latn-BA" dirty="0"/>
          </a:p>
          <a:p>
            <a:r>
              <a:rPr lang="bs-Latn-BA" dirty="0" smtClean="0"/>
              <a:t>CPT - Evropska komisija </a:t>
            </a:r>
            <a:r>
              <a:rPr lang="bs-Latn-BA" dirty="0"/>
              <a:t>za prevenciju mučenja i nehumanog ili ponižavajućeg postupanja ili </a:t>
            </a:r>
            <a:r>
              <a:rPr lang="bs-Latn-BA" dirty="0" smtClean="0"/>
              <a:t>kažnjavanja</a:t>
            </a:r>
          </a:p>
          <a:p>
            <a:r>
              <a:rPr lang="bs-Latn-BA" dirty="0"/>
              <a:t>CPT je osnovan u skladu sa „Evropskom konvencijom za sprečavanje mučenja i nečovečnog ili ponižavajućeg postupanja ili kažnjavanja“ Saveta Evrope, koja je stupila na snagu 1989. godine.</a:t>
            </a:r>
          </a:p>
          <a:p>
            <a:r>
              <a:rPr lang="bs-Latn-BA" dirty="0"/>
              <a:t>Ona se nadovezuje na član 3. Evropske konvencije o ljudskim pravima, koji  propisuje da „Niko ne sme biti podvrgnut mučenju ili nečovečnom ili ponižavajućem postupanju ili kažnjavanju“.</a:t>
            </a:r>
          </a:p>
          <a:p>
            <a:r>
              <a:rPr lang="bs-Latn-BA" dirty="0"/>
              <a:t>CPT nije istražni organ već obezbeđuje vansudski preventivni mehanizam za zaštitu lica lišenih slobode od mučenja i drugih oblika zlostavljanja.  On time dopunjuje sudsku delatnost Evropskog suda za ljudska prava.</a:t>
            </a:r>
          </a:p>
          <a:p>
            <a:endParaRPr lang="bs-Latn-BA" dirty="0"/>
          </a:p>
        </p:txBody>
      </p:sp>
    </p:spTree>
    <p:extLst>
      <p:ext uri="{BB962C8B-B14F-4D97-AF65-F5344CB8AC3E}">
        <p14:creationId xmlns="" xmlns:p14="http://schemas.microsoft.com/office/powerpoint/2010/main" val="14054407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1" y="631065"/>
            <a:ext cx="9601196" cy="5244803"/>
          </a:xfrm>
        </p:spPr>
        <p:txBody>
          <a:bodyPr>
            <a:normAutofit lnSpcReduction="10000"/>
          </a:bodyPr>
          <a:lstStyle/>
          <a:p>
            <a:endParaRPr lang="bs-Latn-BA" dirty="0" smtClean="0"/>
          </a:p>
          <a:p>
            <a:r>
              <a:rPr lang="bs-Latn-BA" dirty="0" smtClean="0"/>
              <a:t>Posjete </a:t>
            </a:r>
            <a:r>
              <a:rPr lang="bs-Latn-BA" dirty="0"/>
              <a:t>obavljaju delegacije, koje se obično sastoje od nekoliko članova CPT-a, u pratnji osoblja Sekretarijata Komiteta i, po potrebi, dodatnih stručnjaka i prevodilaca. </a:t>
            </a:r>
            <a:endParaRPr lang="bs-Latn-BA" dirty="0" smtClean="0"/>
          </a:p>
          <a:p>
            <a:pPr marL="0" indent="0">
              <a:buNone/>
            </a:pPr>
            <a:endParaRPr lang="bs-Latn-BA" dirty="0"/>
          </a:p>
          <a:p>
            <a:r>
              <a:rPr lang="bs-Latn-BA" dirty="0"/>
              <a:t>Delegacije CPT-a obavljaju </a:t>
            </a:r>
            <a:r>
              <a:rPr lang="bs-Latn-BA" dirty="0" smtClean="0"/>
              <a:t>posjete </a:t>
            </a:r>
            <a:r>
              <a:rPr lang="bs-Latn-BA" dirty="0"/>
              <a:t>periodično (obično jednom svake četiri godine), a po potrebi se obavljaju i dodatne „ad hoc“ </a:t>
            </a:r>
            <a:r>
              <a:rPr lang="bs-Latn-BA" dirty="0" smtClean="0"/>
              <a:t>posjete</a:t>
            </a:r>
            <a:r>
              <a:rPr lang="bs-Latn-BA" dirty="0"/>
              <a:t>.  </a:t>
            </a:r>
          </a:p>
          <a:p>
            <a:r>
              <a:rPr lang="bs-Latn-BA" dirty="0"/>
              <a:t>Komitet mora da </a:t>
            </a:r>
            <a:r>
              <a:rPr lang="bs-Latn-BA" dirty="0" smtClean="0"/>
              <a:t>obavijesti </a:t>
            </a:r>
            <a:r>
              <a:rPr lang="bs-Latn-BA" dirty="0"/>
              <a:t>dotičnu državu da </a:t>
            </a:r>
            <a:r>
              <a:rPr lang="bs-Latn-BA" dirty="0" smtClean="0"/>
              <a:t>namjerava </a:t>
            </a:r>
            <a:r>
              <a:rPr lang="bs-Latn-BA" dirty="0"/>
              <a:t>da obavi </a:t>
            </a:r>
            <a:r>
              <a:rPr lang="bs-Latn-BA" dirty="0" smtClean="0"/>
              <a:t>posjetu</a:t>
            </a:r>
            <a:r>
              <a:rPr lang="bs-Latn-BA" dirty="0"/>
              <a:t>.  Nakon </a:t>
            </a:r>
            <a:r>
              <a:rPr lang="bs-Latn-BA" dirty="0" smtClean="0"/>
              <a:t>obavještenja</a:t>
            </a:r>
            <a:r>
              <a:rPr lang="bs-Latn-BA" dirty="0"/>
              <a:t>, delegacija CPT-a može u bilo kom trenutku da ode na bilo koje </a:t>
            </a:r>
            <a:r>
              <a:rPr lang="bs-Latn-BA" dirty="0" smtClean="0"/>
              <a:t>mjesto </a:t>
            </a:r>
            <a:r>
              <a:rPr lang="bs-Latn-BA" dirty="0"/>
              <a:t>gde se mogu nalaziti lica lišena </a:t>
            </a:r>
            <a:r>
              <a:rPr lang="bs-Latn-BA" dirty="0" smtClean="0"/>
              <a:t>slobode.</a:t>
            </a:r>
          </a:p>
          <a:p>
            <a:r>
              <a:rPr lang="bs-Latn-BA" dirty="0" smtClean="0"/>
              <a:t>Članovi </a:t>
            </a:r>
            <a:r>
              <a:rPr lang="bs-Latn-BA" dirty="0"/>
              <a:t>CPT-a su nezavisni i nepristrasni stručnjaci raznih profila, uključujući pravnike, </a:t>
            </a:r>
            <a:r>
              <a:rPr lang="bs-Latn-BA" dirty="0" smtClean="0"/>
              <a:t>ljekare </a:t>
            </a:r>
            <a:r>
              <a:rPr lang="bs-Latn-BA" dirty="0"/>
              <a:t>i stručnjake za zatvore i </a:t>
            </a:r>
            <a:r>
              <a:rPr lang="bs-Latn-BA" dirty="0" smtClean="0"/>
              <a:t>policiju</a:t>
            </a:r>
          </a:p>
          <a:p>
            <a:endParaRPr lang="hr-HR" dirty="0">
              <a:solidFill>
                <a:srgbClr val="FF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1" y="734096"/>
            <a:ext cx="9601196" cy="5141772"/>
          </a:xfrm>
        </p:spPr>
        <p:txBody>
          <a:bodyPr/>
          <a:lstStyle/>
          <a:p>
            <a:endParaRPr lang="bs-Latn-BA" dirty="0" smtClean="0"/>
          </a:p>
          <a:p>
            <a:r>
              <a:rPr lang="bs-Latn-BA" dirty="0" smtClean="0"/>
              <a:t>CPT </a:t>
            </a:r>
            <a:r>
              <a:rPr lang="bs-Latn-BA" dirty="0"/>
              <a:t>je osnovan u skladu sa „Evropskom konvencijom za sprečavanje mučenja i nečovečnog ili ponižavajućeg postupanja ili kažnjavanja“ </a:t>
            </a:r>
            <a:r>
              <a:rPr lang="bs-Latn-BA" dirty="0" smtClean="0"/>
              <a:t>Savjeta </a:t>
            </a:r>
            <a:r>
              <a:rPr lang="bs-Latn-BA" dirty="0"/>
              <a:t>Evrope, koja je stupila na snagu 1989. godine</a:t>
            </a:r>
            <a:r>
              <a:rPr lang="bs-Latn-BA" dirty="0" smtClean="0"/>
              <a:t>.</a:t>
            </a:r>
          </a:p>
          <a:p>
            <a:r>
              <a:rPr lang="bs-Latn-BA" dirty="0"/>
              <a:t> Evropska konvencija za sprečavanje mučenja i nehumanog ili ponižavajućeg postupanja ili kažnjavanja predviđa izvansudski preventivni mehanizam za zaštitu pojedinaca koji su lišeni slobode.</a:t>
            </a:r>
            <a:endParaRPr lang="bs-Latn-BA" dirty="0" smtClean="0"/>
          </a:p>
          <a:p>
            <a:r>
              <a:rPr lang="bs-Latn-BA" dirty="0" smtClean="0"/>
              <a:t>Taj </a:t>
            </a:r>
            <a:r>
              <a:rPr lang="bs-Latn-BA" dirty="0"/>
              <a:t>mehanizam je zasnovan na sistemu posjeta Evropske komisije za prevenciju mučenja i nehumanog ili ponižavajućeg postupanja ili kažnjavanja (CPT).</a:t>
            </a:r>
          </a:p>
          <a:p>
            <a:endParaRPr lang="bs-Latn-BA" dirty="0"/>
          </a:p>
        </p:txBody>
      </p:sp>
    </p:spTree>
    <p:extLst>
      <p:ext uri="{BB962C8B-B14F-4D97-AF65-F5344CB8AC3E}">
        <p14:creationId xmlns="" xmlns:p14="http://schemas.microsoft.com/office/powerpoint/2010/main" val="8356501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43944"/>
            <a:ext cx="10515600" cy="840682"/>
          </a:xfrm>
        </p:spPr>
        <p:txBody>
          <a:bodyPr/>
          <a:lstStyle/>
          <a:p>
            <a:r>
              <a:rPr lang="bs-Latn-BA" dirty="0"/>
              <a:t>Relevantno međunarodno pravo i praksa</a:t>
            </a:r>
          </a:p>
        </p:txBody>
      </p:sp>
      <p:sp>
        <p:nvSpPr>
          <p:cNvPr id="3" name="Content Placeholder 2"/>
          <p:cNvSpPr>
            <a:spLocks noGrp="1"/>
          </p:cNvSpPr>
          <p:nvPr>
            <p:ph idx="1"/>
          </p:nvPr>
        </p:nvSpPr>
        <p:spPr>
          <a:xfrm>
            <a:off x="838200" y="1596979"/>
            <a:ext cx="10515600" cy="4575555"/>
          </a:xfrm>
        </p:spPr>
        <p:txBody>
          <a:bodyPr>
            <a:normAutofit fontScale="92500" lnSpcReduction="10000"/>
          </a:bodyPr>
          <a:lstStyle/>
          <a:p>
            <a:endParaRPr lang="bs-Latn-BA" dirty="0"/>
          </a:p>
          <a:p>
            <a:pPr algn="just"/>
            <a:r>
              <a:rPr lang="bs-Latn-BA" dirty="0"/>
              <a:t>Upravo u presudi u predmetu Hadžića i Suljića protiv BiH, ESLJP se referiše na nalaze CPT –a i konstatuje da je Forenzičko-psihijatrijski odjel zatvora u Zenici </a:t>
            </a:r>
            <a:r>
              <a:rPr lang="bs-Latn-BA" i="1" dirty="0"/>
              <a:t>otvoren kao privremeni smještaj za pacijente sudske psihijatrije 1996</a:t>
            </a:r>
            <a:r>
              <a:rPr lang="bs-Latn-BA" dirty="0"/>
              <a:t>. godine.</a:t>
            </a:r>
          </a:p>
          <a:p>
            <a:pPr algn="just"/>
            <a:r>
              <a:rPr lang="bs-Latn-BA" dirty="0"/>
              <a:t>u vrijeme posjete CPT-a ovoj ustanovi, u njoj je bilo smješteno 69 pacijenata, bilo je previše nedostataka - prenatrpane spavaonice i opšti nedostatak prostora, nedostatak medicinskih sestara, nedostatak adekvatnog tretmana za pacijente, veoma loši higijenski uslovi i loše grijanje - da bi se smatrao adekvatnim objektom.</a:t>
            </a:r>
          </a:p>
          <a:p>
            <a:pPr algn="just"/>
            <a:r>
              <a:rPr lang="bs-Latn-BA" dirty="0"/>
              <a:t>U odgovoru na ovaj izvještaj, Ministarstvo pravde i Ministarstvo zdravlja Federacije su odlučili da sprovedu sljedeće hitne mjere dok se ne nađe novo mjesto gdje će se smjestiti Odjeljenje forenzike: poboljšanje higijenskih uslova, smanjenje broja kreveta u spavaonicama, donošenje posebnog kućnog reda u odjeljenju, uvođenje knjige za evidentiranje slučajeva korištenja sile/ograničavanja; obučavanje osoblja za „samoodbranu“. </a:t>
            </a:r>
          </a:p>
          <a:p>
            <a:endParaRPr lang="bs-Latn-BA" dirty="0"/>
          </a:p>
        </p:txBody>
      </p:sp>
    </p:spTree>
    <p:extLst>
      <p:ext uri="{BB962C8B-B14F-4D97-AF65-F5344CB8AC3E}">
        <p14:creationId xmlns="" xmlns:p14="http://schemas.microsoft.com/office/powerpoint/2010/main" val="37848818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7C8BF6-F6E1-43E7-8126-E6C2941ADEFA}"/>
              </a:ext>
            </a:extLst>
          </p:cNvPr>
          <p:cNvSpPr>
            <a:spLocks noGrp="1"/>
          </p:cNvSpPr>
          <p:nvPr>
            <p:ph type="title"/>
          </p:nvPr>
        </p:nvSpPr>
        <p:spPr>
          <a:xfrm>
            <a:off x="1295402" y="982133"/>
            <a:ext cx="9601196" cy="1112482"/>
          </a:xfrm>
        </p:spPr>
        <p:txBody>
          <a:bodyPr>
            <a:normAutofit/>
          </a:bodyPr>
          <a:lstStyle/>
          <a:p>
            <a:r>
              <a:rPr lang="bs-Latn-BA" sz="3200" dirty="0"/>
              <a:t>Ključni nalazi CPT-a navedeni u presudi Hadžić i Suljić</a:t>
            </a:r>
          </a:p>
        </p:txBody>
      </p:sp>
      <p:sp>
        <p:nvSpPr>
          <p:cNvPr id="3" name="Content Placeholder 2">
            <a:extLst>
              <a:ext uri="{FF2B5EF4-FFF2-40B4-BE49-F238E27FC236}">
                <a16:creationId xmlns:a16="http://schemas.microsoft.com/office/drawing/2014/main" xmlns="" id="{2489F5CF-A966-41BB-B376-58705563094B}"/>
              </a:ext>
            </a:extLst>
          </p:cNvPr>
          <p:cNvSpPr>
            <a:spLocks noGrp="1"/>
          </p:cNvSpPr>
          <p:nvPr>
            <p:ph idx="1"/>
          </p:nvPr>
        </p:nvSpPr>
        <p:spPr>
          <a:xfrm>
            <a:off x="1295401" y="2445488"/>
            <a:ext cx="9601196" cy="3430380"/>
          </a:xfrm>
        </p:spPr>
        <p:txBody>
          <a:bodyPr>
            <a:normAutofit fontScale="77500" lnSpcReduction="20000"/>
          </a:bodyPr>
          <a:lstStyle/>
          <a:p>
            <a:pPr algn="just"/>
            <a:r>
              <a:rPr lang="bs-Latn-BA" dirty="0"/>
              <a:t>„85. Po riječima direktora zatvora, koji je sam ljekar i psihijatar, Forenzičko-psihijatrijski odjel predstavlja „veliki problem koji je neriješen od 1996“. On je objasnio da „ovo privremeno odjeljenje ima gore uslove od uslova za obične zatvorenike u ostalim dijelovima ustanove“, što je on opisao kao „apsurdno“. On je naveo da, „u principu, Forenzičko-psihijatrijski odjel ne treba da bude smješten u sklopu zatvora visokog stepena bezbjednosti“.</a:t>
            </a:r>
          </a:p>
          <a:p>
            <a:pPr algn="just"/>
            <a:r>
              <a:rPr lang="bs-Latn-BA" dirty="0"/>
              <a:t>96. Delegacija je informisana da je u sklopu psihijatrijskog i zatvorskog sistema, kao i na političkom nivou, jednoglasno postignuta saglasnost da su „ovoj grupi pacijenata potrebni bolnički uslovi liječenja i da su tretman i uslovi u Forenzičko-psihijatrijskom odjelu zatvora u Zenici neprihvatljivi“. Delegacija je dalje obavještena da je Ministarstvo pravde Federacije dodijelilo 3.000.000 KM u 2002. godini za izmještanje Forenzičko-psihijatrijskog odjela i obezbjeđivanje odgovarajućih prostorija. Ipak, odluka još uvijek nije sprovedena, jer nijedna opština u Federaciji nije spremna da prihvati takvu ustanovu na svojoj teritoriji. U vrijeme posjete, još uvijek nije bilo pronađeno rješenje za ovaj problem.„</a:t>
            </a:r>
          </a:p>
        </p:txBody>
      </p:sp>
    </p:spTree>
    <p:extLst>
      <p:ext uri="{BB962C8B-B14F-4D97-AF65-F5344CB8AC3E}">
        <p14:creationId xmlns="" xmlns:p14="http://schemas.microsoft.com/office/powerpoint/2010/main" val="23770851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idx="1"/>
          </p:nvPr>
        </p:nvSpPr>
        <p:spPr>
          <a:xfrm>
            <a:off x="838200" y="1700011"/>
            <a:ext cx="10515600" cy="4476952"/>
          </a:xfrm>
        </p:spPr>
        <p:txBody>
          <a:bodyPr/>
          <a:lstStyle/>
          <a:p>
            <a:pPr algn="just"/>
            <a:r>
              <a:rPr lang="bs-Latn-BA" dirty="0"/>
              <a:t>U svojim preliminarnim zapažanjima o posjeti Bosni i Hercegovini obavljenoj u periodu od 19. do 30. marta 2007, CPT zapaža da je Psihijatrijski odjel manje pretrpan nego tokom prethodnih posjeta, fizički uslovi su se i dalje pogoršavali i ostali su i dalje neprihvatljivi za jednu zdravstvenu ustanovu. </a:t>
            </a:r>
            <a:endParaRPr lang="bs-Latn-BA" dirty="0" smtClean="0"/>
          </a:p>
          <a:p>
            <a:pPr algn="just"/>
            <a:r>
              <a:rPr lang="bs-Latn-BA" dirty="0" smtClean="0">
                <a:solidFill>
                  <a:srgbClr val="FF0000"/>
                </a:solidFill>
              </a:rPr>
              <a:t>Nalazi CPT su poslužili kao “dokaz” o stanju, položaju i nivou zaštite ljudskih prava osoba kojima je izrečena mjera sigurnosti. Danas  ESLJP sve više kao relevantan izvor informacija o stanju u ustanovama u pojedinim državama, cijeni nalaze CPT sadržane u njihovim izvještajima.</a:t>
            </a:r>
            <a:endParaRPr lang="bs-Latn-BA" dirty="0">
              <a:solidFill>
                <a:srgbClr val="FF0000"/>
              </a:solidFill>
            </a:endParaRPr>
          </a:p>
        </p:txBody>
      </p:sp>
    </p:spTree>
    <p:extLst>
      <p:ext uri="{BB962C8B-B14F-4D97-AF65-F5344CB8AC3E}">
        <p14:creationId xmlns="" xmlns:p14="http://schemas.microsoft.com/office/powerpoint/2010/main" val="31054109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s-Latn-BA" dirty="0"/>
              <a:t>SLUČAJ EDIN GAČIĆ</a:t>
            </a:r>
          </a:p>
        </p:txBody>
      </p:sp>
      <p:sp>
        <p:nvSpPr>
          <p:cNvPr id="3" name="Content Placeholder 2"/>
          <p:cNvSpPr>
            <a:spLocks noGrp="1"/>
          </p:cNvSpPr>
          <p:nvPr>
            <p:ph idx="1"/>
          </p:nvPr>
        </p:nvSpPr>
        <p:spPr>
          <a:xfrm>
            <a:off x="1295401" y="2488019"/>
            <a:ext cx="9601196" cy="3742660"/>
          </a:xfrm>
        </p:spPr>
        <p:txBody>
          <a:bodyPr>
            <a:normAutofit fontScale="77500" lnSpcReduction="20000"/>
          </a:bodyPr>
          <a:lstStyle/>
          <a:p>
            <a:r>
              <a:rPr lang="bs-Latn-BA" dirty="0"/>
              <a:t>Tereti se da je 6. avgusta 1998. ubio Ismeta Gunića, te je 1999. osuđen na 14 godina zatvora uz mjeru sigurnosti obavezno psihijatrijsko liječenje.</a:t>
            </a:r>
          </a:p>
          <a:p>
            <a:r>
              <a:rPr lang="bs-Latn-BA" dirty="0"/>
              <a:t>Nakon 3 godine</a:t>
            </a:r>
            <a:r>
              <a:rPr lang="bs-Latn-BA" dirty="0">
                <a:solidFill>
                  <a:schemeClr val="tx1"/>
                </a:solidFill>
              </a:rPr>
              <a:t>, </a:t>
            </a:r>
            <a:r>
              <a:rPr lang="bs-Latn-BA" dirty="0" smtClean="0">
                <a:solidFill>
                  <a:schemeClr val="tx1"/>
                </a:solidFill>
              </a:rPr>
              <a:t>za </a:t>
            </a:r>
            <a:r>
              <a:rPr lang="bs-Latn-BA" dirty="0">
                <a:solidFill>
                  <a:schemeClr val="tx1"/>
                </a:solidFill>
              </a:rPr>
              <a:t>vrijeme korištenja vanzavodskih </a:t>
            </a:r>
            <a:r>
              <a:rPr lang="bs-Latn-BA" dirty="0" smtClean="0">
                <a:solidFill>
                  <a:schemeClr val="tx1"/>
                </a:solidFill>
              </a:rPr>
              <a:t>pogodnosti </a:t>
            </a:r>
            <a:r>
              <a:rPr lang="bs-Latn-BA" dirty="0"/>
              <a:t>je počinio novo KD ubistvo svoje majke Sifete </a:t>
            </a:r>
          </a:p>
          <a:p>
            <a:pPr algn="just"/>
            <a:r>
              <a:rPr lang="bs-Latn-BA" dirty="0"/>
              <a:t>U februaru 2003. Gačić je osuđen i za ubojstvo majke, te su mu dvije kazne za ubistvo u skladu sa odredbama krivičnog zakona objedinjene u jednu od 20 godina. Bio je u zatvoru u Zenici, a kasnije u Bihaću, te je po pravilima pušten nakon odsluženja dvije trećine kazne 2017. godine.</a:t>
            </a:r>
          </a:p>
          <a:p>
            <a:pPr algn="just"/>
            <a:r>
              <a:rPr lang="bs-Latn-BA" dirty="0"/>
              <a:t>2019. godine Gačić je ubio dvije osobe, da bio ubijen u razmjeni vatre prilikom pokušaja hapšenja. Ova slučaj aktualizirao je pitanje izvršenja mjere sigurnosti obaveznog psihijatrijskog liječenja. </a:t>
            </a:r>
            <a:endParaRPr lang="bs-Latn-BA" dirty="0" smtClean="0"/>
          </a:p>
          <a:p>
            <a:pPr algn="just"/>
            <a:r>
              <a:rPr lang="bs-Latn-BA" dirty="0" smtClean="0">
                <a:solidFill>
                  <a:srgbClr val="FF0000"/>
                </a:solidFill>
              </a:rPr>
              <a:t>Prema spomenutom Sporazumu iz 2009.godine, Gačić je mogao izdržavati mjeru sigurnosti u adekvatnijim uslovima u odnosu na one u kojima je bio ali, na žalost, to nije bio slučaj. </a:t>
            </a:r>
            <a:endParaRPr lang="bs-Latn-BA" dirty="0">
              <a:solidFill>
                <a:srgbClr val="FF0000"/>
              </a:solidFill>
            </a:endParaRPr>
          </a:p>
          <a:p>
            <a:pPr algn="just"/>
            <a:endParaRPr lang="bs-Latn-BA" dirty="0"/>
          </a:p>
          <a:p>
            <a:endParaRPr lang="bs-Latn-BA" dirty="0"/>
          </a:p>
          <a:p>
            <a:endParaRPr lang="bs-Latn-BA" dirty="0"/>
          </a:p>
        </p:txBody>
      </p:sp>
    </p:spTree>
    <p:extLst>
      <p:ext uri="{BB962C8B-B14F-4D97-AF65-F5344CB8AC3E}">
        <p14:creationId xmlns="" xmlns:p14="http://schemas.microsoft.com/office/powerpoint/2010/main" val="34298513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3958" y="988828"/>
            <a:ext cx="10515600" cy="4909696"/>
          </a:xfrm>
        </p:spPr>
        <p:txBody>
          <a:bodyPr>
            <a:normAutofit fontScale="92500" lnSpcReduction="20000"/>
          </a:bodyPr>
          <a:lstStyle/>
          <a:p>
            <a:pPr marL="0" indent="0" algn="just">
              <a:buNone/>
            </a:pPr>
            <a:endParaRPr lang="bs-Latn-BA" dirty="0"/>
          </a:p>
          <a:p>
            <a:pPr marL="0" indent="0" algn="ctr">
              <a:buNone/>
            </a:pPr>
            <a:r>
              <a:rPr lang="bs-Latn-BA" b="1" dirty="0" smtClean="0">
                <a:solidFill>
                  <a:schemeClr val="tx1"/>
                </a:solidFill>
              </a:rPr>
              <a:t>Sumiranje zaključaka</a:t>
            </a:r>
            <a:endParaRPr lang="bs-Latn-BA" b="1" dirty="0">
              <a:solidFill>
                <a:schemeClr val="tx1"/>
              </a:solidFill>
            </a:endParaRPr>
          </a:p>
          <a:p>
            <a:pPr marL="0" indent="0" algn="just">
              <a:buNone/>
            </a:pPr>
            <a:endParaRPr lang="bs-Latn-BA" dirty="0" smtClean="0"/>
          </a:p>
          <a:p>
            <a:pPr marL="0" indent="0" algn="just">
              <a:buNone/>
            </a:pPr>
            <a:endParaRPr lang="bs-Latn-BA" dirty="0"/>
          </a:p>
          <a:p>
            <a:pPr algn="just"/>
            <a:r>
              <a:rPr lang="bs-Latn-BA" dirty="0"/>
              <a:t>Neuračunljivi počinioci </a:t>
            </a:r>
            <a:r>
              <a:rPr lang="bs-Latn-BA" dirty="0" smtClean="0"/>
              <a:t>djela, </a:t>
            </a:r>
            <a:r>
              <a:rPr lang="bs-Latn-BA" dirty="0"/>
              <a:t>se ne tretiraju ovom mjerom, nego se povjeravaju organu starateljstva (centrima za socijalni rad) koji dalje preuzimaju brigu o njima te određuju potrebne mjere, dok se ova nova mjera može izreći samo učiniocima krivičnih djela koji su ista počinili u stanju bitno smanjene ili smanjene uračunljivosti ili smanjene uračunljivosti ako postoji opasnost da bi uzroci takvog stanja mogli i ubuduće djelovati na učinitelja da učini novo krivično djelo. </a:t>
            </a:r>
          </a:p>
          <a:p>
            <a:pPr algn="just"/>
            <a:r>
              <a:rPr lang="bs-Latn-BA" dirty="0"/>
              <a:t>Dakle, ta mjera sigurnosti se može primjenjivati uz izdržavanje kazne zatvora ili uz rad za opće dobro na slobodi ili uz uvjetnu osudu. Po prestanku izvršenja ovih krivičnopravnih sankcija mjera obaveznog psihijatrijskog liječenja prema takvim osobama više ne može primjenjivati, čak i ako dalje postoji opasnost po sigurnost ljudi i imovine.</a:t>
            </a:r>
          </a:p>
          <a:p>
            <a:endParaRPr lang="bs-Latn-BA" dirty="0"/>
          </a:p>
        </p:txBody>
      </p:sp>
    </p:spTree>
    <p:extLst>
      <p:ext uri="{BB962C8B-B14F-4D97-AF65-F5344CB8AC3E}">
        <p14:creationId xmlns="" xmlns:p14="http://schemas.microsoft.com/office/powerpoint/2010/main" val="37804788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bs-Latn-BA" dirty="0"/>
              <a:t>Prednacrt Zakona o izvršenju krivičnih sankcija FBiH iz 2018. godine</a:t>
            </a:r>
          </a:p>
        </p:txBody>
      </p:sp>
      <p:sp>
        <p:nvSpPr>
          <p:cNvPr id="3" name="Content Placeholder 2"/>
          <p:cNvSpPr>
            <a:spLocks noGrp="1"/>
          </p:cNvSpPr>
          <p:nvPr>
            <p:ph idx="1"/>
          </p:nvPr>
        </p:nvSpPr>
        <p:spPr/>
        <p:txBody>
          <a:bodyPr>
            <a:normAutofit fontScale="70000" lnSpcReduction="20000"/>
          </a:bodyPr>
          <a:lstStyle/>
          <a:p>
            <a:pPr algn="just"/>
            <a:r>
              <a:rPr lang="bs-Latn-BA" dirty="0"/>
              <a:t>Ovakvo zakonsko rješenje mjere sigurnosti obaveznog psihijatrijskog liječenja pokazalo se kao neefikasno i neadekvatno imajući u vidu slabe kapacitete službi socijalnog staranja u BiH, koje nisu u stanju da se nose sa ovakvim </a:t>
            </a:r>
            <a:r>
              <a:rPr lang="bs-Latn-BA" dirty="0" smtClean="0"/>
              <a:t>teretom, </a:t>
            </a:r>
            <a:r>
              <a:rPr lang="bs-Latn-BA" dirty="0" smtClean="0">
                <a:solidFill>
                  <a:srgbClr val="FF0000"/>
                </a:solidFill>
              </a:rPr>
              <a:t>iako prema drugim propisima koji se odnose na zbrinjavanje i liječenje osoba sa psihičkim oboljenjima za osobe koje se inače nalaze na slobodi, osoba koja je počinila krivično djelo i nakon prestanka izvršenja krivične sankcije može nastaviti svoje liječenje. </a:t>
            </a:r>
            <a:endParaRPr lang="bs-Latn-BA" dirty="0">
              <a:solidFill>
                <a:srgbClr val="FF0000"/>
              </a:solidFill>
            </a:endParaRPr>
          </a:p>
          <a:p>
            <a:pPr algn="just"/>
            <a:r>
              <a:rPr lang="bs-Latn-BA" dirty="0"/>
              <a:t> I</a:t>
            </a:r>
            <a:r>
              <a:rPr lang="bs-Latn-BA" dirty="0" smtClean="0"/>
              <a:t>zmjene </a:t>
            </a:r>
            <a:r>
              <a:rPr lang="bs-Latn-BA" dirty="0"/>
              <a:t>ZIKS FBiH su predmet razmatranja </a:t>
            </a:r>
            <a:r>
              <a:rPr lang="bs-Latn-BA" dirty="0" smtClean="0"/>
              <a:t>već duže </a:t>
            </a:r>
            <a:r>
              <a:rPr lang="bs-Latn-BA" dirty="0"/>
              <a:t>vrijeme, ali su aktualizirane nakon </a:t>
            </a:r>
            <a:r>
              <a:rPr lang="bs-Latn-BA" dirty="0" smtClean="0"/>
              <a:t>slučaja Gačić</a:t>
            </a:r>
            <a:endParaRPr lang="bs-Latn-BA" dirty="0"/>
          </a:p>
          <a:p>
            <a:pPr algn="just"/>
            <a:r>
              <a:rPr lang="bs-Latn-BA" dirty="0" smtClean="0"/>
              <a:t>Čl.155</a:t>
            </a:r>
            <a:r>
              <a:rPr lang="bs-Latn-BA" dirty="0"/>
              <a:t>. Prednacrta predviđeno da se mjera sigurnosti obaveznog psihijatrijskog liječenja koja bude izrečena uz kaznu zatvora izvršava u posebnoj organizacionoj jedinici uprave, koja bi se trebala formirati za te namjene, a nad kojom bi Federalno ministarstvo zdravstva vršilo stručni nadzor, uključujući i nadzor nad psihijatrijskim liječenjem osuđenika kojem je izrečena sigurnosna mjera uz kaznu zatvora.</a:t>
            </a:r>
          </a:p>
        </p:txBody>
      </p:sp>
    </p:spTree>
    <p:extLst>
      <p:ext uri="{BB962C8B-B14F-4D97-AF65-F5344CB8AC3E}">
        <p14:creationId xmlns="" xmlns:p14="http://schemas.microsoft.com/office/powerpoint/2010/main" val="18830079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1" y="746975"/>
            <a:ext cx="9601196" cy="5128893"/>
          </a:xfrm>
        </p:spPr>
        <p:txBody>
          <a:bodyPr>
            <a:normAutofit lnSpcReduction="10000"/>
          </a:bodyPr>
          <a:lstStyle/>
          <a:p>
            <a:r>
              <a:rPr lang="bs-Latn-BA" dirty="0" smtClean="0"/>
              <a:t>Što </a:t>
            </a:r>
            <a:r>
              <a:rPr lang="bs-Latn-BA" dirty="0"/>
              <a:t>se tiče osoba koje su u stanju neuračunljivosti počinile </a:t>
            </a:r>
            <a:r>
              <a:rPr lang="bs-Latn-BA" dirty="0" smtClean="0"/>
              <a:t>krivično </a:t>
            </a:r>
            <a:r>
              <a:rPr lang="bs-Latn-BA" dirty="0"/>
              <a:t>djelo, odnosno za one osobe koje počine </a:t>
            </a:r>
            <a:r>
              <a:rPr lang="bs-Latn-BA" dirty="0" smtClean="0"/>
              <a:t>krivično </a:t>
            </a:r>
            <a:r>
              <a:rPr lang="bs-Latn-BA" dirty="0"/>
              <a:t>djelo, ali su oslobođene krivične odgovornosti, jer nisu mogle shvatiti značaj svog djela ili nisu mogli upravljati svojim postupcima zbog trajne ili privremene duševne bolesti, privremene duševne poremećenosti ili zaostalog psihičkog razvoja, sud i u ovim slučajevima donosi rješenje kojim se privremeno određuje prisilni smještaj, a potom se ove osobe tretiraju u skladu sa zakonom koji regulira zaštitu osoba s duševnim smetnjama</a:t>
            </a:r>
            <a:r>
              <a:rPr lang="bs-Latn-BA" dirty="0" smtClean="0"/>
              <a:t>.</a:t>
            </a:r>
          </a:p>
          <a:p>
            <a:r>
              <a:rPr lang="bs-Latn-BA" dirty="0">
                <a:solidFill>
                  <a:srgbClr val="7030A0"/>
                </a:solidFill>
              </a:rPr>
              <a:t>Zbog neadekvatnog zakonodavstva, Gačić je uspio počiniti nova krivična djela zbog nemogućnosti zadržavanja takvog lica u zdravstvenoj ustanovi za psihijatrijsku hospitalizaciju i njegov slučaj je </a:t>
            </a:r>
            <a:r>
              <a:rPr lang="bs-Latn-BA" dirty="0" smtClean="0">
                <a:solidFill>
                  <a:srgbClr val="7030A0"/>
                </a:solidFill>
              </a:rPr>
              <a:t>aktualizirao izmjenu </a:t>
            </a:r>
            <a:r>
              <a:rPr lang="bs-Latn-BA" dirty="0">
                <a:solidFill>
                  <a:srgbClr val="7030A0"/>
                </a:solidFill>
              </a:rPr>
              <a:t>Zakona o izvršenju krivičnih sankcija</a:t>
            </a:r>
            <a:r>
              <a:rPr lang="bs-Latn-BA" dirty="0" smtClean="0">
                <a:solidFill>
                  <a:srgbClr val="7030A0"/>
                </a:solidFill>
              </a:rPr>
              <a:t>. OVO NIJE TAČNO ZATO TREBA IZBRISATI. NIJE MOGAO PO KRIVIČNOM ZAKONODAVSTVU ALI JE MOGAO PREMA DRUGOM. </a:t>
            </a:r>
            <a:endParaRPr lang="bs-Latn-BA" dirty="0">
              <a:solidFill>
                <a:srgbClr val="7030A0"/>
              </a:solidFill>
            </a:endParaRPr>
          </a:p>
          <a:p>
            <a:endParaRPr lang="bs-Latn-BA" dirty="0" smtClean="0"/>
          </a:p>
          <a:p>
            <a:endParaRPr lang="bs-Latn-BA" dirty="0"/>
          </a:p>
        </p:txBody>
      </p:sp>
    </p:spTree>
    <p:extLst>
      <p:ext uri="{BB962C8B-B14F-4D97-AF65-F5344CB8AC3E}">
        <p14:creationId xmlns="" xmlns:p14="http://schemas.microsoft.com/office/powerpoint/2010/main" val="17873128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hr-HR" dirty="0" smtClean="0">
                <a:solidFill>
                  <a:srgbClr val="FF0000"/>
                </a:solidFill>
              </a:rPr>
              <a:t>Dodati koju rečenicu o drugoj mjeri sigurnosti obavezno psihijatrijsko liječeneje</a:t>
            </a:r>
            <a:r>
              <a:rPr lang="hr-HR" dirty="0" smtClean="0"/>
              <a:t>. </a:t>
            </a:r>
            <a:endParaRPr lang="hr-HR" dirty="0"/>
          </a:p>
        </p:txBody>
      </p:sp>
      <p:sp>
        <p:nvSpPr>
          <p:cNvPr id="3" name="Content Placeholder 2"/>
          <p:cNvSpPr>
            <a:spLocks noGrp="1"/>
          </p:cNvSpPr>
          <p:nvPr>
            <p:ph idx="1"/>
          </p:nvPr>
        </p:nvSpPr>
        <p:spPr/>
        <p:txBody>
          <a:bodyPr>
            <a:normAutofit fontScale="92500"/>
          </a:bodyPr>
          <a:lstStyle/>
          <a:p>
            <a:r>
              <a:rPr lang="hr-HR" dirty="0" smtClean="0">
                <a:solidFill>
                  <a:srgbClr val="FF0000"/>
                </a:solidFill>
              </a:rPr>
              <a:t>Ja sam dopunila prezentaciju sa par stvari u crvenoj su boji. Kolegica samo neka vidi na šta se odnosi Sporazum iz 2009.i koliko je bitan, možda i najbitniji na određeni način a na koji se zaboravilo i u praksi. Nakon što vidi treba izbrisati moje komentare, stvari u crvenoj boji prebaciti u crnu.</a:t>
            </a:r>
          </a:p>
          <a:p>
            <a:r>
              <a:rPr lang="hr-HR" dirty="0" smtClean="0">
                <a:solidFill>
                  <a:srgbClr val="FF0000"/>
                </a:solidFill>
              </a:rPr>
              <a:t>Pasos, posljednji o Gačiću se treba izbrisati jer nije tačan.</a:t>
            </a:r>
          </a:p>
          <a:p>
            <a:r>
              <a:rPr lang="hr-HR" dirty="0" smtClean="0">
                <a:solidFill>
                  <a:srgbClr val="FF0000"/>
                </a:solidFill>
              </a:rPr>
              <a:t>Sve pohvale kolegici na trudu imaćemo to u vidu pri formiranju konačne ocjene. Neka doda još koju rečenicu o liječenju od ovisnosti i posao će biti završen. </a:t>
            </a:r>
          </a:p>
          <a:p>
            <a:r>
              <a:rPr lang="hr-HR" dirty="0" smtClean="0">
                <a:solidFill>
                  <a:srgbClr val="FF0000"/>
                </a:solidFill>
              </a:rPr>
              <a:t>Havala i kolegici Gotovuši na profesionalnosti i saradnji. </a:t>
            </a:r>
            <a:endParaRPr lang="hr-HR" dirty="0">
              <a:solidFill>
                <a:srgbClr val="FF00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style>
          <a:lnRef idx="2">
            <a:schemeClr val="accent1">
              <a:shade val="50000"/>
            </a:schemeClr>
          </a:lnRef>
          <a:fillRef idx="1">
            <a:schemeClr val="accent1"/>
          </a:fillRef>
          <a:effectRef idx="0">
            <a:schemeClr val="accent1"/>
          </a:effectRef>
          <a:fontRef idx="minor">
            <a:schemeClr val="lt1"/>
          </a:fontRef>
        </p:style>
        <p:txBody>
          <a:bodyPr/>
          <a:lstStyle/>
          <a:p>
            <a:pPr marL="0" indent="0" algn="ctr">
              <a:buNone/>
            </a:pPr>
            <a:endParaRPr lang="bs-Latn-BA" dirty="0"/>
          </a:p>
          <a:p>
            <a:pPr marL="0" indent="0" algn="ctr">
              <a:buNone/>
            </a:pPr>
            <a:endParaRPr lang="bs-Latn-BA" dirty="0"/>
          </a:p>
          <a:p>
            <a:pPr marL="0" indent="0" algn="ctr">
              <a:buNone/>
            </a:pPr>
            <a:endParaRPr lang="bs-Latn-BA" dirty="0"/>
          </a:p>
          <a:p>
            <a:pPr marL="0" indent="0" algn="ctr">
              <a:buNone/>
            </a:pPr>
            <a:r>
              <a:rPr lang="bs-Latn-BA" sz="3600" dirty="0"/>
              <a:t>HVALA NA PAŽNJI</a:t>
            </a:r>
          </a:p>
        </p:txBody>
      </p:sp>
    </p:spTree>
    <p:extLst>
      <p:ext uri="{BB962C8B-B14F-4D97-AF65-F5344CB8AC3E}">
        <p14:creationId xmlns="" xmlns:p14="http://schemas.microsoft.com/office/powerpoint/2010/main" val="407972077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486</TotalTime>
  <Words>2510</Words>
  <Application>Microsoft Office PowerPoint</Application>
  <PresentationFormat>Custom</PresentationFormat>
  <Paragraphs>113</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Organic</vt:lpstr>
      <vt:lpstr>Izvršenje mjera sigurnosti obavezno psihijatrijsko liječenje i obavezno liječenje od ovisnosti</vt:lpstr>
      <vt:lpstr>Pojam obavezno psihijatrijsko liječenje </vt:lpstr>
      <vt:lpstr>Pojam obavezno liječenje od ovisnosti</vt:lpstr>
      <vt:lpstr>Propisi koji regulišu mjere sigurnosti  </vt:lpstr>
      <vt:lpstr>Promjene krivičnog zakonodavstva u BiH</vt:lpstr>
      <vt:lpstr>Slide 6</vt:lpstr>
      <vt:lpstr>Slide 7</vt:lpstr>
      <vt:lpstr>Slide 8</vt:lpstr>
      <vt:lpstr>Presude ESLJP</vt:lpstr>
      <vt:lpstr>Slide 10</vt:lpstr>
      <vt:lpstr>Slide 11</vt:lpstr>
      <vt:lpstr>Predmet Hadžić i Suljić protiv BiH</vt:lpstr>
      <vt:lpstr>Slide 13</vt:lpstr>
      <vt:lpstr>Slide 14</vt:lpstr>
      <vt:lpstr>Slide 15</vt:lpstr>
      <vt:lpstr>Relevantno međunarodno pravo i praksa</vt:lpstr>
      <vt:lpstr>Ključni nalazi CPT-a navedeni u presudi Hadžić i Suljić</vt:lpstr>
      <vt:lpstr>Slide 18</vt:lpstr>
      <vt:lpstr>SLUČAJ EDIN GAČIĆ</vt:lpstr>
      <vt:lpstr>Slide 20</vt:lpstr>
      <vt:lpstr>Prednacrt Zakona o izvršenju krivičnih sankcija FBiH iz 2018. godine</vt:lpstr>
      <vt:lpstr>Slide 22</vt:lpstr>
      <vt:lpstr>Dodati koju rečenicu o drugoj mjeri sigurnosti obavezno psihijatrijsko liječeneje. </vt:lpstr>
      <vt:lpstr>Slide 24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Korisnik</dc:creator>
  <cp:lastModifiedBy>Berin</cp:lastModifiedBy>
  <cp:revision>66</cp:revision>
  <dcterms:created xsi:type="dcterms:W3CDTF">2020-04-12T12:09:02Z</dcterms:created>
  <dcterms:modified xsi:type="dcterms:W3CDTF">2020-04-21T12:28:19Z</dcterms:modified>
</cp:coreProperties>
</file>