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301" r:id="rId4"/>
    <p:sldId id="257" r:id="rId5"/>
    <p:sldId id="259" r:id="rId6"/>
    <p:sldId id="293" r:id="rId7"/>
    <p:sldId id="260" r:id="rId8"/>
    <p:sldId id="261" r:id="rId9"/>
    <p:sldId id="297" r:id="rId10"/>
    <p:sldId id="298" r:id="rId11"/>
    <p:sldId id="299" r:id="rId12"/>
    <p:sldId id="300" r:id="rId13"/>
    <p:sldId id="263" r:id="rId14"/>
    <p:sldId id="264" r:id="rId15"/>
    <p:sldId id="294" r:id="rId16"/>
    <p:sldId id="295" r:id="rId17"/>
    <p:sldId id="296" r:id="rId18"/>
    <p:sldId id="266" r:id="rId19"/>
    <p:sldId id="270" r:id="rId20"/>
    <p:sldId id="302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303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304" r:id="rId45"/>
    <p:sldId id="305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C0FDD3-ECAD-438E-84C6-224FD98568B2}" v="11" dt="2020-04-20T12:09:14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7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3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ldana Pleh" userId="11d2695e-290c-4668-b7a7-0139bf5da43c" providerId="ADAL" clId="{F7C0FDD3-ECAD-438E-84C6-224FD98568B2}"/>
    <pc:docChg chg="undo custSel addSld modSld">
      <pc:chgData name="Vildana Pleh" userId="11d2695e-290c-4668-b7a7-0139bf5da43c" providerId="ADAL" clId="{F7C0FDD3-ECAD-438E-84C6-224FD98568B2}" dt="2020-04-20T12:11:48.006" v="4677" actId="20577"/>
      <pc:docMkLst>
        <pc:docMk/>
      </pc:docMkLst>
      <pc:sldChg chg="modSp">
        <pc:chgData name="Vildana Pleh" userId="11d2695e-290c-4668-b7a7-0139bf5da43c" providerId="ADAL" clId="{F7C0FDD3-ECAD-438E-84C6-224FD98568B2}" dt="2020-04-20T12:11:48.006" v="4677" actId="20577"/>
        <pc:sldMkLst>
          <pc:docMk/>
          <pc:sldMk cId="2310631429" sldId="256"/>
        </pc:sldMkLst>
        <pc:spChg chg="mod">
          <ac:chgData name="Vildana Pleh" userId="11d2695e-290c-4668-b7a7-0139bf5da43c" providerId="ADAL" clId="{F7C0FDD3-ECAD-438E-84C6-224FD98568B2}" dt="2020-04-20T12:11:16.342" v="4636" actId="20577"/>
          <ac:spMkLst>
            <pc:docMk/>
            <pc:sldMk cId="2310631429" sldId="256"/>
            <ac:spMk id="2" creationId="{00000000-0000-0000-0000-000000000000}"/>
          </ac:spMkLst>
        </pc:spChg>
        <pc:spChg chg="mod">
          <ac:chgData name="Vildana Pleh" userId="11d2695e-290c-4668-b7a7-0139bf5da43c" providerId="ADAL" clId="{F7C0FDD3-ECAD-438E-84C6-224FD98568B2}" dt="2020-04-20T12:11:48.006" v="4677" actId="20577"/>
          <ac:spMkLst>
            <pc:docMk/>
            <pc:sldMk cId="2310631429" sldId="256"/>
            <ac:spMk id="3" creationId="{00000000-0000-0000-0000-000000000000}"/>
          </ac:spMkLst>
        </pc:spChg>
      </pc:sldChg>
      <pc:sldChg chg="modSp">
        <pc:chgData name="Vildana Pleh" userId="11d2695e-290c-4668-b7a7-0139bf5da43c" providerId="ADAL" clId="{F7C0FDD3-ECAD-438E-84C6-224FD98568B2}" dt="2020-04-20T11:35:11.714" v="1675" actId="20577"/>
        <pc:sldMkLst>
          <pc:docMk/>
          <pc:sldMk cId="2685682862" sldId="257"/>
        </pc:sldMkLst>
        <pc:spChg chg="mod">
          <ac:chgData name="Vildana Pleh" userId="11d2695e-290c-4668-b7a7-0139bf5da43c" providerId="ADAL" clId="{F7C0FDD3-ECAD-438E-84C6-224FD98568B2}" dt="2020-04-20T11:35:11.714" v="1675" actId="20577"/>
          <ac:spMkLst>
            <pc:docMk/>
            <pc:sldMk cId="2685682862" sldId="257"/>
            <ac:spMk id="3" creationId="{00000000-0000-0000-0000-000000000000}"/>
          </ac:spMkLst>
        </pc:spChg>
      </pc:sldChg>
      <pc:sldChg chg="modSp">
        <pc:chgData name="Vildana Pleh" userId="11d2695e-290c-4668-b7a7-0139bf5da43c" providerId="ADAL" clId="{F7C0FDD3-ECAD-438E-84C6-224FD98568B2}" dt="2020-04-20T11:16:25.852" v="1" actId="6549"/>
        <pc:sldMkLst>
          <pc:docMk/>
          <pc:sldMk cId="245274159" sldId="263"/>
        </pc:sldMkLst>
        <pc:spChg chg="mod">
          <ac:chgData name="Vildana Pleh" userId="11d2695e-290c-4668-b7a7-0139bf5da43c" providerId="ADAL" clId="{F7C0FDD3-ECAD-438E-84C6-224FD98568B2}" dt="2020-04-20T11:16:25.852" v="1" actId="6549"/>
          <ac:spMkLst>
            <pc:docMk/>
            <pc:sldMk cId="245274159" sldId="263"/>
            <ac:spMk id="47107" creationId="{00000000-0000-0000-0000-000000000000}"/>
          </ac:spMkLst>
        </pc:spChg>
      </pc:sldChg>
      <pc:sldChg chg="modSp">
        <pc:chgData name="Vildana Pleh" userId="11d2695e-290c-4668-b7a7-0139bf5da43c" providerId="ADAL" clId="{F7C0FDD3-ECAD-438E-84C6-224FD98568B2}" dt="2020-04-20T11:43:29.459" v="2292" actId="20577"/>
        <pc:sldMkLst>
          <pc:docMk/>
          <pc:sldMk cId="363430275" sldId="264"/>
        </pc:sldMkLst>
        <pc:spChg chg="mod">
          <ac:chgData name="Vildana Pleh" userId="11d2695e-290c-4668-b7a7-0139bf5da43c" providerId="ADAL" clId="{F7C0FDD3-ECAD-438E-84C6-224FD98568B2}" dt="2020-04-20T11:43:29.459" v="2292" actId="20577"/>
          <ac:spMkLst>
            <pc:docMk/>
            <pc:sldMk cId="363430275" sldId="264"/>
            <ac:spMk id="50179" creationId="{00000000-0000-0000-0000-000000000000}"/>
          </ac:spMkLst>
        </pc:spChg>
      </pc:sldChg>
      <pc:sldChg chg="modSp">
        <pc:chgData name="Vildana Pleh" userId="11d2695e-290c-4668-b7a7-0139bf5da43c" providerId="ADAL" clId="{F7C0FDD3-ECAD-438E-84C6-224FD98568B2}" dt="2020-04-20T11:40:00.704" v="2007" actId="20577"/>
        <pc:sldMkLst>
          <pc:docMk/>
          <pc:sldMk cId="3458003381" sldId="266"/>
        </pc:sldMkLst>
        <pc:spChg chg="mod">
          <ac:chgData name="Vildana Pleh" userId="11d2695e-290c-4668-b7a7-0139bf5da43c" providerId="ADAL" clId="{F7C0FDD3-ECAD-438E-84C6-224FD98568B2}" dt="2020-04-20T11:40:00.704" v="2007" actId="20577"/>
          <ac:spMkLst>
            <pc:docMk/>
            <pc:sldMk cId="3458003381" sldId="266"/>
            <ac:spMk id="53250" creationId="{00000000-0000-0000-0000-000000000000}"/>
          </ac:spMkLst>
        </pc:spChg>
        <pc:spChg chg="mod">
          <ac:chgData name="Vildana Pleh" userId="11d2695e-290c-4668-b7a7-0139bf5da43c" providerId="ADAL" clId="{F7C0FDD3-ECAD-438E-84C6-224FD98568B2}" dt="2020-04-20T11:39:46.549" v="1989" actId="5793"/>
          <ac:spMkLst>
            <pc:docMk/>
            <pc:sldMk cId="3458003381" sldId="266"/>
            <ac:spMk id="53251" creationId="{00000000-0000-0000-0000-000000000000}"/>
          </ac:spMkLst>
        </pc:spChg>
      </pc:sldChg>
      <pc:sldChg chg="modSp">
        <pc:chgData name="Vildana Pleh" userId="11d2695e-290c-4668-b7a7-0139bf5da43c" providerId="ADAL" clId="{F7C0FDD3-ECAD-438E-84C6-224FD98568B2}" dt="2020-04-20T11:49:17.629" v="2815" actId="20577"/>
        <pc:sldMkLst>
          <pc:docMk/>
          <pc:sldMk cId="718496263" sldId="284"/>
        </pc:sldMkLst>
        <pc:spChg chg="mod">
          <ac:chgData name="Vildana Pleh" userId="11d2695e-290c-4668-b7a7-0139bf5da43c" providerId="ADAL" clId="{F7C0FDD3-ECAD-438E-84C6-224FD98568B2}" dt="2020-04-20T11:49:17.629" v="2815" actId="20577"/>
          <ac:spMkLst>
            <pc:docMk/>
            <pc:sldMk cId="718496263" sldId="284"/>
            <ac:spMk id="36867" creationId="{00000000-0000-0000-0000-000000000000}"/>
          </ac:spMkLst>
        </pc:spChg>
      </pc:sldChg>
      <pc:sldChg chg="modSp">
        <pc:chgData name="Vildana Pleh" userId="11d2695e-290c-4668-b7a7-0139bf5da43c" providerId="ADAL" clId="{F7C0FDD3-ECAD-438E-84C6-224FD98568B2}" dt="2020-04-20T11:49:44.457" v="2817" actId="207"/>
        <pc:sldMkLst>
          <pc:docMk/>
          <pc:sldMk cId="343006215" sldId="285"/>
        </pc:sldMkLst>
        <pc:spChg chg="mod">
          <ac:chgData name="Vildana Pleh" userId="11d2695e-290c-4668-b7a7-0139bf5da43c" providerId="ADAL" clId="{F7C0FDD3-ECAD-438E-84C6-224FD98568B2}" dt="2020-04-20T11:49:44.457" v="2817" actId="207"/>
          <ac:spMkLst>
            <pc:docMk/>
            <pc:sldMk cId="343006215" sldId="285"/>
            <ac:spMk id="37891" creationId="{00000000-0000-0000-0000-000000000000}"/>
          </ac:spMkLst>
        </pc:spChg>
      </pc:sldChg>
      <pc:sldChg chg="modSp">
        <pc:chgData name="Vildana Pleh" userId="11d2695e-290c-4668-b7a7-0139bf5da43c" providerId="ADAL" clId="{F7C0FDD3-ECAD-438E-84C6-224FD98568B2}" dt="2020-04-20T12:01:11.307" v="3786" actId="27636"/>
        <pc:sldMkLst>
          <pc:docMk/>
          <pc:sldMk cId="2435491898" sldId="286"/>
        </pc:sldMkLst>
        <pc:spChg chg="mod">
          <ac:chgData name="Vildana Pleh" userId="11d2695e-290c-4668-b7a7-0139bf5da43c" providerId="ADAL" clId="{F7C0FDD3-ECAD-438E-84C6-224FD98568B2}" dt="2020-04-20T12:01:11.307" v="3786" actId="27636"/>
          <ac:spMkLst>
            <pc:docMk/>
            <pc:sldMk cId="2435491898" sldId="286"/>
            <ac:spMk id="4099" creationId="{00000000-0000-0000-0000-000000000000}"/>
          </ac:spMkLst>
        </pc:spChg>
      </pc:sldChg>
      <pc:sldChg chg="modSp">
        <pc:chgData name="Vildana Pleh" userId="11d2695e-290c-4668-b7a7-0139bf5da43c" providerId="ADAL" clId="{F7C0FDD3-ECAD-438E-84C6-224FD98568B2}" dt="2020-04-20T11:39:30.791" v="1983" actId="20577"/>
        <pc:sldMkLst>
          <pc:docMk/>
          <pc:sldMk cId="1135000521" sldId="294"/>
        </pc:sldMkLst>
        <pc:spChg chg="mod">
          <ac:chgData name="Vildana Pleh" userId="11d2695e-290c-4668-b7a7-0139bf5da43c" providerId="ADAL" clId="{F7C0FDD3-ECAD-438E-84C6-224FD98568B2}" dt="2020-04-20T11:39:30.791" v="1983" actId="20577"/>
          <ac:spMkLst>
            <pc:docMk/>
            <pc:sldMk cId="1135000521" sldId="294"/>
            <ac:spMk id="6147" creationId="{00000000-0000-0000-0000-000000000000}"/>
          </ac:spMkLst>
        </pc:spChg>
      </pc:sldChg>
      <pc:sldChg chg="modSp">
        <pc:chgData name="Vildana Pleh" userId="11d2695e-290c-4668-b7a7-0139bf5da43c" providerId="ADAL" clId="{F7C0FDD3-ECAD-438E-84C6-224FD98568B2}" dt="2020-04-20T11:36:41.138" v="1747"/>
        <pc:sldMkLst>
          <pc:docMk/>
          <pc:sldMk cId="1206189195" sldId="297"/>
        </pc:sldMkLst>
        <pc:spChg chg="mod">
          <ac:chgData name="Vildana Pleh" userId="11d2695e-290c-4668-b7a7-0139bf5da43c" providerId="ADAL" clId="{F7C0FDD3-ECAD-438E-84C6-224FD98568B2}" dt="2020-04-20T11:36:41.138" v="1747"/>
          <ac:spMkLst>
            <pc:docMk/>
            <pc:sldMk cId="1206189195" sldId="297"/>
            <ac:spMk id="3" creationId="{00000000-0000-0000-0000-000000000000}"/>
          </ac:spMkLst>
        </pc:spChg>
      </pc:sldChg>
      <pc:sldChg chg="modSp">
        <pc:chgData name="Vildana Pleh" userId="11d2695e-290c-4668-b7a7-0139bf5da43c" providerId="ADAL" clId="{F7C0FDD3-ECAD-438E-84C6-224FD98568B2}" dt="2020-04-20T11:38:18.366" v="1876" actId="113"/>
        <pc:sldMkLst>
          <pc:docMk/>
          <pc:sldMk cId="4016442355" sldId="298"/>
        </pc:sldMkLst>
        <pc:spChg chg="mod">
          <ac:chgData name="Vildana Pleh" userId="11d2695e-290c-4668-b7a7-0139bf5da43c" providerId="ADAL" clId="{F7C0FDD3-ECAD-438E-84C6-224FD98568B2}" dt="2020-04-20T11:38:18.366" v="1876" actId="113"/>
          <ac:spMkLst>
            <pc:docMk/>
            <pc:sldMk cId="4016442355" sldId="298"/>
            <ac:spMk id="3" creationId="{00000000-0000-0000-0000-000000000000}"/>
          </ac:spMkLst>
        </pc:spChg>
      </pc:sldChg>
      <pc:sldChg chg="modSp add">
        <pc:chgData name="Vildana Pleh" userId="11d2695e-290c-4668-b7a7-0139bf5da43c" providerId="ADAL" clId="{F7C0FDD3-ECAD-438E-84C6-224FD98568B2}" dt="2020-04-20T12:09:55.938" v="4577" actId="20577"/>
        <pc:sldMkLst>
          <pc:docMk/>
          <pc:sldMk cId="3411442115" sldId="301"/>
        </pc:sldMkLst>
        <pc:spChg chg="mod">
          <ac:chgData name="Vildana Pleh" userId="11d2695e-290c-4668-b7a7-0139bf5da43c" providerId="ADAL" clId="{F7C0FDD3-ECAD-438E-84C6-224FD98568B2}" dt="2020-04-20T11:19:44.149" v="19" actId="20577"/>
          <ac:spMkLst>
            <pc:docMk/>
            <pc:sldMk cId="3411442115" sldId="301"/>
            <ac:spMk id="2" creationId="{8DDE111B-E767-4257-B9CE-4F79FE7A65BB}"/>
          </ac:spMkLst>
        </pc:spChg>
        <pc:spChg chg="mod">
          <ac:chgData name="Vildana Pleh" userId="11d2695e-290c-4668-b7a7-0139bf5da43c" providerId="ADAL" clId="{F7C0FDD3-ECAD-438E-84C6-224FD98568B2}" dt="2020-04-20T12:09:55.938" v="4577" actId="20577"/>
          <ac:spMkLst>
            <pc:docMk/>
            <pc:sldMk cId="3411442115" sldId="301"/>
            <ac:spMk id="3" creationId="{679E9462-A7DA-41F9-B0C6-96262436CFCD}"/>
          </ac:spMkLst>
        </pc:spChg>
      </pc:sldChg>
      <pc:sldChg chg="modSp add">
        <pc:chgData name="Vildana Pleh" userId="11d2695e-290c-4668-b7a7-0139bf5da43c" providerId="ADAL" clId="{F7C0FDD3-ECAD-438E-84C6-224FD98568B2}" dt="2020-04-20T11:47:36.224" v="2804" actId="20577"/>
        <pc:sldMkLst>
          <pc:docMk/>
          <pc:sldMk cId="3143824133" sldId="302"/>
        </pc:sldMkLst>
        <pc:spChg chg="mod">
          <ac:chgData name="Vildana Pleh" userId="11d2695e-290c-4668-b7a7-0139bf5da43c" providerId="ADAL" clId="{F7C0FDD3-ECAD-438E-84C6-224FD98568B2}" dt="2020-04-20T11:44:11.591" v="2327" actId="20577"/>
          <ac:spMkLst>
            <pc:docMk/>
            <pc:sldMk cId="3143824133" sldId="302"/>
            <ac:spMk id="2" creationId="{03E8FCD6-B911-4C31-B97E-10A5941847E2}"/>
          </ac:spMkLst>
        </pc:spChg>
        <pc:spChg chg="mod">
          <ac:chgData name="Vildana Pleh" userId="11d2695e-290c-4668-b7a7-0139bf5da43c" providerId="ADAL" clId="{F7C0FDD3-ECAD-438E-84C6-224FD98568B2}" dt="2020-04-20T11:47:36.224" v="2804" actId="20577"/>
          <ac:spMkLst>
            <pc:docMk/>
            <pc:sldMk cId="3143824133" sldId="302"/>
            <ac:spMk id="3" creationId="{891001F5-D96E-4B15-A6D2-94E853CC267E}"/>
          </ac:spMkLst>
        </pc:spChg>
      </pc:sldChg>
      <pc:sldChg chg="modSp add">
        <pc:chgData name="Vildana Pleh" userId="11d2695e-290c-4668-b7a7-0139bf5da43c" providerId="ADAL" clId="{F7C0FDD3-ECAD-438E-84C6-224FD98568B2}" dt="2020-04-20T11:54:47.081" v="3112" actId="20577"/>
        <pc:sldMkLst>
          <pc:docMk/>
          <pc:sldMk cId="162783879" sldId="303"/>
        </pc:sldMkLst>
        <pc:spChg chg="mod">
          <ac:chgData name="Vildana Pleh" userId="11d2695e-290c-4668-b7a7-0139bf5da43c" providerId="ADAL" clId="{F7C0FDD3-ECAD-438E-84C6-224FD98568B2}" dt="2020-04-20T11:54:47.081" v="3112" actId="20577"/>
          <ac:spMkLst>
            <pc:docMk/>
            <pc:sldMk cId="162783879" sldId="303"/>
            <ac:spMk id="3" creationId="{66024B95-496A-477A-9322-52D6D79D50D9}"/>
          </ac:spMkLst>
        </pc:spChg>
      </pc:sldChg>
      <pc:sldChg chg="modSp add">
        <pc:chgData name="Vildana Pleh" userId="11d2695e-290c-4668-b7a7-0139bf5da43c" providerId="ADAL" clId="{F7C0FDD3-ECAD-438E-84C6-224FD98568B2}" dt="2020-04-20T12:09:08.036" v="4547" actId="20577"/>
        <pc:sldMkLst>
          <pc:docMk/>
          <pc:sldMk cId="2694037000" sldId="304"/>
        </pc:sldMkLst>
        <pc:spChg chg="mod">
          <ac:chgData name="Vildana Pleh" userId="11d2695e-290c-4668-b7a7-0139bf5da43c" providerId="ADAL" clId="{F7C0FDD3-ECAD-438E-84C6-224FD98568B2}" dt="2020-04-20T12:09:08.036" v="4547" actId="20577"/>
          <ac:spMkLst>
            <pc:docMk/>
            <pc:sldMk cId="2694037000" sldId="304"/>
            <ac:spMk id="3" creationId="{DE9A4CCB-07F9-4B8C-B5EE-915543F15849}"/>
          </ac:spMkLst>
        </pc:spChg>
      </pc:sldChg>
      <pc:sldChg chg="modSp add">
        <pc:chgData name="Vildana Pleh" userId="11d2695e-290c-4668-b7a7-0139bf5da43c" providerId="ADAL" clId="{F7C0FDD3-ECAD-438E-84C6-224FD98568B2}" dt="2020-04-20T12:09:29.300" v="4574" actId="20577"/>
        <pc:sldMkLst>
          <pc:docMk/>
          <pc:sldMk cId="2944226737" sldId="305"/>
        </pc:sldMkLst>
        <pc:spChg chg="mod">
          <ac:chgData name="Vildana Pleh" userId="11d2695e-290c-4668-b7a7-0139bf5da43c" providerId="ADAL" clId="{F7C0FDD3-ECAD-438E-84C6-224FD98568B2}" dt="2020-04-20T12:09:29.300" v="4574" actId="20577"/>
          <ac:spMkLst>
            <pc:docMk/>
            <pc:sldMk cId="2944226737" sldId="305"/>
            <ac:spMk id="3" creationId="{27973A15-5137-4177-9018-59BA3E7A59A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/>
              <a:t>Zatvorski sistem u BiH, principi i opće struktura izvršenja kazne zatvora.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bs-Latn-BA" dirty="0"/>
          </a:p>
          <a:p>
            <a:pPr algn="r"/>
            <a:r>
              <a:rPr lang="bs-Latn-BA" sz="3600" dirty="0"/>
              <a:t>Onlin nastava za 21.4.2020</a:t>
            </a:r>
            <a:r>
              <a:rPr lang="bs-Latn-BA" sz="3600" dirty="0" smtClean="0"/>
              <a:t>. </a:t>
            </a:r>
            <a:r>
              <a:rPr lang="bs-Latn-BA" sz="3600" smtClean="0"/>
              <a:t>za vanredne i dl studente  </a:t>
            </a:r>
            <a:endParaRPr lang="bs-Latn-BA" sz="3600" dirty="0"/>
          </a:p>
          <a:p>
            <a:pPr algn="r"/>
            <a:r>
              <a:rPr lang="bs-Latn-BA" sz="3600" dirty="0"/>
              <a:t>Doc. dr. Vildana Pleh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310631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Prava i dužnosti zatvorenika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b="1" dirty="0"/>
              <a:t>Pravo na rad</a:t>
            </a:r>
          </a:p>
          <a:p>
            <a:r>
              <a:rPr lang="bs-Latn-BA" b="1" dirty="0"/>
              <a:t>Pravo na zdravstvenu zaštitu</a:t>
            </a:r>
          </a:p>
          <a:p>
            <a:r>
              <a:rPr lang="bs-Latn-BA" b="1" dirty="0"/>
              <a:t>Pravo na obrazovanje</a:t>
            </a:r>
          </a:p>
          <a:p>
            <a:r>
              <a:rPr lang="bs-Latn-BA" b="1" dirty="0"/>
              <a:t>Pravo na posjete</a:t>
            </a:r>
          </a:p>
          <a:p>
            <a:r>
              <a:rPr lang="bs-Latn-BA" b="1" dirty="0"/>
              <a:t>Pravo na prijem pismena i pošiljki</a:t>
            </a:r>
          </a:p>
          <a:p>
            <a:r>
              <a:rPr lang="bs-Latn-BA" b="1" dirty="0"/>
              <a:t>Pravo na pogodnosti </a:t>
            </a:r>
            <a:r>
              <a:rPr lang="bs-Latn-BA" i="1" u="sng" dirty="0"/>
              <a:t>unutar zavoda </a:t>
            </a:r>
            <a:r>
              <a:rPr lang="bs-Latn-BA" dirty="0"/>
              <a:t>(povećani broj posjeta, proširenje kruga osoba za posjete, duže vrijeme posjeta u zatvorenim uslovima, prava na komunikaciju u većem broju minuta razgovora..)</a:t>
            </a:r>
          </a:p>
          <a:p>
            <a:r>
              <a:rPr lang="bs-Latn-BA" i="1" u="sng" dirty="0"/>
              <a:t>Pogodnosti van zavoda – vanjske pogodnosti</a:t>
            </a:r>
          </a:p>
          <a:p>
            <a:r>
              <a:rPr lang="bs-Latn-BA" b="1" i="1" dirty="0"/>
              <a:t>Pravo na pogodnosti je tema kojoj ćemo ovom prilikom posvetiti više pažnje neumanjujući značaj ostalih prava zatvorenika. 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xmlns="" val="4016442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b="1" u="sng" dirty="0"/>
              <a:t>Pogodnosti van zavoda – vanjske pogodnosti</a:t>
            </a:r>
            <a:r>
              <a:rPr lang="en-US" b="1" u="sng" dirty="0"/>
              <a:t/>
            </a:r>
            <a:br>
              <a:rPr lang="en-US" b="1" u="sng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b="1" dirty="0"/>
              <a:t>Procjena rizika bjekstva zatvorenika prilikom korištenja pogodnosti</a:t>
            </a:r>
            <a:r>
              <a:rPr lang="bs-Latn-BA" dirty="0"/>
              <a:t>. Procjenjuje se veličina rizika za zajednicu u slučaju </a:t>
            </a:r>
            <a:r>
              <a:rPr lang="bs-Latn-BA" dirty="0" err="1"/>
              <a:t>bjega</a:t>
            </a:r>
            <a:r>
              <a:rPr lang="bs-Latn-BA" dirty="0"/>
              <a:t> zatvorenika i </a:t>
            </a:r>
            <a:r>
              <a:rPr lang="bs-Latn-BA" dirty="0" err="1"/>
              <a:t>vjerovatnost</a:t>
            </a:r>
            <a:r>
              <a:rPr lang="bs-Latn-BA" dirty="0"/>
              <a:t> da će pokušati pobjeći sama ili uz pomoć iz vana. </a:t>
            </a:r>
          </a:p>
          <a:p>
            <a:r>
              <a:rPr lang="bs-Latn-BA" dirty="0"/>
              <a:t>Tu procjenu vrši tim stručnjaka prilikom odlučivanja o davanju vanjskih pogodnosti</a:t>
            </a:r>
          </a:p>
          <a:p>
            <a:r>
              <a:rPr lang="bs-Latn-BA" dirty="0"/>
              <a:t>Mogu se početi koristiti tek nakon izdržane ¼ kazne, odnosno za osobe kojima je izrečena kazna zatvora  od 5 do 8 godina nakon 1/3, a za osobe kojima je izrečena kazna preko 10 godina zatvora , ovisnike, osuđene za ratne zločine i sl. tek nakon </a:t>
            </a:r>
            <a:r>
              <a:rPr lang="bs-Latn-BA" dirty="0" err="1"/>
              <a:t>izdržanih</a:t>
            </a:r>
            <a:r>
              <a:rPr lang="bs-Latn-BA" dirty="0"/>
              <a:t> 3/5 kazne.</a:t>
            </a:r>
          </a:p>
          <a:p>
            <a:endParaRPr lang="bs-Latn-B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54262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Vanjske pogodnosti su:</a:t>
            </a:r>
            <a:br>
              <a:rPr lang="bs-Latn-BA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dirty="0"/>
              <a:t>Slobodno kretanje van kruga zavoda do 24 sata, nakon svakih </a:t>
            </a:r>
            <a:r>
              <a:rPr lang="bs-Latn-BA" dirty="0" err="1"/>
              <a:t>izdržanih</a:t>
            </a:r>
            <a:r>
              <a:rPr lang="bs-Latn-BA" dirty="0"/>
              <a:t> 7 dana kazne, znači 4 puta u mjesecu i obično se koriste neradnim danom. </a:t>
            </a:r>
          </a:p>
          <a:p>
            <a:r>
              <a:rPr lang="bs-Latn-BA" dirty="0"/>
              <a:t>Slobodan izlaz u grad, do 5 sati jednom u mjesecu</a:t>
            </a:r>
          </a:p>
          <a:p>
            <a:r>
              <a:rPr lang="bs-Latn-BA" dirty="0"/>
              <a:t>Dopust do 6 dana u toku jedne godine ali tek nakon 2 mjeseca boravka nakon prethodnog izlaska</a:t>
            </a:r>
          </a:p>
          <a:p>
            <a:r>
              <a:rPr lang="bs-Latn-BA" dirty="0"/>
              <a:t>Dopust do 7 dana u toku godine u slučaju smrti ili teške bolesti člana porodice.</a:t>
            </a:r>
          </a:p>
          <a:p>
            <a:r>
              <a:rPr lang="bs-Latn-BA" dirty="0"/>
              <a:t>Za vjerske praznike do 2 dana u toku jedne godine</a:t>
            </a:r>
          </a:p>
          <a:p>
            <a:r>
              <a:rPr lang="bs-Latn-BA" dirty="0"/>
              <a:t>Za državni praznik jedan dan u toku jene godine</a:t>
            </a:r>
          </a:p>
          <a:p>
            <a:r>
              <a:rPr lang="bs-Latn-BA" dirty="0"/>
              <a:t>Godišnji odmor u krugu porodice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45636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b="1"/>
              <a:t>Zatvorski sistem i sistem izvršenja kazne zatvora u BiH</a:t>
            </a:r>
            <a:endParaRPr lang="bs-Latn-BA" b="1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hr-HR" sz="2800" b="1" dirty="0" err="1"/>
              <a:t>organizovan</a:t>
            </a:r>
            <a:r>
              <a:rPr lang="hr-HR" sz="2800" b="1" dirty="0"/>
              <a:t> je na </a:t>
            </a:r>
            <a:r>
              <a:rPr lang="hr-HR" sz="2800" b="1" dirty="0" err="1"/>
              <a:t>nivu</a:t>
            </a:r>
            <a:r>
              <a:rPr lang="hr-HR" sz="2800" b="1" dirty="0"/>
              <a:t> BiH, entiteta i </a:t>
            </a:r>
            <a:r>
              <a:rPr lang="hr-HR" sz="2800" b="1" dirty="0" err="1"/>
              <a:t>BDBiH</a:t>
            </a:r>
            <a:r>
              <a:rPr lang="hr-HR" sz="2800" b="1" dirty="0"/>
              <a:t>. </a:t>
            </a:r>
          </a:p>
          <a:p>
            <a:r>
              <a:rPr lang="hr-HR" sz="2800" b="1" dirty="0"/>
              <a:t>Na nivou BiH imamo Zavod za izvršenje krivičnih sankcija pritvora i drugih mjera BiH koji je još uvijek nije počeo sa radom </a:t>
            </a:r>
            <a:endParaRPr lang="bs-Latn-BA" sz="2800" b="1" dirty="0"/>
          </a:p>
          <a:p>
            <a:r>
              <a:rPr lang="hr-HR" sz="2800" b="1" dirty="0"/>
              <a:t>Zatvorski sistem čini ukupno 13 zatvora, </a:t>
            </a:r>
          </a:p>
          <a:p>
            <a:r>
              <a:rPr lang="hr-HR" sz="2800" b="1" dirty="0"/>
              <a:t>sedam u </a:t>
            </a:r>
            <a:r>
              <a:rPr lang="hr-HR" sz="2800" b="1" dirty="0" err="1"/>
              <a:t>FBiH</a:t>
            </a:r>
            <a:r>
              <a:rPr lang="hr-HR" sz="2800" b="1" dirty="0"/>
              <a:t> i šest u RS</a:t>
            </a:r>
            <a:r>
              <a:rPr lang="bs-Latn-BA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45274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333375"/>
            <a:ext cx="8229600" cy="1371600"/>
          </a:xfrm>
        </p:spPr>
        <p:txBody>
          <a:bodyPr/>
          <a:lstStyle/>
          <a:p>
            <a:r>
              <a:rPr lang="bs-Latn-BA" sz="3200" b="1"/>
              <a:t>Nadzor nad izvršenjem kazne provode: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bs-Latn-BA" sz="2800" b="1" dirty="0" err="1"/>
              <a:t>insprktori</a:t>
            </a:r>
            <a:r>
              <a:rPr lang="bs-Latn-BA" sz="2800" b="1" dirty="0"/>
              <a:t> ispred ministarstava pravde,</a:t>
            </a:r>
          </a:p>
          <a:p>
            <a:r>
              <a:rPr lang="bs-Latn-BA" sz="2800" b="1" dirty="0"/>
              <a:t>Neovisna komisije koju imenuje Parlamentarna skupština BiH – ustanovljena na osnovu ZIKS BiH, </a:t>
            </a:r>
          </a:p>
          <a:p>
            <a:r>
              <a:rPr lang="bs-Latn-BA" sz="2800" b="1" dirty="0" err="1"/>
              <a:t>Ombdusmeni</a:t>
            </a:r>
            <a:r>
              <a:rPr lang="bs-Latn-BA" sz="2800" b="1" dirty="0"/>
              <a:t> za ljudska prava. </a:t>
            </a:r>
          </a:p>
          <a:p>
            <a:r>
              <a:rPr lang="bs-Latn-BA" sz="2800" b="1" dirty="0"/>
              <a:t>Od međunarodnih tijela tu funkciju obavljaju CPT – komitet za zabranu torture!</a:t>
            </a:r>
          </a:p>
          <a:p>
            <a:r>
              <a:rPr lang="bs-Latn-BA" sz="2800" b="1" dirty="0"/>
              <a:t>Sud o čijoj ulozi smo već govorili i zaključili da, kad su u pitanju punoljetni zatvorenici,  sud ima administrativnu ulogu u tri vida: upućuje ga na izdržavanje kazne, odlučuje o odgodi početka ozvršenja i prekidu izvršenja kazne zatvora. </a:t>
            </a:r>
          </a:p>
        </p:txBody>
      </p:sp>
    </p:spTree>
    <p:extLst>
      <p:ext uri="{BB962C8B-B14F-4D97-AF65-F5344CB8AC3E}">
        <p14:creationId xmlns:p14="http://schemas.microsoft.com/office/powerpoint/2010/main" xmlns="" val="363430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sz="3800" b="1" dirty="0" err="1"/>
              <a:t>Kapacitiranost</a:t>
            </a:r>
            <a:r>
              <a:rPr lang="bs-Latn-BA" sz="3800" b="1" dirty="0"/>
              <a:t> </a:t>
            </a:r>
            <a:r>
              <a:rPr lang="bs-Latn-BA" sz="3800" b="1" dirty="0" err="1"/>
              <a:t>zatvorskog</a:t>
            </a:r>
            <a:r>
              <a:rPr lang="bs-Latn-BA" sz="3800" b="1" dirty="0"/>
              <a:t> sistema u BiH 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s-Latn-BA" sz="3200" b="1" dirty="0"/>
              <a:t>Ukupno raspoloživi zatvorski kapaciteti u BiH su oko 3.250 mjesta</a:t>
            </a:r>
          </a:p>
          <a:p>
            <a:r>
              <a:rPr lang="bs-Latn-BA" sz="3200" b="1" dirty="0"/>
              <a:t>Po entitetima to je 1.950 osoba u FBiH i oko 1.300 u RS.</a:t>
            </a:r>
          </a:p>
          <a:p>
            <a:r>
              <a:rPr lang="bs-Latn-BA" sz="3200" b="1" dirty="0"/>
              <a:t>Sud BiH i pritvorska jedinica BDBiH raspolažu ukupno sa dodatnih 100 mjesta.</a:t>
            </a:r>
          </a:p>
          <a:p>
            <a:r>
              <a:rPr lang="bs-Latn-BA" sz="3200" dirty="0"/>
              <a:t>Treba naglasiti da su podaci o kapacitetima fleksibilni tako da su vo manje-više okvirne brojke.</a:t>
            </a:r>
          </a:p>
        </p:txBody>
      </p:sp>
    </p:spTree>
    <p:extLst>
      <p:ext uri="{BB962C8B-B14F-4D97-AF65-F5344CB8AC3E}">
        <p14:creationId xmlns:p14="http://schemas.microsoft.com/office/powerpoint/2010/main" xmlns="" val="1135000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Zatvorski sistem FBIH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bs-Latn-BA" b="1" dirty="0" err="1"/>
              <a:t>Kazneno</a:t>
            </a:r>
            <a:r>
              <a:rPr lang="bs-Latn-BA" b="1" dirty="0"/>
              <a:t> – popravni zavod Zenica </a:t>
            </a:r>
            <a:r>
              <a:rPr lang="bs-Latn-BA" dirty="0"/>
              <a:t>(kapaciteta oko 950  mjesta) – to je jedini zavod zatvorenog tipa u FBiH. (FORENZIKA I ZATVOR ZA MALOLJETNIKE)</a:t>
            </a:r>
            <a:endParaRPr lang="en-US" dirty="0"/>
          </a:p>
          <a:p>
            <a:pPr lvl="0"/>
            <a:r>
              <a:rPr lang="bs-Latn-BA" b="1" dirty="0" err="1"/>
              <a:t>Kazneno-popravni</a:t>
            </a:r>
            <a:r>
              <a:rPr lang="bs-Latn-BA" b="1" dirty="0"/>
              <a:t> zavod Sarajevo </a:t>
            </a:r>
            <a:r>
              <a:rPr lang="bs-Latn-BA" dirty="0"/>
              <a:t>(kapaciteta oko 300) kao zavod </a:t>
            </a:r>
            <a:r>
              <a:rPr lang="bs-Latn-BA" dirty="0" err="1"/>
              <a:t>poluotvorenog</a:t>
            </a:r>
            <a:r>
              <a:rPr lang="bs-Latn-BA" dirty="0"/>
              <a:t> tipa sa dijelom smještajnih kapaciteta u Ustikolini i na Igmanu.</a:t>
            </a:r>
            <a:endParaRPr lang="en-US" dirty="0"/>
          </a:p>
          <a:p>
            <a:pPr lvl="0"/>
            <a:r>
              <a:rPr lang="bs-Latn-BA" b="1" dirty="0" err="1"/>
              <a:t>Kazneno-popravni</a:t>
            </a:r>
            <a:r>
              <a:rPr lang="bs-Latn-BA" b="1" dirty="0"/>
              <a:t> zavod Tuzla </a:t>
            </a:r>
            <a:r>
              <a:rPr lang="bs-Latn-BA" dirty="0"/>
              <a:t>(360) kao zavod </a:t>
            </a:r>
            <a:r>
              <a:rPr lang="bs-Latn-BA" dirty="0" err="1"/>
              <a:t>poluotvorenog</a:t>
            </a:r>
            <a:r>
              <a:rPr lang="bs-Latn-BA" dirty="0"/>
              <a:t> tipa koji ima smještajne kapacitete u gradu Tuzli, gdje je smješteno Odjeljenje </a:t>
            </a:r>
            <a:r>
              <a:rPr lang="bs-Latn-BA" dirty="0" err="1"/>
              <a:t>kazneno-popravnog</a:t>
            </a:r>
            <a:r>
              <a:rPr lang="bs-Latn-BA" dirty="0"/>
              <a:t> zavod za žene, i u </a:t>
            </a:r>
            <a:r>
              <a:rPr lang="bs-Latn-BA" dirty="0" err="1"/>
              <a:t>Kozlovcu</a:t>
            </a:r>
            <a:r>
              <a:rPr lang="bs-Latn-BA" dirty="0"/>
              <a:t>, Općina Tuzla.  </a:t>
            </a:r>
            <a:endParaRPr lang="en-US" dirty="0"/>
          </a:p>
          <a:p>
            <a:pPr lvl="0"/>
            <a:r>
              <a:rPr lang="bs-Latn-BA" b="1" dirty="0" err="1"/>
              <a:t>Kazneno</a:t>
            </a:r>
            <a:r>
              <a:rPr lang="bs-Latn-BA" b="1" dirty="0"/>
              <a:t> – popravni zavod Mostar </a:t>
            </a:r>
            <a:r>
              <a:rPr lang="bs-Latn-BA" dirty="0"/>
              <a:t>(190) kao zavod </a:t>
            </a:r>
            <a:r>
              <a:rPr lang="bs-Latn-BA" dirty="0" err="1"/>
              <a:t>poluotvorenog</a:t>
            </a:r>
            <a:r>
              <a:rPr lang="bs-Latn-BA" dirty="0"/>
              <a:t> tipa,</a:t>
            </a:r>
            <a:endParaRPr lang="en-US" dirty="0"/>
          </a:p>
          <a:p>
            <a:pPr lvl="0"/>
            <a:r>
              <a:rPr lang="bs-Latn-BA" b="1" dirty="0" err="1"/>
              <a:t>Kazneno</a:t>
            </a:r>
            <a:r>
              <a:rPr lang="bs-Latn-BA" b="1" dirty="0"/>
              <a:t> – popravni zavod Busovača </a:t>
            </a:r>
            <a:r>
              <a:rPr lang="bs-Latn-BA" dirty="0"/>
              <a:t>(0o0 105) kao zavod </a:t>
            </a:r>
            <a:r>
              <a:rPr lang="bs-Latn-BA" dirty="0" err="1"/>
              <a:t>poluotvorenog</a:t>
            </a:r>
            <a:r>
              <a:rPr lang="bs-Latn-BA" dirty="0"/>
              <a:t> tipa,</a:t>
            </a:r>
            <a:endParaRPr lang="en-US" dirty="0"/>
          </a:p>
          <a:p>
            <a:pPr lvl="0"/>
            <a:r>
              <a:rPr lang="bs-Latn-BA" b="1" dirty="0" err="1"/>
              <a:t>Kazneno</a:t>
            </a:r>
            <a:r>
              <a:rPr lang="bs-Latn-BA" b="1" dirty="0"/>
              <a:t> – popravni zavod Bihać </a:t>
            </a:r>
            <a:r>
              <a:rPr lang="bs-Latn-BA" dirty="0"/>
              <a:t>(oko 118) kao zavod </a:t>
            </a:r>
            <a:r>
              <a:rPr lang="bs-Latn-BA" dirty="0" err="1"/>
              <a:t>poluotvorenog</a:t>
            </a:r>
            <a:r>
              <a:rPr lang="bs-Latn-BA" dirty="0"/>
              <a:t> tipa i </a:t>
            </a:r>
            <a:endParaRPr lang="en-US" dirty="0"/>
          </a:p>
          <a:p>
            <a:pPr lvl="0"/>
            <a:r>
              <a:rPr lang="bs-Latn-BA" b="1" dirty="0" err="1"/>
              <a:t>Kazneno</a:t>
            </a:r>
            <a:r>
              <a:rPr lang="bs-Latn-BA" b="1" dirty="0"/>
              <a:t> – popravni zavod Orašje </a:t>
            </a:r>
            <a:r>
              <a:rPr lang="bs-Latn-BA" dirty="0"/>
              <a:t>(116) kao zavod </a:t>
            </a:r>
            <a:r>
              <a:rPr lang="bs-Latn-BA" dirty="0" err="1"/>
              <a:t>poluotvorenog</a:t>
            </a:r>
            <a:r>
              <a:rPr lang="bs-Latn-BA" dirty="0"/>
              <a:t> tipa.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866594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/>
            </a:r>
            <a:br>
              <a:rPr lang="bs-Latn-BA" dirty="0"/>
            </a:br>
            <a:r>
              <a:rPr lang="bs-Latn-BA" dirty="0"/>
              <a:t>Zatvorski sistem 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bs-Latn-BA" b="1" dirty="0" err="1"/>
              <a:t>Kazneno-popravni</a:t>
            </a:r>
            <a:r>
              <a:rPr lang="bs-Latn-BA" b="1" dirty="0"/>
              <a:t> zavod Foča </a:t>
            </a:r>
            <a:r>
              <a:rPr lang="bs-Latn-BA" dirty="0"/>
              <a:t>(KPZ Foča) kao </a:t>
            </a:r>
            <a:r>
              <a:rPr lang="bs-Latn-BA" dirty="0" err="1"/>
              <a:t>kazneno-popravni</a:t>
            </a:r>
            <a:r>
              <a:rPr lang="bs-Latn-BA" dirty="0"/>
              <a:t> zavod zatvorenog tipa,</a:t>
            </a:r>
            <a:endParaRPr lang="en-US" dirty="0"/>
          </a:p>
          <a:p>
            <a:pPr lvl="0"/>
            <a:r>
              <a:rPr lang="bs-Latn-BA" b="1" dirty="0" err="1"/>
              <a:t>Kazneno-popravni</a:t>
            </a:r>
            <a:r>
              <a:rPr lang="bs-Latn-BA" b="1" dirty="0"/>
              <a:t> zavod u Banjoj Luci </a:t>
            </a:r>
            <a:r>
              <a:rPr lang="bs-Latn-BA" dirty="0"/>
              <a:t>(KPZ Banja Luka) kao </a:t>
            </a:r>
            <a:r>
              <a:rPr lang="bs-Latn-BA" dirty="0" err="1"/>
              <a:t>kazneno-popravni</a:t>
            </a:r>
            <a:r>
              <a:rPr lang="bs-Latn-BA" dirty="0"/>
              <a:t> zavod zatvorenog tipa,</a:t>
            </a:r>
            <a:endParaRPr lang="en-US" dirty="0"/>
          </a:p>
          <a:p>
            <a:pPr lvl="0"/>
            <a:r>
              <a:rPr lang="bs-Latn-BA" b="1" dirty="0" err="1"/>
              <a:t>Kazneno</a:t>
            </a:r>
            <a:r>
              <a:rPr lang="bs-Latn-BA" b="1" dirty="0"/>
              <a:t> – popravni zavod Bijeljina </a:t>
            </a:r>
            <a:r>
              <a:rPr lang="bs-Latn-BA" dirty="0"/>
              <a:t>(KPZ Bijeljina) kao </a:t>
            </a:r>
            <a:r>
              <a:rPr lang="bs-Latn-BA" dirty="0" err="1"/>
              <a:t>kazneno-popravni</a:t>
            </a:r>
            <a:r>
              <a:rPr lang="bs-Latn-BA" dirty="0"/>
              <a:t> zavod zatvorenog tipa,</a:t>
            </a:r>
            <a:endParaRPr lang="en-US" dirty="0"/>
          </a:p>
          <a:p>
            <a:pPr lvl="0"/>
            <a:r>
              <a:rPr lang="bs-Latn-BA" b="1" dirty="0" err="1"/>
              <a:t>Kazneno-popravni</a:t>
            </a:r>
            <a:r>
              <a:rPr lang="bs-Latn-BA" b="1" dirty="0"/>
              <a:t> zavod Istočno Sarajevo </a:t>
            </a:r>
            <a:r>
              <a:rPr lang="bs-Latn-BA" dirty="0"/>
              <a:t>(KPZ Istočno Sarajevo) kao </a:t>
            </a:r>
            <a:r>
              <a:rPr lang="bs-Latn-BA" dirty="0" err="1"/>
              <a:t>kazneno-popravni</a:t>
            </a:r>
            <a:r>
              <a:rPr lang="bs-Latn-BA" dirty="0"/>
              <a:t> zavod </a:t>
            </a:r>
            <a:r>
              <a:rPr lang="bs-Latn-BA" dirty="0" err="1"/>
              <a:t>poluotvorenog</a:t>
            </a:r>
            <a:r>
              <a:rPr lang="bs-Latn-BA" dirty="0"/>
              <a:t> tipa, pri kojem su </a:t>
            </a:r>
            <a:r>
              <a:rPr lang="bs-Latn-BA" dirty="0" err="1"/>
              <a:t>smještana</a:t>
            </a:r>
            <a:r>
              <a:rPr lang="bs-Latn-BA" dirty="0"/>
              <a:t> Odjeljenje za žene u kojem borave osuđenice osuđene na kaznu zatvora i na kaznu </a:t>
            </a:r>
            <a:r>
              <a:rPr lang="bs-Latn-BA" dirty="0" err="1"/>
              <a:t>maloljetničkog</a:t>
            </a:r>
            <a:r>
              <a:rPr lang="bs-Latn-BA" dirty="0"/>
              <a:t> zatvora i Odjeljenje za </a:t>
            </a:r>
            <a:r>
              <a:rPr lang="bs-Latn-BA" dirty="0" err="1"/>
              <a:t>maloljetnike</a:t>
            </a:r>
            <a:r>
              <a:rPr lang="bs-Latn-BA" dirty="0"/>
              <a:t> koji </a:t>
            </a:r>
            <a:r>
              <a:rPr lang="bs-Latn-BA" dirty="0" err="1"/>
              <a:t>izdržavaju</a:t>
            </a:r>
            <a:r>
              <a:rPr lang="bs-Latn-BA" dirty="0"/>
              <a:t> kaznu </a:t>
            </a:r>
            <a:r>
              <a:rPr lang="bs-Latn-BA" dirty="0" err="1"/>
              <a:t>maloljetničkog</a:t>
            </a:r>
            <a:r>
              <a:rPr lang="bs-Latn-BA" dirty="0"/>
              <a:t> zatvora.</a:t>
            </a:r>
            <a:endParaRPr lang="en-US" dirty="0"/>
          </a:p>
          <a:p>
            <a:pPr lvl="0"/>
            <a:r>
              <a:rPr lang="bs-Latn-BA" b="1" dirty="0" err="1"/>
              <a:t>Kazneno</a:t>
            </a:r>
            <a:r>
              <a:rPr lang="bs-Latn-BA" b="1" dirty="0"/>
              <a:t> – popravni zavod  Doboj </a:t>
            </a:r>
            <a:r>
              <a:rPr lang="bs-Latn-BA" dirty="0"/>
              <a:t>(KPZ Doboj)  kao </a:t>
            </a:r>
            <a:r>
              <a:rPr lang="bs-Latn-BA" dirty="0" err="1"/>
              <a:t>kazneno</a:t>
            </a:r>
            <a:r>
              <a:rPr lang="bs-Latn-BA" dirty="0"/>
              <a:t>- popravni zavod </a:t>
            </a:r>
            <a:r>
              <a:rPr lang="bs-Latn-BA" dirty="0" err="1"/>
              <a:t>poluotvorenog</a:t>
            </a:r>
            <a:r>
              <a:rPr lang="bs-Latn-BA" dirty="0"/>
              <a:t> tipa i</a:t>
            </a:r>
            <a:endParaRPr lang="en-US" dirty="0"/>
          </a:p>
          <a:p>
            <a:pPr lvl="0"/>
            <a:r>
              <a:rPr lang="bs-Latn-BA" b="1" dirty="0" err="1"/>
              <a:t>Kazneno</a:t>
            </a:r>
            <a:r>
              <a:rPr lang="bs-Latn-BA" b="1" dirty="0"/>
              <a:t> – popravni zavod Trebinje </a:t>
            </a:r>
            <a:r>
              <a:rPr lang="bs-Latn-BA" dirty="0"/>
              <a:t>(KPZ Trebinje)  kao </a:t>
            </a:r>
            <a:r>
              <a:rPr lang="bs-Latn-BA" dirty="0" err="1"/>
              <a:t>kazneno</a:t>
            </a:r>
            <a:r>
              <a:rPr lang="bs-Latn-BA" dirty="0"/>
              <a:t>- popravni zatvor </a:t>
            </a:r>
            <a:r>
              <a:rPr lang="bs-Latn-BA" dirty="0" err="1"/>
              <a:t>poluotvorenog</a:t>
            </a:r>
            <a:r>
              <a:rPr lang="bs-Latn-BA" dirty="0"/>
              <a:t> tipa.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22709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sz="2800" b="1" dirty="0"/>
              <a:t>Pregled prosječnog stanja zatvorskog sistema u BiH.</a:t>
            </a:r>
            <a:endParaRPr lang="bs-Latn-BA" sz="2800" b="1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bs-Latn-BA" sz="2400" dirty="0"/>
              <a:t>U zatvorskom sistemu u BiH je kaznu zatvora </a:t>
            </a:r>
            <a:r>
              <a:rPr lang="bs-Latn-BA" sz="2400" dirty="0" err="1"/>
              <a:t>izdržavalo</a:t>
            </a:r>
            <a:r>
              <a:rPr lang="bs-Latn-BA" sz="2400" dirty="0"/>
              <a:t> ukupno 2.670 zatvorenika i 555 pritvorenika = 3.555 osoba</a:t>
            </a:r>
          </a:p>
          <a:p>
            <a:pPr>
              <a:lnSpc>
                <a:spcPct val="90000"/>
              </a:lnSpc>
            </a:pPr>
            <a:r>
              <a:rPr lang="bs-Latn-BA" sz="2400" dirty="0"/>
              <a:t>Ukupni kapacitet je 3.220 mjesta.</a:t>
            </a:r>
          </a:p>
          <a:p>
            <a:pPr>
              <a:lnSpc>
                <a:spcPct val="90000"/>
              </a:lnSpc>
            </a:pPr>
            <a:r>
              <a:rPr lang="bs-Latn-BA" sz="2400" dirty="0"/>
              <a:t>Od 3.555 zatvorenika njih 448 je </a:t>
            </a:r>
            <a:r>
              <a:rPr lang="bs-Latn-BA" sz="2400" dirty="0" err="1"/>
              <a:t>izdržavalo</a:t>
            </a:r>
            <a:r>
              <a:rPr lang="bs-Latn-BA" sz="2400" dirty="0"/>
              <a:t> mjeru kućni zatvor sa elektronskim nadzorom a 96 se nalazilo na </a:t>
            </a:r>
            <a:r>
              <a:rPr lang="bs-Latn-BA" sz="2400" dirty="0" err="1"/>
              <a:t>izdržavanju</a:t>
            </a:r>
            <a:r>
              <a:rPr lang="bs-Latn-BA" sz="2400" dirty="0"/>
              <a:t> </a:t>
            </a:r>
            <a:r>
              <a:rPr lang="bs-Latn-BA" sz="2400" dirty="0" err="1"/>
              <a:t>mjer</a:t>
            </a:r>
            <a:r>
              <a:rPr lang="bs-Latn-BA" sz="2400" dirty="0"/>
              <a:t> obavezno </a:t>
            </a:r>
            <a:r>
              <a:rPr lang="bs-Latn-BA" sz="2400" dirty="0" err="1"/>
              <a:t>psihijatrijsko</a:t>
            </a:r>
            <a:r>
              <a:rPr lang="bs-Latn-BA" sz="2400" dirty="0"/>
              <a:t> liječenje ili liječenje od ovisnosti u Zavodu za </a:t>
            </a:r>
            <a:r>
              <a:rPr lang="bs-Latn-BA" sz="2400" dirty="0" err="1"/>
              <a:t>fornziku</a:t>
            </a:r>
            <a:r>
              <a:rPr lang="bs-Latn-BA" sz="2400" dirty="0"/>
              <a:t> na Sokocu. </a:t>
            </a:r>
          </a:p>
          <a:p>
            <a:pPr>
              <a:lnSpc>
                <a:spcPct val="90000"/>
              </a:lnSpc>
            </a:pPr>
            <a:r>
              <a:rPr lang="bs-Latn-BA" sz="2400" dirty="0"/>
              <a:t>ZNAČI RASPOLOŽIVI KAPACITETI SU BILI DOVOLJNI!</a:t>
            </a:r>
          </a:p>
          <a:p>
            <a:pPr marL="0" indent="0">
              <a:lnSpc>
                <a:spcPct val="90000"/>
              </a:lnSpc>
              <a:buNone/>
            </a:pPr>
            <a:endParaRPr lang="bs-Latn-BA" sz="2400" dirty="0"/>
          </a:p>
        </p:txBody>
      </p:sp>
    </p:spTree>
    <p:extLst>
      <p:ext uri="{BB962C8B-B14F-4D97-AF65-F5344CB8AC3E}">
        <p14:creationId xmlns:p14="http://schemas.microsoft.com/office/powerpoint/2010/main" xmlns="" val="3458003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sz="3200" b="1"/>
              <a:t>Sistem izvršenja kazne zatvora je u ingerenciji ministarstava pravde u BiH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s-Latn-BA" sz="2600">
                <a:ea typeface="Latha" pitchFamily="2"/>
                <a:cs typeface="Latha" pitchFamily="2"/>
              </a:rPr>
              <a:t>Funkciju nadzora i zaštite ljudskih prava zatvorenika i pritvorenika  </a:t>
            </a:r>
          </a:p>
          <a:p>
            <a:pPr>
              <a:buFont typeface="Wingdings" panose="05000000000000000000" pitchFamily="2" charset="2"/>
              <a:buNone/>
            </a:pPr>
            <a:endParaRPr lang="bs-Latn-BA" sz="2600">
              <a:ea typeface="Latha" pitchFamily="2"/>
              <a:cs typeface="Latha" pitchFamily="2"/>
            </a:endParaRPr>
          </a:p>
          <a:p>
            <a:r>
              <a:rPr lang="bs-Latn-BA" sz="2600">
                <a:ea typeface="Latha" pitchFamily="2"/>
                <a:cs typeface="Latha" pitchFamily="2"/>
              </a:rPr>
              <a:t> Preko tih ministarstava se i finansira sistem izvršenja kazne zatvora odnosno mjere pritvora</a:t>
            </a:r>
          </a:p>
          <a:p>
            <a:pPr>
              <a:buFont typeface="Wingdings" panose="05000000000000000000" pitchFamily="2" charset="2"/>
              <a:buNone/>
            </a:pPr>
            <a:endParaRPr lang="bs-Latn-BA" sz="2600">
              <a:ea typeface="Latha" pitchFamily="2"/>
              <a:cs typeface="Latha" pitchFamily="2"/>
            </a:endParaRPr>
          </a:p>
          <a:p>
            <a:pPr algn="ctr"/>
            <a:r>
              <a:rPr lang="bs-Latn-BA" sz="2600" b="1">
                <a:ea typeface="Latha" pitchFamily="2"/>
                <a:cs typeface="Latha" pitchFamily="2"/>
              </a:rPr>
              <a:t>Svi troškovi izvršenja se isplaćuju iz sredstava budžeta KPZ i sredstava koje svojim radom ostvari njihova privredna jedinica</a:t>
            </a:r>
            <a:r>
              <a:rPr lang="bs-Latn-BA" sz="2600">
                <a:ea typeface="Latha" pitchFamily="2"/>
                <a:cs typeface="Latha" pitchFamily="2"/>
              </a:rPr>
              <a:t>. </a:t>
            </a:r>
            <a:endParaRPr lang="ta-IN" sz="2600">
              <a:ea typeface="Latha" pitchFamily="2"/>
              <a:cs typeface="Latha" pitchFamily="2"/>
            </a:endParaRPr>
          </a:p>
          <a:p>
            <a:pPr>
              <a:buFont typeface="Wingdings" panose="05000000000000000000" pitchFamily="2" charset="2"/>
              <a:buNone/>
            </a:pPr>
            <a:endParaRPr lang="bs-Latn-BA" sz="2600"/>
          </a:p>
        </p:txBody>
      </p:sp>
    </p:spTree>
    <p:extLst>
      <p:ext uri="{BB962C8B-B14F-4D97-AF65-F5344CB8AC3E}">
        <p14:creationId xmlns:p14="http://schemas.microsoft.com/office/powerpoint/2010/main" xmlns="" val="600317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bs-Latn-BA" sz="4400" b="1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bs-Latn-BA" sz="4400" b="1" dirty="0">
                <a:latin typeface="Times New Roman" panose="02020603050405020304" pitchFamily="18" charset="0"/>
              </a:rPr>
              <a:t>“Zatvori su mjesta na kojem se „okupljaju“ rijetko shvaćeni ljudi</a:t>
            </a:r>
            <a:r>
              <a:rPr lang="bs-Latn-BA" sz="4400" dirty="0">
                <a:latin typeface="Times New Roman" panose="02020603050405020304" pitchFamily="18" charset="0"/>
              </a:rPr>
              <a:t>”!</a:t>
            </a:r>
          </a:p>
          <a:p>
            <a:pPr algn="ctr"/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2797487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E8FCD6-B911-4C31-B97E-10A594184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Troškovi izvršenja kazne zatvora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1001F5-D96E-4B15-A6D2-94E853CC2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Tema o kojoj se puno ne priča u javnosti, o kojoj nema ni puno dostupnih informacija a koja nam pomaže da upoznamo sistem kažnjavanja i sa ekonomskog aspekta, odnosno da uočimo prednosti i nedostatke kažnjavanja i s truge strane prednosti alternativnih sankcija.</a:t>
            </a:r>
          </a:p>
          <a:p>
            <a:endParaRPr lang="bs-Latn-BA" dirty="0"/>
          </a:p>
          <a:p>
            <a:r>
              <a:rPr lang="bs-Latn-BA" dirty="0"/>
              <a:t>Iz tog razloga u ovoj prezentaciji ćemo obraditi temu troškova izvršenja kazne zatvora i to prestaviti konkretnim podacima, ali i prestaviti primjenu i izvršenje alternativnih krivičnih sankcija.  </a:t>
            </a:r>
          </a:p>
        </p:txBody>
      </p:sp>
    </p:spTree>
    <p:extLst>
      <p:ext uri="{BB962C8B-B14F-4D97-AF65-F5344CB8AC3E}">
        <p14:creationId xmlns:p14="http://schemas.microsoft.com/office/powerpoint/2010/main" xmlns="" val="3143824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sz="3800" b="1"/>
              <a:t>Vrste troškova izvršenja kazne zatvora i mjere pritvora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a-IN">
                <a:ea typeface="Latha" pitchFamily="2"/>
                <a:cs typeface="Latha" pitchFamily="2"/>
              </a:rPr>
              <a:t>Vrste i visinu troškova opredjeljuju potrebe koje se trebaju zadovoljiti u tom procesu</a:t>
            </a:r>
            <a:r>
              <a:rPr lang="bs-Latn-BA">
                <a:ea typeface="Latha" pitchFamily="2"/>
                <a:cs typeface="Latha" pitchFamily="2"/>
              </a:rPr>
              <a:t> izvršenja! </a:t>
            </a:r>
          </a:p>
          <a:p>
            <a:endParaRPr lang="bs-Latn-BA">
              <a:ea typeface="Latha" pitchFamily="2"/>
              <a:cs typeface="Latha" pitchFamily="2"/>
            </a:endParaRPr>
          </a:p>
          <a:p>
            <a:r>
              <a:rPr lang="ta-IN">
                <a:ea typeface="Latha" pitchFamily="2"/>
                <a:cs typeface="Latha" pitchFamily="2"/>
              </a:rPr>
              <a:t>Te potrebe se </a:t>
            </a:r>
            <a:r>
              <a:rPr lang="bs-Latn-BA">
                <a:ea typeface="Latha" pitchFamily="2"/>
                <a:cs typeface="Latha" pitchFamily="2"/>
              </a:rPr>
              <a:t>potrebe dijele </a:t>
            </a:r>
            <a:r>
              <a:rPr lang="ta-IN">
                <a:ea typeface="Latha" pitchFamily="2"/>
                <a:cs typeface="Latha" pitchFamily="2"/>
              </a:rPr>
              <a:t>na četiri  katedgorije</a:t>
            </a:r>
            <a:r>
              <a:rPr lang="bs-Latn-BA">
                <a:ea typeface="Latha" pitchFamily="2"/>
                <a:cs typeface="Latha" pitchFamily="2"/>
              </a:rPr>
              <a:t> </a:t>
            </a:r>
          </a:p>
          <a:p>
            <a:endParaRPr lang="bs-Latn-BA">
              <a:ea typeface="Latha" pitchFamily="2"/>
              <a:cs typeface="Latha" pitchFamily="2"/>
            </a:endParaRPr>
          </a:p>
          <a:p>
            <a:endParaRPr lang="bs-Latn-BA">
              <a:ea typeface="Latha" pitchFamily="2"/>
              <a:cs typeface="Lath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4303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71500" indent="-571500">
              <a:buFont typeface="Wingdings" panose="05000000000000000000" pitchFamily="2" charset="2"/>
              <a:buAutoNum type="arabicPeriod"/>
            </a:pPr>
            <a:r>
              <a:rPr lang="bs-Latn-BA" b="1"/>
              <a:t>Lične potrebe zatvorenika i pritvorenika</a:t>
            </a:r>
          </a:p>
          <a:p>
            <a:pPr marL="571500" indent="-571500">
              <a:buFont typeface="Wingdings" panose="05000000000000000000" pitchFamily="2" charset="2"/>
              <a:buAutoNum type="arabicPeriod"/>
            </a:pPr>
            <a:r>
              <a:rPr lang="bs-Latn-BA" b="1"/>
              <a:t>Potrebe za pružanjem usluga preko kojih zatvorenici ostvaruju svoja zagarantovana prava </a:t>
            </a:r>
          </a:p>
          <a:p>
            <a:pPr marL="571500" indent="-571500">
              <a:buFont typeface="Wingdings" panose="05000000000000000000" pitchFamily="2" charset="2"/>
              <a:buAutoNum type="arabicPeriod"/>
            </a:pPr>
            <a:r>
              <a:rPr lang="bs-Latn-BA" b="1"/>
              <a:t>Potrebe za formiranje i održavanje objekta </a:t>
            </a:r>
          </a:p>
          <a:p>
            <a:pPr marL="571500" indent="-571500">
              <a:buFont typeface="Wingdings" panose="05000000000000000000" pitchFamily="2" charset="2"/>
              <a:buAutoNum type="arabicPeriod"/>
            </a:pPr>
            <a:r>
              <a:rPr lang="ta-IN" b="1">
                <a:ea typeface="Latha" pitchFamily="2"/>
                <a:cs typeface="Latha" pitchFamily="2"/>
              </a:rPr>
              <a:t>Plaće uposlenih koji obezbjeđuju rad</a:t>
            </a:r>
            <a:r>
              <a:rPr lang="ta-IN" b="1"/>
              <a:t> </a:t>
            </a:r>
            <a:r>
              <a:rPr lang="bs-Latn-BA" b="1"/>
              <a:t>KPZ</a:t>
            </a:r>
          </a:p>
          <a:p>
            <a:pPr marL="571500" indent="-571500"/>
            <a:endParaRPr lang="bs-Latn-BA" b="1"/>
          </a:p>
        </p:txBody>
      </p:sp>
    </p:spTree>
    <p:extLst>
      <p:ext uri="{BB962C8B-B14F-4D97-AF65-F5344CB8AC3E}">
        <p14:creationId xmlns:p14="http://schemas.microsoft.com/office/powerpoint/2010/main" xmlns="" val="9059725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sz="2800" b="1"/>
              <a:t>2</a:t>
            </a:r>
            <a:r>
              <a:rPr lang="bs-Latn-BA" sz="2800"/>
              <a:t>. </a:t>
            </a:r>
            <a:r>
              <a:rPr lang="bs-Latn-BA" sz="2800" b="1"/>
              <a:t>Potrebe za pružanjem usluga preko kojih zatvorenici ostvaruju svoja zagarantovana prava:</a:t>
            </a:r>
            <a:r>
              <a:rPr lang="bs-Latn-BA" sz="3800"/>
              <a:t>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/>
              <a:t>U nizu tih potreba posebno izdvajamo:</a:t>
            </a:r>
          </a:p>
          <a:p>
            <a:pPr>
              <a:buFont typeface="Wingdings" panose="05000000000000000000" pitchFamily="2" charset="2"/>
              <a:buNone/>
            </a:pPr>
            <a:endParaRPr lang="bs-Latn-BA"/>
          </a:p>
          <a:p>
            <a:r>
              <a:rPr lang="bs-Latn-BA"/>
              <a:t> </a:t>
            </a:r>
            <a:r>
              <a:rPr lang="bs-Latn-BA" b="1"/>
              <a:t>Usluge obrazovanja!</a:t>
            </a:r>
          </a:p>
          <a:p>
            <a:r>
              <a:rPr lang="bs-Latn-BA"/>
              <a:t> </a:t>
            </a:r>
            <a:r>
              <a:rPr lang="bs-Latn-BA" b="1"/>
              <a:t>Rad zatvorenika</a:t>
            </a:r>
            <a:r>
              <a:rPr lang="bs-Latn-BA"/>
              <a:t> !</a:t>
            </a:r>
          </a:p>
          <a:p>
            <a:r>
              <a:rPr lang="bs-Latn-BA" b="1"/>
              <a:t>Medicinske usluge</a:t>
            </a:r>
            <a:r>
              <a:rPr lang="bs-Latn-BA"/>
              <a:t> !</a:t>
            </a:r>
          </a:p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xmlns="" val="18067560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sz="4000" b="1"/>
              <a:t>Rad zatvorenika </a:t>
            </a:r>
            <a:r>
              <a:rPr lang="bs-Latn-BA" sz="4000"/>
              <a:t/>
            </a:r>
            <a:br>
              <a:rPr lang="bs-Latn-BA" sz="4000"/>
            </a:br>
            <a:endParaRPr lang="bs-Latn-BA" sz="400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s-Latn-BA" sz="2600"/>
              <a:t>Za obezbjeđenje adekvatnog rada neophodno je osigurati </a:t>
            </a:r>
            <a:r>
              <a:rPr lang="bs-Latn-BA" sz="2600" b="1"/>
              <a:t>radna mjesta, uslova za rad</a:t>
            </a:r>
            <a:r>
              <a:rPr lang="bs-Latn-BA" sz="2600"/>
              <a:t> posebno značajno je spomenuti </a:t>
            </a:r>
            <a:r>
              <a:rPr lang="bs-Latn-BA" sz="2600" b="1"/>
              <a:t>naknade za rad</a:t>
            </a:r>
            <a:r>
              <a:rPr lang="bs-Latn-BA" sz="2600"/>
              <a:t>! Rad u zatvoru nije obavezan ali nije ni besplatan!</a:t>
            </a:r>
          </a:p>
          <a:p>
            <a:r>
              <a:rPr lang="bs-Latn-BA" sz="2600">
                <a:ea typeface="Latha" pitchFamily="2"/>
                <a:cs typeface="Latha" pitchFamily="2"/>
              </a:rPr>
              <a:t>Podzakonskim aktima </a:t>
            </a:r>
            <a:r>
              <a:rPr lang="ta-IN" sz="2600">
                <a:ea typeface="Latha" pitchFamily="2"/>
                <a:cs typeface="Latha" pitchFamily="2"/>
              </a:rPr>
              <a:t>se</a:t>
            </a:r>
            <a:r>
              <a:rPr lang="bs-Latn-BA" sz="2600">
                <a:ea typeface="Latha" pitchFamily="2"/>
                <a:cs typeface="Latha" pitchFamily="2"/>
              </a:rPr>
              <a:t> uređuju</a:t>
            </a:r>
            <a:r>
              <a:rPr lang="ta-IN" sz="2600">
                <a:ea typeface="Latha" pitchFamily="2"/>
                <a:cs typeface="Latha" pitchFamily="2"/>
              </a:rPr>
              <a:t> osnovi i mjerila za sticanje i određivanje naknade za rad i drugih primanja po osnovu rada</a:t>
            </a:r>
            <a:endParaRPr lang="bs-Latn-BA" sz="2600">
              <a:ea typeface="Latha" pitchFamily="2"/>
              <a:cs typeface="Latha" pitchFamily="2"/>
            </a:endParaRPr>
          </a:p>
          <a:p>
            <a:r>
              <a:rPr lang="bs-Latn-BA" sz="2600"/>
              <a:t>O</a:t>
            </a:r>
            <a:r>
              <a:rPr lang="ta-IN" sz="2600"/>
              <a:t>snovica za obračun mjesečne naknade za rad iznosi (1/4) prosječne plaće na sličnim poslovima ostvarene u posljednja tri mjeseca u privredi BiH. </a:t>
            </a:r>
            <a:endParaRPr lang="bs-Latn-BA" sz="2600"/>
          </a:p>
          <a:p>
            <a:endParaRPr lang="bs-Latn-BA" sz="2600"/>
          </a:p>
        </p:txBody>
      </p:sp>
    </p:spTree>
    <p:extLst>
      <p:ext uri="{BB962C8B-B14F-4D97-AF65-F5344CB8AC3E}">
        <p14:creationId xmlns:p14="http://schemas.microsoft.com/office/powerpoint/2010/main" xmlns="" val="20566584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s-Latn-BA" sz="3800" b="1"/>
              <a:t>Naknada se utvrđuje prema</a:t>
            </a:r>
            <a:r>
              <a:rPr lang="bs-Latn-BA" sz="3800"/>
              <a:t>: </a:t>
            </a:r>
            <a:r>
              <a:rPr lang="ta-IN" sz="3800"/>
              <a:t/>
            </a:r>
            <a:br>
              <a:rPr lang="ta-IN" sz="3800"/>
            </a:br>
            <a:endParaRPr lang="bs-Latn-BA" sz="380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a-IN"/>
              <a:t>vrsti posla kojeg obavljaju</a:t>
            </a:r>
            <a:endParaRPr lang="bs-Latn-BA"/>
          </a:p>
          <a:p>
            <a:pPr>
              <a:lnSpc>
                <a:spcPct val="90000"/>
              </a:lnSpc>
            </a:pPr>
            <a:r>
              <a:rPr lang="bs-Latn-BA">
                <a:ea typeface="Latha" pitchFamily="2"/>
                <a:cs typeface="Latha" pitchFamily="2"/>
              </a:rPr>
              <a:t>dužini radnog vremena </a:t>
            </a:r>
          </a:p>
          <a:p>
            <a:pPr>
              <a:lnSpc>
                <a:spcPct val="90000"/>
              </a:lnSpc>
            </a:pPr>
            <a:r>
              <a:rPr lang="bs-Latn-BA">
                <a:ea typeface="Latha" pitchFamily="2"/>
                <a:cs typeface="Latha" pitchFamily="2"/>
              </a:rPr>
              <a:t>prema kategorizaciji poslova i radnih zadataka</a:t>
            </a:r>
          </a:p>
          <a:p>
            <a:pPr>
              <a:lnSpc>
                <a:spcPct val="90000"/>
              </a:lnSpc>
            </a:pPr>
            <a:r>
              <a:rPr lang="bs-Latn-BA">
                <a:ea typeface="Latha" pitchFamily="2"/>
                <a:cs typeface="Latha" pitchFamily="2"/>
              </a:rPr>
              <a:t> količini i kvalitetu rada, radnoj disciplini i odnosu prema sredstvima rada,</a:t>
            </a:r>
          </a:p>
          <a:p>
            <a:pPr>
              <a:lnSpc>
                <a:spcPct val="90000"/>
              </a:lnSpc>
            </a:pPr>
            <a:r>
              <a:rPr lang="bs-Latn-BA">
                <a:ea typeface="Latha" pitchFamily="2"/>
                <a:cs typeface="Latha" pitchFamily="2"/>
              </a:rPr>
              <a:t> prema doprinosu ostvarenom produktivnošću i ekonomičnošću poslovanja </a:t>
            </a:r>
            <a:endParaRPr lang="ta-IN">
              <a:ea typeface="Latha" pitchFamily="2"/>
              <a:cs typeface="Latha" pitchFamily="2"/>
            </a:endParaRPr>
          </a:p>
          <a:p>
            <a:pPr>
              <a:lnSpc>
                <a:spcPct val="90000"/>
              </a:lnSpc>
            </a:pPr>
            <a:r>
              <a:rPr lang="bs-Latn-BA" b="1">
                <a:ea typeface="Latha" pitchFamily="2"/>
                <a:cs typeface="Latha" pitchFamily="2"/>
              </a:rPr>
              <a:t>D</a:t>
            </a:r>
            <a:r>
              <a:rPr lang="ta-IN" b="1">
                <a:ea typeface="Latha" pitchFamily="2"/>
                <a:cs typeface="Latha" pitchFamily="2"/>
              </a:rPr>
              <a:t>ruga primanja zatvorenika</a:t>
            </a:r>
            <a:r>
              <a:rPr lang="ta-IN" b="1"/>
              <a:t> </a:t>
            </a:r>
            <a:r>
              <a:rPr lang="bs-Latn-BA"/>
              <a:t>(nagrade)</a:t>
            </a:r>
            <a:endParaRPr lang="bs-Latn-BA" b="1"/>
          </a:p>
        </p:txBody>
      </p:sp>
    </p:spTree>
    <p:extLst>
      <p:ext uri="{BB962C8B-B14F-4D97-AF65-F5344CB8AC3E}">
        <p14:creationId xmlns:p14="http://schemas.microsoft.com/office/powerpoint/2010/main" xmlns="" val="17260360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sz="4000" b="1"/>
              <a:t>Pružanje medicinskih usluga:</a:t>
            </a:r>
            <a:br>
              <a:rPr lang="bs-Latn-BA" sz="4000" b="1"/>
            </a:br>
            <a:endParaRPr lang="bs-Latn-BA" sz="4000" b="1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bs-Latn-BA" sz="2600"/>
              <a:t>Primarne i sekundarne zdravstvena zaštita. </a:t>
            </a:r>
          </a:p>
          <a:p>
            <a:pPr>
              <a:lnSpc>
                <a:spcPct val="80000"/>
              </a:lnSpc>
            </a:pPr>
            <a:r>
              <a:rPr lang="bs-Latn-BA" sz="2600" b="1"/>
              <a:t>Primarna</a:t>
            </a:r>
            <a:r>
              <a:rPr lang="bs-Latn-BA" sz="2600"/>
              <a:t> usluge ljekara porodične medicine i medicinskog osoblja: svakodnevni pregledi, konsultacije i određivanje terapije, stacionarni smještaj u slučaju potrebe zadržavanja pacijenta radi praćenja i pružanja pomoći.</a:t>
            </a:r>
          </a:p>
          <a:p>
            <a:pPr>
              <a:lnSpc>
                <a:spcPct val="80000"/>
              </a:lnSpc>
            </a:pPr>
            <a:r>
              <a:rPr lang="bs-Latn-BA" sz="2600"/>
              <a:t> </a:t>
            </a:r>
            <a:r>
              <a:rPr lang="bs-Latn-BA" sz="2600" b="1"/>
              <a:t>Sekundarna </a:t>
            </a:r>
            <a:r>
              <a:rPr lang="bs-Latn-BA" sz="2600"/>
              <a:t>koja se ostvaruje van KPZ, to su specijalistički pregledi, operacije i druga specijalna opsrevacija i dijagnostika poput magnetne rezonance, ct, praćenje i psihičkog i fizičkog stanja i zdravlja pacijenata. </a:t>
            </a:r>
          </a:p>
          <a:p>
            <a:pPr>
              <a:lnSpc>
                <a:spcPct val="80000"/>
              </a:lnSpc>
            </a:pPr>
            <a:r>
              <a:rPr lang="bs-Latn-BA" sz="2600" b="1"/>
              <a:t>Posebni programi odvikavanja od ovisnosti o psihoaktivnih supstanci odnosno alkohola</a:t>
            </a:r>
            <a:r>
              <a:rPr lang="bs-Latn-BA" sz="260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8634759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s-Latn-BA" sz="3800" b="1"/>
              <a:t>3. Potrebe za formiranje i održavanje objekta:</a:t>
            </a:r>
            <a:r>
              <a:rPr lang="bs-Latn-BA" sz="3800"/>
              <a:t>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/>
              <a:t>Redovni troškovi za korištenje električne energije, vode, održavanje higijene, oprmanje kuhinje, soba – spavaona, prostorija za učenje – održavanje nastave, dodatne aktivnosti ili sekcije: umjetnička, noviarska, glumačka i sl. te  sportske aktivnosti. </a:t>
            </a:r>
          </a:p>
          <a:p>
            <a:r>
              <a:rPr lang="bs-Latn-BA"/>
              <a:t>Vanredni troškovi</a:t>
            </a:r>
          </a:p>
        </p:txBody>
      </p:sp>
    </p:spTree>
    <p:extLst>
      <p:ext uri="{BB962C8B-B14F-4D97-AF65-F5344CB8AC3E}">
        <p14:creationId xmlns:p14="http://schemas.microsoft.com/office/powerpoint/2010/main" xmlns="" val="25625242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s-Latn-BA" sz="3800" b="1">
                <a:ea typeface="Latha" pitchFamily="2"/>
                <a:cs typeface="Latha" pitchFamily="2"/>
              </a:rPr>
              <a:t>4. </a:t>
            </a:r>
            <a:r>
              <a:rPr lang="ta-IN" sz="3800" b="1">
                <a:ea typeface="Latha" pitchFamily="2"/>
                <a:cs typeface="Latha" pitchFamily="2"/>
              </a:rPr>
              <a:t>Plaće uposlenih koji obezbjeđuju rad</a:t>
            </a:r>
            <a:r>
              <a:rPr lang="ta-IN" sz="3800"/>
              <a:t> </a:t>
            </a:r>
            <a:r>
              <a:rPr lang="bs-Latn-BA" sz="3800" b="1"/>
              <a:t>KPZ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a-IN">
                <a:ea typeface="Latha" pitchFamily="2"/>
                <a:cs typeface="Latha" pitchFamily="2"/>
              </a:rPr>
              <a:t>Obzirom na njihovu unutrašnju organizaciju u pet odjela, </a:t>
            </a:r>
            <a:endParaRPr lang="bs-Latn-BA">
              <a:ea typeface="Latha" pitchFamily="2"/>
              <a:cs typeface="Latha" pitchFamily="2"/>
            </a:endParaRPr>
          </a:p>
          <a:p>
            <a:r>
              <a:rPr lang="ta-IN">
                <a:ea typeface="Latha" pitchFamily="2"/>
                <a:cs typeface="Latha" pitchFamily="2"/>
              </a:rPr>
              <a:t>veličinu i tip ustanove (zatvorena, poluotvorena ili otvorena)  </a:t>
            </a:r>
            <a:endParaRPr lang="bs-Latn-BA">
              <a:ea typeface="Latha" pitchFamily="2"/>
              <a:cs typeface="Latha" pitchFamily="2"/>
            </a:endParaRPr>
          </a:p>
          <a:p>
            <a:r>
              <a:rPr lang="ta-IN">
                <a:ea typeface="Latha" pitchFamily="2"/>
                <a:cs typeface="Latha" pitchFamily="2"/>
              </a:rPr>
              <a:t>imamo  i različit</a:t>
            </a:r>
            <a:r>
              <a:rPr lang="bs-Latn-BA">
                <a:ea typeface="Latha" pitchFamily="2"/>
                <a:cs typeface="Latha" pitchFamily="2"/>
              </a:rPr>
              <a:t>e potrebe u pogledu </a:t>
            </a:r>
            <a:r>
              <a:rPr lang="ta-IN">
                <a:ea typeface="Latha" pitchFamily="2"/>
                <a:cs typeface="Latha" pitchFamily="2"/>
              </a:rPr>
              <a:t>broj</a:t>
            </a:r>
            <a:r>
              <a:rPr lang="bs-Latn-BA">
                <a:ea typeface="Latha" pitchFamily="2"/>
                <a:cs typeface="Latha" pitchFamily="2"/>
              </a:rPr>
              <a:t>a</a:t>
            </a:r>
            <a:r>
              <a:rPr lang="ta-IN">
                <a:ea typeface="Latha" pitchFamily="2"/>
                <a:cs typeface="Latha" pitchFamily="2"/>
              </a:rPr>
              <a:t> i </a:t>
            </a:r>
            <a:r>
              <a:rPr lang="bs-Latn-BA">
                <a:ea typeface="Latha" pitchFamily="2"/>
                <a:cs typeface="Latha" pitchFamily="2"/>
              </a:rPr>
              <a:t>kvalifikaciju</a:t>
            </a:r>
            <a:r>
              <a:rPr lang="ta-IN">
                <a:ea typeface="Latha" pitchFamily="2"/>
                <a:cs typeface="Latha" pitchFamily="2"/>
              </a:rPr>
              <a:t> osobalja.</a:t>
            </a:r>
            <a:r>
              <a:rPr lang="bs-Latn-BA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683632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sz="3800" b="1"/>
              <a:t>Prosječna cijena koštanja izvršenja kazne zatvora po danu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/>
              <a:t>Nema zvanično utvrđene cijene koštanja ni na jednom nivou koje su pod ingerencijom ministarstava pravde!</a:t>
            </a:r>
          </a:p>
          <a:p>
            <a:endParaRPr lang="bs-Latn-BA"/>
          </a:p>
          <a:p>
            <a:r>
              <a:rPr lang="bs-Latn-BA"/>
              <a:t>Prosječna cijena koštanja je </a:t>
            </a:r>
            <a:r>
              <a:rPr lang="bs-Latn-BA" b="1"/>
              <a:t>70 – 80 KM</a:t>
            </a:r>
            <a:r>
              <a:rPr lang="bs-Latn-BA"/>
              <a:t> za zadovoljavanje navedenih potreba!</a:t>
            </a:r>
          </a:p>
        </p:txBody>
      </p:sp>
    </p:spTree>
    <p:extLst>
      <p:ext uri="{BB962C8B-B14F-4D97-AF65-F5344CB8AC3E}">
        <p14:creationId xmlns:p14="http://schemas.microsoft.com/office/powerpoint/2010/main" xmlns="" val="342371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DE111B-E767-4257-B9CE-4F79FE7A6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Uvodna izlaganja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79E9462-A7DA-41F9-B0C6-96262436C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dirty="0"/>
              <a:t>Teme današnjih predavanja su zatvorski sistem u BiH</a:t>
            </a:r>
            <a:r>
              <a:rPr lang="bs-Latn-BA" dirty="0"/>
              <a:t>, p</a:t>
            </a:r>
            <a:r>
              <a:rPr lang="en-US" dirty="0" err="1"/>
              <a:t>rincipi</a:t>
            </a:r>
            <a:r>
              <a:rPr lang="en-US" dirty="0"/>
              <a:t> </a:t>
            </a:r>
            <a:r>
              <a:rPr lang="en-US" dirty="0" err="1"/>
              <a:t>izvr</a:t>
            </a:r>
            <a:r>
              <a:rPr lang="hr-HR" dirty="0"/>
              <a:t>š</a:t>
            </a:r>
            <a:r>
              <a:rPr lang="en-US" dirty="0" err="1"/>
              <a:t>enja</a:t>
            </a:r>
            <a:r>
              <a:rPr lang="en-US" dirty="0"/>
              <a:t> </a:t>
            </a:r>
            <a:r>
              <a:rPr lang="en-US" dirty="0" err="1"/>
              <a:t>kazne</a:t>
            </a:r>
            <a:r>
              <a:rPr lang="en-US" dirty="0"/>
              <a:t> </a:t>
            </a:r>
            <a:r>
              <a:rPr lang="en-US" dirty="0" err="1"/>
              <a:t>zatvora</a:t>
            </a:r>
            <a:r>
              <a:rPr lang="hr-HR" dirty="0"/>
              <a:t>, p</a:t>
            </a:r>
            <a:r>
              <a:rPr lang="en-US" dirty="0" err="1"/>
              <a:t>rava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du</a:t>
            </a:r>
            <a:r>
              <a:rPr lang="hr-HR" dirty="0"/>
              <a:t>ž</a:t>
            </a:r>
            <a:r>
              <a:rPr lang="en-US" dirty="0" err="1"/>
              <a:t>nosti</a:t>
            </a:r>
            <a:r>
              <a:rPr lang="en-US" dirty="0"/>
              <a:t> </a:t>
            </a:r>
            <a:r>
              <a:rPr lang="en-US" dirty="0" err="1"/>
              <a:t>zatvorenika</a:t>
            </a:r>
            <a:r>
              <a:rPr lang="bs-Latn-BA" dirty="0"/>
              <a:t>! Sa ovim temama počinjemo obrađivati oblasti koje se odnose na izvršenje kazne zatvora kao najstrožije krivične sankcije u krivičnom zakonodavstvu BiH, ali i mnogim zemljama svijeta. Do sada smo se upoznali sa mnoštvom pojmova i principa vezanim za izvršenje i primjenu alternativnih mjera, alternativnih sankcija ali i kaznom zatvora, počevši od njenoh historijskog razvoja, njeno „oblikovanje“ kroz propise i pojavu prvog prava iz kojieg se kasnije i razvija Penologija kao nauka tj.Penitensijarnog prava ili prava izvršenja kazne zatvora. </a:t>
            </a:r>
          </a:p>
          <a:p>
            <a:pPr marL="0" indent="0">
              <a:buNone/>
            </a:pPr>
            <a:r>
              <a:rPr lang="bs-Latn-BA" dirty="0"/>
              <a:t>Kako je u najvećem dijelu svijeta ukinuta smrtna kazna, kazna zatvora je ostala najstrožija krivična sankcija i njeno izricanje se veže za teža ili najteža krivična djela. Obzirom na savremena shvatanja i tendencije, opoća je preporuka da ona bude posljednji izbor, kada je to neophodno, u sistemu borbe protiv kriminaliteta. </a:t>
            </a:r>
          </a:p>
          <a:p>
            <a:pPr marL="0" indent="0">
              <a:buNone/>
            </a:pPr>
            <a:r>
              <a:rPr lang="bs-Latn-BA" dirty="0"/>
              <a:t>Ipak, kada se izrekne i izvršava, njen zanačaj i efikasnost neupitno trebaju biti naglašeni i treba im se posvetiti posebna pažnja. </a:t>
            </a:r>
          </a:p>
          <a:p>
            <a:pPr marL="0" indent="0">
              <a:buNone/>
            </a:pPr>
            <a:r>
              <a:rPr lang="bs-Latn-BA" dirty="0"/>
              <a:t>Radi sveobuhvatnijeg pristupa ovoj temi, uvida u pojedine segmente koji baš i nisu dostupni općoj javnosti, kao i naglašavajući značaj i prednosti odnosno nedostatke kazne zatvora komparirajući ih sa pojedinim alternativninim sankcijama, ovo izlaganje će imati specifičan sadržaj i obuhvatiće određene cjeline.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34114421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sz="3200" b="1"/>
              <a:t>Konačna prosječna cijena koštanja izvršenja je 100 KM</a:t>
            </a:r>
            <a:r>
              <a:rPr lang="bs-Latn-BA" sz="3800"/>
              <a:t>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71500" indent="-571500">
              <a:buNone/>
            </a:pPr>
            <a:r>
              <a:rPr lang="bs-Latn-BA">
                <a:ea typeface="Latha" pitchFamily="2"/>
                <a:cs typeface="Latha" pitchFamily="2"/>
              </a:rPr>
              <a:t>Kada se navedenim troškovima dodaju p</a:t>
            </a:r>
            <a:r>
              <a:rPr lang="ta-IN">
                <a:ea typeface="Latha" pitchFamily="2"/>
                <a:cs typeface="Latha" pitchFamily="2"/>
              </a:rPr>
              <a:t>laće uposlenih koji obezbjeđuju rad</a:t>
            </a:r>
            <a:r>
              <a:rPr lang="ta-IN"/>
              <a:t> </a:t>
            </a:r>
            <a:r>
              <a:rPr lang="bs-Latn-BA"/>
              <a:t>KPZ </a:t>
            </a:r>
          </a:p>
          <a:p>
            <a:pPr marL="571500" indent="-571500">
              <a:buNone/>
            </a:pPr>
            <a:endParaRPr lang="bs-Latn-BA"/>
          </a:p>
          <a:p>
            <a:pPr marL="571500" indent="-571500">
              <a:buNone/>
            </a:pPr>
            <a:r>
              <a:rPr lang="bs-Latn-BA"/>
              <a:t>Prema ovoj visini je i utvrđena visina iznosa </a:t>
            </a:r>
            <a:r>
              <a:rPr lang="bs-Latn-BA" u="sng"/>
              <a:t>zamjene novčane kazne u kaznu zatvora ili zamjena u supsidijarni</a:t>
            </a:r>
            <a:r>
              <a:rPr lang="bs-Latn-BA"/>
              <a:t> zatvor odnosno argumet za uvođenje posebne alternativne sankcije </a:t>
            </a:r>
            <a:r>
              <a:rPr lang="bs-Latn-BA" u="sng"/>
              <a:t>kućni zatvor sa elektronskim nadzorom.  </a:t>
            </a:r>
          </a:p>
          <a:p>
            <a:pPr marL="571500" indent="-571500"/>
            <a:endParaRPr lang="bs-Latn-BA" u="sng"/>
          </a:p>
        </p:txBody>
      </p:sp>
    </p:spTree>
    <p:extLst>
      <p:ext uri="{BB962C8B-B14F-4D97-AF65-F5344CB8AC3E}">
        <p14:creationId xmlns:p14="http://schemas.microsoft.com/office/powerpoint/2010/main" xmlns="" val="813742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sz="3800"/>
              <a:t>Cijena koštanja izvršenja kazne zatvora u zatvorskom sistemu u BiH</a:t>
            </a:r>
            <a:br>
              <a:rPr lang="bs-Latn-BA" sz="3800"/>
            </a:br>
            <a:endParaRPr lang="bs-Latn-BA" sz="380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/>
              <a:t>U decembru 2016. ukupan broj osoba koje su se nalazile na izvršenju je </a:t>
            </a:r>
            <a:r>
              <a:rPr lang="bs-Latn-BA" b="1"/>
              <a:t>3.220</a:t>
            </a:r>
            <a:r>
              <a:rPr lang="bs-Latn-BA"/>
              <a:t> osoba</a:t>
            </a:r>
          </a:p>
          <a:p>
            <a:r>
              <a:rPr lang="bs-Latn-BA"/>
              <a:t>Od toga u FBiH 1.930 a u RS oko 1.000 osoba</a:t>
            </a:r>
          </a:p>
          <a:p>
            <a:r>
              <a:rPr lang="bs-Latn-BA"/>
              <a:t>Stoga dnevni troškovi izvršnje kazne zatvora i mjere pritvora su bili:</a:t>
            </a:r>
          </a:p>
          <a:p>
            <a:r>
              <a:rPr lang="bs-Latn-BA" b="1"/>
              <a:t>FBiH 193.000 KM </a:t>
            </a:r>
          </a:p>
          <a:p>
            <a:r>
              <a:rPr lang="bs-Latn-BA" b="1"/>
              <a:t>RS 100.000 KM </a:t>
            </a:r>
          </a:p>
          <a:p>
            <a:pPr>
              <a:buFont typeface="Wingdings" panose="05000000000000000000" pitchFamily="2" charset="2"/>
              <a:buNone/>
            </a:pPr>
            <a:endParaRPr lang="bs-Latn-BA" b="1"/>
          </a:p>
        </p:txBody>
      </p:sp>
    </p:spTree>
    <p:extLst>
      <p:ext uri="{BB962C8B-B14F-4D97-AF65-F5344CB8AC3E}">
        <p14:creationId xmlns:p14="http://schemas.microsoft.com/office/powerpoint/2010/main" xmlns="" val="35113252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s-Latn-BA"/>
              <a:t>Primjećujemo: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 b="1"/>
              <a:t>Disproporcija</a:t>
            </a:r>
            <a:r>
              <a:rPr lang="bs-Latn-BA"/>
              <a:t> u broju osoba odnosno u visini izdvajanja budžetskih sredstava u ovu svrhu u entitetima</a:t>
            </a:r>
          </a:p>
          <a:p>
            <a:r>
              <a:rPr lang="bs-Latn-BA" b="1"/>
              <a:t>Veoma visoke iznose</a:t>
            </a:r>
            <a:r>
              <a:rPr lang="bs-Latn-BA"/>
              <a:t> na godišnjem nivou </a:t>
            </a:r>
          </a:p>
          <a:p>
            <a:r>
              <a:rPr lang="bs-Latn-BA"/>
              <a:t>u FBiH 70.445 000KM</a:t>
            </a:r>
          </a:p>
          <a:p>
            <a:r>
              <a:rPr lang="bs-Latn-BA"/>
              <a:t>U RS 36. 500 000 KM</a:t>
            </a:r>
          </a:p>
        </p:txBody>
      </p:sp>
    </p:spTree>
    <p:extLst>
      <p:ext uri="{BB962C8B-B14F-4D97-AF65-F5344CB8AC3E}">
        <p14:creationId xmlns:p14="http://schemas.microsoft.com/office/powerpoint/2010/main" xmlns="" val="8385588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s-Latn-BA"/>
              <a:t>Opći osvrt: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bs-Latn-BA" sz="2400" b="1" dirty="0"/>
              <a:t>NAPRAVITI RAVNOTEŽU IZMEĐU EFIKASNOG I EFEKTIVNOG IZVRŠENJA KAZNE ZATVORA I TROŠKOVA NJENE PRIMJENE ODNOSNO IZVRŠENJA!</a:t>
            </a:r>
          </a:p>
          <a:p>
            <a:r>
              <a:rPr lang="bs-Latn-BA" sz="2400" b="1" dirty="0"/>
              <a:t>Teško je smanjiti cijenu koštanja kada su generalno uslovi u zatvorskom sistemu u BiH skromni, naknade za rad skromne, plaće uposlenih također a evidentan je i deficit takvog kadra, cijena medicinskih usluga visoke. </a:t>
            </a:r>
          </a:p>
          <a:p>
            <a:r>
              <a:rPr lang="bs-Latn-BA" sz="2400" b="1" dirty="0"/>
              <a:t>Potrebno je tražiti druga rješenja a koja se ne odnose na smanjenje troškova za zadovoljavanje osnovnih potreba i usluga.</a:t>
            </a:r>
          </a:p>
        </p:txBody>
      </p:sp>
    </p:spTree>
    <p:extLst>
      <p:ext uri="{BB962C8B-B14F-4D97-AF65-F5344CB8AC3E}">
        <p14:creationId xmlns:p14="http://schemas.microsoft.com/office/powerpoint/2010/main" xmlns="" val="21166610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Moguća rješenja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s-Latn-BA" sz="2800" b="1" dirty="0"/>
              <a:t>Smanjiti troškove zdravstvene zaštite ili medicinskih usluga za </a:t>
            </a:r>
            <a:r>
              <a:rPr lang="bs-Latn-BA" sz="2800" b="1" u="sng" dirty="0"/>
              <a:t>ovu kategoriju pacijenata</a:t>
            </a:r>
          </a:p>
          <a:p>
            <a:r>
              <a:rPr lang="bs-Latn-BA" sz="2800" b="1" dirty="0"/>
              <a:t>Smanjiti broj izricanja kazni zatvora odnosno </a:t>
            </a:r>
            <a:r>
              <a:rPr lang="bs-Latn-BA" sz="2800" b="1" dirty="0" err="1"/>
              <a:t>zavorenika</a:t>
            </a:r>
            <a:r>
              <a:rPr lang="bs-Latn-BA" sz="2800" b="1" dirty="0"/>
              <a:t> i pritvorenika u ustanovama!</a:t>
            </a:r>
          </a:p>
          <a:p>
            <a:r>
              <a:rPr lang="bs-Latn-BA" sz="2800" b="1" dirty="0"/>
              <a:t>Umjesto kratkih kazni zatvora do 6 mjeseci odnosno do godinu dana, izricati  alternativne sankcije!</a:t>
            </a:r>
          </a:p>
        </p:txBody>
      </p:sp>
    </p:spTree>
    <p:extLst>
      <p:ext uri="{BB962C8B-B14F-4D97-AF65-F5344CB8AC3E}">
        <p14:creationId xmlns:p14="http://schemas.microsoft.com/office/powerpoint/2010/main" xmlns="" val="7184962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s-Latn-BA" sz="3800" b="1" dirty="0"/>
              <a:t>Alternativne sankcije u krivičnom zakonodavstvu u BiH: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bs-Latn-BA" sz="2600" u="sng" dirty="0"/>
              <a:t>Novčana kazna</a:t>
            </a:r>
            <a:r>
              <a:rPr lang="bs-Latn-BA" sz="2600" dirty="0"/>
              <a:t>- znači i priliv u budžet,</a:t>
            </a:r>
            <a:endParaRPr lang="bs-Latn-BA" sz="2600" u="sng" dirty="0"/>
          </a:p>
          <a:p>
            <a:r>
              <a:rPr lang="bs-Latn-BA" sz="2600" u="sng" dirty="0"/>
              <a:t>Zamjena kazne zatvora novčanom kaznom (u </a:t>
            </a:r>
            <a:r>
              <a:rPr lang="bs-Latn-BA" sz="2600" u="sng" dirty="0">
                <a:solidFill>
                  <a:schemeClr val="tx1"/>
                </a:solidFill>
              </a:rPr>
              <a:t>2017. 194 </a:t>
            </a:r>
            <a:r>
              <a:rPr lang="bs-Latn-BA" sz="2600" u="sng" dirty="0"/>
              <a:t>u 2018. priliv u budžet za oko 2. 500.000 KM), </a:t>
            </a:r>
          </a:p>
          <a:p>
            <a:r>
              <a:rPr lang="bs-Latn-BA" sz="2600" u="sng" dirty="0"/>
              <a:t>Rad za opće dobro na slobodi (</a:t>
            </a:r>
            <a:r>
              <a:rPr lang="bs-Latn-BA" sz="2600" u="sng" dirty="0">
                <a:solidFill>
                  <a:schemeClr val="tx1"/>
                </a:solidFill>
              </a:rPr>
              <a:t>107)</a:t>
            </a:r>
            <a:r>
              <a:rPr lang="bs-Latn-BA" sz="2600" dirty="0">
                <a:solidFill>
                  <a:schemeClr val="tx1"/>
                </a:solidFill>
              </a:rPr>
              <a:t> </a:t>
            </a:r>
            <a:r>
              <a:rPr lang="bs-Latn-BA" sz="2600" dirty="0"/>
              <a:t>iziskuje troškove nadzora i naknade za prevoz i topli obrok, ali je riječ o radu bez naknade. </a:t>
            </a:r>
            <a:endParaRPr lang="bs-Latn-BA" sz="2600" u="sng" dirty="0"/>
          </a:p>
          <a:p>
            <a:r>
              <a:rPr lang="bs-Latn-BA" sz="2600" u="sng" dirty="0"/>
              <a:t>Kućni zatvor sa elektronskim nadzorom (u 2018. ukupno </a:t>
            </a:r>
            <a:r>
              <a:rPr lang="bs-Latn-BA" sz="2600" u="sng" dirty="0" err="1"/>
              <a:t>izdržano</a:t>
            </a:r>
            <a:r>
              <a:rPr lang="bs-Latn-BA" sz="2600" u="sng" dirty="0"/>
              <a:t> 433 mjere, trenutno je 175 alternativnih sankcija na snazi)</a:t>
            </a:r>
            <a:r>
              <a:rPr lang="bs-Latn-BA" sz="2600" dirty="0"/>
              <a:t> cijena koštanja navedene sankcije je </a:t>
            </a:r>
            <a:r>
              <a:rPr lang="bs-Latn-BA" sz="2600" dirty="0" err="1"/>
              <a:t>caa</a:t>
            </a:r>
            <a:r>
              <a:rPr lang="bs-Latn-BA" sz="2600" dirty="0"/>
              <a:t>. 22 KM. </a:t>
            </a:r>
          </a:p>
          <a:p>
            <a:r>
              <a:rPr lang="bs-Latn-BA" sz="2600" u="sng" dirty="0" err="1"/>
              <a:t>Uslovna</a:t>
            </a:r>
            <a:r>
              <a:rPr lang="bs-Latn-BA" sz="2600" u="sng" dirty="0"/>
              <a:t> osuda</a:t>
            </a:r>
          </a:p>
          <a:p>
            <a:r>
              <a:rPr lang="bs-Latn-BA" sz="2600" u="sng" dirty="0"/>
              <a:t>Alternativna mjera </a:t>
            </a:r>
            <a:r>
              <a:rPr lang="bs-Latn-BA" sz="2600" b="1" u="sng" dirty="0" err="1"/>
              <a:t>uslovnog</a:t>
            </a:r>
            <a:r>
              <a:rPr lang="bs-Latn-BA" sz="2600" b="1" u="sng" dirty="0"/>
              <a:t> otpusta</a:t>
            </a:r>
            <a:r>
              <a:rPr lang="bs-Latn-BA" sz="2600" u="sng" dirty="0"/>
              <a:t> u BiH u 2016.godini je  730 otpusta. </a:t>
            </a:r>
          </a:p>
        </p:txBody>
      </p:sp>
    </p:spTree>
    <p:extLst>
      <p:ext uri="{BB962C8B-B14F-4D97-AF65-F5344CB8AC3E}">
        <p14:creationId xmlns:p14="http://schemas.microsoft.com/office/powerpoint/2010/main" xmlns="" val="3430062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137A91-CD58-45F4-AB12-4736DA696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024B95-496A-477A-9322-52D6D79D5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Prezentacijom broja izrečenih alternativnih sankcija i naglašavanjem potencijalnih troškova njihovog  izvršenja, ustvari želimo pokazati kako to izgleda i sa ekonomskog aspekta.</a:t>
            </a:r>
          </a:p>
          <a:p>
            <a:endParaRPr lang="bs-Latn-BA" dirty="0"/>
          </a:p>
          <a:p>
            <a:r>
              <a:rPr lang="bs-Latn-BA" dirty="0"/>
              <a:t>O penološkim ili svrsishodnim razlozima smo ranije govorili a govorićemo i u sljedećim izlaganjima.</a:t>
            </a:r>
          </a:p>
        </p:txBody>
      </p:sp>
    </p:spTree>
    <p:extLst>
      <p:ext uri="{BB962C8B-B14F-4D97-AF65-F5344CB8AC3E}">
        <p14:creationId xmlns:p14="http://schemas.microsoft.com/office/powerpoint/2010/main" xmlns="" val="1627838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Pojam </a:t>
            </a:r>
            <a:r>
              <a:rPr lang="bs-Latn-BA" b="1" dirty="0" err="1"/>
              <a:t>postpenalne</a:t>
            </a:r>
            <a:r>
              <a:rPr lang="bs-Latn-BA" b="1" dirty="0"/>
              <a:t> podrške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sr-Latn-CS" dirty="0"/>
          </a:p>
          <a:p>
            <a:r>
              <a:rPr lang="sr-Latn-CS" b="1" dirty="0"/>
              <a:t>Postpena podrška je nadzor, pomoć i zaštita učinioca krivičnog djela slijedi nakon izdržane kazne zatvora ili neke druge sankcije institucionalnog karaktera. </a:t>
            </a:r>
          </a:p>
          <a:p>
            <a:r>
              <a:rPr lang="sr-Latn-CS" dirty="0"/>
              <a:t>Predstavlja završnu fazu resocijalizacije učinioca krivičnog djela na slobodi i njegovu uspješnu reintegraciju u zajednicu. </a:t>
            </a:r>
          </a:p>
          <a:p>
            <a:r>
              <a:rPr lang="sr-Latn-CS" dirty="0"/>
              <a:t>Sa ovom temom ćemo se ovom prilikom kratko upoznati a obzirom da je riječ o posljednjoj fazi izvršenja kazne zatvora i odvija se van zatvora, višestruko je značajna. Sama činjenica da, ma koliko bio uspješan tretman u ustanovama i ma koliko bila uspješna resocijalizacija, život nakon „rešetaka“ se nastavlja, a pomoć i podrška u toj fazi je svakom bivšem zatvoreniku neophodna.</a:t>
            </a:r>
          </a:p>
          <a:p>
            <a:r>
              <a:rPr lang="sr-Latn-CS" dirty="0"/>
              <a:t>Na žalost sitem postpenalne podrške u BiH je jako loš, što dovodi u pitanje uspjeh cijelog procesa resocijalizacije zatvorenika jer njegova reintegracija u zajednicu jednako treba biti uspješna.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24354918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s-Latn-BA"/>
              <a:t>Tri segmenta postpenalne podrške: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bs-Latn-BA"/>
              <a:t>Nadzor</a:t>
            </a:r>
          </a:p>
          <a:p>
            <a:pPr>
              <a:lnSpc>
                <a:spcPct val="90000"/>
              </a:lnSpc>
            </a:pPr>
            <a:r>
              <a:rPr lang="bs-Latn-BA"/>
              <a:t>Zaštita </a:t>
            </a:r>
          </a:p>
          <a:p>
            <a:pPr>
              <a:lnSpc>
                <a:spcPct val="90000"/>
              </a:lnSpc>
            </a:pPr>
            <a:r>
              <a:rPr lang="bs-Latn-BA"/>
              <a:t>Pomoć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bs-Latn-BA"/>
              <a:t>U okviru kojih se provode  posebni  postpenalni tretmani kao</a:t>
            </a:r>
            <a:r>
              <a:rPr lang="sr-Latn-CS"/>
              <a:t> </a:t>
            </a:r>
            <a:r>
              <a:rPr lang="sr-Latn-CS" b="1"/>
              <a:t>terapijski postupci, započeti u instituciji;</a:t>
            </a:r>
            <a:endParaRPr lang="bs-Latn-BA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bs-Latn-BA"/>
              <a:t>Ovi oblici podrške mogu biti </a:t>
            </a:r>
            <a:r>
              <a:rPr lang="bs-Latn-BA" u="sng"/>
              <a:t>institucionalnog</a:t>
            </a:r>
            <a:r>
              <a:rPr lang="bs-Latn-BA"/>
              <a:t> ili </a:t>
            </a:r>
            <a:r>
              <a:rPr lang="bs-Latn-BA" u="sng"/>
              <a:t>neinstitucionalnog</a:t>
            </a:r>
            <a:r>
              <a:rPr lang="bs-Latn-BA"/>
              <a:t> karaktera u zavisnosti od vrste reakcije koju pružaju.</a:t>
            </a:r>
          </a:p>
        </p:txBody>
      </p:sp>
    </p:spTree>
    <p:extLst>
      <p:ext uri="{BB962C8B-B14F-4D97-AF65-F5344CB8AC3E}">
        <p14:creationId xmlns:p14="http://schemas.microsoft.com/office/powerpoint/2010/main" xmlns="" val="42056347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r-Latn-CS" u="sng"/>
              <a:t>Institucionalnog</a:t>
            </a:r>
            <a:r>
              <a:rPr lang="sr-Latn-CS"/>
              <a:t>: svratišta – prihvatilišta za prenoćište posebno organizovane za bivše zatvorenike za kraći boravak,  ili </a:t>
            </a:r>
          </a:p>
          <a:p>
            <a:pPr>
              <a:lnSpc>
                <a:spcPct val="90000"/>
              </a:lnSpc>
            </a:pPr>
            <a:r>
              <a:rPr lang="sr-Latn-CS" u="sng"/>
              <a:t>neinstitucionalne</a:t>
            </a:r>
            <a:r>
              <a:rPr lang="sr-Latn-CS"/>
              <a:t>, razni oblici pomoći kroz različite humanitarne, najčešće nevladine organizacije, a u kojima se obavljaju određeni</a:t>
            </a:r>
            <a:r>
              <a:rPr lang="sr-Latn-CS" b="1"/>
              <a:t> procesi u funkciji socijalne zaštite i zbrinjavanja onih kojima je takva podrška potrebna</a:t>
            </a:r>
            <a:r>
              <a:rPr lang="sr-Latn-CS"/>
              <a:t>. </a:t>
            </a:r>
          </a:p>
          <a:p>
            <a:pPr>
              <a:lnSpc>
                <a:spcPct val="90000"/>
              </a:lnSpc>
            </a:pPr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xmlns="" val="2972596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Sadržaj izlaganja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2000" b="1" dirty="0"/>
              <a:t>Povezivanje pojmova: individualizacija, resocijalizacija, zatvorski sistem i sistem izvršenja kazne zatvora.</a:t>
            </a:r>
          </a:p>
          <a:p>
            <a:r>
              <a:rPr lang="bs-Latn-BA" sz="2000" b="1" dirty="0"/>
              <a:t>Zatvorski sistem u BiH</a:t>
            </a:r>
          </a:p>
          <a:p>
            <a:r>
              <a:rPr lang="bs-Latn-BA" sz="2000" b="1" dirty="0"/>
              <a:t>Sistem izvršenja kazne zatvora u BiH sa posebnim osvrtom na pogodnosti zatvorenika</a:t>
            </a:r>
          </a:p>
          <a:p>
            <a:r>
              <a:rPr lang="bs-Latn-BA" sz="2000" b="1" dirty="0"/>
              <a:t>Troškovi izvršenja kazne zatvora u BiH</a:t>
            </a:r>
          </a:p>
          <a:p>
            <a:r>
              <a:rPr lang="bs-Latn-BA" sz="2000" b="1" dirty="0"/>
              <a:t>Alternativne sankcije: Rad za opće dobro na slobodi, Kućni zatvor sa elektronskim nadzorom, zamjena novčane kazne kaznom zatvora, </a:t>
            </a:r>
            <a:r>
              <a:rPr lang="bs-Latn-BA" sz="2000" b="1" dirty="0" err="1"/>
              <a:t>uslovna</a:t>
            </a:r>
            <a:r>
              <a:rPr lang="bs-Latn-BA" sz="2000" b="1" dirty="0"/>
              <a:t> osuda i novčana kazna. </a:t>
            </a:r>
          </a:p>
          <a:p>
            <a:r>
              <a:rPr lang="bs-Latn-BA" sz="2000" b="1" dirty="0" err="1"/>
              <a:t>Postpenalna</a:t>
            </a:r>
            <a:r>
              <a:rPr lang="bs-Latn-BA" sz="2000" b="1" dirty="0"/>
              <a:t> podrška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xmlns="" val="26856828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s-Latn-BA" sz="3400"/>
              <a:t>Tijela koja provode postpenalnu podršku: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/>
              <a:t>Centri za socijalni rad i/ili nevladin sektor uglavnom pružaju žaštitu i pomoć, preko kojih se uključuju različiti subjekti koji vrše ove funkcije: škole, biroi za zapošljavanje,određeni poslodavci koji obezbjeđuju zaposlenje, prekvalifikacije ... </a:t>
            </a:r>
          </a:p>
          <a:p>
            <a:r>
              <a:rPr lang="bs-Latn-BA"/>
              <a:t>Druge institucije koje vrše funkciju nazora uglavnom vladina tijela. </a:t>
            </a:r>
          </a:p>
        </p:txBody>
      </p:sp>
    </p:spTree>
    <p:extLst>
      <p:ext uri="{BB962C8B-B14F-4D97-AF65-F5344CB8AC3E}">
        <p14:creationId xmlns:p14="http://schemas.microsoft.com/office/powerpoint/2010/main" xmlns="" val="21138348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s-Latn-BA" sz="3400"/>
              <a:t>Problemi primjene postpenalne podrške: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sr-Latn-CS" sz="2800"/>
              <a:t>U manjoj mjeri nedostatak svijesti o ovoj problematici i pravnih propisa</a:t>
            </a:r>
          </a:p>
          <a:p>
            <a:r>
              <a:rPr lang="sr-Latn-CS" sz="2800"/>
              <a:t>U najvećoj mjeri nedostatak podrške zajednice koji se manifestira na različite načine:  podršci koja je usmjerena na </a:t>
            </a:r>
            <a:r>
              <a:rPr lang="sr-Latn-CS" sz="2800" b="1"/>
              <a:t>finanasijsku pomoć</a:t>
            </a:r>
            <a:r>
              <a:rPr lang="sr-Latn-CS" sz="2800"/>
              <a:t>, problem </a:t>
            </a:r>
            <a:r>
              <a:rPr lang="sr-Latn-CS" sz="2800" b="1"/>
              <a:t>stigmatizacije zatvorenika</a:t>
            </a:r>
            <a:r>
              <a:rPr lang="sr-Latn-CS" sz="2800"/>
              <a:t>, odnosno učinilaca krivičnih djela koji su sada na slobodi, zatim problem </a:t>
            </a:r>
            <a:r>
              <a:rPr lang="sr-Latn-CS" sz="2800" b="1"/>
              <a:t>identiteta osobe</a:t>
            </a:r>
            <a:r>
              <a:rPr lang="sr-Latn-CS" sz="2800"/>
              <a:t> kao i problem </a:t>
            </a:r>
            <a:r>
              <a:rPr lang="sr-Latn-CS" sz="2800" b="1"/>
              <a:t>odnosa u socijalnoj grupi</a:t>
            </a:r>
            <a:r>
              <a:rPr lang="sr-Latn-CS" sz="2800"/>
              <a:t>.</a:t>
            </a:r>
            <a:r>
              <a:rPr lang="bs-Latn-BA" sz="2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6166181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260350"/>
            <a:ext cx="8229600" cy="1143000"/>
          </a:xfrm>
        </p:spPr>
        <p:txBody>
          <a:bodyPr/>
          <a:lstStyle/>
          <a:p>
            <a:r>
              <a:rPr lang="bs-Latn-BA" sz="3200" b="1"/>
              <a:t>Oblici postpenalne podrške</a:t>
            </a:r>
            <a:r>
              <a:rPr lang="bs-Latn-BA"/>
              <a:t>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bs-Latn-BA" sz="2400" b="1"/>
              <a:t>Podrška u toku izdržavanja krivične sankcije kroz:</a:t>
            </a:r>
          </a:p>
          <a:p>
            <a:pPr marL="457200" indent="-457200">
              <a:lnSpc>
                <a:spcPct val="90000"/>
              </a:lnSpc>
              <a:buNone/>
            </a:pPr>
            <a:endParaRPr lang="bs-Latn-BA" sz="2400" b="1"/>
          </a:p>
          <a:p>
            <a:pPr marL="457200" indent="-457200">
              <a:lnSpc>
                <a:spcPct val="90000"/>
              </a:lnSpc>
              <a:buNone/>
            </a:pPr>
            <a:r>
              <a:rPr lang="bs-Latn-BA" sz="2400"/>
              <a:t>- primjenu prava na kontakte sa porodicom i  prava na pogodnosti </a:t>
            </a:r>
          </a:p>
          <a:p>
            <a:pPr marL="457200" indent="-457200">
              <a:lnSpc>
                <a:spcPct val="90000"/>
              </a:lnSpc>
              <a:buNone/>
            </a:pPr>
            <a:r>
              <a:rPr lang="bs-Latn-BA" sz="2400"/>
              <a:t>- pripreme za otpust pa su ustanove u kojima se maloljetnik nalazi na izdržavanju krivične sankcije institucionalnog karatkera dužne najmanje 90 dana prije planiranog njegovog otpuštanja obavijestiti  o tome roditelje, usvojitelje, bliske srodnike maloljetnika i nadležni organ starateljstva sa prijedlogom mjera koje je neophodno poduzeti za prihvat maloljetnika i njegov povratak u zajednicu. </a:t>
            </a:r>
          </a:p>
        </p:txBody>
      </p:sp>
    </p:spTree>
    <p:extLst>
      <p:ext uri="{BB962C8B-B14F-4D97-AF65-F5344CB8AC3E}">
        <p14:creationId xmlns:p14="http://schemas.microsoft.com/office/powerpoint/2010/main" xmlns="" val="22953539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s-Latn-BA" sz="2600" b="1"/>
              <a:t>2. Sistem podrške: nadzora, pomoci i zaštite van institucije ostvaruju centri za socijalni rad kroz</a:t>
            </a:r>
            <a:r>
              <a:rPr lang="bs-Latn-BA" sz="2600"/>
              <a:t>: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s-Latn-BA" sz="2800" b="1" i="1"/>
              <a:t>smještaj </a:t>
            </a:r>
            <a:r>
              <a:rPr lang="bs-Latn-BA" sz="2800"/>
              <a:t>maloljetnika u sredinu u kojoj će živjeti </a:t>
            </a:r>
          </a:p>
          <a:p>
            <a:r>
              <a:rPr lang="bs-Latn-BA" sz="2800"/>
              <a:t>obezbjediti adekvatnu </a:t>
            </a:r>
            <a:r>
              <a:rPr lang="bs-Latn-BA" sz="2800" b="1" i="1"/>
              <a:t>zdravstvenu zaštitu</a:t>
            </a:r>
            <a:r>
              <a:rPr lang="bs-Latn-BA" sz="2800"/>
              <a:t> radi zaštite njihovog fizičkog i mentalnog zdravlja uz posebne programe odvikavanja od ovisnosti</a:t>
            </a:r>
          </a:p>
          <a:p>
            <a:r>
              <a:rPr lang="bs-Latn-BA" sz="2800"/>
              <a:t>Obezbjediti </a:t>
            </a:r>
            <a:r>
              <a:rPr lang="bs-Latn-BA" sz="2800" b="1" i="1"/>
              <a:t>obrazovanje i zaposlenje</a:t>
            </a:r>
            <a:r>
              <a:rPr lang="bs-Latn-BA" sz="2800"/>
              <a:t> i u tom smislu centri ostvaruju kontakte sa vladinim i nevladinim sektorom: škole, biroi, pravna lica kao značajni subjekti pri zaposljavanju i dokvalifikacij ili prekvalifikacij...</a:t>
            </a:r>
          </a:p>
          <a:p>
            <a:endParaRPr lang="bs-Latn-BA" sz="2800"/>
          </a:p>
        </p:txBody>
      </p:sp>
    </p:spTree>
    <p:extLst>
      <p:ext uri="{BB962C8B-B14F-4D97-AF65-F5344CB8AC3E}">
        <p14:creationId xmlns:p14="http://schemas.microsoft.com/office/powerpoint/2010/main" xmlns="" val="20462048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7680FA-5504-4567-89A0-0A8D82E1B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9A4CCB-07F9-4B8C-B5EE-915543F158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Na kraju predstavljanjem zatvorskog sistema BiH, prezentacijom prava i dužnosti zatvorenika, troškovima izvršenja kazne zatvora u BiH i upoznavanjem sa postpenalnom podrškom, pokušali smo formirati sliku pojedinih segmenata procesa izvršenja kazne zatvora.</a:t>
            </a:r>
          </a:p>
          <a:p>
            <a:r>
              <a:rPr lang="bs-Latn-BA" dirty="0"/>
              <a:t>O sistemu izvršenja kazne zatvora,  znači o pojedinim fazama njenog izvršenja, tretmanu, načinima ostavrivanja pojedinih prava (na zdravstvenu zaštitu, na rad, na obrazovanje ...), pravljenju i realizaciji individualnog plana i programa postupanja prema zatvoreniku,  ćemo govoriti idući put!</a:t>
            </a:r>
          </a:p>
          <a:p>
            <a:r>
              <a:rPr lang="bs-Latn-BA" dirty="0"/>
              <a:t>Pored ove prezentacije dovoljno informacija imate u predmetnom udžbeniku. </a:t>
            </a:r>
          </a:p>
        </p:txBody>
      </p:sp>
    </p:spTree>
    <p:extLst>
      <p:ext uri="{BB962C8B-B14F-4D97-AF65-F5344CB8AC3E}">
        <p14:creationId xmlns:p14="http://schemas.microsoft.com/office/powerpoint/2010/main" xmlns="" val="26940370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798A01-9F4D-4412-8296-5BEE6DBD4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7973A15-5137-4177-9018-59BA3E7A5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/>
          </a:p>
          <a:p>
            <a:endParaRPr lang="bs-Latn-BA" dirty="0"/>
          </a:p>
          <a:p>
            <a:endParaRPr lang="bs-Latn-BA" dirty="0"/>
          </a:p>
          <a:p>
            <a:r>
              <a:rPr lang="bs-Latn-BA" dirty="0"/>
              <a:t>Hvala na pažnji! </a:t>
            </a:r>
            <a:r>
              <a:rPr lang="bs-Latn-BA" dirty="0">
                <a:sym typeface="Wingdings" panose="05000000000000000000" pitchFamily="2" charset="2"/>
              </a:rPr>
              <a:t>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2944226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4800" dirty="0"/>
              <a:t>Resocijalizacija 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bs-Latn-BA" sz="2400" b="1" dirty="0"/>
              <a:t>Resocijalizacija znači preodgoj!</a:t>
            </a:r>
          </a:p>
          <a:p>
            <a:r>
              <a:rPr lang="bs-Latn-BA" sz="2400" b="1" dirty="0"/>
              <a:t> </a:t>
            </a:r>
            <a:r>
              <a:rPr lang="bs-Latn-BA" sz="2400" b="1" dirty="0" err="1"/>
              <a:t>Učinilac</a:t>
            </a:r>
            <a:r>
              <a:rPr lang="bs-Latn-BA" sz="2400" b="1" dirty="0"/>
              <a:t> krivičnog djela kroz proces preodgoja treba da doživi </a:t>
            </a:r>
            <a:r>
              <a:rPr lang="bs-Latn-BA" sz="2400" b="1" u="sng" dirty="0"/>
              <a:t>korektnu </a:t>
            </a:r>
            <a:r>
              <a:rPr lang="bs-Latn-BA" sz="2400" b="1" u="sng" dirty="0" err="1"/>
              <a:t>promenu</a:t>
            </a:r>
            <a:r>
              <a:rPr lang="bs-Latn-BA" sz="2400" b="1" u="sng" dirty="0"/>
              <a:t> svoje ličnosti</a:t>
            </a:r>
            <a:r>
              <a:rPr lang="bs-Latn-BA" sz="2400" b="1" dirty="0"/>
              <a:t>, tako da on iz </a:t>
            </a:r>
            <a:r>
              <a:rPr lang="bs-Latn-BA" sz="2400" b="1" u="sng" dirty="0"/>
              <a:t>svog unutrašnjeg uvjerenja </a:t>
            </a:r>
            <a:r>
              <a:rPr lang="bs-Latn-BA" sz="2400" b="1" dirty="0"/>
              <a:t>neće više zapadati u </a:t>
            </a:r>
            <a:r>
              <a:rPr lang="bs-Latn-BA" sz="2400" b="1" dirty="0" err="1"/>
              <a:t>devijantno</a:t>
            </a:r>
            <a:r>
              <a:rPr lang="bs-Latn-BA" sz="2400" b="1" dirty="0"/>
              <a:t> ponašanje!</a:t>
            </a:r>
          </a:p>
          <a:p>
            <a:r>
              <a:rPr lang="bs-Latn-BA" sz="2400" b="1" dirty="0"/>
              <a:t>Uspjeh ili stepen </a:t>
            </a:r>
            <a:r>
              <a:rPr lang="bs-Latn-BA" sz="2400" b="1" dirty="0" err="1"/>
              <a:t>resocijalizacije</a:t>
            </a:r>
            <a:r>
              <a:rPr lang="bs-Latn-BA" sz="2400" b="1" dirty="0"/>
              <a:t> je u suštini razlika između </a:t>
            </a:r>
            <a:r>
              <a:rPr lang="bs-Latn-BA" sz="2400" b="1" u="sng" dirty="0"/>
              <a:t>odnosa (stava, uvjerenja, znanja) prema društvenim pravilima i normama </a:t>
            </a:r>
            <a:r>
              <a:rPr lang="bs-Latn-BA" sz="2400" b="1" dirty="0"/>
              <a:t>u trenutku izvršenja krivičnog djela  odnosno izricanja kazne i momenta kada prema </a:t>
            </a:r>
            <a:r>
              <a:rPr lang="bs-Latn-BA" sz="2400" b="1" dirty="0" err="1"/>
              <a:t>osuđenom</a:t>
            </a:r>
            <a:r>
              <a:rPr lang="bs-Latn-BA" sz="2400" b="1" dirty="0"/>
              <a:t> prestaje neposredna prinuda (kada je oslobođen zatvora i nadzora)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1181590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sz="4400" b="1" dirty="0"/>
              <a:t>Individualizacija</a:t>
            </a:r>
            <a:br>
              <a:rPr lang="bs-Latn-BA" sz="4400" b="1" dirty="0"/>
            </a:br>
            <a:r>
              <a:rPr lang="bs-Latn-BA" dirty="0"/>
              <a:t/>
            </a:r>
            <a:br>
              <a:rPr lang="bs-Latn-BA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sz="2000" b="1" dirty="0"/>
              <a:t>Individualizacija kazne ima za cilj da </a:t>
            </a:r>
            <a:r>
              <a:rPr lang="bs-Latn-BA" sz="2000" b="1" u="sng" dirty="0"/>
              <a:t>prilagodi kaznu zatvora ličnim svojstvima učinioca </a:t>
            </a:r>
            <a:r>
              <a:rPr lang="bs-Latn-BA" sz="2000" b="1" dirty="0"/>
              <a:t>krivičnog djela kako bi ona postigla najbolje efekte </a:t>
            </a:r>
            <a:r>
              <a:rPr lang="bs-Latn-BA" sz="2000" b="1" dirty="0" err="1"/>
              <a:t>resocijalizacije</a:t>
            </a:r>
            <a:r>
              <a:rPr lang="bs-Latn-BA" sz="2000" b="1" dirty="0"/>
              <a:t>. </a:t>
            </a:r>
            <a:endParaRPr lang="en-US" sz="2000" b="1" dirty="0"/>
          </a:p>
          <a:p>
            <a:r>
              <a:rPr lang="bs-Latn-BA" dirty="0"/>
              <a:t>Individualizacija kazne se ostvaruje u tri faze pravnog postupanja prema </a:t>
            </a:r>
            <a:r>
              <a:rPr lang="bs-Latn-BA" dirty="0" err="1"/>
              <a:t>učiniocu</a:t>
            </a:r>
            <a:r>
              <a:rPr lang="bs-Latn-BA" dirty="0"/>
              <a:t> krivičnog djela. Tako govorimo o:</a:t>
            </a:r>
            <a:endParaRPr lang="en-US" sz="1600" dirty="0"/>
          </a:p>
          <a:p>
            <a:pPr lvl="3"/>
            <a:r>
              <a:rPr lang="bs-Latn-BA" sz="1800" dirty="0" err="1"/>
              <a:t>zakonskoj</a:t>
            </a:r>
            <a:r>
              <a:rPr lang="bs-Latn-BA" sz="1800" dirty="0"/>
              <a:t> </a:t>
            </a:r>
            <a:r>
              <a:rPr lang="bs-Latn-BA" sz="1800" dirty="0" err="1"/>
              <a:t>individualizaciji</a:t>
            </a:r>
            <a:r>
              <a:rPr lang="bs-Latn-BA" sz="1800" dirty="0"/>
              <a:t> koja se izražava kroz pravnu normu krivičnog prava,</a:t>
            </a:r>
            <a:endParaRPr lang="en-US" sz="1800" dirty="0"/>
          </a:p>
          <a:p>
            <a:pPr lvl="3"/>
            <a:r>
              <a:rPr lang="bs-Latn-BA" sz="1800" dirty="0"/>
              <a:t>sudskoj koju ostvaruje sud u krivičnom postupku pri </a:t>
            </a:r>
            <a:r>
              <a:rPr lang="bs-Latn-BA" sz="1800" dirty="0" err="1"/>
              <a:t>odmjeravanju</a:t>
            </a:r>
            <a:r>
              <a:rPr lang="bs-Latn-BA" sz="1800" dirty="0"/>
              <a:t> kazne i</a:t>
            </a:r>
            <a:endParaRPr lang="en-US" sz="1800" dirty="0"/>
          </a:p>
          <a:p>
            <a:pPr lvl="3"/>
            <a:r>
              <a:rPr lang="bs-Latn-BA" sz="1800" dirty="0" err="1"/>
              <a:t>penalnoj</a:t>
            </a:r>
            <a:r>
              <a:rPr lang="bs-Latn-BA" sz="1800" dirty="0"/>
              <a:t> </a:t>
            </a:r>
            <a:r>
              <a:rPr lang="bs-Latn-BA" sz="1800" dirty="0" err="1"/>
              <a:t>individualizaciji</a:t>
            </a:r>
            <a:r>
              <a:rPr lang="bs-Latn-BA" sz="1800" dirty="0"/>
              <a:t> koja se realizuje u postupku izvršenja kazne.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4325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s-Latn-BA" sz="4000" b="1" dirty="0"/>
              <a:t>Zatvorski sistem</a:t>
            </a:r>
            <a:endParaRPr lang="bs-Latn-BA" sz="4000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bs-Latn-BA" sz="2400" b="1" dirty="0"/>
              <a:t>Zatvorski sistem</a:t>
            </a:r>
            <a:r>
              <a:rPr lang="bs-Latn-BA" sz="2400" dirty="0"/>
              <a:t> </a:t>
            </a:r>
            <a:r>
              <a:rPr lang="hr-HR" sz="2400" dirty="0"/>
              <a:t>je formalni sistem ustanova koje se formiraju u cilju izvršenja kazne zatvora i ustanovljen je zakonom i čine ga:</a:t>
            </a:r>
          </a:p>
          <a:p>
            <a:pPr>
              <a:lnSpc>
                <a:spcPct val="80000"/>
              </a:lnSpc>
            </a:pPr>
            <a:r>
              <a:rPr lang="bs-Latn-BA" sz="2400" dirty="0"/>
              <a:t> ustanove u kojima se </a:t>
            </a:r>
            <a:r>
              <a:rPr lang="hr-HR" sz="2400" dirty="0"/>
              <a:t>izvršava kazna zatvora (zatvori, kaznionice), </a:t>
            </a:r>
          </a:p>
          <a:p>
            <a:pPr>
              <a:lnSpc>
                <a:spcPct val="80000"/>
              </a:lnSpc>
            </a:pPr>
            <a:r>
              <a:rPr lang="hr-HR" sz="2400" u="sng" dirty="0"/>
              <a:t>specijalne ustanove</a:t>
            </a:r>
            <a:r>
              <a:rPr lang="hr-HR" sz="2400" dirty="0"/>
              <a:t> čija je </a:t>
            </a:r>
            <a:r>
              <a:rPr lang="hr-HR" sz="2400" dirty="0" err="1"/>
              <a:t>funcija</a:t>
            </a:r>
            <a:r>
              <a:rPr lang="hr-HR" sz="2400" dirty="0"/>
              <a:t> obavljanje određenih poslova u </a:t>
            </a:r>
            <a:r>
              <a:rPr lang="hr-HR" sz="2400" b="1" dirty="0"/>
              <a:t>službi izvršenja kazne zatvora</a:t>
            </a:r>
            <a:r>
              <a:rPr lang="hr-HR" sz="2400" dirty="0"/>
              <a:t> (</a:t>
            </a:r>
            <a:r>
              <a:rPr lang="hr-HR" sz="2200" dirty="0"/>
              <a:t>Centara za opservaciju</a:t>
            </a:r>
            <a:r>
              <a:rPr lang="bs-Latn-BA" sz="2200" dirty="0"/>
              <a:t> , </a:t>
            </a:r>
            <a:r>
              <a:rPr lang="hr-HR" sz="2200" dirty="0"/>
              <a:t>Nacionalnu zdravstvenu ustanovu, Centri za posebne edukacije zatvorskog osoblja, Služba za zapošljavanje zatvorenika u Francuskoj. </a:t>
            </a:r>
          </a:p>
          <a:p>
            <a:pPr>
              <a:lnSpc>
                <a:spcPct val="80000"/>
              </a:lnSpc>
            </a:pPr>
            <a:r>
              <a:rPr lang="bs-Latn-BA" sz="2400" u="sng" dirty="0"/>
              <a:t>Centri za upravljanje - upravljanje zatvorskim sistemom</a:t>
            </a:r>
            <a:r>
              <a:rPr lang="bs-Latn-BA" sz="2400" dirty="0"/>
              <a:t> vrši posebno tijelo koje može biti organizovano kao posebna zatvorska uprava ili dio izvršne vlasti. </a:t>
            </a:r>
            <a:endParaRPr lang="hr-HR" sz="2400" dirty="0"/>
          </a:p>
          <a:p>
            <a:pPr>
              <a:lnSpc>
                <a:spcPct val="80000"/>
              </a:lnSpc>
            </a:pPr>
            <a:endParaRPr lang="bs-Latn-BA" sz="2400" dirty="0"/>
          </a:p>
        </p:txBody>
      </p:sp>
    </p:spTree>
    <p:extLst>
      <p:ext uri="{BB962C8B-B14F-4D97-AF65-F5344CB8AC3E}">
        <p14:creationId xmlns:p14="http://schemas.microsoft.com/office/powerpoint/2010/main" xmlns="" val="816879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b="1"/>
              <a:t>Sistem izvršenja kazne zatvora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hr-HR" sz="2400" b="1" dirty="0"/>
              <a:t>Je proces kontinuiranih aktivnosti sa zatvorenikom od njegovog stupanja na izdržavanje kazne zatvora pa sve do njegove integracije u društvo kroz </a:t>
            </a:r>
            <a:r>
              <a:rPr lang="hr-HR" sz="2400" b="1" dirty="0" err="1"/>
              <a:t>postpenalnu</a:t>
            </a:r>
            <a:r>
              <a:rPr lang="hr-HR" sz="2400" b="1" dirty="0"/>
              <a:t> podršku. Sastoji se od dvije cjeline:</a:t>
            </a:r>
          </a:p>
          <a:p>
            <a:pPr>
              <a:lnSpc>
                <a:spcPct val="90000"/>
              </a:lnSpc>
            </a:pPr>
            <a:r>
              <a:rPr lang="hr-HR" sz="2400" b="1" i="1" dirty="0"/>
              <a:t>Izvršno krivično pravo </a:t>
            </a:r>
            <a:r>
              <a:rPr lang="hr-HR" sz="2400" b="1" dirty="0"/>
              <a:t>kao sistem normi</a:t>
            </a:r>
            <a:endParaRPr lang="bs-Latn-BA" sz="2400" b="1" dirty="0"/>
          </a:p>
          <a:p>
            <a:pPr>
              <a:lnSpc>
                <a:spcPct val="90000"/>
              </a:lnSpc>
            </a:pPr>
            <a:r>
              <a:rPr lang="hr-HR" sz="2400" b="1" dirty="0"/>
              <a:t>u penološkom smislu govorimo o jednom </a:t>
            </a:r>
            <a:r>
              <a:rPr lang="hr-HR" sz="2400" b="1" i="1" u="sng" dirty="0"/>
              <a:t>multidisciplinarnom pristupu</a:t>
            </a:r>
            <a:r>
              <a:rPr lang="hr-HR" sz="2400" b="1" u="sng" dirty="0"/>
              <a:t> </a:t>
            </a:r>
            <a:r>
              <a:rPr lang="hr-HR" sz="2400" b="1" dirty="0"/>
              <a:t>u radu sa zatvorenicima u  cilju ostvarivanja svrhe kazne zatvora kao generalne i specijalne prevencije odnosno njihove  resocijalizacije i ponovne reintegracije u društvo. </a:t>
            </a:r>
            <a:r>
              <a:rPr lang="bs-Latn-BA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88372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Sistem izvršenja kazne zatvora se sastoji od nekoliko faza: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dirty="0"/>
              <a:t>Upućivanje</a:t>
            </a:r>
          </a:p>
          <a:p>
            <a:r>
              <a:rPr lang="bs-Latn-BA" dirty="0"/>
              <a:t>Prijem u prijemno odjeljenje u kojem se vrši opservacija i dijagnostika ličnosti u trajanju do 30 dana. Tim stručnjaka sačini nalaz i mišljenje na osnovu čega se napravi Individualni plan rada i postupanja sa zatvorenikom u toku trajanja zatvorske kazne. Ovaj plan se mijenja u skladu sa napretkom zatvorenika. Ovoj temi ćemo posvetiti posebnu pažnju već idući čas.</a:t>
            </a:r>
          </a:p>
          <a:p>
            <a:r>
              <a:rPr lang="bs-Latn-BA" dirty="0"/>
              <a:t>Služba tretmana vrši određene grupne i individualne tretmane u vidu psihoterapija, radnih aktivnosti, obrazovanja, kreativnih radionica, sportskih aktivnosti i sl. </a:t>
            </a:r>
          </a:p>
          <a:p>
            <a:r>
              <a:rPr lang="bs-Latn-BA" dirty="0"/>
              <a:t>Prestanak istekom kazne, </a:t>
            </a:r>
            <a:r>
              <a:rPr lang="bs-Latn-BA" dirty="0" err="1"/>
              <a:t>uslovnim</a:t>
            </a:r>
            <a:r>
              <a:rPr lang="bs-Latn-BA" dirty="0"/>
              <a:t> otpustom, pomilovanjem, amnestijom i smrću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0618919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331</TotalTime>
  <Words>3171</Words>
  <Application>Microsoft Office PowerPoint</Application>
  <PresentationFormat>Custom</PresentationFormat>
  <Paragraphs>219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Wisp</vt:lpstr>
      <vt:lpstr>Zatvorski sistem u BiH, principi i opće struktura izvršenja kazne zatvora. </vt:lpstr>
      <vt:lpstr>Slide 2</vt:lpstr>
      <vt:lpstr>Uvodna izlaganja</vt:lpstr>
      <vt:lpstr>Sadržaj izlaganja </vt:lpstr>
      <vt:lpstr>Resocijalizacija </vt:lpstr>
      <vt:lpstr>Individualizacija  </vt:lpstr>
      <vt:lpstr>Zatvorski sistem</vt:lpstr>
      <vt:lpstr>Sistem izvršenja kazne zatvora</vt:lpstr>
      <vt:lpstr>Sistem izvršenja kazne zatvora se sastoji od nekoliko faza:</vt:lpstr>
      <vt:lpstr>Prava i dužnosti zatvorenika</vt:lpstr>
      <vt:lpstr>Pogodnosti van zavoda – vanjske pogodnosti </vt:lpstr>
      <vt:lpstr>Vanjske pogodnosti su: </vt:lpstr>
      <vt:lpstr>Zatvorski sistem i sistem izvršenja kazne zatvora u BiH</vt:lpstr>
      <vt:lpstr>Nadzor nad izvršenjem kazne provode:</vt:lpstr>
      <vt:lpstr>Kapacitiranost zatvorskog sistema u BiH  </vt:lpstr>
      <vt:lpstr>Zatvorski sistem FBIH</vt:lpstr>
      <vt:lpstr> Zatvorski sistem RS</vt:lpstr>
      <vt:lpstr>Pregled prosječnog stanja zatvorskog sistema u BiH.</vt:lpstr>
      <vt:lpstr>Sistem izvršenja kazne zatvora je u ingerenciji ministarstava pravde u BiH</vt:lpstr>
      <vt:lpstr>Troškovi izvršenja kazne zatvora</vt:lpstr>
      <vt:lpstr>Vrste troškova izvršenja kazne zatvora i mjere pritvora</vt:lpstr>
      <vt:lpstr>Slide 22</vt:lpstr>
      <vt:lpstr>2. Potrebe za pružanjem usluga preko kojih zatvorenici ostvaruju svoja zagarantovana prava: </vt:lpstr>
      <vt:lpstr>Rad zatvorenika  </vt:lpstr>
      <vt:lpstr>Naknada se utvrđuje prema:  </vt:lpstr>
      <vt:lpstr>Pružanje medicinskih usluga: </vt:lpstr>
      <vt:lpstr>3. Potrebe za formiranje i održavanje objekta: </vt:lpstr>
      <vt:lpstr>4. Plaće uposlenih koji obezbjeđuju rad KPZ</vt:lpstr>
      <vt:lpstr>Prosječna cijena koštanja izvršenja kazne zatvora po danu</vt:lpstr>
      <vt:lpstr>Konačna prosječna cijena koštanja izvršenja je 100 KM </vt:lpstr>
      <vt:lpstr>Cijena koštanja izvršenja kazne zatvora u zatvorskom sistemu u BiH </vt:lpstr>
      <vt:lpstr>Primjećujemo:</vt:lpstr>
      <vt:lpstr>Opći osvrt:</vt:lpstr>
      <vt:lpstr>Moguća rješenja</vt:lpstr>
      <vt:lpstr>Alternativne sankcije u krivičnom zakonodavstvu u BiH:</vt:lpstr>
      <vt:lpstr>Slide 36</vt:lpstr>
      <vt:lpstr>Pojam postpenalne podrške</vt:lpstr>
      <vt:lpstr>Tri segmenta postpenalne podrške:</vt:lpstr>
      <vt:lpstr>Slide 39</vt:lpstr>
      <vt:lpstr>Tijela koja provode postpenalnu podršku:</vt:lpstr>
      <vt:lpstr>Problemi primjene postpenalne podrške:</vt:lpstr>
      <vt:lpstr>Oblici postpenalne podrške </vt:lpstr>
      <vt:lpstr>2. Sistem podrške: nadzora, pomoci i zaštite van institucije ostvaruju centri za socijalni rad kroz:</vt:lpstr>
      <vt:lpstr>Slide 44</vt:lpstr>
      <vt:lpstr>Slide 45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Vildana Pleh</dc:creator>
  <cp:lastModifiedBy>Berin</cp:lastModifiedBy>
  <cp:revision>26</cp:revision>
  <dcterms:created xsi:type="dcterms:W3CDTF">2019-02-18T10:35:42Z</dcterms:created>
  <dcterms:modified xsi:type="dcterms:W3CDTF">2020-04-21T12:26:11Z</dcterms:modified>
</cp:coreProperties>
</file>