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D6344-2068-4033-91BA-72F332E8B7CA}" type="datetimeFigureOut">
              <a:rPr lang="en-US" smtClean="0"/>
              <a:t>4/24/2020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CACA2E6-7384-4B41-9AE5-8B44F7772D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5322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D6344-2068-4033-91BA-72F332E8B7CA}" type="datetimeFigureOut">
              <a:rPr lang="en-US" smtClean="0"/>
              <a:t>4/24/2020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CA2E6-7384-4B41-9AE5-8B44F7772D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D6344-2068-4033-91BA-72F332E8B7CA}" type="datetimeFigureOut">
              <a:rPr lang="en-US" smtClean="0"/>
              <a:t>4/24/2020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CACA2E6-7384-4B41-9AE5-8B44F7772D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324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D6344-2068-4033-91BA-72F332E8B7CA}" type="datetimeFigureOut">
              <a:rPr lang="en-US" smtClean="0"/>
              <a:t>4/24/2020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CACA2E6-7384-4B41-9AE5-8B44F7772D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445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D6344-2068-4033-91BA-72F332E8B7CA}" type="datetimeFigureOut">
              <a:rPr lang="en-US" smtClean="0"/>
              <a:t>4/24/2020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CACA2E6-7384-4B41-9AE5-8B44F7772D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266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D6344-2068-4033-91BA-72F332E8B7CA}" type="datetimeFigureOut">
              <a:rPr lang="en-US" smtClean="0"/>
              <a:t>4/24/2020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CA2E6-7384-4B41-9AE5-8B44F7772D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009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D6344-2068-4033-91BA-72F332E8B7CA}" type="datetimeFigureOut">
              <a:rPr lang="en-US" smtClean="0"/>
              <a:t>4/24/2020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CA2E6-7384-4B41-9AE5-8B44F7772D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313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D6344-2068-4033-91BA-72F332E8B7CA}" type="datetimeFigureOut">
              <a:rPr lang="en-US" smtClean="0"/>
              <a:t>4/24/2020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CA2E6-7384-4B41-9AE5-8B44F7772D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100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D6344-2068-4033-91BA-72F332E8B7CA}" type="datetimeFigureOut">
              <a:rPr lang="en-US" smtClean="0"/>
              <a:t>4/24/2020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CACA2E6-7384-4B41-9AE5-8B44F7772D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843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D6344-2068-4033-91BA-72F332E8B7CA}" type="datetimeFigureOut">
              <a:rPr lang="en-US" smtClean="0"/>
              <a:t>4/24/2020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CACA2E6-7384-4B41-9AE5-8B44F7772D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357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D6344-2068-4033-91BA-72F332E8B7CA}" type="datetimeFigureOut">
              <a:rPr lang="en-US" smtClean="0"/>
              <a:t>4/24/2020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CACA2E6-7384-4B41-9AE5-8B44F7772DC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753977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D6344-2068-4033-91BA-72F332E8B7CA}" type="datetimeFigureOut">
              <a:rPr lang="en-US" smtClean="0"/>
              <a:t>4/24/2020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CACA2E6-7384-4B41-9AE5-8B44F7772D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524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D6344-2068-4033-91BA-72F332E8B7CA}" type="datetimeFigureOut">
              <a:rPr lang="en-US" smtClean="0"/>
              <a:t>4/24/2020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CACA2E6-7384-4B41-9AE5-8B44F7772DC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681840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D6344-2068-4033-91BA-72F332E8B7CA}" type="datetimeFigureOut">
              <a:rPr lang="en-US" smtClean="0"/>
              <a:t>4/24/2020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CACA2E6-7384-4B41-9AE5-8B44F7772D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5441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D6344-2068-4033-91BA-72F332E8B7CA}" type="datetimeFigureOut">
              <a:rPr lang="en-US" smtClean="0"/>
              <a:t>4/24/2020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CA2E6-7384-4B41-9AE5-8B44F7772D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5886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D6344-2068-4033-91BA-72F332E8B7CA}" type="datetimeFigureOut">
              <a:rPr lang="en-US" smtClean="0"/>
              <a:t>4/24/2020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CA2E6-7384-4B41-9AE5-8B44F7772D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774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D6344-2068-4033-91BA-72F332E8B7CA}" type="datetimeFigureOut">
              <a:rPr lang="en-US" smtClean="0"/>
              <a:t>4/24/2020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CACA2E6-7384-4B41-9AE5-8B44F7772D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102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87415" y="2391507"/>
            <a:ext cx="8913812" cy="2245197"/>
          </a:xfrm>
        </p:spPr>
        <p:txBody>
          <a:bodyPr>
            <a:normAutofit/>
          </a:bodyPr>
          <a:lstStyle/>
          <a:p>
            <a:r>
              <a:rPr lang="en-US" sz="4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ZATVORI KROZ HISTORIJU I ZATVORI 21. ST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923207"/>
            <a:ext cx="12192000" cy="934793"/>
          </a:xfrm>
        </p:spPr>
        <p:txBody>
          <a:bodyPr/>
          <a:lstStyle/>
          <a:p>
            <a:pPr algn="l"/>
            <a:r>
              <a:rPr lang="hr-HR" b="1" i="1" dirty="0">
                <a:solidFill>
                  <a:schemeClr val="tx1"/>
                </a:solidFill>
              </a:rPr>
              <a:t>              Student:                                                                                                                                      Mentor:</a:t>
            </a:r>
          </a:p>
          <a:p>
            <a:pPr algn="l"/>
            <a:r>
              <a:rPr lang="hr-HR" b="1" i="1" dirty="0">
                <a:solidFill>
                  <a:schemeClr val="tx1"/>
                </a:solidFill>
              </a:rPr>
              <a:t>              Munir Šišić                                                                                                                       Doc.dr. Vildana Pleh</a:t>
            </a:r>
            <a:endParaRPr lang="en-US" b="1" i="1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619" y="152400"/>
            <a:ext cx="4295303" cy="2554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663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7417" y="-431908"/>
            <a:ext cx="8925534" cy="1897413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b="1" i="1" u="sng" dirty="0"/>
              <a:t>Zatvor u </a:t>
            </a:r>
            <a:r>
              <a:rPr lang="en-US" b="1" i="1" u="sng" dirty="0" err="1"/>
              <a:t>srednjem</a:t>
            </a:r>
            <a:r>
              <a:rPr lang="en-US" b="1" i="1" u="sng" dirty="0"/>
              <a:t> </a:t>
            </a:r>
            <a:r>
              <a:rPr lang="hr-HR" b="1" i="1" u="sng" dirty="0"/>
              <a:t>vijeku</a:t>
            </a:r>
            <a:endParaRPr lang="en-US" b="1" i="1" u="sn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1364" y="1652954"/>
            <a:ext cx="6802144" cy="5727770"/>
          </a:xfrm>
        </p:spPr>
        <p:txBody>
          <a:bodyPr>
            <a:normAutofit/>
          </a:bodyPr>
          <a:lstStyle/>
          <a:p>
            <a:pPr marL="285750" indent="-285750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000" b="1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Zatvor</a:t>
            </a:r>
            <a:r>
              <a:rPr lang="en-US" sz="2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je </a:t>
            </a:r>
            <a:r>
              <a:rPr lang="en-US" sz="2000" b="1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postojao</a:t>
            </a:r>
            <a:r>
              <a:rPr lang="en-US" sz="2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 </a:t>
            </a:r>
            <a:r>
              <a:rPr lang="en-US" sz="2000" b="1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svom</a:t>
            </a:r>
            <a:r>
              <a:rPr lang="en-US" sz="2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institucionalnom</a:t>
            </a:r>
            <a:r>
              <a:rPr lang="en-US" sz="2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obliku</a:t>
            </a:r>
            <a:r>
              <a:rPr lang="en-US" sz="2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hr-HR" sz="20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000" b="1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prije</a:t>
            </a:r>
            <a:r>
              <a:rPr lang="en-US" sz="2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nego</a:t>
            </a:r>
            <a:r>
              <a:rPr lang="en-US" sz="2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što</a:t>
            </a:r>
            <a:r>
              <a:rPr lang="en-US" sz="2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 </a:t>
            </a:r>
            <a:r>
              <a:rPr lang="en-US" sz="2000" b="1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sistematično</a:t>
            </a:r>
            <a:r>
              <a:rPr lang="en-US" sz="2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koristio</a:t>
            </a:r>
            <a:r>
              <a:rPr lang="en-US" sz="2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kao</a:t>
            </a:r>
            <a:r>
              <a:rPr lang="en-US" sz="2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kazna</a:t>
            </a:r>
            <a:endParaRPr lang="hr-HR" sz="20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000" b="1" i="1" dirty="0">
                <a:solidFill>
                  <a:schemeClr val="tx1"/>
                </a:solidFill>
              </a:rPr>
              <a:t>U anti</a:t>
            </a:r>
            <a:r>
              <a:rPr lang="hr-HR" sz="2000" b="1" i="1" dirty="0">
                <a:solidFill>
                  <a:schemeClr val="tx1"/>
                </a:solidFill>
              </a:rPr>
              <a:t>č</a:t>
            </a:r>
            <a:r>
              <a:rPr lang="en-US" sz="2000" b="1" i="1" dirty="0" err="1">
                <a:solidFill>
                  <a:schemeClr val="tx1"/>
                </a:solidFill>
              </a:rPr>
              <a:t>kom</a:t>
            </a:r>
            <a:r>
              <a:rPr lang="en-US" sz="2000" b="1" i="1" dirty="0">
                <a:solidFill>
                  <a:schemeClr val="tx1"/>
                </a:solidFill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</a:rPr>
              <a:t>periodu</a:t>
            </a:r>
            <a:r>
              <a:rPr lang="en-US" sz="2000" b="1" i="1" dirty="0">
                <a:solidFill>
                  <a:schemeClr val="tx1"/>
                </a:solidFill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</a:rPr>
              <a:t>zatvor</a:t>
            </a:r>
            <a:r>
              <a:rPr lang="en-US" sz="2000" b="1" i="1" dirty="0">
                <a:solidFill>
                  <a:schemeClr val="tx1"/>
                </a:solidFill>
              </a:rPr>
              <a:t> je bio </a:t>
            </a:r>
            <a:r>
              <a:rPr lang="en-US" sz="2000" b="1" i="1" dirty="0" err="1">
                <a:solidFill>
                  <a:schemeClr val="tx1"/>
                </a:solidFill>
              </a:rPr>
              <a:t>namijenjen</a:t>
            </a:r>
            <a:endParaRPr lang="hr-HR" sz="2000" b="1" i="1" dirty="0">
              <a:solidFill>
                <a:schemeClr val="tx1"/>
              </a:solidFill>
            </a:endParaRPr>
          </a:p>
          <a:p>
            <a:r>
              <a:rPr lang="en-US" sz="2000" b="1" i="1" dirty="0">
                <a:solidFill>
                  <a:schemeClr val="tx1"/>
                </a:solidFill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</a:rPr>
              <a:t>čuvanju</a:t>
            </a:r>
            <a:r>
              <a:rPr lang="en-US" sz="2000" b="1" i="1" dirty="0">
                <a:solidFill>
                  <a:schemeClr val="tx1"/>
                </a:solidFill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</a:rPr>
              <a:t>lica</a:t>
            </a:r>
            <a:r>
              <a:rPr lang="en-US" sz="2000" b="1" i="1" dirty="0">
                <a:solidFill>
                  <a:schemeClr val="tx1"/>
                </a:solidFill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</a:rPr>
              <a:t>koje</a:t>
            </a:r>
            <a:r>
              <a:rPr lang="en-US" sz="2000" b="1" i="1" dirty="0">
                <a:solidFill>
                  <a:schemeClr val="tx1"/>
                </a:solidFill>
              </a:rPr>
              <a:t> </a:t>
            </a:r>
            <a:r>
              <a:rPr lang="hr-HR" sz="2000" b="1" i="1" dirty="0" err="1">
                <a:solidFill>
                  <a:schemeClr val="tx1"/>
                </a:solidFill>
              </a:rPr>
              <a:t>č</a:t>
            </a:r>
            <a:r>
              <a:rPr lang="en-US" sz="2000" b="1" i="1" dirty="0" err="1">
                <a:solidFill>
                  <a:schemeClr val="tx1"/>
                </a:solidFill>
              </a:rPr>
              <a:t>eka</a:t>
            </a:r>
            <a:r>
              <a:rPr lang="en-US" sz="2000" b="1" i="1" dirty="0">
                <a:solidFill>
                  <a:schemeClr val="tx1"/>
                </a:solidFill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</a:rPr>
              <a:t>suđenje</a:t>
            </a:r>
            <a:r>
              <a:rPr lang="en-US" sz="2000" b="1" i="1" dirty="0">
                <a:solidFill>
                  <a:schemeClr val="tx1"/>
                </a:solidFill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</a:rPr>
              <a:t>ili</a:t>
            </a:r>
            <a:r>
              <a:rPr lang="en-US" sz="2000" b="1" i="1" dirty="0">
                <a:solidFill>
                  <a:schemeClr val="tx1"/>
                </a:solidFill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</a:rPr>
              <a:t>izvršenje</a:t>
            </a:r>
            <a:r>
              <a:rPr lang="en-US" sz="2000" b="1" i="1" dirty="0">
                <a:solidFill>
                  <a:schemeClr val="tx1"/>
                </a:solidFill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</a:rPr>
              <a:t>neke</a:t>
            </a:r>
            <a:r>
              <a:rPr lang="en-US" sz="2000" b="1" i="1" dirty="0">
                <a:solidFill>
                  <a:schemeClr val="tx1"/>
                </a:solidFill>
              </a:rPr>
              <a:t> od</a:t>
            </a:r>
            <a:endParaRPr lang="hr-HR" sz="2000" b="1" i="1" dirty="0">
              <a:solidFill>
                <a:schemeClr val="tx1"/>
              </a:solidFill>
            </a:endParaRPr>
          </a:p>
          <a:p>
            <a:r>
              <a:rPr lang="en-US" sz="2000" b="1" i="1" dirty="0">
                <a:solidFill>
                  <a:schemeClr val="tx1"/>
                </a:solidFill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</a:rPr>
              <a:t>kazni</a:t>
            </a:r>
            <a:r>
              <a:rPr lang="en-US" sz="2000" b="1" i="1" dirty="0">
                <a:solidFill>
                  <a:schemeClr val="tx1"/>
                </a:solidFill>
              </a:rPr>
              <a:t> (</a:t>
            </a:r>
            <a:r>
              <a:rPr lang="en-US" sz="2000" b="1" i="1" dirty="0" err="1">
                <a:solidFill>
                  <a:schemeClr val="tx1"/>
                </a:solidFill>
              </a:rPr>
              <a:t>smrtna</a:t>
            </a:r>
            <a:r>
              <a:rPr lang="hr-HR" sz="2000" b="1" i="1" dirty="0">
                <a:solidFill>
                  <a:schemeClr val="tx1"/>
                </a:solidFill>
              </a:rPr>
              <a:t> kazna</a:t>
            </a:r>
            <a:r>
              <a:rPr lang="en-US" sz="2000" b="1" i="1" dirty="0">
                <a:solidFill>
                  <a:schemeClr val="tx1"/>
                </a:solidFill>
              </a:rPr>
              <a:t>, </a:t>
            </a:r>
            <a:r>
              <a:rPr lang="en-US" sz="2000" b="1" i="1" dirty="0" err="1">
                <a:solidFill>
                  <a:schemeClr val="tx1"/>
                </a:solidFill>
              </a:rPr>
              <a:t>kazna</a:t>
            </a:r>
            <a:r>
              <a:rPr lang="en-US" sz="2000" b="1" i="1" dirty="0">
                <a:solidFill>
                  <a:schemeClr val="tx1"/>
                </a:solidFill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</a:rPr>
              <a:t>progonstva</a:t>
            </a:r>
            <a:r>
              <a:rPr lang="en-US" sz="2000" b="1" i="1" dirty="0">
                <a:solidFill>
                  <a:schemeClr val="tx1"/>
                </a:solidFill>
              </a:rPr>
              <a:t>, </a:t>
            </a:r>
            <a:r>
              <a:rPr lang="en-US" sz="2000" b="1" i="1" dirty="0" err="1">
                <a:solidFill>
                  <a:schemeClr val="tx1"/>
                </a:solidFill>
              </a:rPr>
              <a:t>tjelesna</a:t>
            </a:r>
            <a:r>
              <a:rPr lang="en-US" sz="2000" b="1" i="1" dirty="0">
                <a:solidFill>
                  <a:schemeClr val="tx1"/>
                </a:solidFill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</a:rPr>
              <a:t>kazna</a:t>
            </a:r>
            <a:r>
              <a:rPr lang="hr-HR" sz="2000" b="1" i="1" dirty="0">
                <a:solidFill>
                  <a:schemeClr val="tx1"/>
                </a:solidFill>
              </a:rPr>
              <a:t>.</a:t>
            </a:r>
          </a:p>
          <a:p>
            <a:endParaRPr lang="hr-HR" sz="2000" b="1" i="1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9511" y="2114842"/>
            <a:ext cx="5262489" cy="460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048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2744" y="0"/>
            <a:ext cx="8911687" cy="868680"/>
          </a:xfrm>
        </p:spPr>
        <p:txBody>
          <a:bodyPr/>
          <a:lstStyle/>
          <a:p>
            <a:r>
              <a:rPr lang="en-US" b="1" i="1" u="sng" dirty="0" err="1"/>
              <a:t>Zatvor</a:t>
            </a:r>
            <a:r>
              <a:rPr lang="en-US" b="1" i="1" u="sng" dirty="0"/>
              <a:t> u </a:t>
            </a:r>
            <a:r>
              <a:rPr lang="en-US" b="1" i="1" u="sng" dirty="0" err="1"/>
              <a:t>srednjem</a:t>
            </a:r>
            <a:r>
              <a:rPr lang="en-US" b="1" i="1" u="sng" dirty="0"/>
              <a:t> </a:t>
            </a:r>
            <a:r>
              <a:rPr lang="hr-HR" b="1" i="1" u="sng" dirty="0"/>
              <a:t>	vijeku</a:t>
            </a:r>
            <a:endParaRPr lang="en-US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095" y="1243818"/>
            <a:ext cx="5608320" cy="598932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hr-HR" b="1" i="1" dirty="0">
                <a:solidFill>
                  <a:schemeClr val="tx1"/>
                </a:solidFill>
              </a:rPr>
              <a:t>Poznati su i neki zatvori koji su se izdržavali pod zemljom, koji su bili tako okrutni da bi smrtna kazna bila milost.</a:t>
            </a:r>
            <a:br>
              <a:rPr lang="hr-HR" b="1" i="1" dirty="0">
                <a:solidFill>
                  <a:schemeClr val="tx1"/>
                </a:solidFill>
              </a:rPr>
            </a:br>
            <a:endParaRPr lang="hr-HR" b="1" i="1" dirty="0">
              <a:solidFill>
                <a:schemeClr val="tx1"/>
              </a:solidFill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hr-HR" b="1" i="1" dirty="0">
                <a:solidFill>
                  <a:schemeClr val="tx1"/>
                </a:solidFill>
              </a:rPr>
              <a:t>Dešavalo se (iznimno rijetko) da se osuđenici na smrt ostavljaju na životu iz polizičkih razloga.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 err="1">
                <a:solidFill>
                  <a:schemeClr val="tx1"/>
                </a:solidFill>
              </a:rPr>
              <a:t>Stanje</a:t>
            </a:r>
            <a:r>
              <a:rPr lang="en-US" b="1" i="1" dirty="0">
                <a:solidFill>
                  <a:schemeClr val="tx1"/>
                </a:solidFill>
              </a:rPr>
              <a:t> u </a:t>
            </a:r>
            <a:r>
              <a:rPr lang="en-US" b="1" i="1" dirty="0" err="1">
                <a:solidFill>
                  <a:schemeClr val="tx1"/>
                </a:solidFill>
              </a:rPr>
              <a:t>zatvorima</a:t>
            </a:r>
            <a:r>
              <a:rPr lang="en-US" b="1" i="1" dirty="0">
                <a:solidFill>
                  <a:schemeClr val="tx1"/>
                </a:solidFill>
              </a:rPr>
              <a:t> toga </a:t>
            </a:r>
            <a:r>
              <a:rPr lang="en-US" b="1" i="1" dirty="0" err="1">
                <a:solidFill>
                  <a:schemeClr val="tx1"/>
                </a:solidFill>
              </a:rPr>
              <a:t>doba</a:t>
            </a:r>
            <a:r>
              <a:rPr lang="en-US" b="1" i="1" dirty="0">
                <a:solidFill>
                  <a:schemeClr val="tx1"/>
                </a:solidFill>
              </a:rPr>
              <a:t> je </a:t>
            </a:r>
            <a:r>
              <a:rPr lang="en-US" b="1" i="1" dirty="0" err="1">
                <a:solidFill>
                  <a:schemeClr val="tx1"/>
                </a:solidFill>
              </a:rPr>
              <a:t>bilo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izuzetno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teško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i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smatralo</a:t>
            </a:r>
            <a:r>
              <a:rPr lang="en-US" b="1" i="1" dirty="0">
                <a:solidFill>
                  <a:schemeClr val="tx1"/>
                </a:solidFill>
              </a:rPr>
              <a:t> se da je </a:t>
            </a:r>
            <a:r>
              <a:rPr lang="en-US" b="1" i="1" dirty="0" err="1">
                <a:solidFill>
                  <a:schemeClr val="tx1"/>
                </a:solidFill>
              </a:rPr>
              <a:t>smrtna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kazna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daleko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blaža</a:t>
            </a:r>
            <a:r>
              <a:rPr lang="en-US" b="1" i="1" dirty="0">
                <a:solidFill>
                  <a:schemeClr val="tx1"/>
                </a:solidFill>
              </a:rPr>
              <a:t> od </a:t>
            </a:r>
            <a:r>
              <a:rPr lang="en-US" b="1" i="1" dirty="0" err="1">
                <a:solidFill>
                  <a:schemeClr val="tx1"/>
                </a:solidFill>
              </a:rPr>
              <a:t>doživotnog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zatvora</a:t>
            </a:r>
            <a:r>
              <a:rPr lang="en-US" b="1" i="1" dirty="0">
                <a:solidFill>
                  <a:schemeClr val="tx1"/>
                </a:solidFill>
              </a:rPr>
              <a:t>, </a:t>
            </a:r>
            <a:r>
              <a:rPr lang="en-US" b="1" i="1" dirty="0" err="1">
                <a:solidFill>
                  <a:schemeClr val="tx1"/>
                </a:solidFill>
              </a:rPr>
              <a:t>jer</a:t>
            </a:r>
            <a:r>
              <a:rPr lang="en-US" b="1" i="1" dirty="0">
                <a:solidFill>
                  <a:schemeClr val="tx1"/>
                </a:solidFill>
              </a:rPr>
              <a:t> je </a:t>
            </a:r>
            <a:r>
              <a:rPr lang="en-US" b="1" i="1" dirty="0" err="1">
                <a:solidFill>
                  <a:schemeClr val="tx1"/>
                </a:solidFill>
              </a:rPr>
              <a:t>prekraćivala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muke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i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patnje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koje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su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osuđeni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na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doživotni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zatvor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trpjeli</a:t>
            </a:r>
            <a:r>
              <a:rPr lang="en-US" b="1" i="1" dirty="0">
                <a:solidFill>
                  <a:schemeClr val="tx1"/>
                </a:solidFill>
              </a:rPr>
              <a:t>.</a:t>
            </a:r>
            <a:endParaRPr lang="hr-HR" b="1" i="1" dirty="0">
              <a:solidFill>
                <a:schemeClr val="tx1"/>
              </a:solidFill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Zbog</a:t>
            </a:r>
            <a:r>
              <a:rPr lang="en-US" b="1" i="1" dirty="0">
                <a:solidFill>
                  <a:schemeClr val="tx1"/>
                </a:solidFill>
              </a:rPr>
              <a:t> toga </a:t>
            </a:r>
            <a:r>
              <a:rPr lang="en-US" b="1" i="1" dirty="0" err="1">
                <a:solidFill>
                  <a:schemeClr val="tx1"/>
                </a:solidFill>
              </a:rPr>
              <a:t>su</a:t>
            </a:r>
            <a:r>
              <a:rPr lang="en-US" b="1" i="1" dirty="0">
                <a:solidFill>
                  <a:schemeClr val="tx1"/>
                </a:solidFill>
              </a:rPr>
              <a:t> se </a:t>
            </a:r>
            <a:r>
              <a:rPr lang="en-US" b="1" i="1" dirty="0" err="1">
                <a:solidFill>
                  <a:schemeClr val="tx1"/>
                </a:solidFill>
              </a:rPr>
              <a:t>i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sudovi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ustručavali</a:t>
            </a:r>
            <a:r>
              <a:rPr lang="en-US" b="1" i="1" dirty="0">
                <a:solidFill>
                  <a:schemeClr val="tx1"/>
                </a:solidFill>
              </a:rPr>
              <a:t> da </a:t>
            </a:r>
            <a:r>
              <a:rPr lang="en-US" b="1" i="1" dirty="0" err="1">
                <a:solidFill>
                  <a:schemeClr val="tx1"/>
                </a:solidFill>
              </a:rPr>
              <a:t>smrtnu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kaznu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hr-HR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pretvaraju</a:t>
            </a:r>
            <a:r>
              <a:rPr lang="en-US" b="1" i="1" dirty="0">
                <a:solidFill>
                  <a:schemeClr val="tx1"/>
                </a:solidFill>
              </a:rPr>
              <a:t> u </a:t>
            </a:r>
            <a:r>
              <a:rPr lang="en-US" b="1" i="1" dirty="0" err="1">
                <a:solidFill>
                  <a:schemeClr val="tx1"/>
                </a:solidFill>
              </a:rPr>
              <a:t>doživotni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zatvor</a:t>
            </a:r>
            <a:r>
              <a:rPr lang="en-US" b="1" i="1" dirty="0">
                <a:solidFill>
                  <a:schemeClr val="tx1"/>
                </a:solidFill>
              </a:rPr>
              <a:t>.</a:t>
            </a:r>
            <a:endParaRPr lang="hr-HR" b="1" i="1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160" y="868680"/>
            <a:ext cx="6096000" cy="5608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283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6678" y="0"/>
            <a:ext cx="8911687" cy="1280890"/>
          </a:xfrm>
        </p:spPr>
        <p:txBody>
          <a:bodyPr/>
          <a:lstStyle/>
          <a:p>
            <a:r>
              <a:rPr lang="en-US" b="1" i="1" u="sng" dirty="0" err="1"/>
              <a:t>Nastanak</a:t>
            </a:r>
            <a:r>
              <a:rPr lang="en-US" b="1" i="1" u="sng" dirty="0"/>
              <a:t> </a:t>
            </a:r>
            <a:r>
              <a:rPr lang="en-US" b="1" i="1" u="sng" dirty="0" err="1"/>
              <a:t>prvih</a:t>
            </a:r>
            <a:r>
              <a:rPr lang="en-US" b="1" i="1" u="sng" dirty="0"/>
              <a:t> </a:t>
            </a:r>
            <a:r>
              <a:rPr lang="en-US" b="1" i="1" u="sng" dirty="0" err="1"/>
              <a:t>zatvora</a:t>
            </a:r>
            <a:endParaRPr lang="en-US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052" y="1905000"/>
            <a:ext cx="6973302" cy="4953000"/>
          </a:xfrm>
        </p:spPr>
        <p:txBody>
          <a:bodyPr/>
          <a:lstStyle/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 err="1"/>
              <a:t>Prema</a:t>
            </a:r>
            <a:r>
              <a:rPr lang="en-US" b="1" i="1" dirty="0"/>
              <a:t> </a:t>
            </a:r>
            <a:r>
              <a:rPr lang="en-US" b="1" i="1" dirty="0" err="1"/>
              <a:t>dostupnim</a:t>
            </a:r>
            <a:r>
              <a:rPr lang="en-US" b="1" i="1" dirty="0"/>
              <a:t> </a:t>
            </a:r>
            <a:r>
              <a:rPr lang="en-US" b="1" i="1" dirty="0" err="1"/>
              <a:t>podacima</a:t>
            </a:r>
            <a:r>
              <a:rPr lang="en-US" b="1" i="1" dirty="0"/>
              <a:t>, </a:t>
            </a:r>
            <a:r>
              <a:rPr lang="en-US" b="1" i="1" dirty="0" err="1"/>
              <a:t>smatra</a:t>
            </a:r>
            <a:r>
              <a:rPr lang="en-US" b="1" i="1" dirty="0"/>
              <a:t> se da je </a:t>
            </a:r>
            <a:r>
              <a:rPr lang="en-US" b="1" i="1" dirty="0" err="1"/>
              <a:t>prvi</a:t>
            </a:r>
            <a:r>
              <a:rPr lang="en-US" b="1" i="1" dirty="0"/>
              <a:t> </a:t>
            </a:r>
            <a:r>
              <a:rPr lang="en-US" b="1" i="1" dirty="0" err="1"/>
              <a:t>zatvor</a:t>
            </a:r>
            <a:r>
              <a:rPr lang="en-US" b="1" i="1" dirty="0"/>
              <a:t> </a:t>
            </a:r>
            <a:r>
              <a:rPr lang="en-US" b="1" i="1" dirty="0" err="1"/>
              <a:t>osnovan</a:t>
            </a:r>
            <a:r>
              <a:rPr lang="en-US" b="1" i="1" dirty="0"/>
              <a:t> 1553. </a:t>
            </a:r>
            <a:r>
              <a:rPr lang="en-US" b="1" i="1" dirty="0" err="1"/>
              <a:t>godine</a:t>
            </a:r>
            <a:r>
              <a:rPr lang="en-US" b="1" i="1" dirty="0"/>
              <a:t> u </a:t>
            </a:r>
            <a:r>
              <a:rPr lang="en-US" b="1" i="1" dirty="0" err="1"/>
              <a:t>Engleskoj</a:t>
            </a:r>
            <a:r>
              <a:rPr lang="en-US" b="1" i="1" dirty="0"/>
              <a:t>, u </a:t>
            </a:r>
            <a:r>
              <a:rPr lang="en-US" b="1" i="1" dirty="0" err="1"/>
              <a:t>Londonu</a:t>
            </a:r>
            <a:r>
              <a:rPr lang="en-US" b="1" i="1" dirty="0"/>
              <a:t> u </a:t>
            </a:r>
            <a:r>
              <a:rPr lang="en-US" b="1" i="1" dirty="0" err="1"/>
              <a:t>dvorcu</a:t>
            </a:r>
            <a:r>
              <a:rPr lang="en-US" b="1" i="1" dirty="0"/>
              <a:t> </a:t>
            </a:r>
            <a:r>
              <a:rPr lang="en-US" b="1" i="1" dirty="0" err="1"/>
              <a:t>Bridwellu</a:t>
            </a:r>
            <a:r>
              <a:rPr lang="hr-HR" b="1" i="1" dirty="0"/>
              <a:t>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 err="1"/>
              <a:t>Zatvor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bolnica</a:t>
            </a:r>
            <a:r>
              <a:rPr lang="en-US" b="1" i="1" dirty="0"/>
              <a:t> </a:t>
            </a:r>
            <a:r>
              <a:rPr lang="en-US" b="1" i="1" dirty="0" err="1"/>
              <a:t>Bridewell</a:t>
            </a:r>
            <a:r>
              <a:rPr lang="en-US" b="1" i="1" dirty="0"/>
              <a:t> </a:t>
            </a:r>
            <a:r>
              <a:rPr lang="en-US" b="1" i="1" dirty="0" err="1"/>
              <a:t>osnovani</a:t>
            </a:r>
            <a:r>
              <a:rPr lang="en-US" b="1" i="1" dirty="0"/>
              <a:t> </a:t>
            </a:r>
            <a:r>
              <a:rPr lang="en-US" b="1" i="1" dirty="0" err="1"/>
              <a:t>su</a:t>
            </a:r>
            <a:r>
              <a:rPr lang="en-US" b="1" i="1" dirty="0"/>
              <a:t> u </a:t>
            </a:r>
            <a:r>
              <a:rPr lang="en-US" b="1" i="1" dirty="0" err="1"/>
              <a:t>bivšoj</a:t>
            </a:r>
            <a:r>
              <a:rPr lang="en-US" b="1" i="1" dirty="0"/>
              <a:t> </a:t>
            </a:r>
            <a:r>
              <a:rPr lang="en-US" b="1" i="1" dirty="0" err="1"/>
              <a:t>kraljevskoj</a:t>
            </a:r>
            <a:r>
              <a:rPr lang="en-US" b="1" i="1" dirty="0"/>
              <a:t> </a:t>
            </a:r>
            <a:r>
              <a:rPr lang="en-US" b="1" i="1" dirty="0" err="1"/>
              <a:t>palači</a:t>
            </a:r>
            <a:r>
              <a:rPr lang="en-US" b="1" i="1" dirty="0"/>
              <a:t> s </a:t>
            </a:r>
            <a:r>
              <a:rPr lang="en-US" b="1" i="1" dirty="0" err="1"/>
              <a:t>dvije</a:t>
            </a:r>
            <a:r>
              <a:rPr lang="en-US" b="1" i="1" dirty="0"/>
              <a:t> </a:t>
            </a:r>
            <a:r>
              <a:rPr lang="en-US" b="1" i="1" dirty="0" err="1"/>
              <a:t>svrhe</a:t>
            </a:r>
            <a:r>
              <a:rPr lang="en-US" b="1" i="1" dirty="0"/>
              <a:t>: </a:t>
            </a:r>
            <a:r>
              <a:rPr lang="en-US" b="1" i="1" dirty="0" err="1"/>
              <a:t>kažnjavanjem</a:t>
            </a:r>
            <a:r>
              <a:rPr lang="hr-HR" b="1" i="1" dirty="0"/>
              <a:t> problematičnih</a:t>
            </a:r>
            <a:r>
              <a:rPr lang="en-US" b="1" i="1" dirty="0"/>
              <a:t> </a:t>
            </a:r>
            <a:r>
              <a:rPr lang="en-US" b="1" i="1" dirty="0" err="1"/>
              <a:t>siroma</a:t>
            </a:r>
            <a:r>
              <a:rPr lang="hr-HR" b="1" i="1" dirty="0"/>
              <a:t>ha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smještajem</a:t>
            </a:r>
            <a:r>
              <a:rPr lang="en-US" b="1" i="1" dirty="0"/>
              <a:t> </a:t>
            </a:r>
            <a:r>
              <a:rPr lang="en-US" b="1" i="1" dirty="0" err="1"/>
              <a:t>djece</a:t>
            </a:r>
            <a:r>
              <a:rPr lang="en-US" b="1" i="1" dirty="0"/>
              <a:t> </a:t>
            </a:r>
            <a:r>
              <a:rPr lang="en-US" b="1" i="1" dirty="0" err="1"/>
              <a:t>beskućnika</a:t>
            </a:r>
            <a:r>
              <a:rPr lang="en-US" b="1" i="1" dirty="0"/>
              <a:t> u </a:t>
            </a:r>
            <a:r>
              <a:rPr lang="en-US" b="1" i="1" dirty="0" err="1"/>
              <a:t>gradu</a:t>
            </a:r>
            <a:r>
              <a:rPr lang="en-US" b="1" i="1" dirty="0"/>
              <a:t> </a:t>
            </a:r>
            <a:r>
              <a:rPr lang="en-US" b="1" i="1" dirty="0" err="1"/>
              <a:t>Londonu</a:t>
            </a:r>
            <a:r>
              <a:rPr lang="en-US" b="1" i="1" dirty="0"/>
              <a:t>. </a:t>
            </a:r>
            <a:endParaRPr lang="hr-HR" b="1" i="1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/>
              <a:t>Od 1570</a:t>
            </a:r>
            <a:r>
              <a:rPr lang="hr-HR" b="1" i="1" dirty="0"/>
              <a:t>.</a:t>
            </a:r>
            <a:r>
              <a:rPr lang="en-US" b="1" i="1" dirty="0"/>
              <a:t> </a:t>
            </a:r>
            <a:r>
              <a:rPr lang="en-US" b="1" i="1" dirty="0" err="1"/>
              <a:t>Bridewellom</a:t>
            </a:r>
            <a:r>
              <a:rPr lang="en-US" b="1" i="1" dirty="0"/>
              <a:t> je </a:t>
            </a:r>
            <a:r>
              <a:rPr lang="en-US" b="1" i="1" dirty="0" err="1"/>
              <a:t>zajedno</a:t>
            </a:r>
            <a:r>
              <a:rPr lang="en-US" b="1" i="1" dirty="0"/>
              <a:t> s </a:t>
            </a:r>
            <a:r>
              <a:rPr lang="en-US" b="1" i="1" dirty="0" err="1"/>
              <a:t>bolnicom</a:t>
            </a:r>
            <a:r>
              <a:rPr lang="hr-HR" b="1" i="1" dirty="0"/>
              <a:t>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hr-HR" b="1" i="1" dirty="0"/>
              <a:t>U</a:t>
            </a:r>
            <a:r>
              <a:rPr lang="en-US" b="1" i="1" dirty="0"/>
              <a:t> </a:t>
            </a:r>
            <a:r>
              <a:rPr lang="en-US" b="1" i="1" dirty="0" err="1"/>
              <a:t>Betlemu</a:t>
            </a:r>
            <a:r>
              <a:rPr lang="en-US" b="1" i="1" dirty="0"/>
              <a:t> (</a:t>
            </a:r>
            <a:r>
              <a:rPr lang="en-US" b="1" i="1" dirty="0" err="1"/>
              <a:t>koja</a:t>
            </a:r>
            <a:r>
              <a:rPr lang="en-US" b="1" i="1" dirty="0"/>
              <a:t> je </a:t>
            </a:r>
            <a:r>
              <a:rPr lang="en-US" b="1" i="1" dirty="0" err="1"/>
              <a:t>liječila</a:t>
            </a:r>
            <a:r>
              <a:rPr lang="en-US" b="1" i="1" dirty="0"/>
              <a:t> </a:t>
            </a:r>
            <a:r>
              <a:rPr lang="en-US" b="1" i="1" dirty="0" err="1"/>
              <a:t>lude</a:t>
            </a:r>
            <a:r>
              <a:rPr lang="en-US" b="1" i="1" dirty="0"/>
              <a:t>) </a:t>
            </a:r>
            <a:r>
              <a:rPr lang="en-US" b="1" i="1" dirty="0" err="1"/>
              <a:t>upravljao</a:t>
            </a:r>
            <a:r>
              <a:rPr lang="en-US" b="1" i="1" dirty="0"/>
              <a:t> </a:t>
            </a:r>
            <a:r>
              <a:rPr lang="en-US" b="1" i="1" dirty="0" err="1"/>
              <a:t>Sud</a:t>
            </a:r>
            <a:r>
              <a:rPr lang="en-US" b="1" i="1" dirty="0"/>
              <a:t> </a:t>
            </a:r>
            <a:r>
              <a:rPr lang="en-US" b="1" i="1" dirty="0" err="1"/>
              <a:t>guvernera</a:t>
            </a:r>
            <a:r>
              <a:rPr lang="hr-HR" b="1" i="1" dirty="0"/>
              <a:t>.</a:t>
            </a:r>
            <a:endParaRPr lang="en-US" b="1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1905000"/>
            <a:ext cx="4876800" cy="4390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717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3941" y="0"/>
            <a:ext cx="8911687" cy="1280890"/>
          </a:xfrm>
        </p:spPr>
        <p:txBody>
          <a:bodyPr/>
          <a:lstStyle/>
          <a:p>
            <a:r>
              <a:rPr lang="en-US" b="1" i="1" u="sng" dirty="0" err="1"/>
              <a:t>Nastanak</a:t>
            </a:r>
            <a:r>
              <a:rPr lang="en-US" b="1" i="1" u="sng" dirty="0"/>
              <a:t> </a:t>
            </a:r>
            <a:r>
              <a:rPr lang="en-US" b="1" i="1" u="sng" dirty="0" err="1"/>
              <a:t>prvih</a:t>
            </a:r>
            <a:r>
              <a:rPr lang="en-US" b="1" i="1" u="sng" dirty="0"/>
              <a:t> </a:t>
            </a:r>
            <a:r>
              <a:rPr lang="en-US" b="1" i="1" u="sng" dirty="0" err="1"/>
              <a:t>zatvora</a:t>
            </a:r>
            <a:endParaRPr lang="en-US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532" y="1905000"/>
            <a:ext cx="8915400" cy="4800600"/>
          </a:xfrm>
        </p:spPr>
        <p:txBody>
          <a:bodyPr/>
          <a:lstStyle/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/>
              <a:t>Od 1770-ih, </a:t>
            </a:r>
            <a:r>
              <a:rPr lang="en-US" b="1" i="1" dirty="0" err="1"/>
              <a:t>Bridewell</a:t>
            </a:r>
            <a:r>
              <a:rPr lang="en-US" b="1" i="1" dirty="0"/>
              <a:t> je </a:t>
            </a:r>
            <a:r>
              <a:rPr lang="en-US" b="1" i="1" dirty="0" err="1"/>
              <a:t>podložan</a:t>
            </a:r>
            <a:r>
              <a:rPr lang="en-US" b="1" i="1" dirty="0"/>
              <a:t> </a:t>
            </a:r>
            <a:r>
              <a:rPr lang="en-US" b="1" i="1" dirty="0" err="1"/>
              <a:t>sve</a:t>
            </a:r>
            <a:r>
              <a:rPr lang="en-US" b="1" i="1" dirty="0"/>
              <a:t> </a:t>
            </a:r>
            <a:r>
              <a:rPr lang="en-US" b="1" i="1" dirty="0" err="1"/>
              <a:t>većim</a:t>
            </a:r>
            <a:r>
              <a:rPr lang="en-US" b="1" i="1" dirty="0"/>
              <a:t> </a:t>
            </a:r>
            <a:r>
              <a:rPr lang="en-US" b="1" i="1" dirty="0" err="1"/>
              <a:t>kritikama</a:t>
            </a:r>
            <a:r>
              <a:rPr lang="en-US" b="1" i="1" dirty="0"/>
              <a:t> </a:t>
            </a:r>
            <a:r>
              <a:rPr lang="en-US" b="1" i="1" dirty="0" err="1"/>
              <a:t>Londonskog</a:t>
            </a:r>
            <a:r>
              <a:rPr lang="en-US" b="1" i="1" dirty="0"/>
              <a:t> </a:t>
            </a:r>
            <a:r>
              <a:rPr lang="en-US" b="1" i="1" dirty="0" err="1"/>
              <a:t>grada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zatvorskih</a:t>
            </a:r>
            <a:r>
              <a:rPr lang="en-US" b="1" i="1" dirty="0"/>
              <a:t> </a:t>
            </a:r>
            <a:r>
              <a:rPr lang="en-US" b="1" i="1" dirty="0" err="1"/>
              <a:t>reformatora</a:t>
            </a:r>
            <a:r>
              <a:rPr lang="hr-HR" b="1" i="1" dirty="0"/>
              <a:t>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pl-PL" b="1" i="1" dirty="0"/>
              <a:t>Samica je uveden, a 1792. je ukinuto je mućenje zatvorenika,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/>
              <a:t>1797. </a:t>
            </a:r>
            <a:r>
              <a:rPr lang="en-US" b="1" i="1" dirty="0" err="1"/>
              <a:t>nakon</a:t>
            </a:r>
            <a:r>
              <a:rPr lang="en-US" b="1" i="1" dirty="0"/>
              <a:t> </a:t>
            </a:r>
            <a:r>
              <a:rPr lang="en-US" b="1" i="1" dirty="0" err="1"/>
              <a:t>izgradnje</a:t>
            </a:r>
            <a:r>
              <a:rPr lang="en-US" b="1" i="1" dirty="0"/>
              <a:t> </a:t>
            </a:r>
            <a:r>
              <a:rPr lang="en-US" b="1" i="1" dirty="0" err="1"/>
              <a:t>novog</a:t>
            </a:r>
            <a:r>
              <a:rPr lang="en-US" b="1" i="1" dirty="0"/>
              <a:t> </a:t>
            </a:r>
            <a:r>
              <a:rPr lang="en-US" b="1" i="1" dirty="0" err="1"/>
              <a:t>krila</a:t>
            </a:r>
            <a:r>
              <a:rPr lang="en-US" b="1" i="1" dirty="0"/>
              <a:t> </a:t>
            </a:r>
            <a:r>
              <a:rPr lang="en-US" b="1" i="1" dirty="0" err="1"/>
              <a:t>uveden</a:t>
            </a:r>
            <a:r>
              <a:rPr lang="en-US" b="1" i="1" dirty="0"/>
              <a:t> je </a:t>
            </a:r>
            <a:r>
              <a:rPr lang="en-US" b="1" i="1" dirty="0" err="1"/>
              <a:t>novi</a:t>
            </a:r>
            <a:r>
              <a:rPr lang="en-US" b="1" i="1" dirty="0"/>
              <a:t> </a:t>
            </a:r>
            <a:r>
              <a:rPr lang="en-US" b="1" i="1" dirty="0" err="1"/>
              <a:t>sistem</a:t>
            </a:r>
            <a:r>
              <a:rPr lang="en-US" b="1" i="1" dirty="0"/>
              <a:t> </a:t>
            </a:r>
            <a:r>
              <a:rPr lang="en-US" b="1" i="1" dirty="0" err="1"/>
              <a:t>segregacije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klasifikacije</a:t>
            </a:r>
            <a:r>
              <a:rPr lang="en-US" b="1" i="1" dirty="0"/>
              <a:t> </a:t>
            </a:r>
            <a:r>
              <a:rPr lang="en-US" b="1" i="1" dirty="0" err="1"/>
              <a:t>zatvorenika</a:t>
            </a:r>
            <a:r>
              <a:rPr lang="hr-HR" b="1" i="1" dirty="0"/>
              <a:t>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 err="1"/>
              <a:t>Dječaci</a:t>
            </a:r>
            <a:r>
              <a:rPr lang="en-US" b="1" i="1" dirty="0"/>
              <a:t> </a:t>
            </a:r>
            <a:r>
              <a:rPr lang="en-US" b="1" i="1" dirty="0" err="1"/>
              <a:t>su</a:t>
            </a:r>
            <a:r>
              <a:rPr lang="en-US" b="1" i="1" dirty="0"/>
              <a:t> </a:t>
            </a:r>
            <a:r>
              <a:rPr lang="en-US" b="1" i="1" dirty="0" err="1"/>
              <a:t>dobili</a:t>
            </a:r>
            <a:r>
              <a:rPr lang="en-US" b="1" i="1" dirty="0"/>
              <a:t> </a:t>
            </a:r>
            <a:r>
              <a:rPr lang="en-US" b="1" i="1" dirty="0" err="1"/>
              <a:t>osnovno</a:t>
            </a:r>
            <a:r>
              <a:rPr lang="en-US" b="1" i="1" dirty="0"/>
              <a:t> </a:t>
            </a:r>
            <a:r>
              <a:rPr lang="en-US" b="1" i="1" dirty="0" err="1"/>
              <a:t>obrazovanje</a:t>
            </a:r>
            <a:r>
              <a:rPr lang="en-US" b="1" i="1" dirty="0"/>
              <a:t> (1675. </a:t>
            </a:r>
            <a:r>
              <a:rPr lang="en-US" b="1" i="1" dirty="0" err="1"/>
              <a:t>godine</a:t>
            </a:r>
            <a:r>
              <a:rPr lang="en-US" b="1" i="1" dirty="0"/>
              <a:t> </a:t>
            </a:r>
            <a:r>
              <a:rPr lang="en-US" b="1" i="1" dirty="0" err="1"/>
              <a:t>imenovan</a:t>
            </a:r>
            <a:r>
              <a:rPr lang="en-US" b="1" i="1" dirty="0"/>
              <a:t> je </a:t>
            </a:r>
            <a:r>
              <a:rPr lang="en-US" b="1" i="1" dirty="0" err="1"/>
              <a:t>školski</a:t>
            </a:r>
            <a:r>
              <a:rPr lang="en-US" b="1" i="1" dirty="0"/>
              <a:t> </a:t>
            </a:r>
            <a:r>
              <a:rPr lang="en-US" b="1" i="1" dirty="0" err="1"/>
              <a:t>majstor</a:t>
            </a:r>
            <a:r>
              <a:rPr lang="en-US" b="1" i="1" dirty="0"/>
              <a:t> </a:t>
            </a:r>
            <a:r>
              <a:rPr lang="en-US" b="1" i="1" dirty="0" err="1"/>
              <a:t>koji</a:t>
            </a:r>
            <a:r>
              <a:rPr lang="en-US" b="1" i="1" dirty="0"/>
              <a:t> </a:t>
            </a:r>
            <a:r>
              <a:rPr lang="en-US" b="1" i="1" dirty="0" err="1"/>
              <a:t>će</a:t>
            </a:r>
            <a:r>
              <a:rPr lang="en-US" b="1" i="1" dirty="0"/>
              <a:t> </a:t>
            </a:r>
            <a:r>
              <a:rPr lang="en-US" b="1" i="1" dirty="0" err="1"/>
              <a:t>ih</a:t>
            </a:r>
            <a:r>
              <a:rPr lang="en-US" b="1" i="1" dirty="0"/>
              <a:t> </a:t>
            </a:r>
            <a:r>
              <a:rPr lang="en-US" b="1" i="1" dirty="0" err="1"/>
              <a:t>učiti</a:t>
            </a:r>
            <a:r>
              <a:rPr lang="en-US" b="1" i="1" dirty="0"/>
              <a:t> </a:t>
            </a:r>
            <a:r>
              <a:rPr lang="en-US" b="1" i="1" dirty="0" err="1"/>
              <a:t>čitanju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pisanju</a:t>
            </a:r>
            <a:r>
              <a:rPr lang="en-US" b="1" i="1" dirty="0"/>
              <a:t>), a </a:t>
            </a:r>
            <a:r>
              <a:rPr lang="en-US" b="1" i="1" dirty="0" err="1"/>
              <a:t>podučavani</a:t>
            </a:r>
            <a:r>
              <a:rPr lang="en-US" b="1" i="1" dirty="0"/>
              <a:t> </a:t>
            </a:r>
            <a:r>
              <a:rPr lang="en-US" b="1" i="1" dirty="0" err="1"/>
              <a:t>su</a:t>
            </a:r>
            <a:r>
              <a:rPr lang="en-US" b="1" i="1" dirty="0"/>
              <a:t> </a:t>
            </a:r>
            <a:r>
              <a:rPr lang="en-US" b="1" i="1" dirty="0" err="1"/>
              <a:t>jednim</a:t>
            </a:r>
            <a:r>
              <a:rPr lang="en-US" b="1" i="1" dirty="0"/>
              <a:t> od </a:t>
            </a:r>
            <a:r>
              <a:rPr lang="en-US" b="1" i="1" dirty="0" err="1"/>
              <a:t>brojnih</a:t>
            </a:r>
            <a:r>
              <a:rPr lang="en-US" b="1" i="1" dirty="0"/>
              <a:t> </a:t>
            </a:r>
            <a:r>
              <a:rPr lang="en-US" b="1" i="1" dirty="0" err="1"/>
              <a:t>zanata</a:t>
            </a:r>
            <a:r>
              <a:rPr lang="en-US" b="1" i="1" dirty="0"/>
              <a:t>, </a:t>
            </a:r>
            <a:r>
              <a:rPr lang="en-US" b="1" i="1" dirty="0" err="1"/>
              <a:t>uključujući</a:t>
            </a:r>
            <a:r>
              <a:rPr lang="en-US" b="1" i="1" dirty="0"/>
              <a:t> </a:t>
            </a:r>
            <a:r>
              <a:rPr lang="en-US" b="1" i="1" dirty="0" err="1"/>
              <a:t>tkanje</a:t>
            </a:r>
            <a:r>
              <a:rPr lang="en-US" b="1" i="1" dirty="0"/>
              <a:t>, </a:t>
            </a:r>
            <a:r>
              <a:rPr lang="en-US" b="1" i="1" dirty="0" err="1"/>
              <a:t>pravljenje</a:t>
            </a:r>
            <a:r>
              <a:rPr lang="en-US" b="1" i="1" dirty="0"/>
              <a:t> </a:t>
            </a:r>
            <a:r>
              <a:rPr lang="en-US" b="1" i="1" dirty="0" err="1"/>
              <a:t>obuće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rukavica</a:t>
            </a:r>
            <a:r>
              <a:rPr lang="hr-HR" b="1" i="1" dirty="0"/>
              <a:t>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 err="1"/>
              <a:t>Bridewell</a:t>
            </a:r>
            <a:r>
              <a:rPr lang="en-US" b="1" i="1" dirty="0"/>
              <a:t> je bio </a:t>
            </a:r>
            <a:r>
              <a:rPr lang="en-US" b="1" i="1" dirty="0" err="1"/>
              <a:t>napredniji</a:t>
            </a:r>
            <a:r>
              <a:rPr lang="en-US" b="1" i="1" dirty="0"/>
              <a:t> od </a:t>
            </a:r>
            <a:r>
              <a:rPr lang="en-US" b="1" i="1" dirty="0" err="1"/>
              <a:t>bilo</a:t>
            </a:r>
            <a:r>
              <a:rPr lang="en-US" b="1" i="1" dirty="0"/>
              <a:t> </a:t>
            </a:r>
            <a:r>
              <a:rPr lang="en-US" b="1" i="1" dirty="0" err="1"/>
              <a:t>kojeg</a:t>
            </a:r>
            <a:r>
              <a:rPr lang="en-US" b="1" i="1" dirty="0"/>
              <a:t> </a:t>
            </a:r>
            <a:r>
              <a:rPr lang="en-US" b="1" i="1" dirty="0" err="1"/>
              <a:t>drugog</a:t>
            </a:r>
            <a:r>
              <a:rPr lang="en-US" b="1" i="1" dirty="0"/>
              <a:t> </a:t>
            </a:r>
            <a:r>
              <a:rPr lang="en-US" b="1" i="1" dirty="0" err="1"/>
              <a:t>zatvora</a:t>
            </a:r>
            <a:r>
              <a:rPr lang="en-US" b="1" i="1" dirty="0"/>
              <a:t> u </a:t>
            </a:r>
            <a:r>
              <a:rPr lang="en-US" b="1" i="1" dirty="0" err="1"/>
              <a:t>osamnaestom</a:t>
            </a:r>
            <a:r>
              <a:rPr lang="en-US" b="1" i="1" dirty="0"/>
              <a:t> </a:t>
            </a:r>
            <a:r>
              <a:rPr lang="en-US" b="1" i="1" dirty="0" err="1"/>
              <a:t>stoljeću</a:t>
            </a:r>
            <a:r>
              <a:rPr lang="en-US" b="1" i="1" dirty="0"/>
              <a:t> u </a:t>
            </a:r>
            <a:r>
              <a:rPr lang="en-US" b="1" i="1" dirty="0" err="1"/>
              <a:t>pružanju</a:t>
            </a:r>
            <a:r>
              <a:rPr lang="en-US" b="1" i="1" dirty="0"/>
              <a:t> </a:t>
            </a:r>
            <a:r>
              <a:rPr lang="en-US" b="1" i="1" dirty="0" err="1"/>
              <a:t>medicinske</a:t>
            </a:r>
            <a:r>
              <a:rPr lang="en-US" b="1" i="1" dirty="0"/>
              <a:t> </a:t>
            </a:r>
            <a:r>
              <a:rPr lang="en-US" b="1" i="1" dirty="0" err="1"/>
              <a:t>pomoći</a:t>
            </a:r>
            <a:r>
              <a:rPr lang="en-US" b="1" i="1" dirty="0"/>
              <a:t>. Imao je </a:t>
            </a:r>
            <a:r>
              <a:rPr lang="en-US" b="1" i="1" dirty="0" err="1"/>
              <a:t>hirurga</a:t>
            </a:r>
            <a:r>
              <a:rPr lang="en-US" b="1" i="1" dirty="0"/>
              <a:t>, </a:t>
            </a:r>
            <a:r>
              <a:rPr lang="en-US" b="1" i="1" dirty="0" err="1"/>
              <a:t>liječnika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ambulantu</a:t>
            </a:r>
            <a:r>
              <a:rPr lang="en-US" b="1" i="1" dirty="0"/>
              <a:t>, a </a:t>
            </a:r>
            <a:r>
              <a:rPr lang="en-US" b="1" i="1" dirty="0" err="1"/>
              <a:t>zatvorenike</a:t>
            </a:r>
            <a:r>
              <a:rPr lang="en-US" b="1" i="1" dirty="0"/>
              <a:t> je </a:t>
            </a:r>
            <a:r>
              <a:rPr lang="en-US" b="1" i="1" dirty="0" err="1"/>
              <a:t>redovito</a:t>
            </a:r>
            <a:r>
              <a:rPr lang="en-US" b="1" i="1" dirty="0"/>
              <a:t> </a:t>
            </a:r>
            <a:r>
              <a:rPr lang="en-US" b="1" i="1" dirty="0" err="1"/>
              <a:t>pregledavao</a:t>
            </a:r>
            <a:r>
              <a:rPr lang="en-US" b="1" i="1" dirty="0"/>
              <a:t> </a:t>
            </a:r>
            <a:r>
              <a:rPr lang="en-US" b="1" i="1" dirty="0" err="1"/>
              <a:t>zbog</a:t>
            </a:r>
            <a:r>
              <a:rPr lang="en-US" b="1" i="1" dirty="0"/>
              <a:t> </a:t>
            </a:r>
            <a:r>
              <a:rPr lang="en-US" b="1" i="1" dirty="0" err="1"/>
              <a:t>bolesti</a:t>
            </a:r>
            <a:r>
              <a:rPr lang="hr-HR" b="1" i="1" dirty="0"/>
              <a:t>.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23253649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0"/>
            <a:ext cx="8911687" cy="1280890"/>
          </a:xfrm>
        </p:spPr>
        <p:txBody>
          <a:bodyPr/>
          <a:lstStyle/>
          <a:p>
            <a:r>
              <a:rPr lang="en-US" b="1" i="1" u="sng" dirty="0" err="1"/>
              <a:t>Nastanak</a:t>
            </a:r>
            <a:r>
              <a:rPr lang="en-US" b="1" i="1" u="sng" dirty="0"/>
              <a:t> </a:t>
            </a:r>
            <a:r>
              <a:rPr lang="en-US" b="1" i="1" u="sng" dirty="0" err="1"/>
              <a:t>prvih</a:t>
            </a:r>
            <a:r>
              <a:rPr lang="en-US" b="1" i="1" u="sng" dirty="0"/>
              <a:t> </a:t>
            </a:r>
            <a:r>
              <a:rPr lang="en-US" b="1" i="1" u="sng" dirty="0" err="1"/>
              <a:t>zatvora</a:t>
            </a:r>
            <a:endParaRPr lang="en-US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812" y="1798320"/>
            <a:ext cx="8915400" cy="4709160"/>
          </a:xfrm>
        </p:spPr>
        <p:txBody>
          <a:bodyPr/>
          <a:lstStyle/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 err="1"/>
              <a:t>Relativno</a:t>
            </a:r>
            <a:r>
              <a:rPr lang="en-US" b="1" i="1" dirty="0"/>
              <a:t> </a:t>
            </a:r>
            <a:r>
              <a:rPr lang="en-US" b="1" i="1" dirty="0" err="1"/>
              <a:t>brzo</a:t>
            </a:r>
            <a:r>
              <a:rPr lang="en-US" b="1" i="1" dirty="0"/>
              <a:t>, 1559. </a:t>
            </a:r>
            <a:r>
              <a:rPr lang="en-US" b="1" i="1" dirty="0" err="1"/>
              <a:t>godine</a:t>
            </a:r>
            <a:r>
              <a:rPr lang="en-US" b="1" i="1" dirty="0"/>
              <a:t> u </a:t>
            </a:r>
            <a:r>
              <a:rPr lang="en-US" b="1" i="1" dirty="0" err="1"/>
              <a:t>Amsterdamu</a:t>
            </a:r>
            <a:r>
              <a:rPr lang="en-US" b="1" i="1" dirty="0"/>
              <a:t> </a:t>
            </a:r>
            <a:r>
              <a:rPr lang="en-US" b="1" i="1" dirty="0" err="1"/>
              <a:t>osniva</a:t>
            </a:r>
            <a:r>
              <a:rPr lang="en-US" b="1" i="1" dirty="0"/>
              <a:t> se </a:t>
            </a:r>
            <a:r>
              <a:rPr lang="en-US" b="1" i="1" dirty="0" err="1"/>
              <a:t>zatvor</a:t>
            </a:r>
            <a:r>
              <a:rPr lang="en-US" b="1" i="1" dirty="0"/>
              <a:t> . </a:t>
            </a:r>
            <a:r>
              <a:rPr lang="en-US" b="1" i="1" dirty="0" err="1"/>
              <a:t>Ovaj</a:t>
            </a:r>
            <a:r>
              <a:rPr lang="en-US" b="1" i="1" dirty="0"/>
              <a:t> </a:t>
            </a:r>
            <a:r>
              <a:rPr lang="en-US" b="1" i="1" dirty="0" err="1"/>
              <a:t>zatvor</a:t>
            </a:r>
            <a:r>
              <a:rPr lang="en-US" b="1" i="1" dirty="0"/>
              <a:t> je </a:t>
            </a:r>
            <a:r>
              <a:rPr lang="en-US" b="1" i="1" dirty="0" err="1"/>
              <a:t>korišten</a:t>
            </a:r>
            <a:r>
              <a:rPr lang="en-US" b="1" i="1" dirty="0"/>
              <a:t> </a:t>
            </a:r>
            <a:r>
              <a:rPr lang="en-US" b="1" i="1" dirty="0" err="1"/>
              <a:t>za</a:t>
            </a:r>
            <a:r>
              <a:rPr lang="en-US" b="1" i="1" dirty="0"/>
              <a:t> </a:t>
            </a:r>
            <a:r>
              <a:rPr lang="en-US" b="1" i="1" dirty="0" err="1"/>
              <a:t>skitnice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kriminalce</a:t>
            </a:r>
            <a:r>
              <a:rPr lang="en-US" b="1" i="1" dirty="0"/>
              <a:t>, </a:t>
            </a:r>
            <a:r>
              <a:rPr lang="en-US" b="1" i="1" dirty="0" err="1"/>
              <a:t>čime</a:t>
            </a:r>
            <a:r>
              <a:rPr lang="en-US" b="1" i="1" dirty="0"/>
              <a:t> je </a:t>
            </a:r>
            <a:r>
              <a:rPr lang="en-US" b="1" i="1" dirty="0" err="1"/>
              <a:t>otpočeo</a:t>
            </a:r>
            <a:r>
              <a:rPr lang="en-US" b="1" i="1" dirty="0"/>
              <a:t> period </a:t>
            </a:r>
            <a:r>
              <a:rPr lang="en-US" b="1" i="1" dirty="0" err="1"/>
              <a:t>tzv</a:t>
            </a:r>
            <a:r>
              <a:rPr lang="en-US" b="1" i="1" dirty="0"/>
              <a:t>. </a:t>
            </a:r>
            <a:r>
              <a:rPr lang="en-US" b="1" i="1" dirty="0" err="1"/>
              <a:t>holandskog</a:t>
            </a:r>
            <a:r>
              <a:rPr lang="en-US" b="1" i="1" dirty="0"/>
              <a:t> Sistema</a:t>
            </a:r>
            <a:r>
              <a:rPr lang="hr-HR" b="1" i="1" dirty="0"/>
              <a:t>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/>
              <a:t>1697. </a:t>
            </a:r>
            <a:r>
              <a:rPr lang="en-US" b="1" i="1" dirty="0" err="1"/>
              <a:t>osnivaju</a:t>
            </a:r>
            <a:r>
              <a:rPr lang="en-US" b="1" i="1" dirty="0"/>
              <a:t> se </a:t>
            </a:r>
            <a:r>
              <a:rPr lang="en-US" b="1" i="1" dirty="0" err="1"/>
              <a:t>zatvori</a:t>
            </a:r>
            <a:r>
              <a:rPr lang="en-US" b="1" i="1" dirty="0"/>
              <a:t> u </a:t>
            </a:r>
            <a:r>
              <a:rPr lang="en-US" b="1" i="1" dirty="0" err="1"/>
              <a:t>Lipeku</a:t>
            </a:r>
            <a:r>
              <a:rPr lang="en-US" b="1" i="1" dirty="0"/>
              <a:t>, </a:t>
            </a:r>
            <a:r>
              <a:rPr lang="en-US" b="1" i="1" dirty="0" err="1"/>
              <a:t>Bremenu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Dancingu</a:t>
            </a:r>
            <a:r>
              <a:rPr lang="en-US" b="1" i="1" dirty="0"/>
              <a:t>, a </a:t>
            </a:r>
            <a:r>
              <a:rPr lang="en-US" b="1" i="1" dirty="0" err="1"/>
              <a:t>polovinom</a:t>
            </a:r>
            <a:r>
              <a:rPr lang="en-US" b="1" i="1" dirty="0"/>
              <a:t> XVIII </a:t>
            </a:r>
            <a:r>
              <a:rPr lang="en-US" b="1" i="1" dirty="0" err="1"/>
              <a:t>stoljeća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zatvor</a:t>
            </a:r>
            <a:r>
              <a:rPr lang="en-US" b="1" i="1" dirty="0"/>
              <a:t> </a:t>
            </a:r>
            <a:r>
              <a:rPr lang="en-US" b="1" i="1" dirty="0" err="1"/>
              <a:t>za</a:t>
            </a:r>
            <a:r>
              <a:rPr lang="en-US" b="1" i="1" dirty="0"/>
              <a:t> </a:t>
            </a:r>
            <a:r>
              <a:rPr lang="en-US" b="1" i="1" dirty="0" err="1"/>
              <a:t>dječake</a:t>
            </a:r>
            <a:r>
              <a:rPr lang="en-US" b="1" i="1" dirty="0"/>
              <a:t> u </a:t>
            </a:r>
            <a:r>
              <a:rPr lang="en-US" b="1" i="1" dirty="0" err="1"/>
              <a:t>Hamburgu</a:t>
            </a:r>
            <a:r>
              <a:rPr lang="hr-HR" b="1" i="1" dirty="0"/>
              <a:t>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/>
              <a:t>Papa </a:t>
            </a:r>
            <a:r>
              <a:rPr lang="en-US" b="1" i="1" dirty="0" err="1"/>
              <a:t>Klementin</a:t>
            </a:r>
            <a:r>
              <a:rPr lang="en-US" b="1" i="1" dirty="0"/>
              <a:t> XI 1703. </a:t>
            </a:r>
            <a:r>
              <a:rPr lang="en-US" b="1" i="1" dirty="0" err="1"/>
              <a:t>godine</a:t>
            </a:r>
            <a:r>
              <a:rPr lang="en-US" b="1" i="1" dirty="0"/>
              <a:t> </a:t>
            </a:r>
            <a:r>
              <a:rPr lang="en-US" b="1" i="1" dirty="0" err="1"/>
              <a:t>osniva</a:t>
            </a:r>
            <a:r>
              <a:rPr lang="en-US" b="1" i="1" dirty="0"/>
              <a:t> </a:t>
            </a:r>
            <a:r>
              <a:rPr lang="en-US" b="1" i="1" dirty="0" err="1"/>
              <a:t>dječji</a:t>
            </a:r>
            <a:r>
              <a:rPr lang="en-US" b="1" i="1" dirty="0"/>
              <a:t> </a:t>
            </a:r>
            <a:r>
              <a:rPr lang="en-US" b="1" i="1" dirty="0" err="1"/>
              <a:t>zavod</a:t>
            </a:r>
            <a:r>
              <a:rPr lang="en-US" b="1" i="1" dirty="0"/>
              <a:t> </a:t>
            </a:r>
            <a:r>
              <a:rPr lang="en-US" b="1" i="1" dirty="0" err="1"/>
              <a:t>Sv</a:t>
            </a:r>
            <a:r>
              <a:rPr lang="en-US" b="1" i="1" dirty="0"/>
              <a:t>. </a:t>
            </a:r>
            <a:r>
              <a:rPr lang="en-US" b="1" i="1" dirty="0" err="1"/>
              <a:t>Mihajila</a:t>
            </a:r>
            <a:r>
              <a:rPr lang="en-US" b="1" i="1" dirty="0"/>
              <a:t>, u </a:t>
            </a:r>
            <a:r>
              <a:rPr lang="en-US" b="1" i="1" dirty="0" err="1"/>
              <a:t>koji</a:t>
            </a:r>
            <a:r>
              <a:rPr lang="en-US" b="1" i="1" dirty="0"/>
              <a:t> </a:t>
            </a:r>
            <a:r>
              <a:rPr lang="en-US" b="1" i="1" dirty="0" err="1"/>
              <a:t>su</a:t>
            </a:r>
            <a:r>
              <a:rPr lang="en-US" b="1" i="1" dirty="0"/>
              <a:t> </a:t>
            </a:r>
            <a:r>
              <a:rPr lang="en-US" b="1" i="1" dirty="0" err="1"/>
              <a:t>smještena</a:t>
            </a:r>
            <a:r>
              <a:rPr lang="en-US" b="1" i="1" dirty="0"/>
              <a:t> </a:t>
            </a:r>
            <a:r>
              <a:rPr lang="en-US" b="1" i="1" dirty="0" err="1"/>
              <a:t>djeca</a:t>
            </a:r>
            <a:r>
              <a:rPr lang="en-US" b="1" i="1" dirty="0"/>
              <a:t> </a:t>
            </a:r>
            <a:r>
              <a:rPr lang="en-US" b="1" i="1" dirty="0" err="1"/>
              <a:t>koja</a:t>
            </a:r>
            <a:r>
              <a:rPr lang="en-US" b="1" i="1" dirty="0"/>
              <a:t> </a:t>
            </a:r>
            <a:r>
              <a:rPr lang="en-US" b="1" i="1" dirty="0" err="1"/>
              <a:t>nisu</a:t>
            </a:r>
            <a:r>
              <a:rPr lang="en-US" b="1" i="1" dirty="0"/>
              <a:t> </a:t>
            </a:r>
            <a:r>
              <a:rPr lang="en-US" b="1" i="1" dirty="0" err="1"/>
              <a:t>činila</a:t>
            </a:r>
            <a:r>
              <a:rPr lang="en-US" b="1" i="1" dirty="0"/>
              <a:t> </a:t>
            </a:r>
            <a:r>
              <a:rPr lang="en-US" b="1" i="1" dirty="0" err="1"/>
              <a:t>krivična</a:t>
            </a:r>
            <a:r>
              <a:rPr lang="en-US" b="1" i="1" dirty="0"/>
              <a:t> </a:t>
            </a:r>
            <a:r>
              <a:rPr lang="en-US" b="1" i="1" dirty="0" err="1"/>
              <a:t>djela</a:t>
            </a:r>
            <a:r>
              <a:rPr lang="en-US" b="1" i="1" dirty="0"/>
              <a:t>, </a:t>
            </a:r>
            <a:r>
              <a:rPr lang="en-US" b="1" i="1" dirty="0" err="1"/>
              <a:t>ali</a:t>
            </a:r>
            <a:r>
              <a:rPr lang="en-US" b="1" i="1" dirty="0"/>
              <a:t> je </a:t>
            </a:r>
            <a:r>
              <a:rPr lang="en-US" b="1" i="1" dirty="0" err="1"/>
              <a:t>trebalo</a:t>
            </a:r>
            <a:r>
              <a:rPr lang="en-US" b="1" i="1" dirty="0"/>
              <a:t> </a:t>
            </a:r>
            <a:r>
              <a:rPr lang="en-US" b="1" i="1" dirty="0" err="1"/>
              <a:t>prema</a:t>
            </a:r>
            <a:r>
              <a:rPr lang="en-US" b="1" i="1" dirty="0"/>
              <a:t> </a:t>
            </a:r>
            <a:r>
              <a:rPr lang="en-US" b="1" i="1" dirty="0" err="1"/>
              <a:t>njima</a:t>
            </a:r>
            <a:r>
              <a:rPr lang="en-US" b="1" i="1" dirty="0"/>
              <a:t> </a:t>
            </a:r>
            <a:r>
              <a:rPr lang="en-US" b="1" i="1" dirty="0" err="1"/>
              <a:t>preduzeti</a:t>
            </a:r>
            <a:r>
              <a:rPr lang="en-US" b="1" i="1" dirty="0"/>
              <a:t> </a:t>
            </a:r>
            <a:r>
              <a:rPr lang="en-US" b="1" i="1" dirty="0" err="1"/>
              <a:t>mjere</a:t>
            </a:r>
            <a:r>
              <a:rPr lang="en-US" b="1" i="1" dirty="0"/>
              <a:t> </a:t>
            </a:r>
            <a:r>
              <a:rPr lang="en-US" b="1" i="1" dirty="0" err="1"/>
              <a:t>vaspitanja</a:t>
            </a:r>
            <a:r>
              <a:rPr lang="en-US" b="1" i="1" dirty="0"/>
              <a:t>, da ne bi </a:t>
            </a:r>
            <a:r>
              <a:rPr lang="en-US" b="1" i="1" dirty="0" err="1"/>
              <a:t>postali</a:t>
            </a:r>
            <a:r>
              <a:rPr lang="en-US" b="1" i="1" dirty="0"/>
              <a:t> </a:t>
            </a:r>
            <a:r>
              <a:rPr lang="en-US" b="1" i="1" dirty="0" err="1"/>
              <a:t>delinkventi</a:t>
            </a:r>
            <a:r>
              <a:rPr lang="en-US" b="1" i="1" dirty="0"/>
              <a:t>.</a:t>
            </a:r>
            <a:endParaRPr lang="hr-HR" b="1" i="1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 err="1"/>
              <a:t>Godine</a:t>
            </a:r>
            <a:r>
              <a:rPr lang="en-US" b="1" i="1" dirty="0"/>
              <a:t> 1759. </a:t>
            </a:r>
            <a:r>
              <a:rPr lang="en-US" b="1" i="1" dirty="0" err="1"/>
              <a:t>Marija</a:t>
            </a:r>
            <a:r>
              <a:rPr lang="en-US" b="1" i="1" dirty="0"/>
              <a:t> </a:t>
            </a:r>
            <a:r>
              <a:rPr lang="en-US" b="1" i="1" dirty="0" err="1"/>
              <a:t>Terezija</a:t>
            </a:r>
            <a:r>
              <a:rPr lang="en-US" b="1" i="1" dirty="0"/>
              <a:t> </a:t>
            </a:r>
            <a:r>
              <a:rPr lang="en-US" b="1" i="1" dirty="0" err="1"/>
              <a:t>osniva</a:t>
            </a:r>
            <a:r>
              <a:rPr lang="en-US" b="1" i="1" dirty="0"/>
              <a:t> u </a:t>
            </a:r>
            <a:r>
              <a:rPr lang="en-US" b="1" i="1" dirty="0" err="1"/>
              <a:t>Milanu</a:t>
            </a:r>
            <a:r>
              <a:rPr lang="en-US" b="1" i="1" dirty="0"/>
              <a:t> </a:t>
            </a:r>
            <a:r>
              <a:rPr lang="en-US" b="1" i="1" dirty="0" err="1"/>
              <a:t>popravni</a:t>
            </a:r>
            <a:r>
              <a:rPr lang="en-US" b="1" i="1" dirty="0"/>
              <a:t> </a:t>
            </a:r>
            <a:r>
              <a:rPr lang="en-US" b="1" i="1" dirty="0" err="1"/>
              <a:t>dom</a:t>
            </a:r>
            <a:r>
              <a:rPr lang="en-US" b="1" i="1" dirty="0"/>
              <a:t> </a:t>
            </a:r>
            <a:r>
              <a:rPr lang="en-US" b="1" i="1" dirty="0" err="1"/>
              <a:t>sa</a:t>
            </a:r>
            <a:r>
              <a:rPr lang="en-US" b="1" i="1" dirty="0"/>
              <a:t> 140 </a:t>
            </a:r>
            <a:r>
              <a:rPr lang="en-US" b="1" i="1" dirty="0" err="1"/>
              <a:t>ćelija</a:t>
            </a:r>
            <a:r>
              <a:rPr lang="en-US" b="1" i="1" dirty="0"/>
              <a:t>, a u </a:t>
            </a:r>
            <a:r>
              <a:rPr lang="en-US" b="1" i="1" dirty="0" err="1"/>
              <a:t>Holandiji</a:t>
            </a:r>
            <a:r>
              <a:rPr lang="en-US" b="1" i="1" dirty="0"/>
              <a:t> </a:t>
            </a:r>
            <a:r>
              <a:rPr lang="en-US" b="1" i="1" dirty="0" err="1"/>
              <a:t>Vikont</a:t>
            </a:r>
            <a:r>
              <a:rPr lang="en-US" b="1" i="1" dirty="0"/>
              <a:t> Viler </a:t>
            </a:r>
            <a:r>
              <a:rPr lang="en-US" b="1" i="1" dirty="0" err="1"/>
              <a:t>osniva</a:t>
            </a:r>
            <a:r>
              <a:rPr lang="en-US" b="1" i="1" dirty="0"/>
              <a:t> 1775. </a:t>
            </a:r>
            <a:r>
              <a:rPr lang="en-US" b="1" i="1" dirty="0" err="1"/>
              <a:t>godine</a:t>
            </a:r>
            <a:r>
              <a:rPr lang="en-US" b="1" i="1" dirty="0"/>
              <a:t> </a:t>
            </a:r>
            <a:r>
              <a:rPr lang="en-US" b="1" i="1" dirty="0" err="1"/>
              <a:t>veliki</a:t>
            </a:r>
            <a:r>
              <a:rPr lang="en-US" b="1" i="1" dirty="0"/>
              <a:t> </a:t>
            </a:r>
            <a:r>
              <a:rPr lang="en-US" b="1" i="1" dirty="0" err="1"/>
              <a:t>popravni</a:t>
            </a:r>
            <a:r>
              <a:rPr lang="en-US" b="1" i="1" dirty="0"/>
              <a:t> </a:t>
            </a:r>
            <a:r>
              <a:rPr lang="en-US" b="1" i="1" dirty="0" err="1"/>
              <a:t>dom</a:t>
            </a:r>
            <a:r>
              <a:rPr lang="en-US" b="1" i="1" dirty="0"/>
              <a:t> </a:t>
            </a:r>
            <a:r>
              <a:rPr lang="en-US" b="1" i="1" dirty="0" err="1"/>
              <a:t>koji</a:t>
            </a:r>
            <a:r>
              <a:rPr lang="en-US" b="1" i="1" dirty="0"/>
              <a:t> je </a:t>
            </a:r>
            <a:r>
              <a:rPr lang="en-US" b="1" i="1" dirty="0" err="1"/>
              <a:t>često</a:t>
            </a:r>
            <a:r>
              <a:rPr lang="en-US" b="1" i="1" dirty="0"/>
              <a:t> </a:t>
            </a:r>
            <a:r>
              <a:rPr lang="en-US" b="1" i="1" dirty="0" err="1"/>
              <a:t>dobijao</a:t>
            </a:r>
            <a:r>
              <a:rPr lang="en-US" b="1" i="1" dirty="0"/>
              <a:t> </a:t>
            </a:r>
            <a:r>
              <a:rPr lang="en-US" b="1" i="1" dirty="0" err="1"/>
              <a:t>pohvale</a:t>
            </a:r>
            <a:r>
              <a:rPr lang="en-US" b="1" i="1" dirty="0"/>
              <a:t> od </a:t>
            </a:r>
            <a:r>
              <a:rPr lang="en-US" b="1" i="1" dirty="0" err="1"/>
              <a:t>evropskih</a:t>
            </a:r>
            <a:r>
              <a:rPr lang="en-US" b="1" i="1" dirty="0"/>
              <a:t> </a:t>
            </a:r>
            <a:r>
              <a:rPr lang="en-US" b="1" i="1" dirty="0" err="1"/>
              <a:t>pravnika</a:t>
            </a:r>
            <a:r>
              <a:rPr lang="en-US" b="1" i="1" dirty="0"/>
              <a:t> toga </a:t>
            </a:r>
            <a:r>
              <a:rPr lang="en-US" b="1" i="1" dirty="0" err="1"/>
              <a:t>vremena</a:t>
            </a:r>
            <a:r>
              <a:rPr lang="en-US" b="1" i="1" dirty="0"/>
              <a:t>.</a:t>
            </a:r>
            <a:endParaRPr lang="hr-HR" b="1" i="1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/>
              <a:t>U </a:t>
            </a:r>
            <a:r>
              <a:rPr lang="en-US" b="1" i="1" dirty="0" err="1"/>
              <a:t>Engleskoj</a:t>
            </a:r>
            <a:r>
              <a:rPr lang="en-US" b="1" i="1" dirty="0"/>
              <a:t> se, </a:t>
            </a:r>
            <a:r>
              <a:rPr lang="en-US" b="1" i="1" dirty="0" err="1"/>
              <a:t>po</a:t>
            </a:r>
            <a:r>
              <a:rPr lang="hr-HR" b="1" i="1" dirty="0"/>
              <a:t>č</a:t>
            </a:r>
            <a:r>
              <a:rPr lang="en-US" b="1" i="1" dirty="0" err="1"/>
              <a:t>ev</a:t>
            </a:r>
            <a:r>
              <a:rPr lang="en-US" b="1" i="1" dirty="0"/>
              <a:t> od XVIII </a:t>
            </a:r>
            <a:r>
              <a:rPr lang="en-US" b="1" i="1" dirty="0" err="1"/>
              <a:t>stoljeć</a:t>
            </a:r>
            <a:r>
              <a:rPr lang="hr-HR" b="1" i="1" dirty="0"/>
              <a:t>a</a:t>
            </a:r>
            <a:r>
              <a:rPr lang="en-US" b="1" i="1" dirty="0"/>
              <a:t>, </a:t>
            </a:r>
            <a:r>
              <a:rPr lang="en-US" b="1" i="1" dirty="0" err="1"/>
              <a:t>primjenjivala</a:t>
            </a:r>
            <a:r>
              <a:rPr lang="en-US" b="1" i="1" dirty="0"/>
              <a:t> </a:t>
            </a:r>
            <a:r>
              <a:rPr lang="en-US" b="1" i="1" dirty="0" err="1"/>
              <a:t>kazna</a:t>
            </a:r>
            <a:r>
              <a:rPr lang="en-US" b="1" i="1" dirty="0"/>
              <a:t> </a:t>
            </a:r>
            <a:r>
              <a:rPr lang="en-US" b="1" i="1" dirty="0" err="1"/>
              <a:t>zatvora</a:t>
            </a:r>
            <a:r>
              <a:rPr lang="en-US" b="1" i="1" dirty="0"/>
              <a:t> </a:t>
            </a:r>
            <a:r>
              <a:rPr lang="en-US" b="1" i="1" dirty="0" err="1"/>
              <a:t>za</a:t>
            </a:r>
            <a:r>
              <a:rPr lang="en-US" b="1" i="1" dirty="0"/>
              <a:t> </a:t>
            </a:r>
            <a:r>
              <a:rPr lang="en-US" b="1" i="1" dirty="0" err="1"/>
              <a:t>silovanje</a:t>
            </a:r>
            <a:r>
              <a:rPr lang="en-US" b="1" i="1" dirty="0"/>
              <a:t>, a u </a:t>
            </a:r>
            <a:r>
              <a:rPr lang="en-US" b="1" i="1" dirty="0" err="1"/>
              <a:t>Danskoj</a:t>
            </a:r>
            <a:r>
              <a:rPr lang="en-US" b="1" i="1" dirty="0"/>
              <a:t> se </a:t>
            </a:r>
            <a:r>
              <a:rPr lang="en-US" b="1" i="1" dirty="0" err="1"/>
              <a:t>mogla</a:t>
            </a:r>
            <a:r>
              <a:rPr lang="en-US" b="1" i="1" dirty="0"/>
              <a:t> </a:t>
            </a:r>
            <a:r>
              <a:rPr lang="en-US" b="1" i="1" dirty="0" err="1"/>
              <a:t>izreći</a:t>
            </a:r>
            <a:r>
              <a:rPr lang="en-US" b="1" i="1" dirty="0"/>
              <a:t> </a:t>
            </a:r>
            <a:r>
              <a:rPr lang="en-US" b="1" i="1" dirty="0" err="1"/>
              <a:t>kazna</a:t>
            </a:r>
            <a:r>
              <a:rPr lang="en-US" b="1" i="1" dirty="0"/>
              <a:t> </a:t>
            </a:r>
            <a:r>
              <a:rPr lang="en-US" b="1" i="1" dirty="0" err="1"/>
              <a:t>doživotnog</a:t>
            </a:r>
            <a:r>
              <a:rPr lang="en-US" b="1" i="1" dirty="0"/>
              <a:t> </a:t>
            </a:r>
            <a:r>
              <a:rPr lang="en-US" b="1" i="1" dirty="0" err="1"/>
              <a:t>zatvora</a:t>
            </a:r>
            <a:r>
              <a:rPr lang="en-US" b="1" i="1" dirty="0"/>
              <a:t> </a:t>
            </a:r>
            <a:r>
              <a:rPr lang="en-US" b="1" i="1" dirty="0" err="1"/>
              <a:t>za</a:t>
            </a:r>
            <a:r>
              <a:rPr lang="en-US" b="1" i="1" dirty="0"/>
              <a:t> </a:t>
            </a:r>
            <a:r>
              <a:rPr lang="en-US" b="1" i="1" dirty="0" err="1"/>
              <a:t>ubistvo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09735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7079" y="0"/>
            <a:ext cx="8911687" cy="1280890"/>
          </a:xfrm>
        </p:spPr>
        <p:txBody>
          <a:bodyPr/>
          <a:lstStyle/>
          <a:p>
            <a:r>
              <a:rPr lang="en-US" b="1" i="1" u="sng" dirty="0" err="1"/>
              <a:t>Nastanak</a:t>
            </a:r>
            <a:r>
              <a:rPr lang="en-US" b="1" i="1" u="sng" dirty="0"/>
              <a:t> </a:t>
            </a:r>
            <a:r>
              <a:rPr lang="en-US" b="1" i="1" u="sng" dirty="0" err="1"/>
              <a:t>prvih</a:t>
            </a:r>
            <a:r>
              <a:rPr lang="en-US" b="1" i="1" u="sng" dirty="0"/>
              <a:t> </a:t>
            </a:r>
            <a:r>
              <a:rPr lang="en-US" b="1" i="1" u="sng" dirty="0" err="1"/>
              <a:t>zatvora</a:t>
            </a:r>
            <a:endParaRPr lang="en-US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784" y="1905000"/>
            <a:ext cx="8100646" cy="4923692"/>
          </a:xfrm>
        </p:spPr>
        <p:txBody>
          <a:bodyPr/>
          <a:lstStyle/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/>
              <a:t>U </a:t>
            </a:r>
            <a:r>
              <a:rPr lang="en-US" b="1" i="1" dirty="0" err="1"/>
              <a:t>periodu</a:t>
            </a:r>
            <a:r>
              <a:rPr lang="en-US" b="1" i="1" dirty="0"/>
              <a:t> od XV-XVII </a:t>
            </a:r>
            <a:r>
              <a:rPr lang="en-US" b="1" i="1" dirty="0" err="1"/>
              <a:t>stoljeća</a:t>
            </a:r>
            <a:r>
              <a:rPr lang="en-US" b="1" i="1" dirty="0"/>
              <a:t> </a:t>
            </a:r>
            <a:r>
              <a:rPr lang="en-US" b="1" i="1" dirty="0" err="1"/>
              <a:t>ubrzano</a:t>
            </a:r>
            <a:r>
              <a:rPr lang="en-US" b="1" i="1" dirty="0"/>
              <a:t> se u </a:t>
            </a:r>
            <a:r>
              <a:rPr lang="en-US" b="1" i="1" dirty="0" err="1"/>
              <a:t>većini</a:t>
            </a:r>
            <a:r>
              <a:rPr lang="en-US" b="1" i="1" dirty="0"/>
              <a:t> </a:t>
            </a:r>
            <a:r>
              <a:rPr lang="en-US" b="1" i="1" dirty="0" err="1"/>
              <a:t>evropskih</a:t>
            </a:r>
            <a:r>
              <a:rPr lang="en-US" b="1" i="1" dirty="0"/>
              <a:t> </a:t>
            </a:r>
            <a:r>
              <a:rPr lang="en-US" b="1" i="1" dirty="0" err="1"/>
              <a:t>zemalja</a:t>
            </a:r>
            <a:r>
              <a:rPr lang="en-US" b="1" i="1" dirty="0"/>
              <a:t> </a:t>
            </a:r>
            <a:r>
              <a:rPr lang="en-US" b="1" i="1" dirty="0" err="1"/>
              <a:t>formiraju</a:t>
            </a:r>
            <a:r>
              <a:rPr lang="en-US" b="1" i="1" dirty="0"/>
              <a:t> </a:t>
            </a:r>
            <a:r>
              <a:rPr lang="en-US" b="1" i="1" dirty="0" err="1"/>
              <a:t>razne</a:t>
            </a:r>
            <a:r>
              <a:rPr lang="en-US" b="1" i="1" dirty="0"/>
              <a:t> </a:t>
            </a:r>
            <a:r>
              <a:rPr lang="en-US" b="1" i="1" dirty="0" err="1"/>
              <a:t>ustanove</a:t>
            </a:r>
            <a:r>
              <a:rPr lang="en-US" b="1" i="1" dirty="0"/>
              <a:t> </a:t>
            </a:r>
            <a:r>
              <a:rPr lang="en-US" b="1" i="1" dirty="0" err="1"/>
              <a:t>za</a:t>
            </a:r>
            <a:r>
              <a:rPr lang="en-US" b="1" i="1" dirty="0"/>
              <a:t> </a:t>
            </a:r>
            <a:r>
              <a:rPr lang="en-US" b="1" i="1" dirty="0" err="1"/>
              <a:t>smeštaj</a:t>
            </a:r>
            <a:r>
              <a:rPr lang="en-US" b="1" i="1" dirty="0"/>
              <a:t> </a:t>
            </a:r>
            <a:r>
              <a:rPr lang="en-US" b="1" i="1" dirty="0" err="1"/>
              <a:t>skitnica</a:t>
            </a:r>
            <a:r>
              <a:rPr lang="en-US" b="1" i="1" dirty="0"/>
              <a:t>, </a:t>
            </a:r>
            <a:r>
              <a:rPr lang="en-US" b="1" i="1" dirty="0" err="1"/>
              <a:t>prosjaka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prijestupnika</a:t>
            </a:r>
            <a:r>
              <a:rPr lang="en-US" b="1" i="1" dirty="0"/>
              <a:t> </a:t>
            </a:r>
            <a:r>
              <a:rPr lang="en-US" b="1" i="1" dirty="0" err="1"/>
              <a:t>koji</a:t>
            </a:r>
            <a:r>
              <a:rPr lang="en-US" b="1" i="1" dirty="0"/>
              <a:t> se </a:t>
            </a:r>
            <a:r>
              <a:rPr lang="en-US" b="1" i="1" dirty="0" err="1"/>
              <a:t>javljaju</a:t>
            </a:r>
            <a:r>
              <a:rPr lang="en-US" b="1" i="1" dirty="0"/>
              <a:t> u </a:t>
            </a:r>
            <a:r>
              <a:rPr lang="en-US" b="1" i="1" dirty="0" err="1"/>
              <a:t>masovnim</a:t>
            </a:r>
            <a:r>
              <a:rPr lang="en-US" b="1" i="1" dirty="0"/>
              <a:t> </a:t>
            </a:r>
            <a:r>
              <a:rPr lang="en-US" b="1" i="1" dirty="0" err="1"/>
              <a:t>razmjerama</a:t>
            </a:r>
            <a:r>
              <a:rPr lang="en-US" b="1" i="1" dirty="0"/>
              <a:t>, </a:t>
            </a:r>
            <a:r>
              <a:rPr lang="en-US" b="1" i="1" dirty="0" err="1"/>
              <a:t>kao</a:t>
            </a:r>
            <a:r>
              <a:rPr lang="en-US" b="1" i="1" dirty="0"/>
              <a:t> </a:t>
            </a:r>
            <a:r>
              <a:rPr lang="en-US" b="1" i="1" dirty="0" err="1"/>
              <a:t>posl</a:t>
            </a:r>
            <a:r>
              <a:rPr lang="hr-HR" b="1" i="1" dirty="0"/>
              <a:t>j</a:t>
            </a:r>
            <a:r>
              <a:rPr lang="en-US" b="1" i="1" dirty="0" err="1"/>
              <a:t>edica</a:t>
            </a:r>
            <a:r>
              <a:rPr lang="en-US" b="1" i="1" dirty="0"/>
              <a:t> </a:t>
            </a:r>
            <a:r>
              <a:rPr lang="en-US" b="1" i="1" dirty="0" err="1"/>
              <a:t>migracija</a:t>
            </a:r>
            <a:r>
              <a:rPr lang="en-US" b="1" i="1" dirty="0"/>
              <a:t> </a:t>
            </a:r>
            <a:r>
              <a:rPr lang="en-US" b="1" i="1" dirty="0" err="1"/>
              <a:t>sa</a:t>
            </a:r>
            <a:r>
              <a:rPr lang="en-US" b="1" i="1" dirty="0"/>
              <a:t> </a:t>
            </a:r>
            <a:r>
              <a:rPr lang="en-US" b="1" i="1" dirty="0" err="1"/>
              <a:t>sela</a:t>
            </a:r>
            <a:r>
              <a:rPr lang="en-US" b="1" i="1" dirty="0"/>
              <a:t> u </a:t>
            </a:r>
            <a:r>
              <a:rPr lang="en-US" b="1" i="1" dirty="0" err="1"/>
              <a:t>gradove</a:t>
            </a:r>
            <a:r>
              <a:rPr lang="hr-HR" b="1" i="1" dirty="0"/>
              <a:t>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/>
              <a:t>Kao </a:t>
            </a:r>
            <a:r>
              <a:rPr lang="en-US" b="1" i="1" dirty="0" err="1"/>
              <a:t>rezultat</a:t>
            </a:r>
            <a:r>
              <a:rPr lang="en-US" b="1" i="1" dirty="0"/>
              <a:t> </a:t>
            </a:r>
            <a:r>
              <a:rPr lang="en-US" b="1" i="1" dirty="0" err="1"/>
              <a:t>velikih</a:t>
            </a:r>
            <a:r>
              <a:rPr lang="en-US" b="1" i="1" dirty="0"/>
              <a:t> </a:t>
            </a:r>
            <a:r>
              <a:rPr lang="en-US" b="1" i="1" dirty="0" err="1"/>
              <a:t>migracija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nedostatak</a:t>
            </a:r>
            <a:r>
              <a:rPr lang="en-US" b="1" i="1" dirty="0"/>
              <a:t> </a:t>
            </a:r>
            <a:r>
              <a:rPr lang="en-US" b="1" i="1" dirty="0" err="1"/>
              <a:t>poslova</a:t>
            </a:r>
            <a:r>
              <a:rPr lang="en-US" b="1" i="1" dirty="0"/>
              <a:t> u </a:t>
            </a:r>
            <a:r>
              <a:rPr lang="en-US" b="1" i="1" dirty="0" err="1"/>
              <a:t>gradovima</a:t>
            </a:r>
            <a:r>
              <a:rPr lang="en-US" b="1" i="1" dirty="0"/>
              <a:t>, ta </a:t>
            </a:r>
            <a:r>
              <a:rPr lang="en-US" b="1" i="1" dirty="0" err="1"/>
              <a:t>lica</a:t>
            </a:r>
            <a:r>
              <a:rPr lang="en-US" b="1" i="1" dirty="0"/>
              <a:t> </a:t>
            </a:r>
            <a:r>
              <a:rPr lang="en-US" b="1" i="1" dirty="0" err="1"/>
              <a:t>su</a:t>
            </a:r>
            <a:r>
              <a:rPr lang="en-US" b="1" i="1" dirty="0"/>
              <a:t>, </a:t>
            </a:r>
            <a:r>
              <a:rPr lang="en-US" b="1" i="1" dirty="0" err="1"/>
              <a:t>radi</a:t>
            </a:r>
            <a:r>
              <a:rPr lang="en-US" b="1" i="1" dirty="0"/>
              <a:t> </a:t>
            </a:r>
            <a:r>
              <a:rPr lang="en-US" b="1" i="1" dirty="0" err="1"/>
              <a:t>egzistencije</a:t>
            </a:r>
            <a:r>
              <a:rPr lang="en-US" b="1" i="1" dirty="0"/>
              <a:t>, </a:t>
            </a:r>
            <a:r>
              <a:rPr lang="en-US" b="1" i="1" dirty="0" err="1"/>
              <a:t>započela</a:t>
            </a:r>
            <a:r>
              <a:rPr lang="en-US" b="1" i="1" dirty="0"/>
              <a:t> </a:t>
            </a:r>
            <a:r>
              <a:rPr lang="en-US" b="1" i="1" dirty="0" err="1"/>
              <a:t>sa</a:t>
            </a:r>
            <a:r>
              <a:rPr lang="en-US" b="1" i="1" dirty="0"/>
              <a:t> </a:t>
            </a:r>
            <a:r>
              <a:rPr lang="en-US" b="1" i="1" dirty="0" err="1"/>
              <a:t>vršenjem</a:t>
            </a:r>
            <a:r>
              <a:rPr lang="en-US" b="1" i="1" dirty="0"/>
              <a:t> </a:t>
            </a:r>
            <a:r>
              <a:rPr lang="en-US" b="1" i="1" dirty="0" err="1"/>
              <a:t>raznih</a:t>
            </a:r>
            <a:r>
              <a:rPr lang="en-US" b="1" i="1" dirty="0"/>
              <a:t> </a:t>
            </a:r>
            <a:r>
              <a:rPr lang="en-US" b="1" i="1" dirty="0" err="1"/>
              <a:t>krivi</a:t>
            </a:r>
            <a:r>
              <a:rPr lang="hr-HR" b="1" i="1" dirty="0"/>
              <a:t>č</a:t>
            </a:r>
            <a:r>
              <a:rPr lang="en-US" b="1" i="1" dirty="0" err="1"/>
              <a:t>nih</a:t>
            </a:r>
            <a:r>
              <a:rPr lang="en-US" b="1" i="1" dirty="0"/>
              <a:t> </a:t>
            </a:r>
            <a:r>
              <a:rPr lang="en-US" b="1" i="1" dirty="0" err="1"/>
              <a:t>djela</a:t>
            </a:r>
            <a:endParaRPr lang="hr-HR" b="1" i="1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/>
              <a:t>u </a:t>
            </a:r>
            <a:r>
              <a:rPr lang="en-US" b="1" i="1" dirty="0" err="1"/>
              <a:t>Engleskoj</a:t>
            </a:r>
            <a:r>
              <a:rPr lang="en-US" b="1" i="1" dirty="0"/>
              <a:t> </a:t>
            </a:r>
            <a:r>
              <a:rPr lang="en-US" b="1" i="1" dirty="0" err="1"/>
              <a:t>formiraju</a:t>
            </a:r>
            <a:r>
              <a:rPr lang="en-US" b="1" i="1" dirty="0"/>
              <a:t> dv</a:t>
            </a:r>
            <a:r>
              <a:rPr lang="hr-HR" b="1" i="1" dirty="0"/>
              <a:t>ij</a:t>
            </a:r>
            <a:r>
              <a:rPr lang="en-US" b="1" i="1" dirty="0"/>
              <a:t>e </a:t>
            </a:r>
            <a:r>
              <a:rPr lang="en-US" b="1" i="1" dirty="0" err="1"/>
              <a:t>vrste</a:t>
            </a:r>
            <a:r>
              <a:rPr lang="en-US" b="1" i="1" dirty="0"/>
              <a:t> </a:t>
            </a:r>
            <a:r>
              <a:rPr lang="en-US" b="1" i="1" dirty="0" err="1"/>
              <a:t>ustanova</a:t>
            </a:r>
            <a:r>
              <a:rPr lang="en-US" b="1" i="1" dirty="0"/>
              <a:t> – </a:t>
            </a:r>
            <a:r>
              <a:rPr lang="en-US" b="1" i="1" dirty="0" err="1"/>
              <a:t>kazneni</a:t>
            </a:r>
            <a:r>
              <a:rPr lang="en-US" b="1" i="1" dirty="0"/>
              <a:t> </a:t>
            </a:r>
            <a:r>
              <a:rPr lang="en-US" b="1" i="1" dirty="0" err="1"/>
              <a:t>zavodi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popravni</a:t>
            </a:r>
            <a:r>
              <a:rPr lang="en-US" b="1" i="1" dirty="0"/>
              <a:t> </a:t>
            </a:r>
            <a:r>
              <a:rPr lang="en-US" b="1" i="1" dirty="0" err="1"/>
              <a:t>domovi</a:t>
            </a:r>
            <a:r>
              <a:rPr lang="hr-HR" b="1" i="1" dirty="0"/>
              <a:t>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/>
              <a:t>U </a:t>
            </a:r>
            <a:r>
              <a:rPr lang="en-US" b="1" i="1" dirty="0" err="1"/>
              <a:t>kaznene</a:t>
            </a:r>
            <a:r>
              <a:rPr lang="en-US" b="1" i="1" dirty="0"/>
              <a:t> </a:t>
            </a:r>
            <a:r>
              <a:rPr lang="en-US" b="1" i="1" dirty="0" err="1"/>
              <a:t>zavode</a:t>
            </a:r>
            <a:r>
              <a:rPr lang="en-US" b="1" i="1" dirty="0"/>
              <a:t> </a:t>
            </a:r>
            <a:r>
              <a:rPr lang="en-US" b="1" i="1" dirty="0" err="1"/>
              <a:t>upućivane</a:t>
            </a:r>
            <a:r>
              <a:rPr lang="en-US" b="1" i="1" dirty="0"/>
              <a:t> </a:t>
            </a:r>
            <a:r>
              <a:rPr lang="en-US" b="1" i="1" dirty="0" err="1"/>
              <a:t>su</a:t>
            </a:r>
            <a:r>
              <a:rPr lang="en-US" b="1" i="1" dirty="0"/>
              <a:t> </a:t>
            </a:r>
            <a:r>
              <a:rPr lang="en-US" b="1" i="1" dirty="0" err="1"/>
              <a:t>sk</a:t>
            </a:r>
            <a:r>
              <a:rPr lang="hr-HR" b="1" i="1" dirty="0"/>
              <a:t>it</a:t>
            </a:r>
            <a:r>
              <a:rPr lang="en-US" b="1" i="1" dirty="0"/>
              <a:t>nice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prosjaci</a:t>
            </a:r>
            <a:r>
              <a:rPr lang="en-US" b="1" i="1" dirty="0"/>
              <a:t>, </a:t>
            </a:r>
            <a:r>
              <a:rPr lang="en-US" b="1" i="1" dirty="0" err="1"/>
              <a:t>koji</a:t>
            </a:r>
            <a:r>
              <a:rPr lang="en-US" b="1" i="1" dirty="0"/>
              <a:t> </a:t>
            </a:r>
            <a:r>
              <a:rPr lang="en-US" b="1" i="1" dirty="0" err="1"/>
              <a:t>su</a:t>
            </a:r>
            <a:r>
              <a:rPr lang="en-US" b="1" i="1" dirty="0"/>
              <a:t> </a:t>
            </a:r>
            <a:r>
              <a:rPr lang="en-US" b="1" i="1" dirty="0" err="1"/>
              <a:t>bili</a:t>
            </a:r>
            <a:r>
              <a:rPr lang="en-US" b="1" i="1" dirty="0"/>
              <a:t> </a:t>
            </a:r>
            <a:r>
              <a:rPr lang="en-US" b="1" i="1" dirty="0" err="1"/>
              <a:t>sposobni</a:t>
            </a:r>
            <a:r>
              <a:rPr lang="en-US" b="1" i="1" dirty="0"/>
              <a:t> </a:t>
            </a:r>
            <a:r>
              <a:rPr lang="en-US" b="1" i="1" dirty="0" err="1"/>
              <a:t>za</a:t>
            </a:r>
            <a:r>
              <a:rPr lang="en-US" b="1" i="1" dirty="0"/>
              <a:t> rad, a </a:t>
            </a:r>
            <a:r>
              <a:rPr lang="en-US" b="1" i="1" dirty="0" err="1"/>
              <a:t>pokazali</a:t>
            </a:r>
            <a:r>
              <a:rPr lang="en-US" b="1" i="1" dirty="0"/>
              <a:t> </a:t>
            </a:r>
            <a:r>
              <a:rPr lang="en-US" b="1" i="1" dirty="0" err="1"/>
              <a:t>su</a:t>
            </a:r>
            <a:r>
              <a:rPr lang="en-US" b="1" i="1" dirty="0"/>
              <a:t> </a:t>
            </a:r>
            <a:r>
              <a:rPr lang="en-US" b="1" i="1" dirty="0" err="1"/>
              <a:t>želju</a:t>
            </a:r>
            <a:r>
              <a:rPr lang="en-US" b="1" i="1" dirty="0"/>
              <a:t> da </a:t>
            </a:r>
            <a:r>
              <a:rPr lang="en-US" b="1" i="1" dirty="0" err="1"/>
              <a:t>rade</a:t>
            </a:r>
            <a:r>
              <a:rPr lang="en-US" b="1" i="1" dirty="0"/>
              <a:t>, a u </a:t>
            </a:r>
            <a:r>
              <a:rPr lang="en-US" b="1" i="1" dirty="0" err="1"/>
              <a:t>popravne</a:t>
            </a:r>
            <a:r>
              <a:rPr lang="en-US" b="1" i="1" dirty="0"/>
              <a:t> </a:t>
            </a:r>
            <a:r>
              <a:rPr lang="en-US" b="1" i="1" dirty="0" err="1"/>
              <a:t>domove</a:t>
            </a:r>
            <a:r>
              <a:rPr lang="en-US" b="1" i="1" dirty="0"/>
              <a:t> </a:t>
            </a:r>
            <a:r>
              <a:rPr lang="en-US" b="1" i="1" dirty="0" err="1"/>
              <a:t>lica</a:t>
            </a:r>
            <a:r>
              <a:rPr lang="en-US" b="1" i="1" dirty="0"/>
              <a:t> </a:t>
            </a:r>
            <a:r>
              <a:rPr lang="en-US" b="1" i="1" dirty="0" err="1"/>
              <a:t>sposobna</a:t>
            </a:r>
            <a:r>
              <a:rPr lang="en-US" b="1" i="1" dirty="0"/>
              <a:t> </a:t>
            </a:r>
            <a:r>
              <a:rPr lang="en-US" b="1" i="1" dirty="0" err="1"/>
              <a:t>za</a:t>
            </a:r>
            <a:r>
              <a:rPr lang="en-US" b="1" i="1" dirty="0"/>
              <a:t> rad </a:t>
            </a:r>
            <a:r>
              <a:rPr lang="en-US" b="1" i="1" dirty="0" err="1"/>
              <a:t>koja</a:t>
            </a:r>
            <a:r>
              <a:rPr lang="en-US" b="1" i="1" dirty="0"/>
              <a:t> </a:t>
            </a:r>
            <a:r>
              <a:rPr lang="en-US" b="1" i="1" dirty="0" err="1"/>
              <a:t>nisu</a:t>
            </a:r>
            <a:r>
              <a:rPr lang="en-US" b="1" i="1" dirty="0"/>
              <a:t> </a:t>
            </a:r>
            <a:r>
              <a:rPr lang="en-US" b="1" i="1" dirty="0" err="1"/>
              <a:t>ispoljavala</a:t>
            </a:r>
            <a:r>
              <a:rPr lang="en-US" b="1" i="1" dirty="0"/>
              <a:t> </a:t>
            </a:r>
            <a:r>
              <a:rPr lang="en-US" b="1" i="1" dirty="0" err="1"/>
              <a:t>interes</a:t>
            </a:r>
            <a:r>
              <a:rPr lang="en-US" b="1" i="1" dirty="0"/>
              <a:t> </a:t>
            </a:r>
            <a:r>
              <a:rPr lang="en-US" b="1" i="1" dirty="0" err="1"/>
              <a:t>prema</a:t>
            </a:r>
            <a:r>
              <a:rPr lang="en-US" b="1" i="1" dirty="0"/>
              <a:t> </a:t>
            </a:r>
            <a:r>
              <a:rPr lang="en-US" b="1" i="1" dirty="0" err="1"/>
              <a:t>radu</a:t>
            </a:r>
            <a:r>
              <a:rPr lang="en-US" b="1" i="1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43294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9479" y="0"/>
            <a:ext cx="8911687" cy="1280890"/>
          </a:xfrm>
        </p:spPr>
        <p:txBody>
          <a:bodyPr/>
          <a:lstStyle/>
          <a:p>
            <a:r>
              <a:rPr lang="en-US" b="1" i="1" u="sng" dirty="0" err="1"/>
              <a:t>Nastanak</a:t>
            </a:r>
            <a:r>
              <a:rPr lang="en-US" b="1" i="1" u="sng" dirty="0"/>
              <a:t> </a:t>
            </a:r>
            <a:r>
              <a:rPr lang="en-US" b="1" i="1" u="sng" dirty="0" err="1"/>
              <a:t>prvih</a:t>
            </a:r>
            <a:r>
              <a:rPr lang="en-US" b="1" i="1" u="sng" dirty="0"/>
              <a:t> </a:t>
            </a:r>
            <a:r>
              <a:rPr lang="en-US" b="1" i="1" u="sng" dirty="0" err="1"/>
              <a:t>zatvora</a:t>
            </a:r>
            <a:endParaRPr lang="en-US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880" y="1505244"/>
            <a:ext cx="8932228" cy="5235526"/>
          </a:xfrm>
        </p:spPr>
        <p:txBody>
          <a:bodyPr>
            <a:noAutofit/>
          </a:bodyPr>
          <a:lstStyle/>
          <a:p>
            <a:r>
              <a:rPr lang="en-US" b="1" i="1" dirty="0" err="1">
                <a:solidFill>
                  <a:schemeClr val="tx1"/>
                </a:solidFill>
              </a:rPr>
              <a:t>Veliki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doprinos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za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razvoj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krivičnog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prava</a:t>
            </a:r>
            <a:r>
              <a:rPr lang="en-US" b="1" i="1" dirty="0">
                <a:solidFill>
                  <a:schemeClr val="tx1"/>
                </a:solidFill>
              </a:rPr>
              <a:t>, u XVIII </a:t>
            </a:r>
            <a:r>
              <a:rPr lang="en-US" b="1" i="1" dirty="0" err="1">
                <a:solidFill>
                  <a:schemeClr val="tx1"/>
                </a:solidFill>
              </a:rPr>
              <a:t>stoljeću</a:t>
            </a:r>
            <a:r>
              <a:rPr lang="en-US" b="1" i="1" dirty="0">
                <a:solidFill>
                  <a:schemeClr val="tx1"/>
                </a:solidFill>
              </a:rPr>
              <a:t>, </a:t>
            </a:r>
            <a:r>
              <a:rPr lang="en-US" b="1" i="1" dirty="0" err="1">
                <a:solidFill>
                  <a:schemeClr val="tx1"/>
                </a:solidFill>
              </a:rPr>
              <a:t>su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dali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francuski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filozofi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Monteskije</a:t>
            </a:r>
            <a:r>
              <a:rPr lang="en-US" b="1" i="1" dirty="0">
                <a:solidFill>
                  <a:schemeClr val="tx1"/>
                </a:solidFill>
              </a:rPr>
              <a:t>, </a:t>
            </a:r>
            <a:r>
              <a:rPr lang="en-US" b="1" i="1" dirty="0" err="1">
                <a:solidFill>
                  <a:schemeClr val="tx1"/>
                </a:solidFill>
              </a:rPr>
              <a:t>Ruso</a:t>
            </a:r>
            <a:r>
              <a:rPr lang="en-US" b="1" i="1" dirty="0">
                <a:solidFill>
                  <a:schemeClr val="tx1"/>
                </a:solidFill>
              </a:rPr>
              <a:t>, </a:t>
            </a:r>
            <a:r>
              <a:rPr lang="en-US" b="1" i="1" dirty="0" err="1">
                <a:solidFill>
                  <a:schemeClr val="tx1"/>
                </a:solidFill>
              </a:rPr>
              <a:t>Volter</a:t>
            </a:r>
            <a:r>
              <a:rPr lang="en-US" b="1" i="1" dirty="0">
                <a:solidFill>
                  <a:schemeClr val="tx1"/>
                </a:solidFill>
              </a:rPr>
              <a:t>, </a:t>
            </a:r>
            <a:r>
              <a:rPr lang="en-US" b="1" i="1" dirty="0" err="1">
                <a:solidFill>
                  <a:schemeClr val="tx1"/>
                </a:solidFill>
              </a:rPr>
              <a:t>Didro</a:t>
            </a:r>
            <a:r>
              <a:rPr lang="en-US" b="1" i="1" dirty="0">
                <a:solidFill>
                  <a:schemeClr val="tx1"/>
                </a:solidFill>
              </a:rPr>
              <a:t>, </a:t>
            </a:r>
            <a:r>
              <a:rPr lang="en-US" b="1" i="1" dirty="0" err="1">
                <a:solidFill>
                  <a:schemeClr val="tx1"/>
                </a:solidFill>
              </a:rPr>
              <a:t>Helvecius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Holbah</a:t>
            </a:r>
            <a:r>
              <a:rPr lang="en-US" b="1" i="1" dirty="0">
                <a:solidFill>
                  <a:schemeClr val="tx1"/>
                </a:solidFill>
              </a:rPr>
              <a:t>, </a:t>
            </a:r>
            <a:r>
              <a:rPr lang="en-US" b="1" i="1" dirty="0" err="1">
                <a:solidFill>
                  <a:schemeClr val="tx1"/>
                </a:solidFill>
              </a:rPr>
              <a:t>Lametri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i</a:t>
            </a:r>
            <a:r>
              <a:rPr lang="en-US" b="1" i="1" dirty="0">
                <a:solidFill>
                  <a:schemeClr val="tx1"/>
                </a:solidFill>
              </a:rPr>
              <a:t> dr., </a:t>
            </a:r>
            <a:r>
              <a:rPr lang="en-US" b="1" i="1" dirty="0" err="1">
                <a:solidFill>
                  <a:schemeClr val="tx1"/>
                </a:solidFill>
              </a:rPr>
              <a:t>koji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su</a:t>
            </a:r>
            <a:r>
              <a:rPr lang="en-US" b="1" i="1" dirty="0">
                <a:solidFill>
                  <a:schemeClr val="tx1"/>
                </a:solidFill>
              </a:rPr>
              <a:t> u </a:t>
            </a:r>
            <a:r>
              <a:rPr lang="en-US" b="1" i="1" dirty="0" err="1">
                <a:solidFill>
                  <a:schemeClr val="tx1"/>
                </a:solidFill>
              </a:rPr>
              <a:t>svojim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djelima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ustali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protiv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sudske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samovolje</a:t>
            </a:r>
            <a:r>
              <a:rPr lang="en-US" b="1" i="1" dirty="0">
                <a:solidFill>
                  <a:schemeClr val="tx1"/>
                </a:solidFill>
              </a:rPr>
              <a:t>, </a:t>
            </a:r>
            <a:r>
              <a:rPr lang="en-US" b="1" i="1" dirty="0" err="1">
                <a:solidFill>
                  <a:schemeClr val="tx1"/>
                </a:solidFill>
              </a:rPr>
              <a:t>feudalnog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apsolutističkog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krivičnog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pravosuđa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i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svireposti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vjerske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netolerantnosti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i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mra</a:t>
            </a:r>
            <a:r>
              <a:rPr lang="hr-HR" b="1" i="1" dirty="0">
                <a:solidFill>
                  <a:schemeClr val="tx1"/>
                </a:solidFill>
              </a:rPr>
              <a:t>č</a:t>
            </a:r>
            <a:r>
              <a:rPr lang="en-US" b="1" i="1" dirty="0" err="1">
                <a:solidFill>
                  <a:schemeClr val="tx1"/>
                </a:solidFill>
              </a:rPr>
              <a:t>njaštva</a:t>
            </a:r>
            <a:r>
              <a:rPr lang="hr-HR" b="1" i="1" dirty="0">
                <a:solidFill>
                  <a:schemeClr val="tx1"/>
                </a:solidFill>
              </a:rPr>
              <a:t>.</a:t>
            </a:r>
          </a:p>
          <a:p>
            <a:r>
              <a:rPr lang="pl-PL" b="1" i="1" dirty="0">
                <a:solidFill>
                  <a:schemeClr val="tx1"/>
                </a:solidFill>
              </a:rPr>
              <a:t>Pod uticajem ovih ideja, Bekarija je napisao knjigu "O zločinima i kaznama„.</a:t>
            </a:r>
          </a:p>
          <a:p>
            <a:r>
              <a:rPr lang="hr-HR" b="1" i="1" dirty="0">
                <a:solidFill>
                  <a:schemeClr val="tx1"/>
                </a:solidFill>
              </a:rPr>
              <a:t>O</a:t>
            </a:r>
            <a:r>
              <a:rPr lang="en-US" b="1" i="1" dirty="0">
                <a:solidFill>
                  <a:schemeClr val="tx1"/>
                </a:solidFill>
              </a:rPr>
              <a:t>n je </a:t>
            </a:r>
            <a:r>
              <a:rPr lang="en-US" b="1" i="1" dirty="0" err="1">
                <a:solidFill>
                  <a:schemeClr val="tx1"/>
                </a:solidFill>
              </a:rPr>
              <a:t>predložio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novi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kazneni</a:t>
            </a:r>
            <a:r>
              <a:rPr lang="en-US" b="1" i="1" dirty="0">
                <a:solidFill>
                  <a:schemeClr val="tx1"/>
                </a:solidFill>
              </a:rPr>
              <a:t> program, u </a:t>
            </a:r>
            <a:r>
              <a:rPr lang="en-US" b="1" i="1" dirty="0" err="1">
                <a:solidFill>
                  <a:schemeClr val="tx1"/>
                </a:solidFill>
              </a:rPr>
              <a:t>kome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predviđa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zatvaranje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prijestupnika</a:t>
            </a:r>
            <a:r>
              <a:rPr lang="en-US" b="1" i="1" dirty="0">
                <a:solidFill>
                  <a:schemeClr val="tx1"/>
                </a:solidFill>
              </a:rPr>
              <a:t> u </a:t>
            </a:r>
            <a:r>
              <a:rPr lang="en-US" b="1" i="1" dirty="0" err="1">
                <a:solidFill>
                  <a:schemeClr val="tx1"/>
                </a:solidFill>
              </a:rPr>
              <a:t>popravnim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domovima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i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zatvorima</a:t>
            </a:r>
            <a:r>
              <a:rPr lang="en-US" b="1" i="1" dirty="0">
                <a:solidFill>
                  <a:schemeClr val="tx1"/>
                </a:solidFill>
              </a:rPr>
              <a:t>, </a:t>
            </a:r>
            <a:r>
              <a:rPr lang="en-US" b="1" i="1" dirty="0" err="1">
                <a:solidFill>
                  <a:schemeClr val="tx1"/>
                </a:solidFill>
              </a:rPr>
              <a:t>smatrajući</a:t>
            </a:r>
            <a:r>
              <a:rPr lang="en-US" b="1" i="1" dirty="0">
                <a:solidFill>
                  <a:schemeClr val="tx1"/>
                </a:solidFill>
              </a:rPr>
              <a:t> da je to </a:t>
            </a:r>
            <a:r>
              <a:rPr lang="en-US" b="1" i="1" dirty="0" err="1">
                <a:solidFill>
                  <a:schemeClr val="tx1"/>
                </a:solidFill>
              </a:rPr>
              <a:t>najbolji</a:t>
            </a:r>
            <a:r>
              <a:rPr lang="en-US" b="1" i="1" dirty="0">
                <a:solidFill>
                  <a:schemeClr val="tx1"/>
                </a:solidFill>
              </a:rPr>
              <a:t> put </a:t>
            </a:r>
            <a:r>
              <a:rPr lang="en-US" b="1" i="1" dirty="0" err="1">
                <a:solidFill>
                  <a:schemeClr val="tx1"/>
                </a:solidFill>
              </a:rPr>
              <a:t>prilagođavanja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kazne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izvršenom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krivičnom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djelu</a:t>
            </a:r>
            <a:r>
              <a:rPr lang="en-US" b="1" i="1" dirty="0">
                <a:solidFill>
                  <a:schemeClr val="tx1"/>
                </a:solidFill>
              </a:rPr>
              <a:t>.</a:t>
            </a:r>
            <a:endParaRPr lang="hr-HR" b="1" i="1" dirty="0">
              <a:solidFill>
                <a:schemeClr val="tx1"/>
              </a:solidFill>
            </a:endParaRPr>
          </a:p>
          <a:p>
            <a:r>
              <a:rPr lang="en-US" b="1" i="1" dirty="0" err="1">
                <a:solidFill>
                  <a:schemeClr val="tx1"/>
                </a:solidFill>
              </a:rPr>
              <a:t>Tako</a:t>
            </a:r>
            <a:r>
              <a:rPr lang="en-US" b="1" i="1" dirty="0">
                <a:solidFill>
                  <a:schemeClr val="tx1"/>
                </a:solidFill>
              </a:rPr>
              <a:t> se </a:t>
            </a:r>
            <a:r>
              <a:rPr lang="en-US" b="1" i="1" dirty="0" err="1">
                <a:solidFill>
                  <a:schemeClr val="tx1"/>
                </a:solidFill>
              </a:rPr>
              <a:t>na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osnovu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Bekarijevog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programa</a:t>
            </a:r>
            <a:r>
              <a:rPr lang="en-US" b="1" i="1" dirty="0">
                <a:solidFill>
                  <a:schemeClr val="tx1"/>
                </a:solidFill>
              </a:rPr>
              <a:t>, </a:t>
            </a:r>
            <a:r>
              <a:rPr lang="en-US" b="1" i="1" dirty="0" err="1">
                <a:solidFill>
                  <a:schemeClr val="tx1"/>
                </a:solidFill>
              </a:rPr>
              <a:t>umjesto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ustanova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za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skitnice</a:t>
            </a:r>
            <a:r>
              <a:rPr lang="en-US" b="1" i="1" dirty="0">
                <a:solidFill>
                  <a:schemeClr val="tx1"/>
                </a:solidFill>
              </a:rPr>
              <a:t>, </a:t>
            </a:r>
            <a:r>
              <a:rPr lang="en-US" b="1" i="1" dirty="0" err="1">
                <a:solidFill>
                  <a:schemeClr val="tx1"/>
                </a:solidFill>
              </a:rPr>
              <a:t>besprizornu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djecu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ili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lakše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prijestupnike</a:t>
            </a:r>
            <a:r>
              <a:rPr lang="en-US" b="1" i="1" dirty="0">
                <a:solidFill>
                  <a:schemeClr val="tx1"/>
                </a:solidFill>
              </a:rPr>
              <a:t>, </a:t>
            </a:r>
            <a:r>
              <a:rPr lang="en-US" b="1" i="1" dirty="0" err="1">
                <a:solidFill>
                  <a:schemeClr val="tx1"/>
                </a:solidFill>
              </a:rPr>
              <a:t>javljaju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popravni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domovi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i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zatvori</a:t>
            </a:r>
            <a:r>
              <a:rPr lang="en-US" b="1" i="1" dirty="0">
                <a:solidFill>
                  <a:schemeClr val="tx1"/>
                </a:solidFill>
              </a:rPr>
              <a:t>, </a:t>
            </a:r>
            <a:r>
              <a:rPr lang="en-US" b="1" i="1" dirty="0" err="1">
                <a:solidFill>
                  <a:schemeClr val="tx1"/>
                </a:solidFill>
              </a:rPr>
              <a:t>sa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drugom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svrhom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i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karakterom</a:t>
            </a:r>
            <a:r>
              <a:rPr lang="en-US" b="1" i="1" dirty="0">
                <a:solidFill>
                  <a:schemeClr val="tx1"/>
                </a:solidFill>
              </a:rPr>
              <a:t>, </a:t>
            </a:r>
            <a:r>
              <a:rPr lang="en-US" b="1" i="1" dirty="0" err="1">
                <a:solidFill>
                  <a:schemeClr val="tx1"/>
                </a:solidFill>
              </a:rPr>
              <a:t>koji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će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kasnije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prerasti</a:t>
            </a:r>
            <a:r>
              <a:rPr lang="en-US" b="1" i="1" dirty="0">
                <a:solidFill>
                  <a:schemeClr val="tx1"/>
                </a:solidFill>
              </a:rPr>
              <a:t> u </a:t>
            </a:r>
            <a:r>
              <a:rPr lang="en-US" b="1" i="1" dirty="0" err="1">
                <a:solidFill>
                  <a:schemeClr val="tx1"/>
                </a:solidFill>
              </a:rPr>
              <a:t>osnovne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institucije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korekcionog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sistema</a:t>
            </a:r>
            <a:r>
              <a:rPr lang="en-US" b="1" i="1" dirty="0">
                <a:solidFill>
                  <a:schemeClr val="tx1"/>
                </a:solidFill>
              </a:rPr>
              <a:t>.</a:t>
            </a:r>
            <a:endParaRPr lang="hr-HR" b="1" i="1" dirty="0">
              <a:solidFill>
                <a:schemeClr val="tx1"/>
              </a:solidFill>
            </a:endParaRPr>
          </a:p>
          <a:p>
            <a:r>
              <a:rPr lang="en-US" b="1" i="1" dirty="0" err="1">
                <a:solidFill>
                  <a:schemeClr val="tx1"/>
                </a:solidFill>
              </a:rPr>
              <a:t>Nastanak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prvih</a:t>
            </a:r>
            <a:r>
              <a:rPr lang="en-US" b="1" i="1" dirty="0">
                <a:solidFill>
                  <a:schemeClr val="tx1"/>
                </a:solidFill>
              </a:rPr>
              <a:t> "</a:t>
            </a:r>
            <a:r>
              <a:rPr lang="en-US" b="1" i="1" dirty="0" err="1">
                <a:solidFill>
                  <a:schemeClr val="tx1"/>
                </a:solidFill>
              </a:rPr>
              <a:t>pravih</a:t>
            </a:r>
            <a:r>
              <a:rPr lang="en-US" b="1" i="1" dirty="0">
                <a:solidFill>
                  <a:schemeClr val="tx1"/>
                </a:solidFill>
              </a:rPr>
              <a:t> "</a:t>
            </a:r>
            <a:r>
              <a:rPr lang="en-US" b="1" i="1" dirty="0" err="1">
                <a:solidFill>
                  <a:schemeClr val="tx1"/>
                </a:solidFill>
              </a:rPr>
              <a:t>zatvora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razvijao</a:t>
            </a:r>
            <a:r>
              <a:rPr lang="en-US" b="1" i="1" dirty="0">
                <a:solidFill>
                  <a:schemeClr val="tx1"/>
                </a:solidFill>
              </a:rPr>
              <a:t> se </a:t>
            </a:r>
            <a:r>
              <a:rPr lang="en-US" b="1" i="1" dirty="0" err="1">
                <a:solidFill>
                  <a:schemeClr val="tx1"/>
                </a:solidFill>
              </a:rPr>
              <a:t>postepeno</a:t>
            </a:r>
            <a:r>
              <a:rPr lang="en-US" b="1" i="1" dirty="0">
                <a:solidFill>
                  <a:schemeClr val="tx1"/>
                </a:solidFill>
              </a:rPr>
              <a:t>, </a:t>
            </a:r>
            <a:r>
              <a:rPr lang="en-US" b="1" i="1" dirty="0" err="1">
                <a:solidFill>
                  <a:schemeClr val="tx1"/>
                </a:solidFill>
              </a:rPr>
              <a:t>prolazeći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kroz</a:t>
            </a:r>
            <a:r>
              <a:rPr lang="en-US" b="1" i="1" dirty="0">
                <a:solidFill>
                  <a:schemeClr val="tx1"/>
                </a:solidFill>
              </a:rPr>
              <a:t> period </a:t>
            </a:r>
            <a:r>
              <a:rPr lang="en-US" b="1" i="1" dirty="0" err="1">
                <a:solidFill>
                  <a:schemeClr val="tx1"/>
                </a:solidFill>
              </a:rPr>
              <a:t>tzv</a:t>
            </a:r>
            <a:r>
              <a:rPr lang="en-US" b="1" i="1" dirty="0">
                <a:solidFill>
                  <a:schemeClr val="tx1"/>
                </a:solidFill>
              </a:rPr>
              <a:t>. "</a:t>
            </a:r>
            <a:r>
              <a:rPr lang="en-US" b="1" i="1" dirty="0" err="1">
                <a:solidFill>
                  <a:schemeClr val="tx1"/>
                </a:solidFill>
              </a:rPr>
              <a:t>mračnih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godina</a:t>
            </a:r>
            <a:r>
              <a:rPr lang="en-US" b="1" i="1" dirty="0">
                <a:solidFill>
                  <a:schemeClr val="tx1"/>
                </a:solidFill>
              </a:rPr>
              <a:t>" </a:t>
            </a:r>
            <a:r>
              <a:rPr lang="en-US" b="1" i="1" dirty="0" err="1">
                <a:solidFill>
                  <a:schemeClr val="tx1"/>
                </a:solidFill>
              </a:rPr>
              <a:t>razvoja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modernog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penalnog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sistema</a:t>
            </a:r>
            <a:r>
              <a:rPr lang="en-US" b="1" i="1" dirty="0">
                <a:solidFill>
                  <a:schemeClr val="tx1"/>
                </a:solidFill>
              </a:rPr>
              <a:t>. Na </a:t>
            </a:r>
            <a:r>
              <a:rPr lang="en-US" b="1" i="1" dirty="0" err="1">
                <a:solidFill>
                  <a:schemeClr val="tx1"/>
                </a:solidFill>
              </a:rPr>
              <a:t>moderne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zatvore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najviše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su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podsjećali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papski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zatvor</a:t>
            </a:r>
            <a:r>
              <a:rPr lang="en-US" b="1" i="1" dirty="0">
                <a:solidFill>
                  <a:schemeClr val="tx1"/>
                </a:solidFill>
              </a:rPr>
              <a:t> San </a:t>
            </a:r>
            <a:r>
              <a:rPr lang="en-US" b="1" i="1" dirty="0" err="1">
                <a:solidFill>
                  <a:schemeClr val="tx1"/>
                </a:solidFill>
              </a:rPr>
              <a:t>Mikele</a:t>
            </a:r>
            <a:r>
              <a:rPr lang="en-US" b="1" i="1" dirty="0">
                <a:solidFill>
                  <a:schemeClr val="tx1"/>
                </a:solidFill>
              </a:rPr>
              <a:t> u </a:t>
            </a:r>
            <a:r>
              <a:rPr lang="en-US" b="1" i="1" dirty="0" err="1">
                <a:solidFill>
                  <a:schemeClr val="tx1"/>
                </a:solidFill>
              </a:rPr>
              <a:t>Rimu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i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zatvor</a:t>
            </a:r>
            <a:r>
              <a:rPr lang="en-US" b="1" i="1" dirty="0">
                <a:solidFill>
                  <a:schemeClr val="tx1"/>
                </a:solidFill>
              </a:rPr>
              <a:t> u </a:t>
            </a:r>
            <a:r>
              <a:rPr lang="en-US" b="1" i="1" dirty="0" err="1">
                <a:solidFill>
                  <a:schemeClr val="tx1"/>
                </a:solidFill>
              </a:rPr>
              <a:t>Gentu</a:t>
            </a:r>
            <a:r>
              <a:rPr lang="hr-HR" b="1" i="1" dirty="0">
                <a:solidFill>
                  <a:schemeClr val="tx1"/>
                </a:solidFill>
              </a:rPr>
              <a:t>.</a:t>
            </a:r>
            <a:endParaRPr lang="en-US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3492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052" y="0"/>
            <a:ext cx="12025947" cy="1447801"/>
          </a:xfrm>
        </p:spPr>
        <p:txBody>
          <a:bodyPr/>
          <a:lstStyle/>
          <a:p>
            <a:pPr algn="ctr"/>
            <a:r>
              <a:rPr lang="en-US" b="1" i="1" u="sng" dirty="0" err="1"/>
              <a:t>Nastanak</a:t>
            </a:r>
            <a:r>
              <a:rPr lang="en-US" b="1" i="1" u="sng" dirty="0"/>
              <a:t> </a:t>
            </a:r>
            <a:r>
              <a:rPr lang="en-US" b="1" i="1" u="sng" dirty="0" err="1"/>
              <a:t>prvih</a:t>
            </a:r>
            <a:r>
              <a:rPr lang="en-US" b="1" i="1" u="sng" dirty="0"/>
              <a:t> </a:t>
            </a:r>
            <a:r>
              <a:rPr lang="en-US" b="1" i="1" u="sng" dirty="0" err="1"/>
              <a:t>zatvora</a:t>
            </a:r>
            <a:endParaRPr lang="en-US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052" y="1783080"/>
            <a:ext cx="8915400" cy="3777622"/>
          </a:xfrm>
        </p:spPr>
        <p:txBody>
          <a:bodyPr/>
          <a:lstStyle/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 err="1"/>
              <a:t>Prve</a:t>
            </a:r>
            <a:r>
              <a:rPr lang="en-US" b="1" i="1" dirty="0"/>
              <a:t> </a:t>
            </a:r>
            <a:r>
              <a:rPr lang="en-US" b="1" i="1" dirty="0" err="1"/>
              <a:t>zatvore</a:t>
            </a:r>
            <a:r>
              <a:rPr lang="en-US" b="1" i="1" dirty="0"/>
              <a:t> u </a:t>
            </a:r>
            <a:r>
              <a:rPr lang="en-US" b="1" i="1" dirty="0" err="1"/>
              <a:t>kojima</a:t>
            </a:r>
            <a:r>
              <a:rPr lang="en-US" b="1" i="1" dirty="0"/>
              <a:t> se </a:t>
            </a:r>
            <a:r>
              <a:rPr lang="en-US" b="1" i="1" dirty="0" err="1"/>
              <a:t>izvršavala</a:t>
            </a:r>
            <a:r>
              <a:rPr lang="en-US" b="1" i="1" dirty="0"/>
              <a:t> </a:t>
            </a:r>
            <a:r>
              <a:rPr lang="en-US" b="1" i="1" dirty="0" err="1"/>
              <a:t>kazna</a:t>
            </a:r>
            <a:r>
              <a:rPr lang="en-US" b="1" i="1" dirty="0"/>
              <a:t> </a:t>
            </a:r>
            <a:r>
              <a:rPr lang="en-US" b="1" i="1" dirty="0" err="1"/>
              <a:t>lišenja</a:t>
            </a:r>
            <a:r>
              <a:rPr lang="en-US" b="1" i="1" dirty="0"/>
              <a:t> </a:t>
            </a:r>
            <a:r>
              <a:rPr lang="en-US" b="1" i="1" dirty="0" err="1"/>
              <a:t>slobode</a:t>
            </a:r>
            <a:r>
              <a:rPr lang="en-US" b="1" i="1" dirty="0"/>
              <a:t> </a:t>
            </a:r>
            <a:r>
              <a:rPr lang="en-US" b="1" i="1" dirty="0" err="1"/>
              <a:t>karakteriše</a:t>
            </a:r>
            <a:r>
              <a:rPr lang="en-US" b="1" i="1" dirty="0"/>
              <a:t> </a:t>
            </a:r>
            <a:r>
              <a:rPr lang="en-US" b="1" i="1" dirty="0" err="1"/>
              <a:t>nehumanost</a:t>
            </a:r>
            <a:r>
              <a:rPr lang="en-US" b="1" i="1" dirty="0"/>
              <a:t>, </a:t>
            </a:r>
            <a:r>
              <a:rPr lang="en-US" b="1" i="1" dirty="0" err="1"/>
              <a:t>surovost</a:t>
            </a:r>
            <a:r>
              <a:rPr lang="en-US" b="1" i="1" dirty="0"/>
              <a:t> u </a:t>
            </a:r>
            <a:r>
              <a:rPr lang="en-US" b="1" i="1" dirty="0" err="1"/>
              <a:t>postupanju</a:t>
            </a:r>
            <a:r>
              <a:rPr lang="en-US" b="1" i="1" dirty="0"/>
              <a:t>, </a:t>
            </a:r>
            <a:r>
              <a:rPr lang="en-US" b="1" i="1" dirty="0" err="1"/>
              <a:t>loši</a:t>
            </a:r>
            <a:r>
              <a:rPr lang="en-US" b="1" i="1" dirty="0"/>
              <a:t> </a:t>
            </a:r>
            <a:r>
              <a:rPr lang="en-US" b="1" i="1" dirty="0" err="1"/>
              <a:t>higijenski</a:t>
            </a:r>
            <a:r>
              <a:rPr lang="en-US" b="1" i="1" dirty="0"/>
              <a:t> </a:t>
            </a:r>
            <a:r>
              <a:rPr lang="en-US" b="1" i="1" dirty="0" err="1"/>
              <a:t>uslovi</a:t>
            </a:r>
            <a:r>
              <a:rPr lang="en-US" b="1" i="1" dirty="0"/>
              <a:t>, </a:t>
            </a:r>
            <a:r>
              <a:rPr lang="en-US" b="1" i="1" dirty="0" err="1"/>
              <a:t>visok</a:t>
            </a:r>
            <a:r>
              <a:rPr lang="en-US" b="1" i="1" dirty="0"/>
              <a:t> </a:t>
            </a:r>
            <a:r>
              <a:rPr lang="en-US" b="1" i="1" dirty="0" err="1"/>
              <a:t>stepen</a:t>
            </a:r>
            <a:r>
              <a:rPr lang="en-US" b="1" i="1" dirty="0"/>
              <a:t> </a:t>
            </a:r>
            <a:r>
              <a:rPr lang="en-US" b="1" i="1" dirty="0" err="1"/>
              <a:t>kriminalne</a:t>
            </a:r>
            <a:r>
              <a:rPr lang="en-US" b="1" i="1" dirty="0"/>
              <a:t> </a:t>
            </a:r>
            <a:r>
              <a:rPr lang="en-US" b="1" i="1" dirty="0" err="1"/>
              <a:t>infekcije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sl</a:t>
            </a:r>
            <a:r>
              <a:rPr lang="hr-HR" b="1" i="1" dirty="0"/>
              <a:t>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/>
              <a:t>Na </a:t>
            </a:r>
            <a:r>
              <a:rPr lang="en-US" b="1" i="1" dirty="0" err="1"/>
              <a:t>reformu</a:t>
            </a:r>
            <a:r>
              <a:rPr lang="en-US" b="1" i="1" dirty="0"/>
              <a:t> </a:t>
            </a:r>
            <a:r>
              <a:rPr lang="en-US" b="1" i="1" dirty="0" err="1"/>
              <a:t>kažnjavanja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zatvorskog</a:t>
            </a:r>
            <a:r>
              <a:rPr lang="en-US" b="1" i="1" dirty="0"/>
              <a:t> </a:t>
            </a:r>
            <a:r>
              <a:rPr lang="en-US" b="1" i="1" dirty="0" err="1"/>
              <a:t>sistema</a:t>
            </a:r>
            <a:r>
              <a:rPr lang="en-US" b="1" i="1" dirty="0"/>
              <a:t> </a:t>
            </a:r>
            <a:r>
              <a:rPr lang="en-US" b="1" i="1" dirty="0" err="1"/>
              <a:t>veoma</a:t>
            </a:r>
            <a:r>
              <a:rPr lang="en-US" b="1" i="1" dirty="0"/>
              <a:t> </a:t>
            </a:r>
            <a:r>
              <a:rPr lang="en-US" b="1" i="1" dirty="0" err="1"/>
              <a:t>veliki</a:t>
            </a:r>
            <a:r>
              <a:rPr lang="en-US" b="1" i="1" dirty="0"/>
              <a:t> </a:t>
            </a:r>
            <a:r>
              <a:rPr lang="en-US" b="1" i="1" dirty="0" err="1"/>
              <a:t>uticaj</a:t>
            </a:r>
            <a:r>
              <a:rPr lang="en-US" b="1" i="1" dirty="0"/>
              <a:t> je </a:t>
            </a:r>
            <a:r>
              <a:rPr lang="en-US" b="1" i="1" dirty="0" err="1"/>
              <a:t>imao</a:t>
            </a:r>
            <a:r>
              <a:rPr lang="en-US" b="1" i="1" dirty="0"/>
              <a:t> </a:t>
            </a:r>
            <a:r>
              <a:rPr lang="en-US" b="1" i="1" dirty="0" err="1"/>
              <a:t>pokret</a:t>
            </a:r>
            <a:r>
              <a:rPr lang="en-US" b="1" i="1" dirty="0"/>
              <a:t> </a:t>
            </a:r>
            <a:r>
              <a:rPr lang="en-US" b="1" i="1" dirty="0" err="1"/>
              <a:t>za</a:t>
            </a:r>
            <a:r>
              <a:rPr lang="en-US" b="1" i="1" dirty="0"/>
              <a:t> </a:t>
            </a:r>
            <a:r>
              <a:rPr lang="en-US" b="1" i="1" dirty="0" err="1"/>
              <a:t>prava</a:t>
            </a:r>
            <a:r>
              <a:rPr lang="hr-HR" b="1" i="1" dirty="0"/>
              <a:t> </a:t>
            </a:r>
            <a:r>
              <a:rPr lang="en-US" b="1" i="1" dirty="0" err="1"/>
              <a:t>osuđenika</a:t>
            </a:r>
            <a:r>
              <a:rPr lang="en-US" b="1" i="1" dirty="0"/>
              <a:t>, </a:t>
            </a:r>
            <a:r>
              <a:rPr lang="en-US" b="1" i="1" dirty="0" err="1"/>
              <a:t>na</a:t>
            </a:r>
            <a:r>
              <a:rPr lang="en-US" b="1" i="1" dirty="0"/>
              <a:t> </a:t>
            </a:r>
            <a:r>
              <a:rPr lang="hr-HR" b="1" i="1" dirty="0" err="1"/>
              <a:t>č</a:t>
            </a:r>
            <a:r>
              <a:rPr lang="en-US" b="1" i="1" dirty="0" err="1"/>
              <a:t>elu</a:t>
            </a:r>
            <a:r>
              <a:rPr lang="en-US" b="1" i="1" dirty="0"/>
              <a:t> </a:t>
            </a:r>
            <a:r>
              <a:rPr lang="en-US" b="1" i="1" dirty="0" err="1"/>
              <a:t>sa</a:t>
            </a:r>
            <a:r>
              <a:rPr lang="en-US" b="1" i="1" dirty="0"/>
              <a:t> </a:t>
            </a:r>
            <a:r>
              <a:rPr lang="en-US" b="1" i="1" dirty="0" err="1"/>
              <a:t>Džonom</a:t>
            </a:r>
            <a:r>
              <a:rPr lang="en-US" b="1" i="1" dirty="0"/>
              <a:t> </a:t>
            </a:r>
            <a:r>
              <a:rPr lang="en-US" b="1" i="1" dirty="0" err="1"/>
              <a:t>Hauardom</a:t>
            </a:r>
            <a:r>
              <a:rPr lang="en-US" b="1" i="1" dirty="0"/>
              <a:t> </a:t>
            </a:r>
            <a:r>
              <a:rPr lang="en-US" b="1" i="1" dirty="0" err="1"/>
              <a:t>koji</a:t>
            </a:r>
            <a:r>
              <a:rPr lang="en-US" b="1" i="1" dirty="0"/>
              <a:t> je </a:t>
            </a:r>
            <a:r>
              <a:rPr lang="en-US" b="1" i="1" dirty="0" err="1"/>
              <a:t>krajem</a:t>
            </a:r>
            <a:r>
              <a:rPr lang="en-US" b="1" i="1" dirty="0"/>
              <a:t> XVIII </a:t>
            </a:r>
            <a:r>
              <a:rPr lang="en-US" b="1" i="1" dirty="0" err="1"/>
              <a:t>stoljeća</a:t>
            </a:r>
            <a:r>
              <a:rPr lang="en-US" b="1" i="1" dirty="0"/>
              <a:t>, u </a:t>
            </a:r>
            <a:r>
              <a:rPr lang="en-US" b="1" i="1" dirty="0" err="1"/>
              <a:t>svojoj</a:t>
            </a:r>
            <a:r>
              <a:rPr lang="en-US" b="1" i="1" dirty="0"/>
              <a:t> </a:t>
            </a:r>
            <a:r>
              <a:rPr lang="en-US" b="1" i="1" dirty="0" err="1"/>
              <a:t>knjizi</a:t>
            </a:r>
            <a:r>
              <a:rPr lang="en-US" b="1" i="1" dirty="0"/>
              <a:t>, "</a:t>
            </a:r>
            <a:r>
              <a:rPr lang="en-US" b="1" i="1" dirty="0" err="1"/>
              <a:t>Stanje</a:t>
            </a:r>
            <a:r>
              <a:rPr lang="en-US" b="1" i="1" dirty="0"/>
              <a:t> u </a:t>
            </a:r>
            <a:r>
              <a:rPr lang="en-US" b="1" i="1" dirty="0" err="1"/>
              <a:t>zatvorima</a:t>
            </a:r>
            <a:r>
              <a:rPr lang="en-US" b="1" i="1" dirty="0"/>
              <a:t>" </a:t>
            </a:r>
            <a:r>
              <a:rPr lang="en-US" b="1" i="1" dirty="0" err="1"/>
              <a:t>ukazao</a:t>
            </a:r>
            <a:r>
              <a:rPr lang="en-US" b="1" i="1" dirty="0"/>
              <a:t> </a:t>
            </a:r>
            <a:r>
              <a:rPr lang="en-US" b="1" i="1" dirty="0" err="1"/>
              <a:t>na</a:t>
            </a:r>
            <a:r>
              <a:rPr lang="en-US" b="1" i="1" dirty="0"/>
              <a:t> </a:t>
            </a:r>
            <a:r>
              <a:rPr lang="en-US" b="1" i="1" dirty="0" err="1"/>
              <a:t>neodrživo</a:t>
            </a:r>
            <a:r>
              <a:rPr lang="en-US" b="1" i="1" dirty="0"/>
              <a:t> </a:t>
            </a:r>
            <a:r>
              <a:rPr lang="en-US" b="1" i="1" dirty="0" err="1"/>
              <a:t>stanje</a:t>
            </a:r>
            <a:r>
              <a:rPr lang="en-US" b="1" i="1" dirty="0"/>
              <a:t> u </a:t>
            </a:r>
            <a:r>
              <a:rPr lang="en-US" b="1" i="1" dirty="0" err="1"/>
              <a:t>zatvorima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zahtijevao</a:t>
            </a:r>
            <a:r>
              <a:rPr lang="en-US" b="1" i="1" dirty="0"/>
              <a:t> je </a:t>
            </a:r>
            <a:r>
              <a:rPr lang="en-US" b="1" i="1" dirty="0" err="1"/>
              <a:t>reformu</a:t>
            </a:r>
            <a:r>
              <a:rPr lang="en-US" b="1" i="1" dirty="0"/>
              <a:t> </a:t>
            </a:r>
            <a:r>
              <a:rPr lang="en-US" b="1" i="1" dirty="0" err="1"/>
              <a:t>kaznenog</a:t>
            </a:r>
            <a:r>
              <a:rPr lang="en-US" b="1" i="1" dirty="0"/>
              <a:t> </a:t>
            </a:r>
            <a:r>
              <a:rPr lang="hr-HR" b="1" i="1" dirty="0"/>
              <a:t>s</a:t>
            </a:r>
            <a:r>
              <a:rPr lang="en-US" b="1" i="1" dirty="0" err="1"/>
              <a:t>istema</a:t>
            </a:r>
            <a:r>
              <a:rPr lang="hr-HR" b="1" i="1" dirty="0"/>
              <a:t>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 err="1"/>
              <a:t>Savremeni</a:t>
            </a:r>
            <a:r>
              <a:rPr lang="en-US" b="1" i="1" dirty="0"/>
              <a:t> </a:t>
            </a:r>
            <a:r>
              <a:rPr lang="en-US" b="1" i="1" dirty="0" err="1"/>
              <a:t>zatvori</a:t>
            </a:r>
            <a:r>
              <a:rPr lang="en-US" b="1" i="1" dirty="0"/>
              <a:t> </a:t>
            </a:r>
            <a:r>
              <a:rPr lang="en-US" b="1" i="1" dirty="0" err="1"/>
              <a:t>razlikuju</a:t>
            </a:r>
            <a:r>
              <a:rPr lang="en-US" b="1" i="1" dirty="0"/>
              <a:t> se </a:t>
            </a:r>
            <a:r>
              <a:rPr lang="en-US" b="1" i="1" dirty="0" err="1"/>
              <a:t>suštinski</a:t>
            </a:r>
            <a:r>
              <a:rPr lang="en-US" b="1" i="1" dirty="0"/>
              <a:t> od </a:t>
            </a:r>
            <a:r>
              <a:rPr lang="en-US" b="1" i="1" dirty="0" err="1"/>
              <a:t>prvih</a:t>
            </a:r>
            <a:r>
              <a:rPr lang="en-US" b="1" i="1" dirty="0"/>
              <a:t> </a:t>
            </a:r>
            <a:r>
              <a:rPr lang="en-US" b="1" i="1" dirty="0" err="1"/>
              <a:t>zatvora</a:t>
            </a:r>
            <a:r>
              <a:rPr lang="en-US" b="1" i="1" dirty="0"/>
              <a:t> </a:t>
            </a:r>
            <a:r>
              <a:rPr lang="en-US" b="1" i="1" dirty="0" err="1"/>
              <a:t>po</a:t>
            </a:r>
            <a:r>
              <a:rPr lang="en-US" b="1" i="1" dirty="0"/>
              <a:t> </a:t>
            </a:r>
            <a:r>
              <a:rPr lang="en-US" b="1" i="1" dirty="0" err="1"/>
              <a:t>arhitekturi</a:t>
            </a:r>
            <a:r>
              <a:rPr lang="en-US" b="1" i="1" dirty="0"/>
              <a:t>, </a:t>
            </a:r>
            <a:r>
              <a:rPr lang="en-US" b="1" i="1" dirty="0" err="1"/>
              <a:t>veli</a:t>
            </a:r>
            <a:r>
              <a:rPr lang="hr-HR" b="1" i="1" dirty="0"/>
              <a:t>č</a:t>
            </a:r>
            <a:r>
              <a:rPr lang="en-US" b="1" i="1" dirty="0" err="1"/>
              <a:t>ini</a:t>
            </a:r>
            <a:r>
              <a:rPr lang="en-US" b="1" i="1" dirty="0"/>
              <a:t>, </a:t>
            </a:r>
            <a:r>
              <a:rPr lang="en-US" b="1" i="1" dirty="0" err="1"/>
              <a:t>korekcionim</a:t>
            </a:r>
            <a:r>
              <a:rPr lang="en-US" b="1" i="1" dirty="0"/>
              <a:t> </a:t>
            </a:r>
            <a:r>
              <a:rPr lang="en-US" b="1" i="1" dirty="0" err="1"/>
              <a:t>programima</a:t>
            </a:r>
            <a:r>
              <a:rPr lang="en-US" b="1" i="1" dirty="0"/>
              <a:t>, </a:t>
            </a:r>
            <a:r>
              <a:rPr lang="en-US" b="1" i="1" dirty="0" err="1"/>
              <a:t>uslovima</a:t>
            </a:r>
            <a:r>
              <a:rPr lang="en-US" b="1" i="1" dirty="0"/>
              <a:t> </a:t>
            </a:r>
            <a:r>
              <a:rPr lang="en-US" b="1" i="1" dirty="0" err="1"/>
              <a:t>za</a:t>
            </a:r>
            <a:r>
              <a:rPr lang="en-US" b="1" i="1" dirty="0"/>
              <a:t> </a:t>
            </a:r>
            <a:r>
              <a:rPr lang="en-US" b="1" i="1" dirty="0" err="1"/>
              <a:t>zatvorenike</a:t>
            </a:r>
            <a:r>
              <a:rPr lang="en-US" b="1" i="1" dirty="0"/>
              <a:t>, </a:t>
            </a:r>
            <a:r>
              <a:rPr lang="en-US" b="1" i="1" dirty="0" err="1"/>
              <a:t>filozofiji</a:t>
            </a:r>
            <a:r>
              <a:rPr lang="en-US" b="1" i="1" dirty="0"/>
              <a:t> </a:t>
            </a:r>
            <a:r>
              <a:rPr lang="en-US" b="1" i="1" dirty="0" err="1"/>
              <a:t>pristupa</a:t>
            </a:r>
            <a:r>
              <a:rPr lang="en-US" b="1" i="1" dirty="0"/>
              <a:t> </a:t>
            </a:r>
            <a:r>
              <a:rPr lang="en-US" b="1" i="1" dirty="0" err="1"/>
              <a:t>prema</a:t>
            </a:r>
            <a:r>
              <a:rPr lang="en-US" b="1" i="1" dirty="0"/>
              <a:t> </a:t>
            </a:r>
            <a:r>
              <a:rPr lang="en-US" b="1" i="1" dirty="0" err="1"/>
              <a:t>kazni</a:t>
            </a:r>
            <a:r>
              <a:rPr lang="en-US" b="1" i="1" dirty="0"/>
              <a:t>, </a:t>
            </a:r>
            <a:r>
              <a:rPr lang="en-US" b="1" i="1" dirty="0" err="1"/>
              <a:t>postupanju</a:t>
            </a:r>
            <a:r>
              <a:rPr lang="en-US" b="1" i="1" dirty="0"/>
              <a:t> </a:t>
            </a:r>
            <a:r>
              <a:rPr lang="en-US" b="1" i="1" dirty="0" err="1"/>
              <a:t>sa</a:t>
            </a:r>
            <a:r>
              <a:rPr lang="en-US" b="1" i="1" dirty="0"/>
              <a:t> </a:t>
            </a:r>
            <a:r>
              <a:rPr lang="en-US" b="1" i="1" dirty="0" err="1"/>
              <a:t>zatvorenicima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sl</a:t>
            </a:r>
            <a:r>
              <a:rPr lang="hr-HR" b="1" i="1" dirty="0"/>
              <a:t>.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41408969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8495" y="0"/>
            <a:ext cx="8911687" cy="1280890"/>
          </a:xfrm>
        </p:spPr>
        <p:txBody>
          <a:bodyPr/>
          <a:lstStyle/>
          <a:p>
            <a:r>
              <a:rPr lang="pl-PL" b="1" i="1" u="sng" dirty="0">
                <a:latin typeface="+mn-lt"/>
              </a:rPr>
              <a:t>Historijski razvoj i reforme zatvora i zatvorskih Sistema</a:t>
            </a:r>
            <a:endParaRPr lang="en-US" b="1" i="1" u="sng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12630"/>
            <a:ext cx="8915400" cy="5445369"/>
          </a:xfrm>
        </p:spPr>
        <p:txBody>
          <a:bodyPr>
            <a:normAutofit lnSpcReduction="10000"/>
          </a:bodyPr>
          <a:lstStyle/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 err="1">
                <a:solidFill>
                  <a:schemeClr val="tx1"/>
                </a:solidFill>
              </a:rPr>
              <a:t>Oštre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kritike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zajedničkog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zatvora</a:t>
            </a:r>
            <a:r>
              <a:rPr lang="en-US" b="1" i="1" dirty="0">
                <a:solidFill>
                  <a:schemeClr val="tx1"/>
                </a:solidFill>
              </a:rPr>
              <a:t> od </a:t>
            </a:r>
            <a:r>
              <a:rPr lang="en-US" b="1" i="1" dirty="0" err="1">
                <a:solidFill>
                  <a:schemeClr val="tx1"/>
                </a:solidFill>
              </a:rPr>
              <a:t>strane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naučnika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iz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oblasti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krivičnog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prava</a:t>
            </a:r>
            <a:r>
              <a:rPr lang="en-US" b="1" i="1" dirty="0">
                <a:solidFill>
                  <a:schemeClr val="tx1"/>
                </a:solidFill>
              </a:rPr>
              <a:t>, </a:t>
            </a:r>
            <a:r>
              <a:rPr lang="en-US" b="1" i="1" dirty="0" err="1">
                <a:solidFill>
                  <a:schemeClr val="tx1"/>
                </a:solidFill>
              </a:rPr>
              <a:t>kriminologije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i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penologije</a:t>
            </a:r>
            <a:r>
              <a:rPr lang="en-US" b="1" i="1" dirty="0">
                <a:solidFill>
                  <a:schemeClr val="tx1"/>
                </a:solidFill>
              </a:rPr>
              <a:t>, </a:t>
            </a:r>
            <a:r>
              <a:rPr lang="en-US" b="1" i="1" dirty="0" err="1">
                <a:solidFill>
                  <a:schemeClr val="tx1"/>
                </a:solidFill>
              </a:rPr>
              <a:t>predvođeni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Hauardom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i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njegovim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sljedbenicima</a:t>
            </a:r>
            <a:r>
              <a:rPr lang="en-US" b="1" i="1" dirty="0">
                <a:solidFill>
                  <a:schemeClr val="tx1"/>
                </a:solidFill>
              </a:rPr>
              <a:t>, </a:t>
            </a:r>
            <a:r>
              <a:rPr lang="en-US" b="1" i="1" dirty="0" err="1">
                <a:solidFill>
                  <a:schemeClr val="tx1"/>
                </a:solidFill>
              </a:rPr>
              <a:t>dovele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su</a:t>
            </a:r>
            <a:r>
              <a:rPr lang="en-US" b="1" i="1" dirty="0">
                <a:solidFill>
                  <a:schemeClr val="tx1"/>
                </a:solidFill>
              </a:rPr>
              <a:t> do </a:t>
            </a:r>
            <a:r>
              <a:rPr lang="en-US" b="1" i="1" dirty="0" err="1">
                <a:solidFill>
                  <a:schemeClr val="tx1"/>
                </a:solidFill>
              </a:rPr>
              <a:t>pojave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sistema</a:t>
            </a:r>
            <a:r>
              <a:rPr lang="en-US" b="1" i="1" dirty="0">
                <a:solidFill>
                  <a:schemeClr val="tx1"/>
                </a:solidFill>
              </a:rPr>
              <a:t> u </a:t>
            </a:r>
            <a:r>
              <a:rPr lang="en-US" b="1" i="1" dirty="0" err="1">
                <a:solidFill>
                  <a:schemeClr val="tx1"/>
                </a:solidFill>
              </a:rPr>
              <a:t>izvršenju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kazne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lišenja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slobode</a:t>
            </a:r>
            <a:r>
              <a:rPr lang="en-US" b="1" i="1" dirty="0">
                <a:solidFill>
                  <a:schemeClr val="tx1"/>
                </a:solidFill>
              </a:rPr>
              <a:t>.</a:t>
            </a:r>
            <a:endParaRPr lang="hr-HR" b="1" i="1" dirty="0">
              <a:solidFill>
                <a:schemeClr val="tx1"/>
              </a:solidFill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pl-PL" b="1" i="1" dirty="0">
                <a:solidFill>
                  <a:schemeClr val="tx1"/>
                </a:solidFill>
              </a:rPr>
              <a:t>Zatvorski sistemi se mogu kvalifikovat u 10 sistema i to: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pl-PL" b="1" i="1" dirty="0">
                <a:solidFill>
                  <a:schemeClr val="tx1"/>
                </a:solidFill>
              </a:rPr>
              <a:t>1.</a:t>
            </a:r>
            <a:r>
              <a:rPr lang="en-US" b="1" i="1" dirty="0" err="1">
                <a:solidFill>
                  <a:schemeClr val="tx1"/>
                </a:solidFill>
              </a:rPr>
              <a:t>Sistem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deportacije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endParaRPr lang="hr-HR" b="1" i="1" dirty="0">
              <a:solidFill>
                <a:schemeClr val="tx1"/>
              </a:solidFill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>
                <a:solidFill>
                  <a:schemeClr val="tx1"/>
                </a:solidFill>
              </a:rPr>
              <a:t>2. </a:t>
            </a:r>
            <a:r>
              <a:rPr lang="en-US" b="1" i="1" dirty="0" err="1">
                <a:solidFill>
                  <a:schemeClr val="tx1"/>
                </a:solidFill>
              </a:rPr>
              <a:t>Sistem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zajedničkog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zatvora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endParaRPr lang="hr-HR" b="1" i="1" dirty="0">
              <a:solidFill>
                <a:schemeClr val="tx1"/>
              </a:solidFill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>
                <a:solidFill>
                  <a:schemeClr val="tx1"/>
                </a:solidFill>
              </a:rPr>
              <a:t>3. </a:t>
            </a:r>
            <a:r>
              <a:rPr lang="en-US" b="1" i="1" dirty="0" err="1">
                <a:solidFill>
                  <a:schemeClr val="tx1"/>
                </a:solidFill>
              </a:rPr>
              <a:t>Ćelijski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sistem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endParaRPr lang="hr-HR" b="1" i="1" dirty="0">
              <a:solidFill>
                <a:schemeClr val="tx1"/>
              </a:solidFill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>
                <a:solidFill>
                  <a:schemeClr val="tx1"/>
                </a:solidFill>
              </a:rPr>
              <a:t>4. </a:t>
            </a:r>
            <a:r>
              <a:rPr lang="en-US" b="1" i="1" dirty="0" err="1">
                <a:solidFill>
                  <a:schemeClr val="tx1"/>
                </a:solidFill>
              </a:rPr>
              <a:t>Sistem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šutnje</a:t>
            </a:r>
            <a:r>
              <a:rPr lang="hr-HR" b="1" i="1" dirty="0">
                <a:solidFill>
                  <a:schemeClr val="tx1"/>
                </a:solidFill>
              </a:rPr>
              <a:t> 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>
                <a:solidFill>
                  <a:schemeClr val="tx1"/>
                </a:solidFill>
              </a:rPr>
              <a:t>5. </a:t>
            </a:r>
            <a:r>
              <a:rPr lang="en-US" b="1" i="1" dirty="0" err="1">
                <a:solidFill>
                  <a:schemeClr val="tx1"/>
                </a:solidFill>
              </a:rPr>
              <a:t>Engleski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progresivni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sistem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endParaRPr lang="hr-HR" b="1" i="1" dirty="0">
              <a:solidFill>
                <a:schemeClr val="tx1"/>
              </a:solidFill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>
                <a:solidFill>
                  <a:schemeClr val="tx1"/>
                </a:solidFill>
              </a:rPr>
              <a:t>6. </a:t>
            </a:r>
            <a:r>
              <a:rPr lang="en-US" b="1" i="1" dirty="0" err="1">
                <a:solidFill>
                  <a:schemeClr val="tx1"/>
                </a:solidFill>
              </a:rPr>
              <a:t>Irski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progresivni</a:t>
            </a:r>
            <a:r>
              <a:rPr lang="en-US" b="1" i="1" dirty="0">
                <a:solidFill>
                  <a:schemeClr val="tx1"/>
                </a:solidFill>
              </a:rPr>
              <a:t> s</a:t>
            </a:r>
            <a:r>
              <a:rPr lang="hr-HR" b="1" i="1" dirty="0">
                <a:solidFill>
                  <a:schemeClr val="tx1"/>
                </a:solidFill>
              </a:rPr>
              <a:t>i</a:t>
            </a:r>
            <a:r>
              <a:rPr lang="en-US" b="1" i="1" dirty="0">
                <a:solidFill>
                  <a:schemeClr val="tx1"/>
                </a:solidFill>
              </a:rPr>
              <a:t>stem</a:t>
            </a:r>
            <a:endParaRPr lang="hr-HR" b="1" i="1" dirty="0">
              <a:solidFill>
                <a:schemeClr val="tx1"/>
              </a:solidFill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>
                <a:solidFill>
                  <a:schemeClr val="tx1"/>
                </a:solidFill>
              </a:rPr>
              <a:t> 7. Ma</a:t>
            </a:r>
            <a:r>
              <a:rPr lang="hr-HR" b="1" i="1" dirty="0">
                <a:solidFill>
                  <a:schemeClr val="tx1"/>
                </a:solidFill>
              </a:rPr>
              <a:t>c</a:t>
            </a:r>
            <a:r>
              <a:rPr lang="en-US" b="1" i="1" dirty="0" err="1">
                <a:solidFill>
                  <a:schemeClr val="tx1"/>
                </a:solidFill>
              </a:rPr>
              <a:t>ono</a:t>
            </a:r>
            <a:r>
              <a:rPr lang="hr-HR" b="1" i="1" dirty="0">
                <a:solidFill>
                  <a:schemeClr val="tx1"/>
                </a:solidFill>
              </a:rPr>
              <a:t>ch</a:t>
            </a:r>
            <a:r>
              <a:rPr lang="en-US" b="1" i="1" dirty="0" err="1">
                <a:solidFill>
                  <a:schemeClr val="tx1"/>
                </a:solidFill>
              </a:rPr>
              <a:t>ijev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sistem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endParaRPr lang="hr-HR" b="1" i="1" dirty="0">
              <a:solidFill>
                <a:schemeClr val="tx1"/>
              </a:solidFill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>
                <a:solidFill>
                  <a:schemeClr val="tx1"/>
                </a:solidFill>
              </a:rPr>
              <a:t>8. </a:t>
            </a:r>
            <a:r>
              <a:rPr lang="en-US" b="1" i="1" dirty="0" err="1">
                <a:solidFill>
                  <a:schemeClr val="tx1"/>
                </a:solidFill>
              </a:rPr>
              <a:t>Klasifikacioni</a:t>
            </a:r>
            <a:r>
              <a:rPr lang="en-US" b="1" i="1" dirty="0">
                <a:solidFill>
                  <a:schemeClr val="tx1"/>
                </a:solidFill>
              </a:rPr>
              <a:t> s</a:t>
            </a:r>
            <a:r>
              <a:rPr lang="hr-HR" b="1" i="1" dirty="0">
                <a:solidFill>
                  <a:schemeClr val="tx1"/>
                </a:solidFill>
              </a:rPr>
              <a:t>i</a:t>
            </a:r>
            <a:r>
              <a:rPr lang="en-US" b="1" i="1" dirty="0">
                <a:solidFill>
                  <a:schemeClr val="tx1"/>
                </a:solidFill>
              </a:rPr>
              <a:t>stem</a:t>
            </a:r>
            <a:endParaRPr lang="hr-HR" b="1" i="1" dirty="0">
              <a:solidFill>
                <a:schemeClr val="tx1"/>
              </a:solidFill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>
                <a:solidFill>
                  <a:schemeClr val="tx1"/>
                </a:solidFill>
              </a:rPr>
              <a:t> 9. </a:t>
            </a:r>
            <a:r>
              <a:rPr lang="en-US" b="1" i="1" dirty="0" err="1">
                <a:solidFill>
                  <a:schemeClr val="tx1"/>
                </a:solidFill>
              </a:rPr>
              <a:t>Rehabilitacioni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sistem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endParaRPr lang="hr-HR" b="1" i="1" dirty="0">
              <a:solidFill>
                <a:schemeClr val="tx1"/>
              </a:solidFill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>
                <a:solidFill>
                  <a:schemeClr val="tx1"/>
                </a:solidFill>
              </a:rPr>
              <a:t>10. </a:t>
            </a:r>
            <a:r>
              <a:rPr lang="en-US" b="1" i="1" dirty="0" err="1">
                <a:solidFill>
                  <a:schemeClr val="tx1"/>
                </a:solidFill>
              </a:rPr>
              <a:t>Reintegracioni</a:t>
            </a:r>
            <a:r>
              <a:rPr lang="en-US" b="1" i="1" dirty="0">
                <a:solidFill>
                  <a:schemeClr val="tx1"/>
                </a:solidFill>
              </a:rPr>
              <a:t> </a:t>
            </a:r>
            <a:r>
              <a:rPr lang="en-US" b="1" i="1" dirty="0" err="1">
                <a:solidFill>
                  <a:schemeClr val="tx1"/>
                </a:solidFill>
              </a:rPr>
              <a:t>sistem</a:t>
            </a:r>
            <a:endParaRPr lang="en-US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8809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0196" y="0"/>
            <a:ext cx="8911687" cy="1280890"/>
          </a:xfrm>
        </p:spPr>
        <p:txBody>
          <a:bodyPr/>
          <a:lstStyle/>
          <a:p>
            <a:r>
              <a:rPr lang="en-US" b="1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</a:t>
            </a:r>
            <a:r>
              <a:rPr lang="en-US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deportacije</a:t>
            </a:r>
            <a:endParaRPr lang="en-US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812" y="1021080"/>
            <a:ext cx="11216640" cy="5684520"/>
          </a:xfrm>
        </p:spPr>
        <p:txBody>
          <a:bodyPr>
            <a:noAutofit/>
          </a:bodyPr>
          <a:lstStyle/>
          <a:p>
            <a:r>
              <a:rPr lang="en-US" b="1" i="1" dirty="0" err="1"/>
              <a:t>Deportacija</a:t>
            </a:r>
            <a:r>
              <a:rPr lang="en-US" b="1" i="1" dirty="0"/>
              <a:t> </a:t>
            </a:r>
            <a:r>
              <a:rPr lang="en-US" b="1" i="1" dirty="0" err="1"/>
              <a:t>ili</a:t>
            </a:r>
            <a:r>
              <a:rPr lang="en-US" b="1" i="1" dirty="0"/>
              <a:t> </a:t>
            </a:r>
            <a:r>
              <a:rPr lang="en-US" b="1" i="1" dirty="0" err="1"/>
              <a:t>progonstvo</a:t>
            </a:r>
            <a:r>
              <a:rPr lang="en-US" b="1" i="1" dirty="0"/>
              <a:t> </a:t>
            </a:r>
            <a:r>
              <a:rPr lang="en-US" b="1" i="1" dirty="0" err="1"/>
              <a:t>može</a:t>
            </a:r>
            <a:r>
              <a:rPr lang="en-US" b="1" i="1" dirty="0"/>
              <a:t> se </a:t>
            </a:r>
            <a:r>
              <a:rPr lang="en-US" b="1" i="1" dirty="0" err="1"/>
              <a:t>tretirati</a:t>
            </a:r>
            <a:r>
              <a:rPr lang="en-US" b="1" i="1" dirty="0"/>
              <a:t> </a:t>
            </a:r>
            <a:r>
              <a:rPr lang="en-US" b="1" i="1" dirty="0" err="1"/>
              <a:t>kao</a:t>
            </a:r>
            <a:r>
              <a:rPr lang="en-US" b="1" i="1" dirty="0"/>
              <a:t> </a:t>
            </a:r>
            <a:r>
              <a:rPr lang="en-US" b="1" i="1" dirty="0" err="1"/>
              <a:t>poseban</a:t>
            </a:r>
            <a:r>
              <a:rPr lang="en-US" b="1" i="1" dirty="0"/>
              <a:t> </a:t>
            </a:r>
            <a:r>
              <a:rPr lang="en-US" b="1" i="1" dirty="0" err="1"/>
              <a:t>sistem</a:t>
            </a:r>
            <a:r>
              <a:rPr lang="en-US" b="1" i="1" dirty="0"/>
              <a:t> </a:t>
            </a:r>
            <a:r>
              <a:rPr lang="en-US" b="1" i="1" dirty="0" err="1"/>
              <a:t>izvršenja</a:t>
            </a:r>
            <a:r>
              <a:rPr lang="en-US" b="1" i="1" dirty="0"/>
              <a:t> </a:t>
            </a:r>
            <a:r>
              <a:rPr lang="en-US" b="1" i="1" dirty="0" err="1"/>
              <a:t>kazne</a:t>
            </a:r>
            <a:r>
              <a:rPr lang="en-US" b="1" i="1" dirty="0"/>
              <a:t> </a:t>
            </a:r>
            <a:r>
              <a:rPr lang="en-US" b="1" i="1" dirty="0" err="1"/>
              <a:t>lišenja</a:t>
            </a:r>
            <a:r>
              <a:rPr lang="en-US" b="1" i="1" dirty="0"/>
              <a:t> </a:t>
            </a:r>
            <a:r>
              <a:rPr lang="en-US" b="1" i="1" dirty="0" err="1"/>
              <a:t>slobode</a:t>
            </a:r>
            <a:r>
              <a:rPr lang="hr-HR" b="1" i="1" dirty="0"/>
              <a:t> 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b="1" i="1" dirty="0" err="1"/>
              <a:t>Dva</a:t>
            </a:r>
            <a:r>
              <a:rPr lang="en-US" b="1" i="1" dirty="0"/>
              <a:t> </a:t>
            </a:r>
            <a:r>
              <a:rPr lang="en-US" b="1" i="1" dirty="0" err="1"/>
              <a:t>su</a:t>
            </a:r>
            <a:r>
              <a:rPr lang="en-US" b="1" i="1" dirty="0"/>
              <a:t> </a:t>
            </a:r>
            <a:r>
              <a:rPr lang="en-US" b="1" i="1" dirty="0" err="1"/>
              <a:t>osnovna</a:t>
            </a:r>
            <a:r>
              <a:rPr lang="en-US" b="1" i="1" dirty="0"/>
              <a:t> </a:t>
            </a:r>
            <a:r>
              <a:rPr lang="en-US" b="1" i="1" dirty="0" err="1"/>
              <a:t>razloga</a:t>
            </a:r>
            <a:r>
              <a:rPr lang="en-US" b="1" i="1" dirty="0"/>
              <a:t> </a:t>
            </a:r>
            <a:r>
              <a:rPr lang="en-US" b="1" i="1" dirty="0" err="1"/>
              <a:t>pojave</a:t>
            </a:r>
            <a:r>
              <a:rPr lang="en-US" b="1" i="1" dirty="0"/>
              <a:t> </a:t>
            </a:r>
            <a:r>
              <a:rPr lang="en-US" b="1" i="1" dirty="0" err="1"/>
              <a:t>deportacije</a:t>
            </a:r>
            <a:r>
              <a:rPr lang="en-US" b="1" i="1" dirty="0"/>
              <a:t> </a:t>
            </a:r>
            <a:r>
              <a:rPr lang="en-US" b="1" i="1" dirty="0" err="1"/>
              <a:t>kao</a:t>
            </a:r>
            <a:r>
              <a:rPr lang="en-US" b="1" i="1" dirty="0"/>
              <a:t> </a:t>
            </a:r>
            <a:r>
              <a:rPr lang="en-US" b="1" i="1" dirty="0" err="1"/>
              <a:t>vrsti</a:t>
            </a:r>
            <a:r>
              <a:rPr lang="en-US" b="1" i="1" dirty="0"/>
              <a:t> </a:t>
            </a:r>
            <a:r>
              <a:rPr lang="en-US" b="1" i="1" dirty="0" err="1"/>
              <a:t>kazni</a:t>
            </a:r>
            <a:r>
              <a:rPr lang="en-US" b="1" i="1" dirty="0"/>
              <a:t>: </a:t>
            </a:r>
            <a:r>
              <a:rPr lang="en-US" b="1" i="1" dirty="0" err="1"/>
              <a:t>jedan</a:t>
            </a:r>
            <a:r>
              <a:rPr lang="en-US" b="1" i="1" dirty="0"/>
              <a:t> je </a:t>
            </a:r>
            <a:r>
              <a:rPr lang="en-US" b="1" i="1" dirty="0" err="1"/>
              <a:t>obezbjeđenje</a:t>
            </a:r>
            <a:r>
              <a:rPr lang="en-US" b="1" i="1" dirty="0"/>
              <a:t> </a:t>
            </a:r>
            <a:r>
              <a:rPr lang="en-US" b="1" i="1" dirty="0" err="1"/>
              <a:t>unutrašnje</a:t>
            </a:r>
            <a:r>
              <a:rPr lang="en-US" b="1" i="1" dirty="0"/>
              <a:t> </a:t>
            </a:r>
            <a:r>
              <a:rPr lang="en-US" b="1" i="1" dirty="0" err="1"/>
              <a:t>bezbjednosti</a:t>
            </a:r>
            <a:r>
              <a:rPr lang="en-US" b="1" i="1" dirty="0"/>
              <a:t> </a:t>
            </a:r>
            <a:r>
              <a:rPr lang="en-US" b="1" i="1" dirty="0" err="1"/>
              <a:t>pojedinih</a:t>
            </a:r>
            <a:r>
              <a:rPr lang="en-US" b="1" i="1" dirty="0"/>
              <a:t> </a:t>
            </a:r>
            <a:r>
              <a:rPr lang="en-US" b="1" i="1" dirty="0" err="1"/>
              <a:t>zemalja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rješavanje</a:t>
            </a:r>
            <a:r>
              <a:rPr lang="en-US" b="1" i="1" dirty="0"/>
              <a:t> </a:t>
            </a:r>
            <a:r>
              <a:rPr lang="en-US" b="1" i="1" dirty="0" err="1"/>
              <a:t>smještaja</a:t>
            </a:r>
            <a:r>
              <a:rPr lang="en-US" b="1" i="1" dirty="0"/>
              <a:t> </a:t>
            </a:r>
            <a:r>
              <a:rPr lang="en-US" b="1" i="1" dirty="0" err="1"/>
              <a:t>osuđenika</a:t>
            </a:r>
            <a:r>
              <a:rPr lang="en-US" b="1" i="1" dirty="0"/>
              <a:t>, a </a:t>
            </a:r>
            <a:r>
              <a:rPr lang="en-US" b="1" i="1" dirty="0" err="1"/>
              <a:t>drugi</a:t>
            </a:r>
            <a:r>
              <a:rPr lang="en-US" b="1" i="1" dirty="0"/>
              <a:t> je </a:t>
            </a:r>
            <a:r>
              <a:rPr lang="en-US" b="1" i="1" dirty="0" err="1"/>
              <a:t>naseljavanje</a:t>
            </a:r>
            <a:r>
              <a:rPr lang="en-US" b="1" i="1" dirty="0"/>
              <a:t> </a:t>
            </a:r>
            <a:r>
              <a:rPr lang="en-US" b="1" i="1" dirty="0" err="1"/>
              <a:t>kolonija</a:t>
            </a:r>
            <a:r>
              <a:rPr lang="en-US" b="1" i="1" dirty="0"/>
              <a:t>. </a:t>
            </a:r>
            <a:endParaRPr lang="hr-HR" b="1" i="1" dirty="0"/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b="1" i="1" dirty="0" err="1"/>
              <a:t>Sličnosti</a:t>
            </a:r>
            <a:r>
              <a:rPr lang="en-US" b="1" i="1" dirty="0"/>
              <a:t> </a:t>
            </a:r>
            <a:r>
              <a:rPr lang="en-US" b="1" i="1" dirty="0" err="1"/>
              <a:t>između</a:t>
            </a:r>
            <a:r>
              <a:rPr lang="en-US" b="1" i="1" dirty="0"/>
              <a:t> </a:t>
            </a:r>
            <a:r>
              <a:rPr lang="en-US" b="1" i="1" dirty="0" err="1"/>
              <a:t>deportacije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kazne</a:t>
            </a:r>
            <a:r>
              <a:rPr lang="en-US" b="1" i="1" dirty="0"/>
              <a:t> </a:t>
            </a:r>
            <a:r>
              <a:rPr lang="en-US" b="1" i="1" dirty="0" err="1"/>
              <a:t>lišenja</a:t>
            </a:r>
            <a:r>
              <a:rPr lang="en-US" b="1" i="1" dirty="0"/>
              <a:t> </a:t>
            </a:r>
            <a:r>
              <a:rPr lang="en-US" b="1" i="1" dirty="0" err="1"/>
              <a:t>slobode</a:t>
            </a:r>
            <a:r>
              <a:rPr lang="en-US" b="1" i="1" dirty="0"/>
              <a:t> </a:t>
            </a:r>
            <a:r>
              <a:rPr lang="en-US" b="1" i="1" dirty="0" err="1"/>
              <a:t>ležala</a:t>
            </a:r>
            <a:r>
              <a:rPr lang="en-US" b="1" i="1" dirty="0"/>
              <a:t> je </a:t>
            </a:r>
            <a:r>
              <a:rPr lang="en-US" b="1" i="1" dirty="0" err="1"/>
              <a:t>samo</a:t>
            </a:r>
            <a:r>
              <a:rPr lang="en-US" b="1" i="1" dirty="0"/>
              <a:t> u tome </a:t>
            </a:r>
            <a:r>
              <a:rPr lang="en-US" b="1" i="1" dirty="0" err="1"/>
              <a:t>što</a:t>
            </a:r>
            <a:r>
              <a:rPr lang="en-US" b="1" i="1" dirty="0"/>
              <a:t> se </a:t>
            </a:r>
            <a:r>
              <a:rPr lang="en-US" b="1" i="1" dirty="0" err="1"/>
              <a:t>kod</a:t>
            </a:r>
            <a:r>
              <a:rPr lang="en-US" b="1" i="1" dirty="0"/>
              <a:t> </a:t>
            </a:r>
            <a:r>
              <a:rPr lang="en-US" b="1" i="1" dirty="0" err="1"/>
              <a:t>deportacije</a:t>
            </a:r>
            <a:r>
              <a:rPr lang="en-US" b="1" i="1" dirty="0"/>
              <a:t> </a:t>
            </a:r>
            <a:r>
              <a:rPr lang="en-US" b="1" i="1" dirty="0" err="1"/>
              <a:t>osuđeniku</a:t>
            </a:r>
            <a:r>
              <a:rPr lang="en-US" b="1" i="1" dirty="0"/>
              <a:t> </a:t>
            </a:r>
            <a:r>
              <a:rPr lang="en-US" b="1" i="1" dirty="0" err="1"/>
              <a:t>oduzimalo</a:t>
            </a:r>
            <a:r>
              <a:rPr lang="en-US" b="1" i="1" dirty="0"/>
              <a:t> </a:t>
            </a:r>
            <a:r>
              <a:rPr lang="en-US" b="1" i="1" dirty="0" err="1"/>
              <a:t>pravo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sloboda</a:t>
            </a:r>
            <a:r>
              <a:rPr lang="en-US" b="1" i="1" dirty="0"/>
              <a:t> </a:t>
            </a:r>
            <a:r>
              <a:rPr lang="en-US" b="1" i="1" dirty="0" err="1"/>
              <a:t>kretanja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življenja</a:t>
            </a:r>
            <a:r>
              <a:rPr lang="en-US" b="1" i="1" dirty="0"/>
              <a:t> u </a:t>
            </a:r>
            <a:r>
              <a:rPr lang="en-US" b="1" i="1" dirty="0" err="1"/>
              <a:t>određenoj</a:t>
            </a:r>
            <a:r>
              <a:rPr lang="en-US" b="1" i="1" dirty="0"/>
              <a:t> </a:t>
            </a:r>
            <a:r>
              <a:rPr lang="en-US" b="1" i="1" dirty="0" err="1"/>
              <a:t>zemlji</a:t>
            </a:r>
            <a:endParaRPr lang="hr-HR" b="1" i="1" dirty="0"/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b="1" i="1" dirty="0"/>
              <a:t>U XV </a:t>
            </a:r>
            <a:r>
              <a:rPr lang="en-US" b="1" i="1" dirty="0" err="1"/>
              <a:t>stoljeću</a:t>
            </a:r>
            <a:r>
              <a:rPr lang="en-US" b="1" i="1" dirty="0"/>
              <a:t> </a:t>
            </a:r>
            <a:r>
              <a:rPr lang="en-US" b="1" i="1" dirty="0" err="1"/>
              <a:t>Portugalija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Španija</a:t>
            </a:r>
            <a:r>
              <a:rPr lang="en-US" b="1" i="1" dirty="0"/>
              <a:t>, a </a:t>
            </a:r>
            <a:r>
              <a:rPr lang="en-US" b="1" i="1" dirty="0" err="1"/>
              <a:t>nešto</a:t>
            </a:r>
            <a:r>
              <a:rPr lang="en-US" b="1" i="1" dirty="0"/>
              <a:t> </a:t>
            </a:r>
            <a:r>
              <a:rPr lang="en-US" b="1" i="1" dirty="0" err="1"/>
              <a:t>kasnije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Italija</a:t>
            </a:r>
            <a:r>
              <a:rPr lang="en-US" b="1" i="1" dirty="0"/>
              <a:t>, </a:t>
            </a:r>
            <a:r>
              <a:rPr lang="en-US" b="1" i="1" dirty="0" err="1"/>
              <a:t>primjenjuj</a:t>
            </a:r>
            <a:r>
              <a:rPr lang="en-US" b="1" i="1" dirty="0"/>
              <a:t> </a:t>
            </a:r>
            <a:r>
              <a:rPr lang="en-US" b="1" i="1" dirty="0" err="1"/>
              <a:t>neke</a:t>
            </a:r>
            <a:r>
              <a:rPr lang="en-US" b="1" i="1" dirty="0"/>
              <a:t> </a:t>
            </a:r>
            <a:r>
              <a:rPr lang="en-US" b="1" i="1" dirty="0" err="1"/>
              <a:t>oblike</a:t>
            </a:r>
            <a:r>
              <a:rPr lang="en-US" b="1" i="1" dirty="0"/>
              <a:t> </a:t>
            </a:r>
            <a:r>
              <a:rPr lang="en-US" b="1" i="1" dirty="0" err="1"/>
              <a:t>deportacije</a:t>
            </a:r>
            <a:r>
              <a:rPr lang="en-US" b="1" i="1" dirty="0"/>
              <a:t> u </a:t>
            </a:r>
            <a:r>
              <a:rPr lang="en-US" b="1" i="1" dirty="0" err="1"/>
              <a:t>cilju</a:t>
            </a:r>
            <a:r>
              <a:rPr lang="en-US" b="1" i="1" dirty="0"/>
              <a:t> </a:t>
            </a:r>
            <a:r>
              <a:rPr lang="en-US" b="1" i="1" dirty="0" err="1"/>
              <a:t>naseljavanja</a:t>
            </a:r>
            <a:r>
              <a:rPr lang="en-US" b="1" i="1" dirty="0"/>
              <a:t> </a:t>
            </a:r>
            <a:r>
              <a:rPr lang="en-US" b="1" i="1" dirty="0" err="1"/>
              <a:t>osvojenih</a:t>
            </a:r>
            <a:r>
              <a:rPr lang="en-US" b="1" i="1" dirty="0"/>
              <a:t> </a:t>
            </a:r>
            <a:r>
              <a:rPr lang="en-US" b="1" i="1" dirty="0" err="1"/>
              <a:t>teritorija</a:t>
            </a:r>
            <a:endParaRPr lang="hr-HR" b="1" i="1" dirty="0"/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b="1" i="1" dirty="0"/>
              <a:t>U XVI, XVII </a:t>
            </a:r>
            <a:r>
              <a:rPr lang="en-US" b="1" i="1" dirty="0" err="1"/>
              <a:t>i</a:t>
            </a:r>
            <a:r>
              <a:rPr lang="en-US" b="1" i="1" dirty="0"/>
              <a:t> XVIII </a:t>
            </a:r>
            <a:r>
              <a:rPr lang="en-US" b="1" i="1" dirty="0" err="1"/>
              <a:t>stoljeću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Holandija</a:t>
            </a:r>
            <a:r>
              <a:rPr lang="en-US" b="1" i="1" dirty="0"/>
              <a:t>, </a:t>
            </a:r>
            <a:r>
              <a:rPr lang="en-US" b="1" i="1" dirty="0" err="1"/>
              <a:t>kao</a:t>
            </a:r>
            <a:r>
              <a:rPr lang="en-US" b="1" i="1" dirty="0"/>
              <a:t> </a:t>
            </a:r>
            <a:r>
              <a:rPr lang="en-US" b="1" i="1" dirty="0" err="1"/>
              <a:t>kolonizator</a:t>
            </a:r>
            <a:r>
              <a:rPr lang="en-US" b="1" i="1" dirty="0"/>
              <a:t>, </a:t>
            </a:r>
            <a:r>
              <a:rPr lang="en-US" b="1" i="1" dirty="0" err="1"/>
              <a:t>šalje</a:t>
            </a:r>
            <a:r>
              <a:rPr lang="en-US" b="1" i="1" dirty="0"/>
              <a:t> </a:t>
            </a:r>
            <a:r>
              <a:rPr lang="en-US" b="1" i="1" dirty="0" err="1"/>
              <a:t>svoje</a:t>
            </a:r>
            <a:r>
              <a:rPr lang="en-US" b="1" i="1" dirty="0"/>
              <a:t> </a:t>
            </a:r>
            <a:r>
              <a:rPr lang="en-US" b="1" i="1" dirty="0" err="1"/>
              <a:t>osuđenike</a:t>
            </a:r>
            <a:r>
              <a:rPr lang="en-US" b="1" i="1" dirty="0"/>
              <a:t> u </a:t>
            </a:r>
            <a:r>
              <a:rPr lang="en-US" b="1" i="1" dirty="0" err="1"/>
              <a:t>Istočnu</a:t>
            </a:r>
            <a:r>
              <a:rPr lang="en-US" b="1" i="1" dirty="0"/>
              <a:t> </a:t>
            </a:r>
            <a:r>
              <a:rPr lang="en-US" b="1" i="1" dirty="0" err="1"/>
              <a:t>Indijanu</a:t>
            </a:r>
            <a:r>
              <a:rPr lang="en-US" b="1" i="1" dirty="0"/>
              <a:t> </a:t>
            </a:r>
            <a:r>
              <a:rPr lang="en-US" b="1" i="1" dirty="0" err="1"/>
              <a:t>radi</a:t>
            </a:r>
            <a:r>
              <a:rPr lang="en-US" b="1" i="1" dirty="0"/>
              <a:t> </a:t>
            </a:r>
            <a:r>
              <a:rPr lang="en-US" b="1" i="1" dirty="0" err="1"/>
              <a:t>naseljavanja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kolonizacije</a:t>
            </a:r>
            <a:r>
              <a:rPr lang="en-US" b="1" i="1" dirty="0"/>
              <a:t> </a:t>
            </a:r>
            <a:r>
              <a:rPr lang="en-US" b="1" i="1" dirty="0" err="1"/>
              <a:t>osvojenih</a:t>
            </a:r>
            <a:r>
              <a:rPr lang="en-US" b="1" i="1" dirty="0"/>
              <a:t> </a:t>
            </a:r>
            <a:r>
              <a:rPr lang="en-US" b="1" i="1" dirty="0" err="1"/>
              <a:t>teritorija</a:t>
            </a:r>
            <a:endParaRPr lang="hr-HR" b="1" i="1" dirty="0"/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b="1" i="1" dirty="0" err="1"/>
              <a:t>Deportaciju</a:t>
            </a:r>
            <a:r>
              <a:rPr lang="en-US" b="1" i="1" dirty="0"/>
              <a:t> </a:t>
            </a:r>
            <a:r>
              <a:rPr lang="en-US" b="1" i="1" dirty="0" err="1"/>
              <a:t>kao</a:t>
            </a:r>
            <a:r>
              <a:rPr lang="en-US" b="1" i="1" dirty="0"/>
              <a:t> vid </a:t>
            </a:r>
            <a:r>
              <a:rPr lang="en-US" b="1" i="1" dirty="0" err="1"/>
              <a:t>kažnjavanja</a:t>
            </a:r>
            <a:r>
              <a:rPr lang="en-US" b="1" i="1" dirty="0"/>
              <a:t> </a:t>
            </a:r>
            <a:r>
              <a:rPr lang="en-US" b="1" i="1" dirty="0" err="1"/>
              <a:t>uvodi</a:t>
            </a:r>
            <a:r>
              <a:rPr lang="en-US" b="1" i="1" dirty="0"/>
              <a:t> </a:t>
            </a:r>
            <a:r>
              <a:rPr lang="en-US" b="1" i="1" dirty="0" err="1"/>
              <a:t>Engleska</a:t>
            </a:r>
            <a:r>
              <a:rPr lang="en-US" b="1" i="1" dirty="0"/>
              <a:t> </a:t>
            </a:r>
            <a:r>
              <a:rPr lang="en-US" b="1" i="1" dirty="0" err="1"/>
              <a:t>zakonom</a:t>
            </a:r>
            <a:r>
              <a:rPr lang="en-US" b="1" i="1" dirty="0"/>
              <a:t> </a:t>
            </a:r>
            <a:r>
              <a:rPr lang="en-US" b="1" i="1" dirty="0" err="1"/>
              <a:t>iz</a:t>
            </a:r>
            <a:r>
              <a:rPr lang="en-US" b="1" i="1" dirty="0"/>
              <a:t> 1717. </a:t>
            </a:r>
            <a:r>
              <a:rPr lang="en-US" b="1" i="1" dirty="0" err="1"/>
              <a:t>godine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ona</a:t>
            </a:r>
            <a:r>
              <a:rPr lang="en-US" b="1" i="1" dirty="0"/>
              <a:t> od </a:t>
            </a:r>
            <a:r>
              <a:rPr lang="en-US" b="1" i="1" dirty="0" err="1"/>
              <a:t>tada</a:t>
            </a:r>
            <a:r>
              <a:rPr lang="en-US" b="1" i="1" dirty="0"/>
              <a:t> pa </a:t>
            </a:r>
            <a:r>
              <a:rPr lang="en-US" b="1" i="1" dirty="0" err="1"/>
              <a:t>sve</a:t>
            </a:r>
            <a:r>
              <a:rPr lang="en-US" b="1" i="1" dirty="0"/>
              <a:t> do </a:t>
            </a:r>
            <a:r>
              <a:rPr lang="en-US" b="1" i="1" dirty="0" err="1"/>
              <a:t>sredine</a:t>
            </a:r>
            <a:r>
              <a:rPr lang="en-US" b="1" i="1" dirty="0"/>
              <a:t> XIX </a:t>
            </a:r>
            <a:r>
              <a:rPr lang="hr-HR" b="1" i="1" dirty="0"/>
              <a:t>stoljeća</a:t>
            </a:r>
            <a:r>
              <a:rPr lang="en-US" b="1" i="1" dirty="0"/>
              <a:t> </a:t>
            </a:r>
            <a:r>
              <a:rPr lang="en-US" b="1" i="1" dirty="0" err="1"/>
              <a:t>postoji</a:t>
            </a:r>
            <a:r>
              <a:rPr lang="en-US" b="1" i="1" dirty="0"/>
              <a:t> </a:t>
            </a:r>
            <a:r>
              <a:rPr lang="en-US" b="1" i="1" dirty="0" err="1"/>
              <a:t>kao</a:t>
            </a:r>
            <a:r>
              <a:rPr lang="en-US" b="1" i="1" dirty="0"/>
              <a:t> </a:t>
            </a:r>
            <a:r>
              <a:rPr lang="en-US" b="1" i="1" dirty="0" err="1"/>
              <a:t>najmasovnija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najvažnija</a:t>
            </a:r>
            <a:r>
              <a:rPr lang="en-US" b="1" i="1" dirty="0"/>
              <a:t> </a:t>
            </a:r>
            <a:r>
              <a:rPr lang="en-US" b="1" i="1" dirty="0" err="1"/>
              <a:t>kazna</a:t>
            </a:r>
            <a:r>
              <a:rPr lang="en-US" b="1" i="1" dirty="0"/>
              <a:t> </a:t>
            </a:r>
            <a:r>
              <a:rPr lang="en-US" b="1" i="1" dirty="0" err="1"/>
              <a:t>engleskog</a:t>
            </a:r>
            <a:r>
              <a:rPr lang="en-US" b="1" i="1" dirty="0"/>
              <a:t> </a:t>
            </a:r>
            <a:r>
              <a:rPr lang="en-US" b="1" i="1" dirty="0" err="1"/>
              <a:t>pravosuđa</a:t>
            </a:r>
            <a:r>
              <a:rPr lang="en-US" b="1" i="1" dirty="0"/>
              <a:t>, </a:t>
            </a:r>
            <a:r>
              <a:rPr lang="en-US" b="1" i="1" dirty="0" err="1"/>
              <a:t>ali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drugih</a:t>
            </a:r>
            <a:r>
              <a:rPr lang="en-US" b="1" i="1" dirty="0"/>
              <a:t> </a:t>
            </a:r>
            <a:r>
              <a:rPr lang="en-US" b="1" i="1" dirty="0" err="1"/>
              <a:t>zemalja</a:t>
            </a:r>
            <a:r>
              <a:rPr lang="en-US" b="1" i="1" dirty="0"/>
              <a:t> </a:t>
            </a:r>
            <a:r>
              <a:rPr lang="en-US" b="1" i="1" dirty="0" err="1"/>
              <a:t>poput</a:t>
            </a:r>
            <a:r>
              <a:rPr lang="en-US" b="1" i="1" dirty="0"/>
              <a:t> </a:t>
            </a:r>
            <a:r>
              <a:rPr lang="en-US" b="1" i="1" dirty="0" err="1"/>
              <a:t>Francuske</a:t>
            </a:r>
            <a:r>
              <a:rPr lang="en-US" b="1" i="1" dirty="0"/>
              <a:t>, </a:t>
            </a:r>
            <a:r>
              <a:rPr lang="en-US" b="1" i="1" dirty="0" err="1"/>
              <a:t>Rusije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dr. </a:t>
            </a:r>
            <a:r>
              <a:rPr lang="en-US" b="1" i="1" dirty="0" err="1"/>
              <a:t>Prve</a:t>
            </a:r>
            <a:r>
              <a:rPr lang="en-US" b="1" i="1" dirty="0"/>
              <a:t> </a:t>
            </a:r>
            <a:r>
              <a:rPr lang="en-US" b="1" i="1" dirty="0" err="1"/>
              <a:t>deportacije</a:t>
            </a:r>
            <a:r>
              <a:rPr lang="en-US" b="1" i="1" dirty="0"/>
              <a:t> </a:t>
            </a:r>
            <a:r>
              <a:rPr lang="en-US" b="1" i="1" dirty="0" err="1"/>
              <a:t>iz</a:t>
            </a:r>
            <a:r>
              <a:rPr lang="en-US" b="1" i="1" dirty="0"/>
              <a:t> </a:t>
            </a:r>
            <a:r>
              <a:rPr lang="en-US" b="1" i="1" dirty="0" err="1"/>
              <a:t>Engleske</a:t>
            </a:r>
            <a:r>
              <a:rPr lang="en-US" b="1" i="1" dirty="0"/>
              <a:t> </a:t>
            </a:r>
            <a:r>
              <a:rPr lang="en-US" b="1" i="1" dirty="0" err="1"/>
              <a:t>vršene</a:t>
            </a:r>
            <a:r>
              <a:rPr lang="en-US" b="1" i="1" dirty="0"/>
              <a:t> </a:t>
            </a:r>
            <a:r>
              <a:rPr lang="en-US" b="1" i="1" dirty="0" err="1"/>
              <a:t>su</a:t>
            </a:r>
            <a:r>
              <a:rPr lang="en-US" b="1" i="1" dirty="0"/>
              <a:t> u </a:t>
            </a:r>
            <a:r>
              <a:rPr lang="en-US" b="1" i="1" dirty="0" err="1"/>
              <a:t>Virdžiniju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Istočnu</a:t>
            </a:r>
            <a:r>
              <a:rPr lang="en-US" b="1" i="1" dirty="0"/>
              <a:t> </a:t>
            </a:r>
            <a:r>
              <a:rPr lang="en-US" b="1" i="1" dirty="0" err="1"/>
              <a:t>Indiju</a:t>
            </a:r>
            <a:r>
              <a:rPr lang="en-US" b="1" i="1" dirty="0"/>
              <a:t>.</a:t>
            </a:r>
            <a:endParaRPr lang="hr-HR" b="1" i="1" dirty="0"/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pl-PL" b="1" i="1" dirty="0"/>
              <a:t>Kasnije dolazi do izricanja kazne prekomorske deportacije u trajanju od 7, 14 i 21 godinu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b="1" i="1" dirty="0" err="1"/>
              <a:t>Za</a:t>
            </a:r>
            <a:r>
              <a:rPr lang="en-US" b="1" i="1" dirty="0"/>
              <a:t> </a:t>
            </a:r>
            <a:r>
              <a:rPr lang="en-US" b="1" i="1" dirty="0" err="1"/>
              <a:t>deportaciju</a:t>
            </a:r>
            <a:r>
              <a:rPr lang="en-US" b="1" i="1" dirty="0"/>
              <a:t> je </a:t>
            </a:r>
            <a:r>
              <a:rPr lang="en-US" b="1" i="1" dirty="0" err="1"/>
              <a:t>karakteristično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to da </a:t>
            </a:r>
            <a:r>
              <a:rPr lang="en-US" b="1" i="1" dirty="0" err="1"/>
              <a:t>su</a:t>
            </a:r>
            <a:r>
              <a:rPr lang="en-US" b="1" i="1" dirty="0"/>
              <a:t> </a:t>
            </a:r>
            <a:r>
              <a:rPr lang="en-US" b="1" i="1" dirty="0" err="1"/>
              <a:t>deportovana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lica</a:t>
            </a:r>
            <a:r>
              <a:rPr lang="en-US" b="1" i="1" dirty="0"/>
              <a:t> </a:t>
            </a:r>
            <a:r>
              <a:rPr lang="en-US" b="1" i="1" dirty="0" err="1"/>
              <a:t>koja</a:t>
            </a:r>
            <a:r>
              <a:rPr lang="en-US" b="1" i="1" dirty="0"/>
              <a:t> </a:t>
            </a:r>
            <a:r>
              <a:rPr lang="en-US" b="1" i="1" dirty="0" err="1"/>
              <a:t>nisu</a:t>
            </a:r>
            <a:r>
              <a:rPr lang="en-US" b="1" i="1" dirty="0"/>
              <a:t> </a:t>
            </a:r>
            <a:r>
              <a:rPr lang="en-US" b="1" i="1" dirty="0" err="1"/>
              <a:t>bila</a:t>
            </a:r>
            <a:r>
              <a:rPr lang="en-US" b="1" i="1" dirty="0"/>
              <a:t> </a:t>
            </a:r>
            <a:r>
              <a:rPr lang="en-US" b="1" i="1" dirty="0" err="1"/>
              <a:t>osuđivana</a:t>
            </a:r>
            <a:r>
              <a:rPr lang="en-US" b="1" i="1" dirty="0"/>
              <a:t> od </a:t>
            </a:r>
            <a:r>
              <a:rPr lang="en-US" b="1" i="1" dirty="0" err="1"/>
              <a:t>sudova</a:t>
            </a:r>
            <a:r>
              <a:rPr lang="en-US" b="1" i="1" dirty="0"/>
              <a:t> (</a:t>
            </a:r>
            <a:r>
              <a:rPr lang="en-US" b="1" i="1" dirty="0" err="1"/>
              <a:t>prosjaci</a:t>
            </a:r>
            <a:r>
              <a:rPr lang="en-US" b="1" i="1" dirty="0"/>
              <a:t>, </a:t>
            </a:r>
            <a:r>
              <a:rPr lang="en-US" b="1" i="1" dirty="0" err="1"/>
              <a:t>prostitutke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dr.)</a:t>
            </a:r>
          </a:p>
        </p:txBody>
      </p:sp>
    </p:spTree>
    <p:extLst>
      <p:ext uri="{BB962C8B-B14F-4D97-AF65-F5344CB8AC3E}">
        <p14:creationId xmlns:p14="http://schemas.microsoft.com/office/powerpoint/2010/main" val="20631622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3365" y="90710"/>
            <a:ext cx="8911687" cy="1280890"/>
          </a:xfrm>
        </p:spPr>
        <p:txBody>
          <a:bodyPr/>
          <a:lstStyle/>
          <a:p>
            <a:r>
              <a:rPr lang="en-US" b="1" i="1" u="sng" dirty="0" err="1"/>
              <a:t>Sistem</a:t>
            </a:r>
            <a:r>
              <a:rPr lang="en-US" b="1" i="1" u="sng" dirty="0"/>
              <a:t> </a:t>
            </a:r>
            <a:r>
              <a:rPr lang="en-US" b="1" i="1" u="sng" dirty="0" err="1"/>
              <a:t>zajedničkog</a:t>
            </a:r>
            <a:r>
              <a:rPr lang="en-US" b="1" i="1" u="sng" dirty="0"/>
              <a:t> </a:t>
            </a:r>
            <a:r>
              <a:rPr lang="en-US" b="1" i="1" u="sng" dirty="0" err="1"/>
              <a:t>zatvora</a:t>
            </a:r>
            <a:endParaRPr lang="en-US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" y="1371600"/>
            <a:ext cx="11382692" cy="534924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 err="1"/>
              <a:t>Sistem</a:t>
            </a:r>
            <a:r>
              <a:rPr lang="en-US" b="1" i="1" dirty="0"/>
              <a:t> </a:t>
            </a:r>
            <a:r>
              <a:rPr lang="en-US" b="1" i="1" dirty="0" err="1"/>
              <a:t>zajedni</a:t>
            </a:r>
            <a:r>
              <a:rPr lang="hr-HR" b="1" i="1" dirty="0"/>
              <a:t>č</a:t>
            </a:r>
            <a:r>
              <a:rPr lang="en-US" b="1" i="1" dirty="0" err="1"/>
              <a:t>kog</a:t>
            </a:r>
            <a:r>
              <a:rPr lang="en-US" b="1" i="1" dirty="0"/>
              <a:t> </a:t>
            </a:r>
            <a:r>
              <a:rPr lang="en-US" b="1" i="1" dirty="0" err="1"/>
              <a:t>zatvora</a:t>
            </a:r>
            <a:r>
              <a:rPr lang="en-US" b="1" i="1" dirty="0"/>
              <a:t> je </a:t>
            </a:r>
            <a:r>
              <a:rPr lang="en-US" b="1" i="1" dirty="0" err="1"/>
              <a:t>najstariji</a:t>
            </a:r>
            <a:r>
              <a:rPr lang="en-US" b="1" i="1" dirty="0"/>
              <a:t> </a:t>
            </a:r>
            <a:r>
              <a:rPr lang="en-US" b="1" i="1" dirty="0" err="1"/>
              <a:t>način</a:t>
            </a:r>
            <a:r>
              <a:rPr lang="en-US" b="1" i="1" dirty="0"/>
              <a:t> </a:t>
            </a:r>
            <a:r>
              <a:rPr lang="en-US" b="1" i="1" dirty="0" err="1"/>
              <a:t>izvršenja</a:t>
            </a:r>
            <a:r>
              <a:rPr lang="en-US" b="1" i="1" dirty="0"/>
              <a:t> </a:t>
            </a:r>
            <a:r>
              <a:rPr lang="en-US" b="1" i="1" dirty="0" err="1"/>
              <a:t>kazne</a:t>
            </a:r>
            <a:r>
              <a:rPr lang="en-US" b="1" i="1" dirty="0"/>
              <a:t> </a:t>
            </a:r>
            <a:r>
              <a:rPr lang="en-US" b="1" i="1" dirty="0" err="1"/>
              <a:t>lišenja</a:t>
            </a:r>
            <a:r>
              <a:rPr lang="en-US" b="1" i="1" dirty="0"/>
              <a:t> </a:t>
            </a:r>
            <a:r>
              <a:rPr lang="en-US" b="1" i="1" dirty="0" err="1"/>
              <a:t>slobode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on se </a:t>
            </a:r>
            <a:r>
              <a:rPr lang="en-US" b="1" i="1" dirty="0" err="1"/>
              <a:t>proteže</a:t>
            </a:r>
            <a:r>
              <a:rPr lang="en-US" b="1" i="1" dirty="0"/>
              <a:t> </a:t>
            </a:r>
            <a:r>
              <a:rPr lang="en-US" b="1" i="1" dirty="0" err="1"/>
              <a:t>sve</a:t>
            </a:r>
            <a:r>
              <a:rPr lang="en-US" b="1" i="1" dirty="0"/>
              <a:t> do </a:t>
            </a:r>
            <a:r>
              <a:rPr lang="en-US" b="1" i="1" dirty="0" err="1"/>
              <a:t>pokreta</a:t>
            </a:r>
            <a:r>
              <a:rPr lang="en-US" b="1" i="1" dirty="0"/>
              <a:t> </a:t>
            </a:r>
            <a:r>
              <a:rPr lang="en-US" b="1" i="1" dirty="0" err="1"/>
              <a:t>za</a:t>
            </a:r>
            <a:r>
              <a:rPr lang="en-US" b="1" i="1" dirty="0"/>
              <a:t> </a:t>
            </a:r>
            <a:r>
              <a:rPr lang="en-US" b="1" i="1" dirty="0" err="1"/>
              <a:t>reformu</a:t>
            </a:r>
            <a:r>
              <a:rPr lang="en-US" b="1" i="1" dirty="0"/>
              <a:t> </a:t>
            </a:r>
            <a:r>
              <a:rPr lang="en-US" b="1" i="1" dirty="0" err="1"/>
              <a:t>zatvora</a:t>
            </a:r>
            <a:r>
              <a:rPr lang="en-US" b="1" i="1" dirty="0"/>
              <a:t> </a:t>
            </a:r>
            <a:r>
              <a:rPr lang="en-US" b="1" i="1" dirty="0" err="1"/>
              <a:t>krajem</a:t>
            </a:r>
            <a:r>
              <a:rPr lang="en-US" b="1" i="1" dirty="0"/>
              <a:t> XVIII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po</a:t>
            </a:r>
            <a:r>
              <a:rPr lang="hr-HR" b="1" i="1" dirty="0"/>
              <a:t>č</a:t>
            </a:r>
            <a:r>
              <a:rPr lang="en-US" b="1" i="1" dirty="0" err="1"/>
              <a:t>etkom</a:t>
            </a:r>
            <a:r>
              <a:rPr lang="en-US" b="1" i="1" dirty="0"/>
              <a:t> XIX </a:t>
            </a:r>
            <a:r>
              <a:rPr lang="en-US" b="1" i="1" dirty="0" err="1"/>
              <a:t>stoljeća</a:t>
            </a:r>
            <a:r>
              <a:rPr lang="hr-HR" b="1" i="1" dirty="0"/>
              <a:t>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 err="1"/>
              <a:t>Sva</a:t>
            </a:r>
            <a:r>
              <a:rPr lang="en-US" b="1" i="1" dirty="0"/>
              <a:t> </a:t>
            </a:r>
            <a:r>
              <a:rPr lang="en-US" b="1" i="1" dirty="0" err="1"/>
              <a:t>lica</a:t>
            </a:r>
            <a:r>
              <a:rPr lang="en-US" b="1" i="1" dirty="0"/>
              <a:t> </a:t>
            </a:r>
            <a:r>
              <a:rPr lang="en-US" b="1" i="1" dirty="0" err="1"/>
              <a:t>lišena</a:t>
            </a:r>
            <a:r>
              <a:rPr lang="en-US" b="1" i="1" dirty="0"/>
              <a:t> </a:t>
            </a:r>
            <a:r>
              <a:rPr lang="en-US" b="1" i="1" dirty="0" err="1"/>
              <a:t>slobode</a:t>
            </a:r>
            <a:r>
              <a:rPr lang="en-US" b="1" i="1" dirty="0"/>
              <a:t> </a:t>
            </a:r>
            <a:r>
              <a:rPr lang="en-US" b="1" i="1" dirty="0" err="1"/>
              <a:t>su</a:t>
            </a:r>
            <a:r>
              <a:rPr lang="en-US" b="1" i="1" dirty="0"/>
              <a:t> </a:t>
            </a:r>
            <a:r>
              <a:rPr lang="en-US" b="1" i="1" dirty="0" err="1"/>
              <a:t>grupno</a:t>
            </a:r>
            <a:r>
              <a:rPr lang="en-US" b="1" i="1" dirty="0"/>
              <a:t> </a:t>
            </a:r>
            <a:r>
              <a:rPr lang="en-US" b="1" i="1" dirty="0" err="1"/>
              <a:t>smeštana</a:t>
            </a:r>
            <a:r>
              <a:rPr lang="en-US" b="1" i="1" dirty="0"/>
              <a:t> u </a:t>
            </a:r>
            <a:r>
              <a:rPr lang="en-US" b="1" i="1" dirty="0" err="1"/>
              <a:t>prostorije</a:t>
            </a:r>
            <a:r>
              <a:rPr lang="en-US" b="1" i="1" dirty="0"/>
              <a:t> </a:t>
            </a:r>
            <a:r>
              <a:rPr lang="en-US" b="1" i="1" dirty="0" err="1"/>
              <a:t>bez</a:t>
            </a:r>
            <a:r>
              <a:rPr lang="en-US" b="1" i="1" dirty="0"/>
              <a:t> </a:t>
            </a:r>
            <a:r>
              <a:rPr lang="en-US" b="1" i="1" dirty="0" err="1"/>
              <a:t>bilo</a:t>
            </a:r>
            <a:r>
              <a:rPr lang="en-US" b="1" i="1" dirty="0"/>
              <a:t> </a:t>
            </a:r>
            <a:r>
              <a:rPr lang="en-US" b="1" i="1" dirty="0" err="1"/>
              <a:t>kakvog</a:t>
            </a:r>
            <a:r>
              <a:rPr lang="en-US" b="1" i="1" dirty="0"/>
              <a:t> </a:t>
            </a:r>
            <a:r>
              <a:rPr lang="en-US" b="1" i="1" dirty="0" err="1"/>
              <a:t>odvajanja</a:t>
            </a:r>
            <a:r>
              <a:rPr lang="en-US" b="1" i="1" dirty="0"/>
              <a:t> </a:t>
            </a:r>
            <a:r>
              <a:rPr lang="en-US" b="1" i="1" dirty="0" err="1"/>
              <a:t>ili</a:t>
            </a:r>
            <a:r>
              <a:rPr lang="en-US" b="1" i="1" dirty="0"/>
              <a:t> </a:t>
            </a:r>
            <a:r>
              <a:rPr lang="en-US" b="1" i="1" dirty="0" err="1"/>
              <a:t>grupisanja</a:t>
            </a:r>
            <a:r>
              <a:rPr lang="en-US" b="1" i="1" dirty="0"/>
              <a:t>.</a:t>
            </a:r>
            <a:endParaRPr lang="hr-HR" b="1" i="1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 err="1"/>
              <a:t>Osnovna</a:t>
            </a:r>
            <a:r>
              <a:rPr lang="en-US" b="1" i="1" dirty="0"/>
              <a:t> </a:t>
            </a:r>
            <a:r>
              <a:rPr lang="en-US" b="1" i="1" dirty="0" err="1"/>
              <a:t>svrha</a:t>
            </a:r>
            <a:r>
              <a:rPr lang="en-US" b="1" i="1" dirty="0"/>
              <a:t> </a:t>
            </a:r>
            <a:r>
              <a:rPr lang="en-US" b="1" i="1" dirty="0" err="1"/>
              <a:t>izvršenja</a:t>
            </a:r>
            <a:r>
              <a:rPr lang="en-US" b="1" i="1" dirty="0"/>
              <a:t> </a:t>
            </a:r>
            <a:r>
              <a:rPr lang="en-US" b="1" i="1" dirty="0" err="1"/>
              <a:t>kazni</a:t>
            </a:r>
            <a:r>
              <a:rPr lang="en-US" b="1" i="1" dirty="0"/>
              <a:t> </a:t>
            </a:r>
            <a:r>
              <a:rPr lang="en-US" b="1" i="1" dirty="0" err="1"/>
              <a:t>lišenja</a:t>
            </a:r>
            <a:r>
              <a:rPr lang="en-US" b="1" i="1" dirty="0"/>
              <a:t> </a:t>
            </a:r>
            <a:r>
              <a:rPr lang="en-US" b="1" i="1" dirty="0" err="1"/>
              <a:t>slobode</a:t>
            </a:r>
            <a:r>
              <a:rPr lang="en-US" b="1" i="1" dirty="0"/>
              <a:t> je </a:t>
            </a:r>
            <a:r>
              <a:rPr lang="en-US" b="1" i="1" dirty="0" err="1"/>
              <a:t>izolacija</a:t>
            </a:r>
            <a:r>
              <a:rPr lang="en-US" b="1" i="1" dirty="0"/>
              <a:t> </a:t>
            </a:r>
            <a:r>
              <a:rPr lang="en-US" b="1" i="1" dirty="0" err="1"/>
              <a:t>počinioca</a:t>
            </a:r>
            <a:r>
              <a:rPr lang="en-US" b="1" i="1" dirty="0"/>
              <a:t> </a:t>
            </a:r>
            <a:r>
              <a:rPr lang="en-US" b="1" i="1" dirty="0" err="1"/>
              <a:t>krivičnih</a:t>
            </a:r>
            <a:r>
              <a:rPr lang="en-US" b="1" i="1" dirty="0"/>
              <a:t> </a:t>
            </a:r>
            <a:r>
              <a:rPr lang="en-US" b="1" i="1" dirty="0" err="1"/>
              <a:t>djela</a:t>
            </a:r>
            <a:r>
              <a:rPr lang="en-US" b="1" i="1" dirty="0"/>
              <a:t> </a:t>
            </a:r>
            <a:r>
              <a:rPr lang="en-US" b="1" i="1" dirty="0" err="1"/>
              <a:t>iz</a:t>
            </a:r>
            <a:r>
              <a:rPr lang="en-US" b="1" i="1" dirty="0"/>
              <a:t> </a:t>
            </a:r>
            <a:r>
              <a:rPr lang="en-US" b="1" i="1" dirty="0" err="1"/>
              <a:t>društva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njihovo</a:t>
            </a:r>
            <a:r>
              <a:rPr lang="en-US" b="1" i="1" dirty="0"/>
              <a:t> </a:t>
            </a:r>
            <a:r>
              <a:rPr lang="en-US" b="1" i="1" dirty="0" err="1"/>
              <a:t>ispaštanje</a:t>
            </a:r>
            <a:r>
              <a:rPr lang="en-US" b="1" i="1" dirty="0"/>
              <a:t> </a:t>
            </a:r>
            <a:r>
              <a:rPr lang="en-US" b="1" i="1" dirty="0" err="1"/>
              <a:t>za</a:t>
            </a:r>
            <a:r>
              <a:rPr lang="en-US" b="1" i="1" dirty="0"/>
              <a:t> </a:t>
            </a:r>
            <a:r>
              <a:rPr lang="en-US" b="1" i="1" dirty="0" err="1"/>
              <a:t>učinjena</a:t>
            </a:r>
            <a:r>
              <a:rPr lang="en-US" b="1" i="1" dirty="0"/>
              <a:t> </a:t>
            </a:r>
            <a:r>
              <a:rPr lang="en-US" b="1" i="1" dirty="0" err="1"/>
              <a:t>djela</a:t>
            </a:r>
            <a:r>
              <a:rPr lang="en-US" b="1" i="1" dirty="0"/>
              <a:t>.</a:t>
            </a:r>
            <a:endParaRPr lang="hr-HR" b="1" i="1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 err="1"/>
              <a:t>Takav</a:t>
            </a:r>
            <a:r>
              <a:rPr lang="en-US" b="1" i="1" dirty="0"/>
              <a:t> </a:t>
            </a:r>
            <a:r>
              <a:rPr lang="en-US" b="1" i="1" dirty="0" err="1"/>
              <a:t>sistem</a:t>
            </a:r>
            <a:r>
              <a:rPr lang="en-US" b="1" i="1" dirty="0"/>
              <a:t> </a:t>
            </a:r>
            <a:r>
              <a:rPr lang="en-US" b="1" i="1" dirty="0" err="1"/>
              <a:t>izvršenja</a:t>
            </a:r>
            <a:r>
              <a:rPr lang="en-US" b="1" i="1" dirty="0"/>
              <a:t> </a:t>
            </a:r>
            <a:r>
              <a:rPr lang="en-US" b="1" i="1" dirty="0" err="1"/>
              <a:t>kazne</a:t>
            </a:r>
            <a:r>
              <a:rPr lang="en-US" b="1" i="1" dirty="0"/>
              <a:t> </a:t>
            </a:r>
            <a:r>
              <a:rPr lang="en-US" b="1" i="1" dirty="0" err="1"/>
              <a:t>lišenja</a:t>
            </a:r>
            <a:r>
              <a:rPr lang="en-US" b="1" i="1" dirty="0"/>
              <a:t> </a:t>
            </a:r>
            <a:r>
              <a:rPr lang="en-US" b="1" i="1" dirty="0" err="1"/>
              <a:t>slobode</a:t>
            </a:r>
            <a:r>
              <a:rPr lang="en-US" b="1" i="1" dirty="0"/>
              <a:t> </a:t>
            </a:r>
            <a:r>
              <a:rPr lang="en-US" b="1" i="1" dirty="0" err="1"/>
              <a:t>proizvodio</a:t>
            </a:r>
            <a:r>
              <a:rPr lang="en-US" b="1" i="1" dirty="0"/>
              <a:t> je </a:t>
            </a:r>
            <a:r>
              <a:rPr lang="en-US" b="1" i="1" dirty="0" err="1"/>
              <a:t>jako</a:t>
            </a:r>
            <a:r>
              <a:rPr lang="en-US" b="1" i="1" dirty="0"/>
              <a:t> </a:t>
            </a:r>
            <a:r>
              <a:rPr lang="en-US" b="1" i="1" dirty="0" err="1"/>
              <a:t>velike</a:t>
            </a:r>
            <a:r>
              <a:rPr lang="en-US" b="1" i="1" dirty="0"/>
              <a:t> </a:t>
            </a:r>
            <a:r>
              <a:rPr lang="en-US" b="1" i="1" dirty="0" err="1"/>
              <a:t>posl</a:t>
            </a:r>
            <a:r>
              <a:rPr lang="hr-HR" b="1" i="1" dirty="0"/>
              <a:t>j</a:t>
            </a:r>
            <a:r>
              <a:rPr lang="en-US" b="1" i="1" dirty="0" err="1"/>
              <a:t>edice</a:t>
            </a:r>
            <a:r>
              <a:rPr lang="en-US" b="1" i="1" dirty="0"/>
              <a:t> </a:t>
            </a:r>
            <a:r>
              <a:rPr lang="en-US" b="1" i="1" dirty="0" err="1"/>
              <a:t>za</a:t>
            </a:r>
            <a:r>
              <a:rPr lang="en-US" b="1" i="1" dirty="0"/>
              <a:t> </a:t>
            </a:r>
            <a:r>
              <a:rPr lang="en-US" b="1" i="1" dirty="0" err="1"/>
              <a:t>većinu</a:t>
            </a:r>
            <a:r>
              <a:rPr lang="en-US" b="1" i="1" dirty="0"/>
              <a:t> </a:t>
            </a:r>
            <a:r>
              <a:rPr lang="en-US" b="1" i="1" dirty="0" err="1"/>
              <a:t>osuđenika</a:t>
            </a:r>
            <a:r>
              <a:rPr lang="en-US" b="1" i="1" dirty="0"/>
              <a:t>. </a:t>
            </a:r>
            <a:r>
              <a:rPr lang="en-US" b="1" i="1" dirty="0" err="1"/>
              <a:t>Dovodio</a:t>
            </a:r>
            <a:r>
              <a:rPr lang="en-US" b="1" i="1" dirty="0"/>
              <a:t> je do </a:t>
            </a:r>
            <a:r>
              <a:rPr lang="en-US" b="1" i="1" dirty="0" err="1"/>
              <a:t>kriminalizacije</a:t>
            </a:r>
            <a:r>
              <a:rPr lang="en-US" b="1" i="1" dirty="0"/>
              <a:t> </a:t>
            </a:r>
            <a:r>
              <a:rPr lang="en-US" b="1" i="1" dirty="0" err="1"/>
              <a:t>većine</a:t>
            </a:r>
            <a:r>
              <a:rPr lang="en-US" b="1" i="1" dirty="0"/>
              <a:t> </a:t>
            </a:r>
            <a:r>
              <a:rPr lang="en-US" b="1" i="1" dirty="0" err="1"/>
              <a:t>zatvorenika</a:t>
            </a:r>
            <a:r>
              <a:rPr lang="en-US" b="1" i="1" dirty="0"/>
              <a:t> </a:t>
            </a:r>
            <a:r>
              <a:rPr lang="en-US" b="1" i="1" dirty="0" err="1"/>
              <a:t>koji</a:t>
            </a:r>
            <a:r>
              <a:rPr lang="en-US" b="1" i="1" dirty="0"/>
              <a:t> </a:t>
            </a:r>
            <a:r>
              <a:rPr lang="en-US" b="1" i="1" dirty="0" err="1"/>
              <a:t>ranije</a:t>
            </a:r>
            <a:r>
              <a:rPr lang="en-US" b="1" i="1" dirty="0"/>
              <a:t> </a:t>
            </a:r>
            <a:r>
              <a:rPr lang="en-US" b="1" i="1" dirty="0" err="1"/>
              <a:t>nisu</a:t>
            </a:r>
            <a:r>
              <a:rPr lang="en-US" b="1" i="1" dirty="0"/>
              <a:t> </a:t>
            </a:r>
            <a:r>
              <a:rPr lang="en-US" b="1" i="1" dirty="0" err="1"/>
              <a:t>bili</a:t>
            </a:r>
            <a:r>
              <a:rPr lang="en-US" b="1" i="1" dirty="0"/>
              <a:t> </a:t>
            </a:r>
            <a:r>
              <a:rPr lang="en-US" b="1" i="1" dirty="0" err="1"/>
              <a:t>kriminalno</a:t>
            </a:r>
            <a:r>
              <a:rPr lang="en-US" b="1" i="1" dirty="0"/>
              <a:t> </a:t>
            </a:r>
            <a:r>
              <a:rPr lang="en-US" b="1" i="1" dirty="0" err="1"/>
              <a:t>struktuirani</a:t>
            </a:r>
            <a:r>
              <a:rPr lang="en-US" b="1" i="1" dirty="0"/>
              <a:t>, </a:t>
            </a:r>
            <a:r>
              <a:rPr lang="en-US" b="1" i="1" dirty="0" err="1"/>
              <a:t>dolazilo</a:t>
            </a:r>
            <a:r>
              <a:rPr lang="en-US" b="1" i="1" dirty="0"/>
              <a:t> je do </a:t>
            </a:r>
            <a:r>
              <a:rPr lang="en-US" b="1" i="1" dirty="0" err="1"/>
              <a:t>teških</a:t>
            </a:r>
            <a:r>
              <a:rPr lang="en-US" b="1" i="1" dirty="0"/>
              <a:t> </a:t>
            </a:r>
            <a:r>
              <a:rPr lang="en-US" b="1" i="1" dirty="0" err="1"/>
              <a:t>oblika</a:t>
            </a:r>
            <a:r>
              <a:rPr lang="en-US" b="1" i="1" dirty="0"/>
              <a:t> torture </a:t>
            </a:r>
            <a:r>
              <a:rPr lang="en-US" b="1" i="1" dirty="0" err="1"/>
              <a:t>jakih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odraslih</a:t>
            </a:r>
            <a:r>
              <a:rPr lang="en-US" b="1" i="1" dirty="0"/>
              <a:t> </a:t>
            </a:r>
            <a:r>
              <a:rPr lang="en-US" b="1" i="1" dirty="0" err="1"/>
              <a:t>nad</a:t>
            </a:r>
            <a:r>
              <a:rPr lang="en-US" b="1" i="1" dirty="0"/>
              <a:t> </a:t>
            </a:r>
            <a:r>
              <a:rPr lang="en-US" b="1" i="1" dirty="0" err="1"/>
              <a:t>slabijim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maloljetnim</a:t>
            </a:r>
            <a:r>
              <a:rPr lang="en-US" b="1" i="1" dirty="0"/>
              <a:t> </a:t>
            </a:r>
            <a:r>
              <a:rPr lang="en-US" b="1" i="1" dirty="0" err="1"/>
              <a:t>licima</a:t>
            </a:r>
            <a:r>
              <a:rPr lang="hr-HR" b="1" i="1" dirty="0"/>
              <a:t>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 err="1"/>
              <a:t>Negativne</a:t>
            </a:r>
            <a:r>
              <a:rPr lang="en-US" b="1" i="1" dirty="0"/>
              <a:t> </a:t>
            </a:r>
            <a:r>
              <a:rPr lang="en-US" b="1" i="1" dirty="0" err="1"/>
              <a:t>strane</a:t>
            </a:r>
            <a:r>
              <a:rPr lang="en-US" b="1" i="1" dirty="0"/>
              <a:t> </a:t>
            </a:r>
            <a:r>
              <a:rPr lang="en-US" b="1" i="1" dirty="0" err="1"/>
              <a:t>ovog</a:t>
            </a:r>
            <a:r>
              <a:rPr lang="en-US" b="1" i="1" dirty="0"/>
              <a:t> </a:t>
            </a:r>
            <a:r>
              <a:rPr lang="en-US" b="1" i="1" dirty="0" err="1"/>
              <a:t>sistema</a:t>
            </a:r>
            <a:r>
              <a:rPr lang="en-US" b="1" i="1" dirty="0"/>
              <a:t> bile </a:t>
            </a:r>
            <a:r>
              <a:rPr lang="en-US" b="1" i="1" dirty="0" err="1"/>
              <a:t>su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u </a:t>
            </a:r>
            <a:r>
              <a:rPr lang="en-US" b="1" i="1" dirty="0" err="1"/>
              <a:t>nepostojanju</a:t>
            </a:r>
            <a:r>
              <a:rPr lang="en-US" b="1" i="1" dirty="0"/>
              <a:t> </a:t>
            </a:r>
            <a:r>
              <a:rPr lang="en-US" b="1" i="1" dirty="0" err="1"/>
              <a:t>bilo</a:t>
            </a:r>
            <a:r>
              <a:rPr lang="en-US" b="1" i="1" dirty="0"/>
              <a:t> </a:t>
            </a:r>
            <a:r>
              <a:rPr lang="en-US" b="1" i="1" dirty="0" err="1"/>
              <a:t>kakvog</a:t>
            </a:r>
            <a:r>
              <a:rPr lang="en-US" b="1" i="1" dirty="0"/>
              <a:t> </a:t>
            </a:r>
            <a:r>
              <a:rPr lang="en-US" b="1" i="1" dirty="0" err="1"/>
              <a:t>vida</a:t>
            </a:r>
            <a:r>
              <a:rPr lang="en-US" b="1" i="1" dirty="0"/>
              <a:t> </a:t>
            </a:r>
            <a:r>
              <a:rPr lang="en-US" b="1" i="1" dirty="0" err="1"/>
              <a:t>prevaspitanja</a:t>
            </a:r>
            <a:r>
              <a:rPr lang="en-US" b="1" i="1" dirty="0"/>
              <a:t> </a:t>
            </a:r>
            <a:r>
              <a:rPr lang="en-US" b="1" i="1" dirty="0" err="1"/>
              <a:t>zatvorenika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smatrano</a:t>
            </a:r>
            <a:r>
              <a:rPr lang="en-US" b="1" i="1" dirty="0"/>
              <a:t> je da se </a:t>
            </a:r>
            <a:r>
              <a:rPr lang="en-US" b="1" i="1" dirty="0" err="1"/>
              <a:t>potpunom</a:t>
            </a:r>
            <a:r>
              <a:rPr lang="en-US" b="1" i="1" dirty="0"/>
              <a:t> </a:t>
            </a:r>
            <a:r>
              <a:rPr lang="en-US" b="1" i="1" dirty="0" err="1"/>
              <a:t>izolacijom</a:t>
            </a:r>
            <a:r>
              <a:rPr lang="en-US" b="1" i="1" dirty="0"/>
              <a:t> </a:t>
            </a:r>
            <a:r>
              <a:rPr lang="en-US" b="1" i="1" dirty="0" err="1"/>
              <a:t>počinioca</a:t>
            </a:r>
            <a:r>
              <a:rPr lang="en-US" b="1" i="1" dirty="0"/>
              <a:t> </a:t>
            </a:r>
            <a:r>
              <a:rPr lang="en-US" b="1" i="1" dirty="0" err="1"/>
              <a:t>krivičnih</a:t>
            </a:r>
            <a:r>
              <a:rPr lang="en-US" b="1" i="1" dirty="0"/>
              <a:t> </a:t>
            </a:r>
            <a:r>
              <a:rPr lang="en-US" b="1" i="1" dirty="0" err="1"/>
              <a:t>djela</a:t>
            </a:r>
            <a:r>
              <a:rPr lang="en-US" b="1" i="1" dirty="0"/>
              <a:t> </a:t>
            </a:r>
            <a:r>
              <a:rPr lang="en-US" b="1" i="1" dirty="0" err="1"/>
              <a:t>rješava</a:t>
            </a:r>
            <a:r>
              <a:rPr lang="en-US" b="1" i="1" dirty="0"/>
              <a:t> problem </a:t>
            </a:r>
            <a:r>
              <a:rPr lang="en-US" b="1" i="1" dirty="0" err="1"/>
              <a:t>kriminaliteta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zaštite</a:t>
            </a:r>
            <a:r>
              <a:rPr lang="en-US" b="1" i="1" dirty="0"/>
              <a:t> </a:t>
            </a:r>
            <a:r>
              <a:rPr lang="en-US" b="1" i="1" dirty="0" err="1"/>
              <a:t>društva</a:t>
            </a:r>
            <a:r>
              <a:rPr lang="hr-HR" b="1" i="1" dirty="0"/>
              <a:t>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 err="1"/>
              <a:t>Ako</a:t>
            </a:r>
            <a:r>
              <a:rPr lang="en-US" b="1" i="1" dirty="0"/>
              <a:t> se </a:t>
            </a:r>
            <a:r>
              <a:rPr lang="en-US" b="1" i="1" dirty="0" err="1"/>
              <a:t>može</a:t>
            </a:r>
            <a:r>
              <a:rPr lang="en-US" b="1" i="1" dirty="0"/>
              <a:t> </a:t>
            </a:r>
            <a:r>
              <a:rPr lang="en-US" b="1" i="1" dirty="0" err="1"/>
              <a:t>govoriti</a:t>
            </a:r>
            <a:r>
              <a:rPr lang="en-US" b="1" i="1" dirty="0"/>
              <a:t> o </a:t>
            </a:r>
            <a:r>
              <a:rPr lang="en-US" b="1" i="1" dirty="0" err="1"/>
              <a:t>nekim</a:t>
            </a:r>
            <a:r>
              <a:rPr lang="en-US" b="1" i="1" dirty="0"/>
              <a:t> </a:t>
            </a:r>
            <a:r>
              <a:rPr lang="en-US" b="1" i="1" dirty="0" err="1"/>
              <a:t>prednostima</a:t>
            </a:r>
            <a:r>
              <a:rPr lang="en-US" b="1" i="1" dirty="0"/>
              <a:t> </a:t>
            </a:r>
            <a:r>
              <a:rPr lang="en-US" b="1" i="1" dirty="0" err="1"/>
              <a:t>ovog</a:t>
            </a:r>
            <a:r>
              <a:rPr lang="en-US" b="1" i="1" dirty="0"/>
              <a:t> </a:t>
            </a:r>
            <a:r>
              <a:rPr lang="en-US" b="1" i="1" dirty="0" err="1"/>
              <a:t>sistema</a:t>
            </a:r>
            <a:r>
              <a:rPr lang="en-US" b="1" i="1" dirty="0"/>
              <a:t> one se </a:t>
            </a:r>
            <a:r>
              <a:rPr lang="en-US" b="1" i="1" dirty="0" err="1"/>
              <a:t>mogu</a:t>
            </a:r>
            <a:r>
              <a:rPr lang="en-US" b="1" i="1" dirty="0"/>
              <a:t> </a:t>
            </a:r>
            <a:r>
              <a:rPr lang="en-US" b="1" i="1" dirty="0" err="1"/>
              <a:t>naći</a:t>
            </a:r>
            <a:r>
              <a:rPr lang="en-US" b="1" i="1" dirty="0"/>
              <a:t> u </a:t>
            </a:r>
            <a:r>
              <a:rPr lang="en-US" b="1" i="1" dirty="0" err="1"/>
              <a:t>činjenici</a:t>
            </a:r>
            <a:r>
              <a:rPr lang="en-US" b="1" i="1" dirty="0"/>
              <a:t> da je </a:t>
            </a:r>
            <a:r>
              <a:rPr lang="en-US" b="1" i="1" dirty="0" err="1"/>
              <a:t>sistem</a:t>
            </a:r>
            <a:r>
              <a:rPr lang="en-US" b="1" i="1" dirty="0"/>
              <a:t> </a:t>
            </a:r>
            <a:r>
              <a:rPr lang="en-US" b="1" i="1" dirty="0" err="1"/>
              <a:t>zajedničkog</a:t>
            </a:r>
            <a:r>
              <a:rPr lang="en-US" b="1" i="1" dirty="0"/>
              <a:t> </a:t>
            </a:r>
            <a:r>
              <a:rPr lang="en-US" b="1" i="1" dirty="0" err="1"/>
              <a:t>zatvora</a:t>
            </a:r>
            <a:r>
              <a:rPr lang="en-US" b="1" i="1" dirty="0"/>
              <a:t> </a:t>
            </a:r>
            <a:r>
              <a:rPr lang="en-US" b="1" i="1" dirty="0" err="1"/>
              <a:t>daleko</a:t>
            </a:r>
            <a:r>
              <a:rPr lang="en-US" b="1" i="1" dirty="0"/>
              <a:t> </a:t>
            </a:r>
            <a:r>
              <a:rPr lang="en-US" b="1" i="1" dirty="0" err="1"/>
              <a:t>prihvatljiviji</a:t>
            </a:r>
            <a:r>
              <a:rPr lang="en-US" b="1" i="1" dirty="0"/>
              <a:t> od </a:t>
            </a:r>
            <a:r>
              <a:rPr lang="en-US" b="1" i="1" dirty="0" err="1"/>
              <a:t>sistema</a:t>
            </a:r>
            <a:r>
              <a:rPr lang="en-US" b="1" i="1" dirty="0"/>
              <a:t> </a:t>
            </a:r>
            <a:r>
              <a:rPr lang="en-US" b="1" i="1" dirty="0" err="1"/>
              <a:t>deportacije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progonstva</a:t>
            </a:r>
            <a:r>
              <a:rPr lang="en-US" b="1" i="1" dirty="0"/>
              <a:t>, </a:t>
            </a:r>
            <a:r>
              <a:rPr lang="en-US" b="1" i="1" dirty="0" err="1"/>
              <a:t>kao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u </a:t>
            </a:r>
            <a:r>
              <a:rPr lang="en-US" b="1" i="1" dirty="0" err="1"/>
              <a:t>činjenici</a:t>
            </a:r>
            <a:r>
              <a:rPr lang="en-US" b="1" i="1" dirty="0"/>
              <a:t> da </a:t>
            </a:r>
            <a:r>
              <a:rPr lang="en-US" b="1" i="1" dirty="0" err="1"/>
              <a:t>su</a:t>
            </a:r>
            <a:r>
              <a:rPr lang="en-US" b="1" i="1" dirty="0"/>
              <a:t> </a:t>
            </a:r>
            <a:r>
              <a:rPr lang="en-US" b="1" i="1" dirty="0" err="1"/>
              <a:t>osuđenici</a:t>
            </a:r>
            <a:r>
              <a:rPr lang="en-US" b="1" i="1" dirty="0"/>
              <a:t> </a:t>
            </a:r>
            <a:r>
              <a:rPr lang="en-US" b="1" i="1" dirty="0" err="1"/>
              <a:t>kolektivno</a:t>
            </a:r>
            <a:r>
              <a:rPr lang="en-US" b="1" i="1" dirty="0"/>
              <a:t> </a:t>
            </a:r>
            <a:r>
              <a:rPr lang="en-US" b="1" i="1" dirty="0" err="1"/>
              <a:t>izdržavali</a:t>
            </a:r>
            <a:r>
              <a:rPr lang="en-US" b="1" i="1" dirty="0"/>
              <a:t> </a:t>
            </a:r>
            <a:r>
              <a:rPr lang="en-US" b="1" i="1" dirty="0" err="1"/>
              <a:t>kaznu</a:t>
            </a:r>
            <a:r>
              <a:rPr lang="en-US" b="1" i="1" dirty="0"/>
              <a:t> </a:t>
            </a:r>
            <a:r>
              <a:rPr lang="en-US" b="1" i="1" dirty="0" err="1"/>
              <a:t>što</a:t>
            </a:r>
            <a:r>
              <a:rPr lang="en-US" b="1" i="1" dirty="0"/>
              <a:t> je </a:t>
            </a:r>
            <a:r>
              <a:rPr lang="en-US" b="1" i="1" dirty="0" err="1"/>
              <a:t>za</a:t>
            </a:r>
            <a:r>
              <a:rPr lang="en-US" b="1" i="1" dirty="0"/>
              <a:t> </a:t>
            </a:r>
            <a:r>
              <a:rPr lang="en-US" b="1" i="1" dirty="0" err="1"/>
              <a:t>njih</a:t>
            </a:r>
            <a:r>
              <a:rPr lang="en-US" b="1" i="1" dirty="0"/>
              <a:t> </a:t>
            </a:r>
            <a:r>
              <a:rPr lang="en-US" b="1" i="1" dirty="0" err="1"/>
              <a:t>znatno</a:t>
            </a:r>
            <a:r>
              <a:rPr lang="en-US" b="1" i="1" dirty="0"/>
              <a:t> </a:t>
            </a:r>
            <a:r>
              <a:rPr lang="en-US" b="1" i="1" dirty="0" err="1"/>
              <a:t>lakše</a:t>
            </a:r>
            <a:r>
              <a:rPr lang="en-US" b="1" i="1" dirty="0"/>
              <a:t> </a:t>
            </a:r>
            <a:r>
              <a:rPr lang="en-US" b="1" i="1" dirty="0" err="1"/>
              <a:t>negoli</a:t>
            </a:r>
            <a:r>
              <a:rPr lang="en-US" b="1" i="1" dirty="0"/>
              <a:t> u </a:t>
            </a:r>
            <a:r>
              <a:rPr lang="en-US" b="1" i="1" dirty="0" err="1"/>
              <a:t>potpunoj</a:t>
            </a:r>
            <a:r>
              <a:rPr lang="en-US" b="1" i="1" dirty="0"/>
              <a:t> </a:t>
            </a:r>
            <a:r>
              <a:rPr lang="en-US" b="1" i="1" dirty="0" err="1"/>
              <a:t>izolaciji</a:t>
            </a:r>
            <a:r>
              <a:rPr lang="en-US" b="1" i="1" dirty="0"/>
              <a:t> </a:t>
            </a:r>
            <a:r>
              <a:rPr lang="en-US" b="1" i="1" dirty="0" err="1"/>
              <a:t>po</a:t>
            </a:r>
            <a:r>
              <a:rPr lang="en-US" b="1" i="1" dirty="0"/>
              <a:t> </a:t>
            </a:r>
            <a:r>
              <a:rPr lang="en-US" b="1" i="1" dirty="0" err="1"/>
              <a:t>ćelijama</a:t>
            </a:r>
            <a:r>
              <a:rPr lang="hr-HR" b="1" i="1" dirty="0"/>
              <a:t>.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26522565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0"/>
            <a:ext cx="8911687" cy="1280890"/>
          </a:xfrm>
        </p:spPr>
        <p:txBody>
          <a:bodyPr/>
          <a:lstStyle/>
          <a:p>
            <a:r>
              <a:rPr lang="pl-PL" b="1" i="1" u="sng" dirty="0"/>
              <a:t>Ćelijski ili pensilvanijski sistem zatvora</a:t>
            </a:r>
            <a:endParaRPr lang="en-US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" y="1478280"/>
            <a:ext cx="11382692" cy="524256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/>
              <a:t>U </a:t>
            </a:r>
            <a:r>
              <a:rPr lang="en-US" b="1" i="1" dirty="0" err="1"/>
              <a:t>Americi</a:t>
            </a:r>
            <a:r>
              <a:rPr lang="en-US" b="1" i="1" dirty="0"/>
              <a:t> je </a:t>
            </a:r>
            <a:r>
              <a:rPr lang="en-US" b="1" i="1" dirty="0" err="1"/>
              <a:t>uveden</a:t>
            </a:r>
            <a:r>
              <a:rPr lang="en-US" b="1" i="1" dirty="0"/>
              <a:t> 1790. </a:t>
            </a:r>
            <a:r>
              <a:rPr lang="en-US" b="1" i="1" dirty="0" err="1"/>
              <a:t>godine</a:t>
            </a:r>
            <a:r>
              <a:rPr lang="en-US" b="1" i="1" dirty="0"/>
              <a:t>, </a:t>
            </a:r>
            <a:r>
              <a:rPr lang="en-US" b="1" i="1" dirty="0" err="1"/>
              <a:t>kad</a:t>
            </a:r>
            <a:r>
              <a:rPr lang="en-US" b="1" i="1" dirty="0"/>
              <a:t> je </a:t>
            </a:r>
            <a:r>
              <a:rPr lang="en-US" b="1" i="1" dirty="0" err="1"/>
              <a:t>odlučeno</a:t>
            </a:r>
            <a:r>
              <a:rPr lang="en-US" b="1" i="1" dirty="0"/>
              <a:t> da se </a:t>
            </a:r>
            <a:r>
              <a:rPr lang="en-US" b="1" i="1" dirty="0" err="1"/>
              <a:t>osnuje</a:t>
            </a:r>
            <a:r>
              <a:rPr lang="en-US" b="1" i="1" dirty="0"/>
              <a:t> </a:t>
            </a:r>
            <a:r>
              <a:rPr lang="en-US" b="1" i="1" dirty="0" err="1"/>
              <a:t>jedan</a:t>
            </a:r>
            <a:r>
              <a:rPr lang="en-US" b="1" i="1" dirty="0"/>
              <a:t> </a:t>
            </a:r>
            <a:r>
              <a:rPr lang="en-US" b="1" i="1" dirty="0" err="1"/>
              <a:t>zatvor</a:t>
            </a:r>
            <a:r>
              <a:rPr lang="en-US" b="1" i="1" dirty="0"/>
              <a:t> </a:t>
            </a:r>
            <a:r>
              <a:rPr lang="en-US" b="1" i="1" dirty="0" err="1"/>
              <a:t>sa</a:t>
            </a:r>
            <a:r>
              <a:rPr lang="en-US" b="1" i="1" dirty="0"/>
              <a:t> </a:t>
            </a:r>
            <a:r>
              <a:rPr lang="en-US" b="1" i="1" dirty="0" err="1"/>
              <a:t>ćelijama</a:t>
            </a:r>
            <a:r>
              <a:rPr lang="en-US" b="1" i="1" dirty="0"/>
              <a:t> u </a:t>
            </a:r>
            <a:r>
              <a:rPr lang="en-US" b="1" i="1" dirty="0" err="1"/>
              <a:t>Filadelfiji</a:t>
            </a:r>
            <a:r>
              <a:rPr lang="en-US" b="1" i="1" dirty="0"/>
              <a:t> (</a:t>
            </a:r>
            <a:r>
              <a:rPr lang="en-US" b="1" i="1" dirty="0" err="1"/>
              <a:t>država</a:t>
            </a:r>
            <a:r>
              <a:rPr lang="en-US" b="1" i="1" dirty="0"/>
              <a:t> </a:t>
            </a:r>
            <a:r>
              <a:rPr lang="en-US" b="1" i="1" dirty="0" err="1"/>
              <a:t>Pensilvanija</a:t>
            </a:r>
            <a:r>
              <a:rPr lang="en-US" b="1" i="1" dirty="0"/>
              <a:t>). </a:t>
            </a:r>
            <a:r>
              <a:rPr lang="en-US" b="1" i="1" dirty="0" err="1"/>
              <a:t>Iz</a:t>
            </a:r>
            <a:r>
              <a:rPr lang="en-US" b="1" i="1" dirty="0"/>
              <a:t> </a:t>
            </a:r>
            <a:r>
              <a:rPr lang="en-US" b="1" i="1" dirty="0" err="1"/>
              <a:t>tih</a:t>
            </a:r>
            <a:r>
              <a:rPr lang="en-US" b="1" i="1" dirty="0"/>
              <a:t> </a:t>
            </a:r>
            <a:r>
              <a:rPr lang="en-US" b="1" i="1" dirty="0" err="1"/>
              <a:t>razloga</a:t>
            </a:r>
            <a:r>
              <a:rPr lang="en-US" b="1" i="1" dirty="0"/>
              <a:t> se </a:t>
            </a:r>
            <a:r>
              <a:rPr lang="en-US" b="1" i="1" dirty="0" err="1"/>
              <a:t>ćelijski</a:t>
            </a:r>
            <a:r>
              <a:rPr lang="en-US" b="1" i="1" dirty="0"/>
              <a:t> </a:t>
            </a:r>
            <a:r>
              <a:rPr lang="en-US" b="1" i="1" dirty="0" err="1"/>
              <a:t>sistem</a:t>
            </a:r>
            <a:r>
              <a:rPr lang="en-US" b="1" i="1" dirty="0"/>
              <a:t> </a:t>
            </a:r>
            <a:r>
              <a:rPr lang="en-US" b="1" i="1" dirty="0" err="1"/>
              <a:t>naziva</a:t>
            </a:r>
            <a:r>
              <a:rPr lang="en-US" b="1" i="1" dirty="0"/>
              <a:t> </a:t>
            </a:r>
            <a:r>
              <a:rPr lang="en-US" b="1" i="1" dirty="0" err="1"/>
              <a:t>filadelfijski</a:t>
            </a:r>
            <a:r>
              <a:rPr lang="en-US" b="1" i="1" dirty="0"/>
              <a:t> </a:t>
            </a:r>
            <a:r>
              <a:rPr lang="en-US" b="1" i="1" dirty="0" err="1"/>
              <a:t>ili</a:t>
            </a:r>
            <a:r>
              <a:rPr lang="en-US" b="1" i="1" dirty="0"/>
              <a:t> </a:t>
            </a:r>
            <a:r>
              <a:rPr lang="en-US" b="1" i="1" dirty="0" err="1"/>
              <a:t>pensilvanijski</a:t>
            </a:r>
            <a:r>
              <a:rPr lang="en-US" b="1" i="1" dirty="0"/>
              <a:t> </a:t>
            </a:r>
            <a:r>
              <a:rPr lang="en-US" b="1" i="1" dirty="0" err="1"/>
              <a:t>sistem</a:t>
            </a:r>
            <a:r>
              <a:rPr lang="en-US" b="1" i="1" dirty="0"/>
              <a:t>.</a:t>
            </a:r>
            <a:endParaRPr lang="hr-HR" b="1" i="1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 err="1"/>
              <a:t>Sistem</a:t>
            </a:r>
            <a:r>
              <a:rPr lang="en-US" b="1" i="1" dirty="0"/>
              <a:t> </a:t>
            </a:r>
            <a:r>
              <a:rPr lang="en-US" b="1" i="1" dirty="0" err="1"/>
              <a:t>ćelijskog</a:t>
            </a:r>
            <a:r>
              <a:rPr lang="en-US" b="1" i="1" dirty="0"/>
              <a:t> </a:t>
            </a:r>
            <a:r>
              <a:rPr lang="en-US" b="1" i="1" dirty="0" err="1"/>
              <a:t>izdržavanja</a:t>
            </a:r>
            <a:r>
              <a:rPr lang="en-US" b="1" i="1" dirty="0"/>
              <a:t> </a:t>
            </a:r>
            <a:r>
              <a:rPr lang="en-US" b="1" i="1" dirty="0" err="1"/>
              <a:t>kazne</a:t>
            </a:r>
            <a:r>
              <a:rPr lang="en-US" b="1" i="1" dirty="0"/>
              <a:t> </a:t>
            </a:r>
            <a:r>
              <a:rPr lang="en-US" b="1" i="1" dirty="0" err="1"/>
              <a:t>zatvora</a:t>
            </a:r>
            <a:r>
              <a:rPr lang="en-US" b="1" i="1" dirty="0"/>
              <a:t> </a:t>
            </a:r>
            <a:r>
              <a:rPr lang="en-US" b="1" i="1" dirty="0" err="1"/>
              <a:t>karakteriše</a:t>
            </a:r>
            <a:r>
              <a:rPr lang="en-US" b="1" i="1" dirty="0"/>
              <a:t> </a:t>
            </a:r>
            <a:r>
              <a:rPr lang="en-US" b="1" i="1" dirty="0" err="1"/>
              <a:t>neprekidan</a:t>
            </a:r>
            <a:r>
              <a:rPr lang="en-US" b="1" i="1" dirty="0"/>
              <a:t> </a:t>
            </a:r>
            <a:r>
              <a:rPr lang="en-US" b="1" i="1" dirty="0" err="1"/>
              <a:t>boravak</a:t>
            </a:r>
            <a:r>
              <a:rPr lang="en-US" b="1" i="1" dirty="0"/>
              <a:t> </a:t>
            </a:r>
            <a:r>
              <a:rPr lang="en-US" b="1" i="1" dirty="0" err="1"/>
              <a:t>osuđenika</a:t>
            </a:r>
            <a:r>
              <a:rPr lang="en-US" b="1" i="1" dirty="0"/>
              <a:t> u </a:t>
            </a:r>
            <a:r>
              <a:rPr lang="en-US" b="1" i="1" dirty="0" err="1"/>
              <a:t>ćeliji</a:t>
            </a:r>
            <a:r>
              <a:rPr lang="en-US" b="1" i="1" dirty="0"/>
              <a:t>, od </a:t>
            </a:r>
            <a:r>
              <a:rPr lang="en-US" b="1" i="1" dirty="0" err="1"/>
              <a:t>početka</a:t>
            </a:r>
            <a:r>
              <a:rPr lang="en-US" b="1" i="1" dirty="0"/>
              <a:t> </a:t>
            </a:r>
            <a:r>
              <a:rPr lang="en-US" b="1" i="1" dirty="0" err="1"/>
              <a:t>kazne</a:t>
            </a:r>
            <a:r>
              <a:rPr lang="en-US" b="1" i="1" dirty="0"/>
              <a:t> do </a:t>
            </a:r>
            <a:r>
              <a:rPr lang="en-US" b="1" i="1" dirty="0" err="1"/>
              <a:t>puštanja</a:t>
            </a:r>
            <a:r>
              <a:rPr lang="en-US" b="1" i="1" dirty="0"/>
              <a:t> </a:t>
            </a:r>
            <a:r>
              <a:rPr lang="en-US" b="1" i="1" dirty="0" err="1"/>
              <a:t>na</a:t>
            </a:r>
            <a:r>
              <a:rPr lang="en-US" b="1" i="1" dirty="0"/>
              <a:t> </a:t>
            </a:r>
            <a:r>
              <a:rPr lang="en-US" b="1" i="1" dirty="0" err="1"/>
              <a:t>slobodu</a:t>
            </a:r>
            <a:r>
              <a:rPr lang="en-US" b="1" i="1" dirty="0"/>
              <a:t>, </a:t>
            </a:r>
            <a:r>
              <a:rPr lang="en-US" b="1" i="1" dirty="0" err="1"/>
              <a:t>odvojen</a:t>
            </a:r>
            <a:r>
              <a:rPr lang="en-US" b="1" i="1" dirty="0"/>
              <a:t> od </a:t>
            </a:r>
            <a:r>
              <a:rPr lang="en-US" b="1" i="1" dirty="0" err="1"/>
              <a:t>ostalih</a:t>
            </a:r>
            <a:r>
              <a:rPr lang="en-US" b="1" i="1" dirty="0"/>
              <a:t> </a:t>
            </a:r>
            <a:r>
              <a:rPr lang="en-US" b="1" i="1" dirty="0" err="1"/>
              <a:t>osuđenih</a:t>
            </a:r>
            <a:r>
              <a:rPr lang="en-US" b="1" i="1" dirty="0"/>
              <a:t> </a:t>
            </a:r>
            <a:r>
              <a:rPr lang="en-US" b="1" i="1" dirty="0" err="1"/>
              <a:t>lica</a:t>
            </a:r>
            <a:r>
              <a:rPr lang="en-US" b="1" i="1" dirty="0"/>
              <a:t>, </a:t>
            </a:r>
            <a:r>
              <a:rPr lang="en-US" b="1" i="1" dirty="0" err="1"/>
              <a:t>bez</a:t>
            </a:r>
            <a:r>
              <a:rPr lang="en-US" b="1" i="1" dirty="0"/>
              <a:t> </a:t>
            </a:r>
            <a:r>
              <a:rPr lang="en-US" b="1" i="1" dirty="0" err="1"/>
              <a:t>obzira</a:t>
            </a:r>
            <a:r>
              <a:rPr lang="en-US" b="1" i="1" dirty="0"/>
              <a:t> </a:t>
            </a:r>
            <a:r>
              <a:rPr lang="en-US" b="1" i="1" dirty="0" err="1"/>
              <a:t>na</a:t>
            </a:r>
            <a:r>
              <a:rPr lang="en-US" b="1" i="1" dirty="0"/>
              <a:t> </a:t>
            </a:r>
            <a:r>
              <a:rPr lang="en-US" b="1" i="1" dirty="0" err="1"/>
              <a:t>visinu</a:t>
            </a:r>
            <a:r>
              <a:rPr lang="en-US" b="1" i="1" dirty="0"/>
              <a:t> </a:t>
            </a:r>
            <a:r>
              <a:rPr lang="en-US" b="1" i="1" dirty="0" err="1"/>
              <a:t>kazne</a:t>
            </a:r>
            <a:r>
              <a:rPr lang="hr-HR" b="1" i="1" dirty="0"/>
              <a:t>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 err="1"/>
              <a:t>Jedan</a:t>
            </a:r>
            <a:r>
              <a:rPr lang="en-US" b="1" i="1" dirty="0"/>
              <a:t> od </a:t>
            </a:r>
            <a:r>
              <a:rPr lang="en-US" b="1" i="1" dirty="0" err="1"/>
              <a:t>najbitnijih</a:t>
            </a:r>
            <a:r>
              <a:rPr lang="en-US" b="1" i="1" dirty="0"/>
              <a:t> </a:t>
            </a:r>
            <a:r>
              <a:rPr lang="en-US" b="1" i="1" dirty="0" err="1"/>
              <a:t>razloga</a:t>
            </a:r>
            <a:r>
              <a:rPr lang="en-US" b="1" i="1" dirty="0"/>
              <a:t> </a:t>
            </a:r>
            <a:r>
              <a:rPr lang="en-US" b="1" i="1" dirty="0" err="1"/>
              <a:t>za</a:t>
            </a:r>
            <a:r>
              <a:rPr lang="en-US" b="1" i="1" dirty="0"/>
              <a:t> </a:t>
            </a:r>
            <a:r>
              <a:rPr lang="en-US" b="1" i="1" dirty="0" err="1"/>
              <a:t>zavođenje</a:t>
            </a:r>
            <a:r>
              <a:rPr lang="en-US" b="1" i="1" dirty="0"/>
              <a:t> </a:t>
            </a:r>
            <a:r>
              <a:rPr lang="en-US" b="1" i="1" dirty="0" err="1"/>
              <a:t>ovog</a:t>
            </a:r>
            <a:r>
              <a:rPr lang="en-US" b="1" i="1" dirty="0"/>
              <a:t> </a:t>
            </a:r>
            <a:r>
              <a:rPr lang="en-US" b="1" i="1" dirty="0" err="1"/>
              <a:t>sistema</a:t>
            </a:r>
            <a:r>
              <a:rPr lang="en-US" b="1" i="1" dirty="0"/>
              <a:t> je </a:t>
            </a:r>
            <a:r>
              <a:rPr lang="en-US" b="1" i="1" dirty="0" err="1"/>
              <a:t>sprječavanje</a:t>
            </a:r>
            <a:r>
              <a:rPr lang="en-US" b="1" i="1" dirty="0"/>
              <a:t> </a:t>
            </a:r>
            <a:r>
              <a:rPr lang="en-US" b="1" i="1" dirty="0" err="1"/>
              <a:t>negativnih</a:t>
            </a:r>
            <a:r>
              <a:rPr lang="en-US" b="1" i="1" dirty="0"/>
              <a:t> </a:t>
            </a:r>
            <a:r>
              <a:rPr lang="en-US" b="1" i="1" dirty="0" err="1"/>
              <a:t>uticaja</a:t>
            </a:r>
            <a:r>
              <a:rPr lang="en-US" b="1" i="1" dirty="0"/>
              <a:t> </a:t>
            </a:r>
            <a:r>
              <a:rPr lang="en-US" b="1" i="1" dirty="0" err="1"/>
              <a:t>osuđenih</a:t>
            </a:r>
            <a:r>
              <a:rPr lang="en-US" b="1" i="1" dirty="0"/>
              <a:t> </a:t>
            </a:r>
            <a:r>
              <a:rPr lang="en-US" b="1" i="1" dirty="0" err="1"/>
              <a:t>jedne</a:t>
            </a:r>
            <a:r>
              <a:rPr lang="en-US" b="1" i="1" dirty="0"/>
              <a:t> </a:t>
            </a:r>
            <a:r>
              <a:rPr lang="en-US" b="1" i="1" dirty="0" err="1"/>
              <a:t>na</a:t>
            </a:r>
            <a:r>
              <a:rPr lang="en-US" b="1" i="1" dirty="0"/>
              <a:t> </a:t>
            </a:r>
            <a:r>
              <a:rPr lang="en-US" b="1" i="1" dirty="0" err="1"/>
              <a:t>druge</a:t>
            </a:r>
            <a:r>
              <a:rPr lang="hr-HR" b="1" i="1" dirty="0"/>
              <a:t>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 err="1"/>
              <a:t>Nakon</a:t>
            </a:r>
            <a:r>
              <a:rPr lang="en-US" b="1" i="1" dirty="0"/>
              <a:t> </a:t>
            </a:r>
            <a:r>
              <a:rPr lang="en-US" b="1" i="1" dirty="0" err="1"/>
              <a:t>osnivanja</a:t>
            </a:r>
            <a:r>
              <a:rPr lang="en-US" b="1" i="1" dirty="0"/>
              <a:t> </a:t>
            </a:r>
            <a:r>
              <a:rPr lang="en-US" b="1" i="1" dirty="0" err="1"/>
              <a:t>ćelijskog</a:t>
            </a:r>
            <a:r>
              <a:rPr lang="en-US" b="1" i="1" dirty="0"/>
              <a:t> </a:t>
            </a:r>
            <a:r>
              <a:rPr lang="en-US" b="1" i="1" dirty="0" err="1"/>
              <a:t>sistema</a:t>
            </a:r>
            <a:r>
              <a:rPr lang="en-US" b="1" i="1" dirty="0"/>
              <a:t> u </a:t>
            </a:r>
            <a:r>
              <a:rPr lang="en-US" b="1" i="1" dirty="0" err="1"/>
              <a:t>Americi</a:t>
            </a:r>
            <a:r>
              <a:rPr lang="en-US" b="1" i="1" dirty="0"/>
              <a:t>, </a:t>
            </a:r>
            <a:r>
              <a:rPr lang="en-US" b="1" i="1" dirty="0" err="1"/>
              <a:t>ideja</a:t>
            </a:r>
            <a:r>
              <a:rPr lang="en-US" b="1" i="1" dirty="0"/>
              <a:t> se </a:t>
            </a:r>
            <a:r>
              <a:rPr lang="en-US" b="1" i="1" dirty="0" err="1"/>
              <a:t>vrlo</a:t>
            </a:r>
            <a:r>
              <a:rPr lang="en-US" b="1" i="1" dirty="0"/>
              <a:t> </a:t>
            </a:r>
            <a:r>
              <a:rPr lang="en-US" b="1" i="1" dirty="0" err="1"/>
              <a:t>brzo</a:t>
            </a:r>
            <a:r>
              <a:rPr lang="en-US" b="1" i="1" dirty="0"/>
              <a:t> </a:t>
            </a:r>
            <a:r>
              <a:rPr lang="en-US" b="1" i="1" dirty="0" err="1"/>
              <a:t>prenosi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u </a:t>
            </a:r>
            <a:r>
              <a:rPr lang="en-US" b="1" i="1" dirty="0" err="1"/>
              <a:t>Evropu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to </a:t>
            </a:r>
            <a:r>
              <a:rPr lang="en-US" b="1" i="1" dirty="0" err="1"/>
              <a:t>prvo</a:t>
            </a:r>
            <a:r>
              <a:rPr lang="en-US" b="1" i="1" dirty="0"/>
              <a:t> u </a:t>
            </a:r>
            <a:r>
              <a:rPr lang="en-US" b="1" i="1" dirty="0" err="1"/>
              <a:t>Belgiji</a:t>
            </a:r>
            <a:r>
              <a:rPr lang="en-US" b="1" i="1" dirty="0"/>
              <a:t>, </a:t>
            </a:r>
            <a:r>
              <a:rPr lang="en-US" b="1" i="1" dirty="0" err="1"/>
              <a:t>kasnije</a:t>
            </a:r>
            <a:r>
              <a:rPr lang="en-US" b="1" i="1" dirty="0"/>
              <a:t> u </a:t>
            </a:r>
            <a:r>
              <a:rPr lang="en-US" b="1" i="1" dirty="0" err="1"/>
              <a:t>Francuskoj</a:t>
            </a:r>
            <a:r>
              <a:rPr lang="en-US" b="1" i="1" dirty="0"/>
              <a:t>, </a:t>
            </a:r>
            <a:r>
              <a:rPr lang="en-US" b="1" i="1" dirty="0" err="1"/>
              <a:t>Mađarskoj</a:t>
            </a:r>
            <a:r>
              <a:rPr lang="en-US" b="1" i="1" dirty="0"/>
              <a:t>, </a:t>
            </a:r>
            <a:r>
              <a:rPr lang="en-US" b="1" i="1" dirty="0" err="1"/>
              <a:t>Pruskoj</a:t>
            </a:r>
            <a:r>
              <a:rPr lang="en-US" b="1" i="1" dirty="0"/>
              <a:t>, </a:t>
            </a:r>
            <a:r>
              <a:rPr lang="en-US" b="1" i="1" dirty="0" err="1"/>
              <a:t>Švedskoj</a:t>
            </a:r>
            <a:r>
              <a:rPr lang="en-US" b="1" i="1" dirty="0"/>
              <a:t>, </a:t>
            </a:r>
            <a:r>
              <a:rPr lang="en-US" b="1" i="1" dirty="0" err="1"/>
              <a:t>Danskoj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drugim</a:t>
            </a:r>
            <a:r>
              <a:rPr lang="en-US" b="1" i="1" dirty="0"/>
              <a:t> </a:t>
            </a:r>
            <a:r>
              <a:rPr lang="en-US" b="1" i="1" dirty="0" err="1"/>
              <a:t>zemljama</a:t>
            </a:r>
            <a:r>
              <a:rPr lang="hr-HR" b="1" i="1" dirty="0"/>
              <a:t>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hr-HR" b="1" i="1" dirty="0" err="1"/>
              <a:t>V</a:t>
            </a:r>
            <a:r>
              <a:rPr lang="en-US" b="1" i="1" dirty="0" err="1"/>
              <a:t>rlo</a:t>
            </a:r>
            <a:r>
              <a:rPr lang="en-US" b="1" i="1" dirty="0"/>
              <a:t> </a:t>
            </a:r>
            <a:r>
              <a:rPr lang="en-US" b="1" i="1" dirty="0" err="1"/>
              <a:t>brzo</a:t>
            </a:r>
            <a:r>
              <a:rPr lang="en-US" b="1" i="1" dirty="0"/>
              <a:t> se </a:t>
            </a:r>
            <a:r>
              <a:rPr lang="en-US" b="1" i="1" dirty="0" err="1"/>
              <a:t>saznalo</a:t>
            </a:r>
            <a:r>
              <a:rPr lang="en-US" b="1" i="1" dirty="0"/>
              <a:t> da </a:t>
            </a:r>
            <a:r>
              <a:rPr lang="en-US" b="1" i="1" dirty="0" err="1"/>
              <a:t>ćelijski</a:t>
            </a:r>
            <a:r>
              <a:rPr lang="en-US" b="1" i="1" dirty="0"/>
              <a:t> tip </a:t>
            </a:r>
            <a:r>
              <a:rPr lang="en-US" b="1" i="1" dirty="0" err="1"/>
              <a:t>zatvora</a:t>
            </a:r>
            <a:r>
              <a:rPr lang="en-US" b="1" i="1" dirty="0"/>
              <a:t> </a:t>
            </a:r>
            <a:r>
              <a:rPr lang="en-US" b="1" i="1" dirty="0" err="1"/>
              <a:t>ima</a:t>
            </a:r>
            <a:r>
              <a:rPr lang="en-US" b="1" i="1" dirty="0"/>
              <a:t> </a:t>
            </a:r>
            <a:r>
              <a:rPr lang="en-US" b="1" i="1" dirty="0" err="1"/>
              <a:t>mnogo</a:t>
            </a:r>
            <a:r>
              <a:rPr lang="en-US" b="1" i="1" dirty="0"/>
              <a:t> </a:t>
            </a:r>
            <a:r>
              <a:rPr lang="en-US" b="1" i="1" dirty="0" err="1"/>
              <a:t>više</a:t>
            </a:r>
            <a:r>
              <a:rPr lang="en-US" b="1" i="1" dirty="0"/>
              <a:t> </a:t>
            </a:r>
            <a:r>
              <a:rPr lang="en-US" b="1" i="1" dirty="0" err="1"/>
              <a:t>negativnih</a:t>
            </a:r>
            <a:r>
              <a:rPr lang="en-US" b="1" i="1" dirty="0"/>
              <a:t> </a:t>
            </a:r>
            <a:r>
              <a:rPr lang="en-US" b="1" i="1" dirty="0" err="1"/>
              <a:t>posljedica</a:t>
            </a:r>
            <a:r>
              <a:rPr lang="en-US" b="1" i="1" dirty="0"/>
              <a:t>, </a:t>
            </a:r>
            <a:r>
              <a:rPr lang="en-US" b="1" i="1" dirty="0" err="1"/>
              <a:t>nego</a:t>
            </a:r>
            <a:r>
              <a:rPr lang="en-US" b="1" i="1" dirty="0"/>
              <a:t> </a:t>
            </a:r>
            <a:r>
              <a:rPr lang="en-US" b="1" i="1" dirty="0" err="1"/>
              <a:t>prednosti</a:t>
            </a:r>
            <a:r>
              <a:rPr lang="en-US" b="1" i="1" dirty="0"/>
              <a:t>, </a:t>
            </a:r>
            <a:r>
              <a:rPr lang="en-US" b="1" i="1" dirty="0" err="1"/>
              <a:t>koje</a:t>
            </a:r>
            <a:r>
              <a:rPr lang="en-US" b="1" i="1" dirty="0"/>
              <a:t> se </a:t>
            </a:r>
            <a:r>
              <a:rPr lang="en-US" b="1" i="1" dirty="0" err="1"/>
              <a:t>ispoljavaju</a:t>
            </a:r>
            <a:r>
              <a:rPr lang="en-US" b="1" i="1" dirty="0"/>
              <a:t> </a:t>
            </a:r>
            <a:r>
              <a:rPr lang="en-US" b="1" i="1" dirty="0" err="1"/>
              <a:t>na</a:t>
            </a:r>
            <a:r>
              <a:rPr lang="en-US" b="1" i="1" dirty="0"/>
              <a:t> </a:t>
            </a:r>
            <a:r>
              <a:rPr lang="en-US" b="1" i="1" dirty="0" err="1"/>
              <a:t>osuđena</a:t>
            </a:r>
            <a:r>
              <a:rPr lang="en-US" b="1" i="1" dirty="0"/>
              <a:t> </a:t>
            </a:r>
            <a:r>
              <a:rPr lang="en-US" b="1" i="1" dirty="0" err="1"/>
              <a:t>lica</a:t>
            </a:r>
            <a:r>
              <a:rPr lang="en-US" b="1" i="1" dirty="0"/>
              <a:t>,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zbog</a:t>
            </a:r>
            <a:r>
              <a:rPr lang="en-US" b="1" i="1" dirty="0"/>
              <a:t> </a:t>
            </a:r>
            <a:r>
              <a:rPr lang="en-US" b="1" i="1" dirty="0" err="1"/>
              <a:t>tih</a:t>
            </a:r>
            <a:r>
              <a:rPr lang="en-US" b="1" i="1" dirty="0"/>
              <a:t> </a:t>
            </a:r>
            <a:r>
              <a:rPr lang="en-US" b="1" i="1" dirty="0" err="1"/>
              <a:t>nedostataka</a:t>
            </a:r>
            <a:r>
              <a:rPr lang="en-US" b="1" i="1" dirty="0"/>
              <a:t> </a:t>
            </a:r>
            <a:r>
              <a:rPr lang="en-US" b="1" i="1" dirty="0" err="1"/>
              <a:t>već</a:t>
            </a:r>
            <a:r>
              <a:rPr lang="en-US" b="1" i="1" dirty="0"/>
              <a:t> se 1850. </a:t>
            </a:r>
            <a:r>
              <a:rPr lang="en-US" b="1" i="1" dirty="0" err="1"/>
              <a:t>godine</a:t>
            </a:r>
            <a:r>
              <a:rPr lang="en-US" b="1" i="1" dirty="0"/>
              <a:t> </a:t>
            </a:r>
            <a:r>
              <a:rPr lang="en-US" b="1" i="1" dirty="0" err="1"/>
              <a:t>počelo</a:t>
            </a:r>
            <a:r>
              <a:rPr lang="en-US" b="1" i="1" dirty="0"/>
              <a:t> </a:t>
            </a:r>
            <a:r>
              <a:rPr lang="en-US" b="1" i="1" dirty="0" err="1"/>
              <a:t>sa</a:t>
            </a:r>
            <a:r>
              <a:rPr lang="en-US" b="1" i="1" dirty="0"/>
              <a:t> </a:t>
            </a:r>
            <a:r>
              <a:rPr lang="en-US" b="1" i="1" dirty="0" err="1"/>
              <a:t>napuštanjem</a:t>
            </a:r>
            <a:r>
              <a:rPr lang="en-US" b="1" i="1" dirty="0"/>
              <a:t> </a:t>
            </a:r>
            <a:r>
              <a:rPr lang="en-US" b="1" i="1" dirty="0" err="1"/>
              <a:t>sistema</a:t>
            </a:r>
            <a:r>
              <a:rPr lang="en-US" b="1" i="1" dirty="0"/>
              <a:t> </a:t>
            </a:r>
            <a:r>
              <a:rPr lang="en-US" b="1" i="1" dirty="0" err="1"/>
              <a:t>izolacije</a:t>
            </a:r>
            <a:r>
              <a:rPr lang="en-US" b="1" i="1" dirty="0"/>
              <a:t> </a:t>
            </a:r>
            <a:r>
              <a:rPr lang="en-US" b="1" i="1" dirty="0" err="1"/>
              <a:t>osuđenih</a:t>
            </a:r>
            <a:r>
              <a:rPr lang="en-US" b="1" i="1" dirty="0"/>
              <a:t> </a:t>
            </a:r>
            <a:r>
              <a:rPr lang="en-US" b="1" i="1" dirty="0" err="1"/>
              <a:t>lica</a:t>
            </a:r>
            <a:r>
              <a:rPr lang="hr-HR" b="1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513550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9085" y="0"/>
            <a:ext cx="8911687" cy="1280890"/>
          </a:xfrm>
        </p:spPr>
        <p:txBody>
          <a:bodyPr/>
          <a:lstStyle/>
          <a:p>
            <a:r>
              <a:rPr lang="en-US" b="1" i="1" u="sng" dirty="0" err="1"/>
              <a:t>Oburnski</a:t>
            </a:r>
            <a:r>
              <a:rPr lang="en-US" b="1" i="1" u="sng" dirty="0"/>
              <a:t> </a:t>
            </a:r>
            <a:r>
              <a:rPr lang="en-US" b="1" i="1" u="sng" dirty="0" err="1"/>
              <a:t>sistem</a:t>
            </a:r>
            <a:r>
              <a:rPr lang="en-US" b="1" i="1" u="sng" dirty="0"/>
              <a:t> </a:t>
            </a:r>
            <a:r>
              <a:rPr lang="en-US" b="1" i="1" u="sng" dirty="0" err="1"/>
              <a:t>ili</a:t>
            </a:r>
            <a:r>
              <a:rPr lang="en-US" b="1" i="1" u="sng" dirty="0"/>
              <a:t> </a:t>
            </a:r>
            <a:r>
              <a:rPr lang="en-US" b="1" i="1" u="sng" dirty="0" err="1"/>
              <a:t>sistem</a:t>
            </a:r>
            <a:r>
              <a:rPr lang="en-US" b="1" i="1" u="sng" dirty="0"/>
              <a:t> </a:t>
            </a:r>
            <a:r>
              <a:rPr lang="en-US" b="1" i="1" u="sng" dirty="0" err="1"/>
              <a:t>šutnje</a:t>
            </a:r>
            <a:r>
              <a:rPr lang="en-US" b="1" i="1" u="sng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4461" y="1699847"/>
            <a:ext cx="9765324" cy="4998720"/>
          </a:xfrm>
        </p:spPr>
        <p:txBody>
          <a:bodyPr/>
          <a:lstStyle/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 err="1"/>
              <a:t>Sistem</a:t>
            </a:r>
            <a:r>
              <a:rPr lang="en-US" b="1" i="1" dirty="0"/>
              <a:t> </a:t>
            </a:r>
            <a:r>
              <a:rPr lang="en-US" b="1" i="1" dirty="0" err="1"/>
              <a:t>šutnje</a:t>
            </a:r>
            <a:r>
              <a:rPr lang="en-US" b="1" i="1" dirty="0"/>
              <a:t>, </a:t>
            </a:r>
            <a:r>
              <a:rPr lang="en-US" b="1" i="1" dirty="0" err="1"/>
              <a:t>kao</a:t>
            </a:r>
            <a:r>
              <a:rPr lang="en-US" b="1" i="1" dirty="0"/>
              <a:t> </a:t>
            </a:r>
            <a:r>
              <a:rPr lang="en-US" b="1" i="1" dirty="0" err="1"/>
              <a:t>poseban</a:t>
            </a:r>
            <a:r>
              <a:rPr lang="en-US" b="1" i="1" dirty="0"/>
              <a:t> </a:t>
            </a:r>
            <a:r>
              <a:rPr lang="en-US" b="1" i="1" dirty="0" err="1"/>
              <a:t>sistem</a:t>
            </a:r>
            <a:r>
              <a:rPr lang="en-US" b="1" i="1" dirty="0"/>
              <a:t> </a:t>
            </a:r>
            <a:r>
              <a:rPr lang="en-US" b="1" i="1" dirty="0" err="1"/>
              <a:t>izvršenja</a:t>
            </a:r>
            <a:r>
              <a:rPr lang="en-US" b="1" i="1" dirty="0"/>
              <a:t> </a:t>
            </a:r>
            <a:r>
              <a:rPr lang="en-US" b="1" i="1" dirty="0" err="1"/>
              <a:t>kazni</a:t>
            </a:r>
            <a:r>
              <a:rPr lang="en-US" b="1" i="1" dirty="0"/>
              <a:t> </a:t>
            </a:r>
            <a:r>
              <a:rPr lang="en-US" b="1" i="1" dirty="0" err="1"/>
              <a:t>lišenja</a:t>
            </a:r>
            <a:r>
              <a:rPr lang="en-US" b="1" i="1" dirty="0"/>
              <a:t> </a:t>
            </a:r>
            <a:r>
              <a:rPr lang="en-US" b="1" i="1" dirty="0" err="1"/>
              <a:t>slobode</a:t>
            </a:r>
            <a:r>
              <a:rPr lang="en-US" b="1" i="1" dirty="0"/>
              <a:t>, </a:t>
            </a:r>
            <a:r>
              <a:rPr lang="en-US" b="1" i="1" dirty="0" err="1"/>
              <a:t>pojavio</a:t>
            </a:r>
            <a:r>
              <a:rPr lang="en-US" b="1" i="1" dirty="0"/>
              <a:t> se u </a:t>
            </a:r>
            <a:r>
              <a:rPr lang="en-US" b="1" i="1" dirty="0" err="1"/>
              <a:t>Sjedinjenim</a:t>
            </a:r>
            <a:r>
              <a:rPr lang="en-US" b="1" i="1" dirty="0"/>
              <a:t> </a:t>
            </a:r>
            <a:r>
              <a:rPr lang="en-US" b="1" i="1" dirty="0" err="1"/>
              <a:t>Američkim</a:t>
            </a:r>
            <a:r>
              <a:rPr lang="en-US" b="1" i="1" dirty="0"/>
              <a:t> </a:t>
            </a:r>
            <a:r>
              <a:rPr lang="en-US" b="1" i="1" dirty="0" err="1"/>
              <a:t>Državama</a:t>
            </a:r>
            <a:r>
              <a:rPr lang="en-US" b="1" i="1" dirty="0"/>
              <a:t>, u </a:t>
            </a:r>
            <a:r>
              <a:rPr lang="en-US" b="1" i="1" dirty="0" err="1"/>
              <a:t>zatvoru</a:t>
            </a:r>
            <a:r>
              <a:rPr lang="en-US" b="1" i="1" dirty="0"/>
              <a:t> </a:t>
            </a:r>
            <a:r>
              <a:rPr lang="en-US" b="1" i="1" dirty="0" err="1"/>
              <a:t>koji</a:t>
            </a:r>
            <a:r>
              <a:rPr lang="en-US" b="1" i="1" dirty="0"/>
              <a:t> je </a:t>
            </a:r>
            <a:r>
              <a:rPr lang="en-US" b="1" i="1" dirty="0" err="1"/>
              <a:t>sagrađen</a:t>
            </a:r>
            <a:r>
              <a:rPr lang="en-US" b="1" i="1" dirty="0"/>
              <a:t> u </a:t>
            </a:r>
            <a:r>
              <a:rPr lang="en-US" b="1" i="1" dirty="0" err="1"/>
              <a:t>Auburnu</a:t>
            </a:r>
            <a:r>
              <a:rPr lang="en-US" b="1" i="1" dirty="0"/>
              <a:t> (</a:t>
            </a:r>
            <a:r>
              <a:rPr lang="en-US" b="1" i="1" dirty="0" err="1"/>
              <a:t>država</a:t>
            </a:r>
            <a:r>
              <a:rPr lang="en-US" b="1" i="1" dirty="0"/>
              <a:t> </a:t>
            </a:r>
            <a:r>
              <a:rPr lang="en-US" b="1" i="1" dirty="0" err="1"/>
              <a:t>Njujork</a:t>
            </a:r>
            <a:r>
              <a:rPr lang="en-US" b="1" i="1" dirty="0"/>
              <a:t>), 1823. </a:t>
            </a:r>
            <a:r>
              <a:rPr lang="en-US" b="1" i="1" dirty="0" err="1"/>
              <a:t>godine</a:t>
            </a:r>
            <a:r>
              <a:rPr lang="en-US" b="1" i="1" dirty="0"/>
              <a:t>, a </a:t>
            </a:r>
            <a:r>
              <a:rPr lang="en-US" b="1" i="1" dirty="0" err="1"/>
              <a:t>počeo</a:t>
            </a:r>
            <a:r>
              <a:rPr lang="en-US" b="1" i="1" dirty="0"/>
              <a:t> je </a:t>
            </a:r>
            <a:r>
              <a:rPr lang="en-US" b="1" i="1" dirty="0" err="1"/>
              <a:t>sa</a:t>
            </a:r>
            <a:r>
              <a:rPr lang="en-US" b="1" i="1" dirty="0"/>
              <a:t> </a:t>
            </a:r>
            <a:r>
              <a:rPr lang="en-US" b="1" i="1" dirty="0" err="1"/>
              <a:t>primjenom</a:t>
            </a:r>
            <a:r>
              <a:rPr lang="en-US" b="1" i="1" dirty="0"/>
              <a:t> 1824. </a:t>
            </a:r>
            <a:r>
              <a:rPr lang="en-US" b="1" i="1" dirty="0" err="1"/>
              <a:t>godine</a:t>
            </a:r>
            <a:r>
              <a:rPr lang="hr-HR" b="1" i="1" dirty="0"/>
              <a:t>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 err="1"/>
              <a:t>Osuđenim</a:t>
            </a:r>
            <a:r>
              <a:rPr lang="en-US" b="1" i="1" dirty="0"/>
              <a:t> </a:t>
            </a:r>
            <a:r>
              <a:rPr lang="en-US" b="1" i="1" dirty="0" err="1"/>
              <a:t>licima</a:t>
            </a:r>
            <a:r>
              <a:rPr lang="en-US" b="1" i="1" dirty="0"/>
              <a:t> je </a:t>
            </a:r>
            <a:r>
              <a:rPr lang="en-US" b="1" i="1" dirty="0" err="1"/>
              <a:t>zabranjivan</a:t>
            </a:r>
            <a:r>
              <a:rPr lang="en-US" b="1" i="1" dirty="0"/>
              <a:t> </a:t>
            </a:r>
            <a:r>
              <a:rPr lang="en-US" b="1" i="1" dirty="0" err="1"/>
              <a:t>razgovor</a:t>
            </a:r>
            <a:r>
              <a:rPr lang="en-US" b="1" i="1" dirty="0"/>
              <a:t>, </a:t>
            </a:r>
            <a:r>
              <a:rPr lang="en-US" b="1" i="1" dirty="0" err="1"/>
              <a:t>čak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pogled</a:t>
            </a:r>
            <a:r>
              <a:rPr lang="en-US" b="1" i="1" dirty="0"/>
              <a:t>, </a:t>
            </a:r>
            <a:r>
              <a:rPr lang="en-US" b="1" i="1" dirty="0" err="1"/>
              <a:t>čime</a:t>
            </a:r>
            <a:r>
              <a:rPr lang="en-US" b="1" i="1" dirty="0"/>
              <a:t> se </a:t>
            </a:r>
            <a:r>
              <a:rPr lang="en-US" b="1" i="1" dirty="0" err="1"/>
              <a:t>težilo</a:t>
            </a:r>
            <a:r>
              <a:rPr lang="en-US" b="1" i="1" dirty="0"/>
              <a:t> </a:t>
            </a:r>
            <a:r>
              <a:rPr lang="en-US" b="1" i="1" dirty="0" err="1"/>
              <a:t>spr</a:t>
            </a:r>
            <a:r>
              <a:rPr lang="hr-HR" b="1" i="1" dirty="0"/>
              <a:t>j</a:t>
            </a:r>
            <a:r>
              <a:rPr lang="en-US" b="1" i="1" dirty="0" err="1"/>
              <a:t>ečavanju</a:t>
            </a:r>
            <a:r>
              <a:rPr lang="en-US" b="1" i="1" dirty="0"/>
              <a:t> </a:t>
            </a:r>
            <a:r>
              <a:rPr lang="en-US" b="1" i="1" dirty="0" err="1"/>
              <a:t>kriminalne</a:t>
            </a:r>
            <a:r>
              <a:rPr lang="en-US" b="1" i="1" dirty="0"/>
              <a:t> </a:t>
            </a:r>
            <a:r>
              <a:rPr lang="en-US" b="1" i="1" dirty="0" err="1"/>
              <a:t>zaraze</a:t>
            </a:r>
            <a:r>
              <a:rPr lang="en-US" b="1" i="1" dirty="0"/>
              <a:t> </a:t>
            </a:r>
            <a:r>
              <a:rPr lang="en-US" b="1" i="1" dirty="0" err="1"/>
              <a:t>koja</a:t>
            </a:r>
            <a:r>
              <a:rPr lang="en-US" b="1" i="1" dirty="0"/>
              <a:t> je, s </a:t>
            </a:r>
            <a:r>
              <a:rPr lang="en-US" b="1" i="1" dirty="0" err="1"/>
              <a:t>obzirom</a:t>
            </a:r>
            <a:r>
              <a:rPr lang="en-US" b="1" i="1" dirty="0"/>
              <a:t> </a:t>
            </a:r>
            <a:r>
              <a:rPr lang="en-US" b="1" i="1" dirty="0" err="1"/>
              <a:t>na</a:t>
            </a:r>
            <a:r>
              <a:rPr lang="en-US" b="1" i="1" dirty="0"/>
              <a:t> </a:t>
            </a:r>
            <a:r>
              <a:rPr lang="en-US" b="1" i="1" dirty="0" err="1"/>
              <a:t>nedostatak</a:t>
            </a:r>
            <a:r>
              <a:rPr lang="en-US" b="1" i="1" dirty="0"/>
              <a:t> </a:t>
            </a:r>
            <a:r>
              <a:rPr lang="en-US" b="1" i="1" dirty="0" err="1"/>
              <a:t>klasifikacije</a:t>
            </a:r>
            <a:r>
              <a:rPr lang="en-US" b="1" i="1" dirty="0"/>
              <a:t>, </a:t>
            </a:r>
            <a:r>
              <a:rPr lang="en-US" b="1" i="1" dirty="0" err="1"/>
              <a:t>predstavljala</a:t>
            </a:r>
            <a:r>
              <a:rPr lang="en-US" b="1" i="1" dirty="0"/>
              <a:t> </a:t>
            </a:r>
            <a:r>
              <a:rPr lang="en-US" b="1" i="1" dirty="0" err="1"/>
              <a:t>realnu</a:t>
            </a:r>
            <a:r>
              <a:rPr lang="en-US" b="1" i="1" dirty="0"/>
              <a:t> </a:t>
            </a:r>
            <a:r>
              <a:rPr lang="en-US" b="1" i="1" dirty="0" err="1"/>
              <a:t>opasnost</a:t>
            </a:r>
            <a:r>
              <a:rPr lang="en-US" b="1" i="1" dirty="0"/>
              <a:t>.</a:t>
            </a:r>
            <a:endParaRPr lang="hr-HR" b="1" i="1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/>
              <a:t>U </a:t>
            </a:r>
            <a:r>
              <a:rPr lang="en-US" b="1" i="1" dirty="0" err="1"/>
              <a:t>pojedinim</a:t>
            </a:r>
            <a:r>
              <a:rPr lang="en-US" b="1" i="1" dirty="0"/>
              <a:t> </a:t>
            </a:r>
            <a:r>
              <a:rPr lang="en-US" b="1" i="1" dirty="0" err="1"/>
              <a:t>evropskim</a:t>
            </a:r>
            <a:r>
              <a:rPr lang="en-US" b="1" i="1" dirty="0"/>
              <a:t> </a:t>
            </a:r>
            <a:r>
              <a:rPr lang="en-US" b="1" i="1" dirty="0" err="1"/>
              <a:t>zemljama</a:t>
            </a:r>
            <a:r>
              <a:rPr lang="en-US" b="1" i="1" dirty="0"/>
              <a:t> (</a:t>
            </a:r>
            <a:r>
              <a:rPr lang="en-US" b="1" i="1" dirty="0" err="1"/>
              <a:t>Švajcarska</a:t>
            </a:r>
            <a:r>
              <a:rPr lang="en-US" b="1" i="1" dirty="0"/>
              <a:t>, </a:t>
            </a:r>
            <a:r>
              <a:rPr lang="en-US" b="1" i="1" dirty="0" err="1"/>
              <a:t>Engleska</a:t>
            </a:r>
            <a:r>
              <a:rPr lang="en-US" b="1" i="1" dirty="0"/>
              <a:t>, </a:t>
            </a:r>
            <a:r>
              <a:rPr lang="en-US" b="1" i="1" dirty="0" err="1"/>
              <a:t>Francuska</a:t>
            </a:r>
            <a:r>
              <a:rPr lang="en-US" b="1" i="1" dirty="0"/>
              <a:t>, </a:t>
            </a:r>
            <a:r>
              <a:rPr lang="en-US" b="1" i="1" dirty="0" err="1"/>
              <a:t>Njemačka</a:t>
            </a:r>
            <a:r>
              <a:rPr lang="en-US" b="1" i="1" dirty="0"/>
              <a:t>, </a:t>
            </a:r>
            <a:r>
              <a:rPr lang="en-US" b="1" i="1" dirty="0" err="1"/>
              <a:t>Danska</a:t>
            </a:r>
            <a:r>
              <a:rPr lang="en-US" b="1" i="1" dirty="0"/>
              <a:t>) </a:t>
            </a:r>
            <a:r>
              <a:rPr lang="en-US" b="1" i="1" dirty="0" err="1"/>
              <a:t>uveden</a:t>
            </a:r>
            <a:r>
              <a:rPr lang="en-US" b="1" i="1" dirty="0"/>
              <a:t> je, u </a:t>
            </a:r>
            <a:r>
              <a:rPr lang="en-US" b="1" i="1" dirty="0" err="1"/>
              <a:t>eksperimentalne</a:t>
            </a:r>
            <a:r>
              <a:rPr lang="en-US" b="1" i="1" dirty="0"/>
              <a:t> </a:t>
            </a:r>
            <a:r>
              <a:rPr lang="en-US" b="1" i="1" dirty="0" err="1"/>
              <a:t>svrhe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trajao</a:t>
            </a:r>
            <a:r>
              <a:rPr lang="en-US" b="1" i="1" dirty="0"/>
              <a:t> je </a:t>
            </a:r>
            <a:r>
              <a:rPr lang="en-US" b="1" i="1" dirty="0" err="1"/>
              <a:t>samo</a:t>
            </a:r>
            <a:r>
              <a:rPr lang="en-US" b="1" i="1" dirty="0"/>
              <a:t> do </a:t>
            </a:r>
            <a:r>
              <a:rPr lang="en-US" b="1" i="1" dirty="0" err="1"/>
              <a:t>pojave</a:t>
            </a:r>
            <a:r>
              <a:rPr lang="en-US" b="1" i="1" dirty="0"/>
              <a:t> </a:t>
            </a:r>
            <a:r>
              <a:rPr lang="en-US" b="1" i="1" dirty="0" err="1"/>
              <a:t>progresivnog</a:t>
            </a:r>
            <a:r>
              <a:rPr lang="en-US" b="1" i="1" dirty="0"/>
              <a:t> </a:t>
            </a:r>
            <a:r>
              <a:rPr lang="hr-HR" b="1" i="1" dirty="0"/>
              <a:t>s</a:t>
            </a:r>
            <a:r>
              <a:rPr lang="en-US" b="1" i="1" dirty="0" err="1"/>
              <a:t>istema</a:t>
            </a:r>
            <a:r>
              <a:rPr lang="hr-HR" b="1" i="1" dirty="0"/>
              <a:t>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hr-HR" b="1" i="1" dirty="0" err="1"/>
              <a:t>P</a:t>
            </a:r>
            <a:r>
              <a:rPr lang="en-US" b="1" i="1" dirty="0" err="1"/>
              <a:t>oboljšanje</a:t>
            </a:r>
            <a:r>
              <a:rPr lang="en-US" b="1" i="1" dirty="0"/>
              <a:t> </a:t>
            </a:r>
            <a:r>
              <a:rPr lang="en-US" b="1" i="1" dirty="0" err="1"/>
              <a:t>položaja</a:t>
            </a:r>
            <a:r>
              <a:rPr lang="en-US" b="1" i="1" dirty="0"/>
              <a:t> </a:t>
            </a:r>
            <a:r>
              <a:rPr lang="en-US" b="1" i="1" dirty="0" err="1"/>
              <a:t>zatvorenika</a:t>
            </a:r>
            <a:r>
              <a:rPr lang="en-US" b="1" i="1" dirty="0"/>
              <a:t> u </a:t>
            </a:r>
            <a:r>
              <a:rPr lang="en-US" b="1" i="1" dirty="0" err="1"/>
              <a:t>ovom</a:t>
            </a:r>
            <a:r>
              <a:rPr lang="en-US" b="1" i="1" dirty="0"/>
              <a:t> </a:t>
            </a:r>
            <a:r>
              <a:rPr lang="en-US" b="1" i="1" dirty="0" err="1"/>
              <a:t>sistemu</a:t>
            </a:r>
            <a:r>
              <a:rPr lang="en-US" b="1" i="1" dirty="0"/>
              <a:t> u </a:t>
            </a:r>
            <a:r>
              <a:rPr lang="en-US" b="1" i="1" dirty="0" err="1"/>
              <a:t>odnosu</a:t>
            </a:r>
            <a:r>
              <a:rPr lang="en-US" b="1" i="1" dirty="0"/>
              <a:t> </a:t>
            </a:r>
            <a:r>
              <a:rPr lang="en-US" b="1" i="1" dirty="0" err="1"/>
              <a:t>na</a:t>
            </a:r>
            <a:r>
              <a:rPr lang="en-US" b="1" i="1" dirty="0"/>
              <a:t> </a:t>
            </a:r>
            <a:r>
              <a:rPr lang="en-US" b="1" i="1" dirty="0" err="1"/>
              <a:t>pensilvanijski</a:t>
            </a:r>
            <a:r>
              <a:rPr lang="en-US" b="1" i="1" dirty="0"/>
              <a:t> </a:t>
            </a:r>
            <a:r>
              <a:rPr lang="en-US" b="1" i="1" dirty="0" err="1"/>
              <a:t>sistem</a:t>
            </a:r>
            <a:r>
              <a:rPr lang="en-US" b="1" i="1" dirty="0"/>
              <a:t> </a:t>
            </a:r>
            <a:r>
              <a:rPr lang="en-US" b="1" i="1" dirty="0" err="1"/>
              <a:t>mogućnost</a:t>
            </a:r>
            <a:r>
              <a:rPr lang="en-US" b="1" i="1" dirty="0"/>
              <a:t> da </a:t>
            </a:r>
            <a:r>
              <a:rPr lang="en-US" b="1" i="1" dirty="0" err="1"/>
              <a:t>zajedno</a:t>
            </a:r>
            <a:r>
              <a:rPr lang="en-US" b="1" i="1" dirty="0"/>
              <a:t> </a:t>
            </a:r>
            <a:r>
              <a:rPr lang="en-US" b="1" i="1" dirty="0" err="1"/>
              <a:t>rade</a:t>
            </a:r>
            <a:r>
              <a:rPr lang="en-US" b="1" i="1" dirty="0"/>
              <a:t>, </a:t>
            </a:r>
            <a:r>
              <a:rPr lang="en-US" b="1" i="1" dirty="0" err="1"/>
              <a:t>bilo</a:t>
            </a:r>
            <a:r>
              <a:rPr lang="en-US" b="1" i="1" dirty="0"/>
              <a:t> je </a:t>
            </a:r>
            <a:r>
              <a:rPr lang="en-US" b="1" i="1" dirty="0" err="1"/>
              <a:t>anulirano</a:t>
            </a:r>
            <a:r>
              <a:rPr lang="en-US" b="1" i="1" dirty="0"/>
              <a:t> </a:t>
            </a:r>
            <a:r>
              <a:rPr lang="en-US" b="1" i="1" dirty="0" err="1"/>
              <a:t>surovim</a:t>
            </a:r>
            <a:r>
              <a:rPr lang="en-US" b="1" i="1" dirty="0"/>
              <a:t> </a:t>
            </a:r>
            <a:r>
              <a:rPr lang="en-US" b="1" i="1" dirty="0" err="1"/>
              <a:t>postupanjem</a:t>
            </a:r>
            <a:r>
              <a:rPr lang="en-US" b="1" i="1" dirty="0"/>
              <a:t> </a:t>
            </a:r>
            <a:r>
              <a:rPr lang="en-US" b="1" i="1" dirty="0" err="1"/>
              <a:t>prema</a:t>
            </a:r>
            <a:r>
              <a:rPr lang="en-US" b="1" i="1" dirty="0"/>
              <a:t> </a:t>
            </a:r>
            <a:r>
              <a:rPr lang="en-US" b="1" i="1" dirty="0" err="1"/>
              <a:t>osuđenicima</a:t>
            </a:r>
            <a:r>
              <a:rPr lang="en-US" b="1" i="1" dirty="0"/>
              <a:t> u </a:t>
            </a:r>
            <a:r>
              <a:rPr lang="en-US" b="1" i="1" dirty="0" err="1"/>
              <a:t>cilju</a:t>
            </a:r>
            <a:r>
              <a:rPr lang="en-US" b="1" i="1" dirty="0"/>
              <a:t> </a:t>
            </a:r>
            <a:r>
              <a:rPr lang="en-US" b="1" i="1" dirty="0" err="1"/>
              <a:t>zabrane</a:t>
            </a:r>
            <a:r>
              <a:rPr lang="en-US" b="1" i="1" dirty="0"/>
              <a:t> </a:t>
            </a:r>
            <a:r>
              <a:rPr lang="en-US" b="1" i="1" dirty="0" err="1"/>
              <a:t>bilo</a:t>
            </a:r>
            <a:r>
              <a:rPr lang="en-US" b="1" i="1" dirty="0"/>
              <a:t> </a:t>
            </a:r>
            <a:r>
              <a:rPr lang="en-US" b="1" i="1" dirty="0" err="1"/>
              <a:t>kakvog</a:t>
            </a:r>
            <a:r>
              <a:rPr lang="en-US" b="1" i="1" dirty="0"/>
              <a:t> </a:t>
            </a:r>
            <a:r>
              <a:rPr lang="en-US" b="1" i="1" dirty="0" err="1"/>
              <a:t>komuniciranja</a:t>
            </a:r>
            <a:r>
              <a:rPr lang="hr-HR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6323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0525" y="0"/>
            <a:ext cx="8911687" cy="1280890"/>
          </a:xfrm>
        </p:spPr>
        <p:txBody>
          <a:bodyPr/>
          <a:lstStyle/>
          <a:p>
            <a:r>
              <a:rPr lang="en-US" b="1" i="1" u="sng" dirty="0" err="1"/>
              <a:t>Klasifikacioni</a:t>
            </a:r>
            <a:r>
              <a:rPr lang="en-US" b="1" i="1" u="sng" dirty="0"/>
              <a:t> </a:t>
            </a:r>
            <a:r>
              <a:rPr lang="en-US" b="1" i="1" u="sng" dirty="0" err="1"/>
              <a:t>sistem</a:t>
            </a:r>
            <a:endParaRPr lang="en-US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93520"/>
            <a:ext cx="11504612" cy="5181600"/>
          </a:xfrm>
        </p:spPr>
        <p:txBody>
          <a:bodyPr/>
          <a:lstStyle/>
          <a:p>
            <a:pPr>
              <a:buClrTx/>
              <a:buFont typeface="Wingdings" panose="05000000000000000000" pitchFamily="2" charset="2"/>
              <a:buChar char="Ø"/>
            </a:pPr>
            <a:r>
              <a:rPr lang="en-US" b="1" i="1" dirty="0" err="1"/>
              <a:t>Klasifikacioni</a:t>
            </a:r>
            <a:r>
              <a:rPr lang="en-US" b="1" i="1" dirty="0"/>
              <a:t> </a:t>
            </a:r>
            <a:r>
              <a:rPr lang="en-US" b="1" i="1" dirty="0" err="1"/>
              <a:t>sistem</a:t>
            </a:r>
            <a:r>
              <a:rPr lang="en-US" b="1" i="1" dirty="0"/>
              <a:t> se </a:t>
            </a:r>
            <a:r>
              <a:rPr lang="en-US" b="1" i="1" dirty="0" err="1"/>
              <a:t>prvi</a:t>
            </a:r>
            <a:r>
              <a:rPr lang="en-US" b="1" i="1" dirty="0"/>
              <a:t> put </a:t>
            </a:r>
            <a:r>
              <a:rPr lang="en-US" b="1" i="1" dirty="0" err="1"/>
              <a:t>pojavljuje</a:t>
            </a:r>
            <a:r>
              <a:rPr lang="en-US" b="1" i="1" dirty="0"/>
              <a:t> u </a:t>
            </a:r>
            <a:r>
              <a:rPr lang="en-US" b="1" i="1" dirty="0" err="1"/>
              <a:t>Ženevi</a:t>
            </a:r>
            <a:r>
              <a:rPr lang="en-US" b="1" i="1" dirty="0"/>
              <a:t> 1834</a:t>
            </a:r>
            <a:r>
              <a:rPr lang="hr-HR" b="1" i="1" dirty="0"/>
              <a:t>.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b="1" i="1" dirty="0" err="1"/>
              <a:t>Suština</a:t>
            </a:r>
            <a:r>
              <a:rPr lang="en-US" b="1" i="1" dirty="0"/>
              <a:t> </a:t>
            </a:r>
            <a:r>
              <a:rPr lang="en-US" b="1" i="1" dirty="0" err="1"/>
              <a:t>ovog</a:t>
            </a:r>
            <a:r>
              <a:rPr lang="en-US" b="1" i="1" dirty="0"/>
              <a:t> </a:t>
            </a:r>
            <a:r>
              <a:rPr lang="en-US" b="1" i="1" dirty="0" err="1"/>
              <a:t>sistema</a:t>
            </a:r>
            <a:r>
              <a:rPr lang="en-US" b="1" i="1" dirty="0"/>
              <a:t> je u tome </a:t>
            </a:r>
            <a:r>
              <a:rPr lang="en-US" b="1" i="1" dirty="0" err="1"/>
              <a:t>što</a:t>
            </a:r>
            <a:r>
              <a:rPr lang="en-US" b="1" i="1" dirty="0"/>
              <a:t> se </a:t>
            </a:r>
            <a:r>
              <a:rPr lang="en-US" b="1" i="1" dirty="0" err="1"/>
              <a:t>osuđenici</a:t>
            </a:r>
            <a:r>
              <a:rPr lang="en-US" b="1" i="1" dirty="0"/>
              <a:t> </a:t>
            </a:r>
            <a:r>
              <a:rPr lang="en-US" b="1" i="1" dirty="0" err="1"/>
              <a:t>razdvajaju</a:t>
            </a:r>
            <a:r>
              <a:rPr lang="en-US" b="1" i="1" dirty="0"/>
              <a:t> </a:t>
            </a:r>
            <a:r>
              <a:rPr lang="en-US" b="1" i="1" dirty="0" err="1"/>
              <a:t>po</a:t>
            </a:r>
            <a:r>
              <a:rPr lang="en-US" b="1" i="1" dirty="0"/>
              <a:t> </a:t>
            </a:r>
            <a:r>
              <a:rPr lang="en-US" b="1" i="1" dirty="0" err="1"/>
              <a:t>grupama</a:t>
            </a:r>
            <a:r>
              <a:rPr lang="en-US" b="1" i="1" dirty="0"/>
              <a:t> </a:t>
            </a:r>
            <a:r>
              <a:rPr lang="en-US" b="1" i="1" dirty="0" err="1"/>
              <a:t>ili</a:t>
            </a:r>
            <a:r>
              <a:rPr lang="en-US" b="1" i="1" dirty="0"/>
              <a:t> </a:t>
            </a:r>
            <a:r>
              <a:rPr lang="en-US" b="1" i="1" dirty="0" err="1"/>
              <a:t>odjeljenjima</a:t>
            </a:r>
            <a:r>
              <a:rPr lang="en-US" b="1" i="1" dirty="0"/>
              <a:t>, </a:t>
            </a:r>
            <a:r>
              <a:rPr lang="en-US" b="1" i="1" dirty="0" err="1"/>
              <a:t>prema</a:t>
            </a:r>
            <a:r>
              <a:rPr lang="en-US" b="1" i="1" dirty="0"/>
              <a:t> </a:t>
            </a:r>
            <a:r>
              <a:rPr lang="en-US" b="1" i="1" dirty="0" err="1"/>
              <a:t>individualnim</a:t>
            </a:r>
            <a:r>
              <a:rPr lang="en-US" b="1" i="1" dirty="0"/>
              <a:t> </a:t>
            </a:r>
            <a:r>
              <a:rPr lang="en-US" b="1" i="1" dirty="0" err="1"/>
              <a:t>svojstvima</a:t>
            </a:r>
            <a:r>
              <a:rPr lang="en-US" b="1" i="1" dirty="0"/>
              <a:t>, </a:t>
            </a:r>
            <a:r>
              <a:rPr lang="en-US" b="1" i="1" dirty="0" err="1"/>
              <a:t>uzrastu</a:t>
            </a:r>
            <a:r>
              <a:rPr lang="en-US" b="1" i="1" dirty="0"/>
              <a:t>, </a:t>
            </a:r>
            <a:r>
              <a:rPr lang="en-US" b="1" i="1" dirty="0" err="1"/>
              <a:t>vrsti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dužini</a:t>
            </a:r>
            <a:r>
              <a:rPr lang="en-US" b="1" i="1" dirty="0"/>
              <a:t> </a:t>
            </a:r>
            <a:r>
              <a:rPr lang="en-US" b="1" i="1" dirty="0" err="1"/>
              <a:t>kazne</a:t>
            </a:r>
            <a:r>
              <a:rPr lang="en-US" b="1" i="1" dirty="0"/>
              <a:t>, </a:t>
            </a:r>
            <a:r>
              <a:rPr lang="en-US" b="1" i="1" dirty="0" err="1"/>
              <a:t>vrsti</a:t>
            </a:r>
            <a:r>
              <a:rPr lang="en-US" b="1" i="1" dirty="0"/>
              <a:t> </a:t>
            </a:r>
            <a:r>
              <a:rPr lang="en-US" b="1" i="1" dirty="0" err="1"/>
              <a:t>učinjenih</a:t>
            </a:r>
            <a:r>
              <a:rPr lang="en-US" b="1" i="1" dirty="0"/>
              <a:t> </a:t>
            </a:r>
            <a:r>
              <a:rPr lang="en-US" b="1" i="1" dirty="0" err="1"/>
              <a:t>krivičnih</a:t>
            </a:r>
            <a:r>
              <a:rPr lang="en-US" b="1" i="1" dirty="0"/>
              <a:t> </a:t>
            </a:r>
            <a:r>
              <a:rPr lang="en-US" b="1" i="1" dirty="0" err="1"/>
              <a:t>djela</a:t>
            </a:r>
            <a:r>
              <a:rPr lang="en-US" b="1" i="1" dirty="0"/>
              <a:t>, </a:t>
            </a:r>
            <a:r>
              <a:rPr lang="en-US" b="1" i="1" dirty="0" err="1"/>
              <a:t>stepenu</a:t>
            </a:r>
            <a:r>
              <a:rPr lang="en-US" b="1" i="1" dirty="0"/>
              <a:t> </a:t>
            </a:r>
            <a:r>
              <a:rPr lang="en-US" b="1" i="1" dirty="0" err="1"/>
              <a:t>obrazovanja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drugim</a:t>
            </a:r>
            <a:r>
              <a:rPr lang="en-US" b="1" i="1" dirty="0"/>
              <a:t> </a:t>
            </a:r>
            <a:r>
              <a:rPr lang="en-US" b="1" i="1" dirty="0" err="1"/>
              <a:t>svojstvima</a:t>
            </a:r>
            <a:r>
              <a:rPr lang="en-US" b="1" i="1" dirty="0"/>
              <a:t> od </a:t>
            </a:r>
            <a:r>
              <a:rPr lang="en-US" b="1" i="1" dirty="0" err="1"/>
              <a:t>značaja</a:t>
            </a:r>
            <a:r>
              <a:rPr lang="en-US" b="1" i="1" dirty="0"/>
              <a:t> </a:t>
            </a:r>
            <a:r>
              <a:rPr lang="en-US" b="1" i="1" dirty="0" err="1"/>
              <a:t>za</a:t>
            </a:r>
            <a:r>
              <a:rPr lang="en-US" b="1" i="1" dirty="0"/>
              <a:t> rad </a:t>
            </a:r>
            <a:r>
              <a:rPr lang="en-US" b="1" i="1" dirty="0" err="1"/>
              <a:t>sa</a:t>
            </a:r>
            <a:r>
              <a:rPr lang="en-US" b="1" i="1" dirty="0"/>
              <a:t> </a:t>
            </a:r>
            <a:r>
              <a:rPr lang="en-US" b="1" i="1" dirty="0" err="1"/>
              <a:t>osuđenicima</a:t>
            </a:r>
            <a:r>
              <a:rPr lang="hr-HR" b="1" i="1" dirty="0"/>
              <a:t>.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b="1" i="1" dirty="0" err="1"/>
              <a:t>Zatvorenici</a:t>
            </a:r>
            <a:r>
              <a:rPr lang="en-US" b="1" i="1" dirty="0"/>
              <a:t> </a:t>
            </a:r>
            <a:r>
              <a:rPr lang="en-US" b="1" i="1" dirty="0" err="1"/>
              <a:t>su</a:t>
            </a:r>
            <a:r>
              <a:rPr lang="en-US" b="1" i="1" dirty="0"/>
              <a:t> </a:t>
            </a:r>
            <a:r>
              <a:rPr lang="en-US" b="1" i="1" dirty="0" err="1"/>
              <a:t>započinjali</a:t>
            </a:r>
            <a:r>
              <a:rPr lang="en-US" b="1" i="1" dirty="0"/>
              <a:t> </a:t>
            </a:r>
            <a:r>
              <a:rPr lang="en-US" b="1" i="1" dirty="0" err="1"/>
              <a:t>izdržavanje</a:t>
            </a:r>
            <a:r>
              <a:rPr lang="en-US" b="1" i="1" dirty="0"/>
              <a:t> </a:t>
            </a:r>
            <a:r>
              <a:rPr lang="en-US" b="1" i="1" dirty="0" err="1"/>
              <a:t>kazne</a:t>
            </a:r>
            <a:r>
              <a:rPr lang="en-US" b="1" i="1" dirty="0"/>
              <a:t> </a:t>
            </a:r>
            <a:r>
              <a:rPr lang="en-US" b="1" i="1" dirty="0" err="1"/>
              <a:t>zatvora</a:t>
            </a:r>
            <a:r>
              <a:rPr lang="en-US" b="1" i="1" dirty="0"/>
              <a:t> u </a:t>
            </a:r>
            <a:r>
              <a:rPr lang="en-US" b="1" i="1" dirty="0" err="1"/>
              <a:t>ćelijskom</a:t>
            </a:r>
            <a:r>
              <a:rPr lang="en-US" b="1" i="1" dirty="0"/>
              <a:t> </a:t>
            </a:r>
            <a:r>
              <a:rPr lang="en-US" b="1" i="1" dirty="0" err="1"/>
              <a:t>dijelu</a:t>
            </a:r>
            <a:r>
              <a:rPr lang="en-US" b="1" i="1" dirty="0"/>
              <a:t> </a:t>
            </a:r>
            <a:r>
              <a:rPr lang="en-US" b="1" i="1" dirty="0" err="1"/>
              <a:t>zatvora</a:t>
            </a:r>
            <a:r>
              <a:rPr lang="en-US" b="1" i="1" dirty="0"/>
              <a:t> </a:t>
            </a:r>
            <a:r>
              <a:rPr lang="en-US" b="1" i="1" dirty="0" err="1"/>
              <a:t>gde</a:t>
            </a:r>
            <a:r>
              <a:rPr lang="en-US" b="1" i="1" dirty="0"/>
              <a:t> </a:t>
            </a:r>
            <a:r>
              <a:rPr lang="en-US" b="1" i="1" dirty="0" err="1"/>
              <a:t>su</a:t>
            </a:r>
            <a:r>
              <a:rPr lang="en-US" b="1" i="1" dirty="0"/>
              <a:t> </a:t>
            </a:r>
            <a:r>
              <a:rPr lang="en-US" b="1" i="1" dirty="0" err="1"/>
              <a:t>ostajali</a:t>
            </a:r>
            <a:r>
              <a:rPr lang="en-US" b="1" i="1" dirty="0"/>
              <a:t> </a:t>
            </a:r>
            <a:r>
              <a:rPr lang="en-US" b="1" i="1" dirty="0" err="1"/>
              <a:t>izvjesno</a:t>
            </a:r>
            <a:r>
              <a:rPr lang="en-US" b="1" i="1" dirty="0"/>
              <a:t> </a:t>
            </a:r>
            <a:r>
              <a:rPr lang="en-US" b="1" i="1" dirty="0" err="1"/>
              <a:t>vrijeme</a:t>
            </a:r>
            <a:r>
              <a:rPr lang="en-US" b="1" i="1" dirty="0"/>
              <a:t> - </a:t>
            </a:r>
            <a:r>
              <a:rPr lang="en-US" b="1" i="1" dirty="0" err="1"/>
              <a:t>po</a:t>
            </a:r>
            <a:r>
              <a:rPr lang="en-US" b="1" i="1" dirty="0"/>
              <a:t> </a:t>
            </a:r>
            <a:r>
              <a:rPr lang="en-US" b="1" i="1" dirty="0" err="1"/>
              <a:t>procjeni</a:t>
            </a:r>
            <a:r>
              <a:rPr lang="en-US" b="1" i="1" dirty="0"/>
              <a:t> </a:t>
            </a:r>
            <a:r>
              <a:rPr lang="en-US" b="1" i="1" dirty="0" err="1"/>
              <a:t>zatvorskih</a:t>
            </a:r>
            <a:r>
              <a:rPr lang="en-US" b="1" i="1" dirty="0"/>
              <a:t> </a:t>
            </a:r>
            <a:r>
              <a:rPr lang="en-US" b="1" i="1" dirty="0" err="1"/>
              <a:t>službenika</a:t>
            </a:r>
            <a:r>
              <a:rPr lang="en-US" b="1" i="1" dirty="0"/>
              <a:t>, da bi </a:t>
            </a:r>
            <a:r>
              <a:rPr lang="en-US" b="1" i="1" dirty="0" err="1"/>
              <a:t>kasnije</a:t>
            </a:r>
            <a:r>
              <a:rPr lang="en-US" b="1" i="1" dirty="0"/>
              <a:t> </a:t>
            </a:r>
            <a:r>
              <a:rPr lang="en-US" b="1" i="1" dirty="0" err="1"/>
              <a:t>nastavljali</a:t>
            </a:r>
            <a:r>
              <a:rPr lang="en-US" b="1" i="1" dirty="0"/>
              <a:t> </a:t>
            </a:r>
            <a:r>
              <a:rPr lang="en-US" b="1" i="1" dirty="0" err="1"/>
              <a:t>izdržavanje</a:t>
            </a:r>
            <a:r>
              <a:rPr lang="en-US" b="1" i="1" dirty="0"/>
              <a:t> </a:t>
            </a:r>
            <a:r>
              <a:rPr lang="en-US" b="1" i="1" dirty="0" err="1"/>
              <a:t>kazne</a:t>
            </a:r>
            <a:r>
              <a:rPr lang="en-US" b="1" i="1" dirty="0"/>
              <a:t> u </a:t>
            </a:r>
            <a:r>
              <a:rPr lang="en-US" b="1" i="1" dirty="0" err="1"/>
              <a:t>uslovima</a:t>
            </a:r>
            <a:r>
              <a:rPr lang="en-US" b="1" i="1" dirty="0"/>
              <a:t> </a:t>
            </a:r>
            <a:r>
              <a:rPr lang="en-US" b="1" i="1" dirty="0" err="1"/>
              <a:t>zajedničkog</a:t>
            </a:r>
            <a:r>
              <a:rPr lang="en-US" b="1" i="1" dirty="0"/>
              <a:t> </a:t>
            </a:r>
            <a:r>
              <a:rPr lang="en-US" b="1" i="1" dirty="0" err="1"/>
              <a:t>zatvora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to </a:t>
            </a:r>
            <a:r>
              <a:rPr lang="en-US" b="1" i="1" dirty="0" err="1"/>
              <a:t>podijeljeni</a:t>
            </a:r>
            <a:r>
              <a:rPr lang="en-US" b="1" i="1" dirty="0"/>
              <a:t> u </a:t>
            </a:r>
            <a:r>
              <a:rPr lang="en-US" b="1" i="1" dirty="0" err="1"/>
              <a:t>grupama</a:t>
            </a:r>
            <a:r>
              <a:rPr lang="en-US" b="1" i="1" dirty="0"/>
              <a:t> </a:t>
            </a:r>
            <a:r>
              <a:rPr lang="en-US" b="1" i="1" dirty="0" err="1"/>
              <a:t>prema</a:t>
            </a:r>
            <a:r>
              <a:rPr lang="en-US" b="1" i="1" dirty="0"/>
              <a:t> </a:t>
            </a:r>
            <a:r>
              <a:rPr lang="en-US" b="1" i="1" dirty="0" err="1"/>
              <a:t>klasifikacionim</a:t>
            </a:r>
            <a:r>
              <a:rPr lang="en-US" b="1" i="1" dirty="0"/>
              <a:t> </a:t>
            </a:r>
            <a:r>
              <a:rPr lang="en-US" b="1" i="1" dirty="0" err="1"/>
              <a:t>svojstvima</a:t>
            </a:r>
            <a:r>
              <a:rPr lang="en-US" b="1" i="1" dirty="0"/>
              <a:t> </a:t>
            </a:r>
            <a:r>
              <a:rPr lang="en-US" b="1" i="1" dirty="0" err="1"/>
              <a:t>kojim</a:t>
            </a:r>
            <a:r>
              <a:rPr lang="en-US" b="1" i="1" dirty="0"/>
              <a:t> </a:t>
            </a:r>
            <a:r>
              <a:rPr lang="en-US" b="1" i="1" dirty="0" err="1"/>
              <a:t>pripadaju</a:t>
            </a:r>
            <a:r>
              <a:rPr lang="hr-HR" b="1" i="1" dirty="0"/>
              <a:t>.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hr-HR" b="1" i="1" dirty="0" err="1"/>
              <a:t>N</a:t>
            </a:r>
            <a:r>
              <a:rPr lang="en-US" b="1" i="1" dirty="0" err="1"/>
              <a:t>ažalost</a:t>
            </a:r>
            <a:r>
              <a:rPr lang="en-US" b="1" i="1" dirty="0"/>
              <a:t>, </a:t>
            </a:r>
            <a:r>
              <a:rPr lang="en-US" b="1" i="1" dirty="0" err="1"/>
              <a:t>vrlo</a:t>
            </a:r>
            <a:r>
              <a:rPr lang="en-US" b="1" i="1" dirty="0"/>
              <a:t> </a:t>
            </a:r>
            <a:r>
              <a:rPr lang="en-US" b="1" i="1" dirty="0" err="1"/>
              <a:t>brzo</a:t>
            </a:r>
            <a:r>
              <a:rPr lang="en-US" b="1" i="1" dirty="0"/>
              <a:t> </a:t>
            </a:r>
            <a:r>
              <a:rPr lang="en-US" b="1" i="1" dirty="0" err="1"/>
              <a:t>odbačen</a:t>
            </a:r>
            <a:r>
              <a:rPr lang="en-US" b="1" i="1" dirty="0"/>
              <a:t>, </a:t>
            </a:r>
            <a:r>
              <a:rPr lang="en-US" b="1" i="1" dirty="0" err="1"/>
              <a:t>jer</a:t>
            </a:r>
            <a:r>
              <a:rPr lang="en-US" b="1" i="1" dirty="0"/>
              <a:t> </a:t>
            </a:r>
            <a:r>
              <a:rPr lang="en-US" b="1" i="1" dirty="0" err="1"/>
              <a:t>nije</a:t>
            </a:r>
            <a:r>
              <a:rPr lang="en-US" b="1" i="1" dirty="0"/>
              <a:t> </a:t>
            </a:r>
            <a:r>
              <a:rPr lang="en-US" b="1" i="1" dirty="0" err="1"/>
              <a:t>bilo</a:t>
            </a:r>
            <a:r>
              <a:rPr lang="en-US" b="1" i="1" dirty="0"/>
              <a:t> </a:t>
            </a:r>
            <a:r>
              <a:rPr lang="en-US" b="1" i="1" dirty="0" err="1"/>
              <a:t>dovoljno</a:t>
            </a:r>
            <a:r>
              <a:rPr lang="en-US" b="1" i="1" dirty="0"/>
              <a:t> </a:t>
            </a:r>
            <a:r>
              <a:rPr lang="en-US" b="1" i="1" dirty="0" err="1"/>
              <a:t>naučnog</a:t>
            </a:r>
            <a:r>
              <a:rPr lang="en-US" b="1" i="1" dirty="0"/>
              <a:t> </a:t>
            </a:r>
            <a:r>
              <a:rPr lang="en-US" b="1" i="1" dirty="0" err="1"/>
              <a:t>znanja</a:t>
            </a:r>
            <a:r>
              <a:rPr lang="en-US" b="1" i="1" dirty="0"/>
              <a:t> u </a:t>
            </a:r>
            <a:r>
              <a:rPr lang="en-US" b="1" i="1" dirty="0" err="1"/>
              <a:t>oblasti</a:t>
            </a:r>
            <a:r>
              <a:rPr lang="en-US" b="1" i="1" dirty="0"/>
              <a:t> </a:t>
            </a:r>
            <a:r>
              <a:rPr lang="en-US" b="1" i="1" dirty="0" err="1"/>
              <a:t>disciplina</a:t>
            </a:r>
            <a:r>
              <a:rPr lang="en-US" b="1" i="1" dirty="0"/>
              <a:t> </a:t>
            </a:r>
            <a:r>
              <a:rPr lang="en-US" b="1" i="1" dirty="0" err="1"/>
              <a:t>koje</a:t>
            </a:r>
            <a:r>
              <a:rPr lang="en-US" b="1" i="1" dirty="0"/>
              <a:t> </a:t>
            </a:r>
            <a:r>
              <a:rPr lang="en-US" b="1" i="1" dirty="0" err="1"/>
              <a:t>su</a:t>
            </a:r>
            <a:r>
              <a:rPr lang="en-US" b="1" i="1" dirty="0"/>
              <a:t> </a:t>
            </a:r>
            <a:r>
              <a:rPr lang="en-US" b="1" i="1" dirty="0" err="1"/>
              <a:t>trebale</a:t>
            </a:r>
            <a:r>
              <a:rPr lang="en-US" b="1" i="1" dirty="0"/>
              <a:t> da </a:t>
            </a:r>
            <a:r>
              <a:rPr lang="en-US" b="1" i="1" dirty="0" err="1"/>
              <a:t>ispituju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analiziraju</a:t>
            </a:r>
            <a:r>
              <a:rPr lang="en-US" b="1" i="1" dirty="0"/>
              <a:t> </a:t>
            </a:r>
            <a:r>
              <a:rPr lang="en-US" b="1" i="1" dirty="0" err="1"/>
              <a:t>ličnost</a:t>
            </a:r>
            <a:r>
              <a:rPr lang="en-US" b="1" i="1" dirty="0"/>
              <a:t>, </a:t>
            </a:r>
            <a:r>
              <a:rPr lang="en-US" b="1" i="1" dirty="0" err="1"/>
              <a:t>kao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zbog</a:t>
            </a:r>
            <a:r>
              <a:rPr lang="en-US" b="1" i="1" dirty="0"/>
              <a:t> </a:t>
            </a:r>
            <a:r>
              <a:rPr lang="en-US" b="1" i="1" dirty="0" err="1"/>
              <a:t>jakog</a:t>
            </a:r>
            <a:r>
              <a:rPr lang="en-US" b="1" i="1" dirty="0"/>
              <a:t> </a:t>
            </a:r>
            <a:r>
              <a:rPr lang="en-US" b="1" i="1" dirty="0" err="1"/>
              <a:t>tradicionalizma</a:t>
            </a:r>
            <a:r>
              <a:rPr lang="en-US" b="1" i="1" dirty="0"/>
              <a:t> </a:t>
            </a:r>
            <a:r>
              <a:rPr lang="en-US" b="1" i="1" dirty="0" err="1"/>
              <a:t>koji</a:t>
            </a:r>
            <a:r>
              <a:rPr lang="en-US" b="1" i="1" dirty="0"/>
              <a:t> je </a:t>
            </a:r>
            <a:r>
              <a:rPr lang="en-US" b="1" i="1" dirty="0" err="1"/>
              <a:t>karakterističan</a:t>
            </a:r>
            <a:r>
              <a:rPr lang="en-US" b="1" i="1" dirty="0"/>
              <a:t> </a:t>
            </a:r>
            <a:r>
              <a:rPr lang="en-US" b="1" i="1" dirty="0" err="1"/>
              <a:t>za</a:t>
            </a:r>
            <a:r>
              <a:rPr lang="en-US" b="1" i="1" dirty="0"/>
              <a:t> </a:t>
            </a:r>
            <a:r>
              <a:rPr lang="en-US" b="1" i="1" dirty="0" err="1"/>
              <a:t>zatvorske</a:t>
            </a:r>
            <a:r>
              <a:rPr lang="en-US" b="1" i="1" dirty="0"/>
              <a:t> </a:t>
            </a:r>
            <a:r>
              <a:rPr lang="en-US" b="1" i="1" dirty="0" err="1"/>
              <a:t>sisteme</a:t>
            </a:r>
            <a:r>
              <a:rPr lang="hr-HR" b="1" i="1" dirty="0"/>
              <a:t>.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38478835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0"/>
            <a:ext cx="8911687" cy="1280890"/>
          </a:xfrm>
        </p:spPr>
        <p:txBody>
          <a:bodyPr/>
          <a:lstStyle/>
          <a:p>
            <a:r>
              <a:rPr lang="en-US" b="1" i="1" u="sng" dirty="0" err="1"/>
              <a:t>Maconochie</a:t>
            </a:r>
            <a:r>
              <a:rPr lang="hr-HR" b="1" i="1" u="sng" dirty="0"/>
              <a:t>v</a:t>
            </a:r>
            <a:r>
              <a:rPr lang="en-US" b="1" i="1" u="sng" dirty="0"/>
              <a:t> </a:t>
            </a:r>
            <a:r>
              <a:rPr lang="en-US" b="1" i="1" u="sng" dirty="0" err="1"/>
              <a:t>ili</a:t>
            </a:r>
            <a:r>
              <a:rPr lang="en-US" b="1" i="1" u="sng" dirty="0"/>
              <a:t> </a:t>
            </a:r>
            <a:r>
              <a:rPr lang="en-US" b="1" i="1" u="sng" dirty="0" err="1"/>
              <a:t>bodovni</a:t>
            </a:r>
            <a:r>
              <a:rPr lang="en-US" b="1" i="1" u="sng" dirty="0"/>
              <a:t> </a:t>
            </a:r>
            <a:r>
              <a:rPr lang="en-US" b="1" i="1" u="sng" dirty="0" err="1"/>
              <a:t>sistem</a:t>
            </a:r>
            <a:endParaRPr lang="en-US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015" y="1184031"/>
            <a:ext cx="10527323" cy="5673969"/>
          </a:xfrm>
        </p:spPr>
        <p:txBody>
          <a:bodyPr>
            <a:normAutofit/>
          </a:bodyPr>
          <a:lstStyle/>
          <a:p>
            <a:pPr>
              <a:buClrTx/>
              <a:buFont typeface="Wingdings" panose="05000000000000000000" pitchFamily="2" charset="2"/>
              <a:buChar char="Ø"/>
            </a:pPr>
            <a:r>
              <a:rPr lang="en-US" b="1" i="1" dirty="0" err="1"/>
              <a:t>Ovaj</a:t>
            </a:r>
            <a:r>
              <a:rPr lang="en-US" b="1" i="1" dirty="0"/>
              <a:t> </a:t>
            </a:r>
            <a:r>
              <a:rPr lang="en-US" b="1" i="1" dirty="0" err="1"/>
              <a:t>sistem</a:t>
            </a:r>
            <a:r>
              <a:rPr lang="en-US" b="1" i="1" dirty="0"/>
              <a:t> se </a:t>
            </a:r>
            <a:r>
              <a:rPr lang="en-US" b="1" i="1" dirty="0" err="1"/>
              <a:t>primjenjivao</a:t>
            </a:r>
            <a:r>
              <a:rPr lang="en-US" b="1" i="1" dirty="0"/>
              <a:t> </a:t>
            </a:r>
            <a:r>
              <a:rPr lang="en-US" b="1" i="1" dirty="0" err="1"/>
              <a:t>prema</a:t>
            </a:r>
            <a:r>
              <a:rPr lang="en-US" b="1" i="1" dirty="0"/>
              <a:t> </a:t>
            </a:r>
            <a:r>
              <a:rPr lang="en-US" b="1" i="1" dirty="0" err="1"/>
              <a:t>osuđenim</a:t>
            </a:r>
            <a:r>
              <a:rPr lang="en-US" b="1" i="1" dirty="0"/>
              <a:t> </a:t>
            </a:r>
            <a:r>
              <a:rPr lang="en-US" b="1" i="1" dirty="0" err="1"/>
              <a:t>licima</a:t>
            </a:r>
            <a:r>
              <a:rPr lang="en-US" b="1" i="1" dirty="0"/>
              <a:t> </a:t>
            </a:r>
            <a:r>
              <a:rPr lang="en-US" b="1" i="1" dirty="0" err="1"/>
              <a:t>koja</a:t>
            </a:r>
            <a:r>
              <a:rPr lang="en-US" b="1" i="1" dirty="0"/>
              <a:t> </a:t>
            </a:r>
            <a:r>
              <a:rPr lang="en-US" b="1" i="1" dirty="0" err="1"/>
              <a:t>su</a:t>
            </a:r>
            <a:r>
              <a:rPr lang="en-US" b="1" i="1" dirty="0"/>
              <a:t> </a:t>
            </a:r>
            <a:r>
              <a:rPr lang="en-US" b="1" i="1" dirty="0" err="1"/>
              <a:t>bila</a:t>
            </a:r>
            <a:r>
              <a:rPr lang="en-US" b="1" i="1" dirty="0"/>
              <a:t> </a:t>
            </a:r>
            <a:r>
              <a:rPr lang="en-US" b="1" i="1" dirty="0" err="1"/>
              <a:t>deportovana</a:t>
            </a:r>
            <a:r>
              <a:rPr lang="en-US" b="1" i="1" dirty="0"/>
              <a:t> </a:t>
            </a:r>
            <a:r>
              <a:rPr lang="en-US" b="1" i="1" dirty="0" err="1"/>
              <a:t>iz</a:t>
            </a:r>
            <a:r>
              <a:rPr lang="en-US" b="1" i="1" dirty="0"/>
              <a:t> </a:t>
            </a:r>
            <a:r>
              <a:rPr lang="en-US" b="1" i="1" dirty="0" err="1"/>
              <a:t>Engleske</a:t>
            </a:r>
            <a:r>
              <a:rPr lang="en-US" b="1" i="1" dirty="0"/>
              <a:t> u </a:t>
            </a:r>
            <a:r>
              <a:rPr lang="en-US" b="1" i="1" dirty="0" err="1"/>
              <a:t>Australiju</a:t>
            </a:r>
            <a:r>
              <a:rPr lang="en-US" b="1" i="1" dirty="0"/>
              <a:t> pa </a:t>
            </a:r>
            <a:r>
              <a:rPr lang="en-US" b="1" i="1" dirty="0" err="1"/>
              <a:t>su</a:t>
            </a:r>
            <a:r>
              <a:rPr lang="en-US" b="1" i="1" dirty="0"/>
              <a:t> u </a:t>
            </a:r>
            <a:r>
              <a:rPr lang="en-US" b="1" i="1" dirty="0" err="1"/>
              <a:t>deportaciji</a:t>
            </a:r>
            <a:r>
              <a:rPr lang="en-US" b="1" i="1" dirty="0"/>
              <a:t> </a:t>
            </a:r>
            <a:r>
              <a:rPr lang="en-US" b="1" i="1" dirty="0" err="1"/>
              <a:t>izvršila</a:t>
            </a:r>
            <a:r>
              <a:rPr lang="en-US" b="1" i="1" dirty="0"/>
              <a:t> nova </a:t>
            </a:r>
            <a:r>
              <a:rPr lang="en-US" b="1" i="1" dirty="0" err="1"/>
              <a:t>krivična</a:t>
            </a:r>
            <a:r>
              <a:rPr lang="en-US" b="1" i="1" dirty="0"/>
              <a:t> </a:t>
            </a:r>
            <a:r>
              <a:rPr lang="en-US" b="1" i="1" dirty="0" err="1"/>
              <a:t>djela</a:t>
            </a:r>
            <a:r>
              <a:rPr lang="hr-HR" b="1" i="1" dirty="0"/>
              <a:t>.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b="1" i="1" dirty="0" err="1"/>
              <a:t>Ovim</a:t>
            </a:r>
            <a:r>
              <a:rPr lang="en-US" b="1" i="1" dirty="0"/>
              <a:t> </a:t>
            </a:r>
            <a:r>
              <a:rPr lang="en-US" b="1" i="1" dirty="0" err="1"/>
              <a:t>zatvorom</a:t>
            </a:r>
            <a:r>
              <a:rPr lang="en-US" b="1" i="1" dirty="0"/>
              <a:t> je </a:t>
            </a:r>
            <a:r>
              <a:rPr lang="en-US" b="1" i="1" dirty="0" err="1"/>
              <a:t>upravljao</a:t>
            </a:r>
            <a:r>
              <a:rPr lang="en-US" b="1" i="1" dirty="0"/>
              <a:t> </a:t>
            </a:r>
            <a:r>
              <a:rPr lang="en-US" b="1" i="1" dirty="0" err="1"/>
              <a:t>kapetan</a:t>
            </a:r>
            <a:r>
              <a:rPr lang="en-US" b="1" i="1" dirty="0"/>
              <a:t> </a:t>
            </a:r>
            <a:r>
              <a:rPr lang="en-US" b="1" i="1" dirty="0" err="1"/>
              <a:t>kraljevske</a:t>
            </a:r>
            <a:r>
              <a:rPr lang="en-US" b="1" i="1" dirty="0"/>
              <a:t> </a:t>
            </a:r>
            <a:r>
              <a:rPr lang="en-US" b="1" i="1" dirty="0" err="1"/>
              <a:t>ratne</a:t>
            </a:r>
            <a:r>
              <a:rPr lang="en-US" b="1" i="1" dirty="0"/>
              <a:t> </a:t>
            </a:r>
            <a:r>
              <a:rPr lang="en-US" b="1" i="1" dirty="0" err="1"/>
              <a:t>mornarice</a:t>
            </a:r>
            <a:r>
              <a:rPr lang="en-US" b="1" i="1" dirty="0"/>
              <a:t> </a:t>
            </a:r>
            <a:r>
              <a:rPr lang="en-US" b="1" i="1" dirty="0" err="1"/>
              <a:t>Aleksandar</a:t>
            </a:r>
            <a:r>
              <a:rPr lang="en-US" b="1" i="1" dirty="0"/>
              <a:t> </a:t>
            </a:r>
            <a:r>
              <a:rPr lang="en-US" b="1" i="1" dirty="0" err="1"/>
              <a:t>Maconochie</a:t>
            </a:r>
            <a:r>
              <a:rPr lang="en-US" b="1" i="1" dirty="0"/>
              <a:t> </a:t>
            </a:r>
            <a:r>
              <a:rPr lang="en-US" b="1" i="1" dirty="0" err="1"/>
              <a:t>koji</a:t>
            </a:r>
            <a:r>
              <a:rPr lang="en-US" b="1" i="1" dirty="0"/>
              <a:t> je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osmislio</a:t>
            </a:r>
            <a:r>
              <a:rPr lang="en-US" b="1" i="1" dirty="0"/>
              <a:t> </a:t>
            </a:r>
            <a:r>
              <a:rPr lang="en-US" b="1" i="1" dirty="0" err="1"/>
              <a:t>novi</a:t>
            </a:r>
            <a:r>
              <a:rPr lang="en-US" b="1" i="1" dirty="0"/>
              <a:t> </a:t>
            </a:r>
            <a:r>
              <a:rPr lang="en-US" b="1" i="1" dirty="0" err="1"/>
              <a:t>način</a:t>
            </a:r>
            <a:r>
              <a:rPr lang="en-US" b="1" i="1" dirty="0"/>
              <a:t> </a:t>
            </a:r>
            <a:r>
              <a:rPr lang="en-US" b="1" i="1" dirty="0" err="1"/>
              <a:t>izvršenja</a:t>
            </a:r>
            <a:r>
              <a:rPr lang="en-US" b="1" i="1" dirty="0"/>
              <a:t> </a:t>
            </a:r>
            <a:r>
              <a:rPr lang="en-US" b="1" i="1" dirty="0" err="1"/>
              <a:t>kazni</a:t>
            </a:r>
            <a:r>
              <a:rPr lang="en-US" b="1" i="1" dirty="0"/>
              <a:t> </a:t>
            </a:r>
            <a:r>
              <a:rPr lang="en-US" b="1" i="1" dirty="0" err="1"/>
              <a:t>lišenja</a:t>
            </a:r>
            <a:r>
              <a:rPr lang="en-US" b="1" i="1" dirty="0"/>
              <a:t> </a:t>
            </a:r>
            <a:r>
              <a:rPr lang="en-US" b="1" i="1" dirty="0" err="1"/>
              <a:t>slobode</a:t>
            </a:r>
            <a:r>
              <a:rPr lang="en-US" b="1" i="1" dirty="0"/>
              <a:t>, pa je </a:t>
            </a:r>
            <a:r>
              <a:rPr lang="en-US" b="1" i="1" dirty="0" err="1"/>
              <a:t>po</a:t>
            </a:r>
            <a:r>
              <a:rPr lang="en-US" b="1" i="1" dirty="0"/>
              <a:t> </a:t>
            </a:r>
            <a:r>
              <a:rPr lang="en-US" b="1" i="1" dirty="0" err="1"/>
              <a:t>njemu</a:t>
            </a:r>
            <a:r>
              <a:rPr lang="en-US" b="1" i="1" dirty="0"/>
              <a:t> </a:t>
            </a:r>
            <a:r>
              <a:rPr lang="en-US" b="1" i="1" dirty="0" err="1"/>
              <a:t>ovaj</a:t>
            </a:r>
            <a:r>
              <a:rPr lang="en-US" b="1" i="1" dirty="0"/>
              <a:t> </a:t>
            </a:r>
            <a:r>
              <a:rPr lang="en-US" b="1" i="1" dirty="0" err="1"/>
              <a:t>sistem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dobio</a:t>
            </a:r>
            <a:r>
              <a:rPr lang="en-US" b="1" i="1" dirty="0"/>
              <a:t> </a:t>
            </a:r>
            <a:r>
              <a:rPr lang="en-US" b="1" i="1" dirty="0" err="1"/>
              <a:t>ime</a:t>
            </a:r>
            <a:r>
              <a:rPr lang="hr-HR" b="1" i="1" dirty="0"/>
              <a:t>.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b="1" i="1" dirty="0" err="1"/>
              <a:t>Maconochie</a:t>
            </a:r>
            <a:r>
              <a:rPr lang="en-US" b="1" i="1" dirty="0"/>
              <a:t> je </a:t>
            </a:r>
            <a:r>
              <a:rPr lang="en-US" b="1" i="1" dirty="0" err="1"/>
              <a:t>cijelu</a:t>
            </a:r>
            <a:r>
              <a:rPr lang="en-US" b="1" i="1" dirty="0"/>
              <a:t> </a:t>
            </a:r>
            <a:r>
              <a:rPr lang="en-US" b="1" i="1" dirty="0" err="1"/>
              <a:t>kaznu</a:t>
            </a:r>
            <a:r>
              <a:rPr lang="en-US" b="1" i="1" dirty="0"/>
              <a:t> </a:t>
            </a:r>
            <a:r>
              <a:rPr lang="en-US" b="1" i="1" dirty="0" err="1"/>
              <a:t>za</a:t>
            </a:r>
            <a:r>
              <a:rPr lang="en-US" b="1" i="1" dirty="0"/>
              <a:t> </a:t>
            </a:r>
            <a:r>
              <a:rPr lang="en-US" b="1" i="1" dirty="0" err="1"/>
              <a:t>svakog</a:t>
            </a:r>
            <a:r>
              <a:rPr lang="en-US" b="1" i="1" dirty="0"/>
              <a:t> </a:t>
            </a:r>
            <a:r>
              <a:rPr lang="en-US" b="1" i="1" dirty="0" err="1"/>
              <a:t>osuđenika</a:t>
            </a:r>
            <a:r>
              <a:rPr lang="en-US" b="1" i="1" dirty="0"/>
              <a:t> </a:t>
            </a:r>
            <a:r>
              <a:rPr lang="en-US" b="1" i="1" dirty="0" err="1"/>
              <a:t>pretvarao</a:t>
            </a:r>
            <a:r>
              <a:rPr lang="en-US" b="1" i="1" dirty="0"/>
              <a:t> u </a:t>
            </a:r>
            <a:r>
              <a:rPr lang="en-US" b="1" i="1" dirty="0" err="1"/>
              <a:t>bodove-poene</a:t>
            </a:r>
            <a:r>
              <a:rPr lang="hr-HR" b="1" i="1" dirty="0"/>
              <a:t>.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hr-HR" b="1" i="1" dirty="0" err="1"/>
              <a:t>S</a:t>
            </a:r>
            <a:r>
              <a:rPr lang="en-US" b="1" i="1" dirty="0" err="1"/>
              <a:t>ačinjen</a:t>
            </a:r>
            <a:r>
              <a:rPr lang="en-US" b="1" i="1" dirty="0"/>
              <a:t> je </a:t>
            </a:r>
            <a:r>
              <a:rPr lang="en-US" b="1" i="1" dirty="0" err="1"/>
              <a:t>spisak</a:t>
            </a:r>
            <a:r>
              <a:rPr lang="en-US" b="1" i="1" dirty="0"/>
              <a:t> </a:t>
            </a:r>
            <a:r>
              <a:rPr lang="en-US" b="1" i="1" dirty="0" err="1"/>
              <a:t>većine</a:t>
            </a:r>
            <a:r>
              <a:rPr lang="en-US" b="1" i="1" dirty="0"/>
              <a:t> </a:t>
            </a:r>
            <a:r>
              <a:rPr lang="en-US" b="1" i="1" dirty="0" err="1"/>
              <a:t>svakodnevnih</a:t>
            </a:r>
            <a:r>
              <a:rPr lang="en-US" b="1" i="1" dirty="0"/>
              <a:t> </a:t>
            </a:r>
            <a:r>
              <a:rPr lang="en-US" b="1" i="1" dirty="0" err="1"/>
              <a:t>aktivnosti</a:t>
            </a:r>
            <a:r>
              <a:rPr lang="en-US" b="1" i="1" dirty="0"/>
              <a:t> </a:t>
            </a:r>
            <a:r>
              <a:rPr lang="en-US" b="1" i="1" dirty="0" err="1"/>
              <a:t>osuđenika</a:t>
            </a:r>
            <a:r>
              <a:rPr lang="en-US" b="1" i="1" dirty="0"/>
              <a:t> </a:t>
            </a:r>
            <a:r>
              <a:rPr lang="en-US" b="1" i="1" dirty="0" err="1"/>
              <a:t>koji</a:t>
            </a:r>
            <a:r>
              <a:rPr lang="en-US" b="1" i="1" dirty="0"/>
              <a:t> se </a:t>
            </a:r>
            <a:r>
              <a:rPr lang="en-US" b="1" i="1" dirty="0" err="1"/>
              <a:t>vrijednuje</a:t>
            </a:r>
            <a:r>
              <a:rPr lang="en-US" b="1" i="1" dirty="0"/>
              <a:t> u </a:t>
            </a:r>
            <a:r>
              <a:rPr lang="en-US" b="1" i="1" dirty="0" err="1"/>
              <a:t>bodove</a:t>
            </a:r>
            <a:r>
              <a:rPr lang="en-US" b="1" i="1" dirty="0"/>
              <a:t>, </a:t>
            </a:r>
            <a:r>
              <a:rPr lang="en-US" b="1" i="1" dirty="0" err="1"/>
              <a:t>znači</a:t>
            </a:r>
            <a:r>
              <a:rPr lang="en-US" b="1" i="1" dirty="0"/>
              <a:t>, </a:t>
            </a:r>
            <a:r>
              <a:rPr lang="en-US" b="1" i="1" dirty="0" err="1"/>
              <a:t>svaka</a:t>
            </a:r>
            <a:r>
              <a:rPr lang="en-US" b="1" i="1" dirty="0"/>
              <a:t> </a:t>
            </a:r>
            <a:r>
              <a:rPr lang="en-US" b="1" i="1" dirty="0" err="1"/>
              <a:t>aktivnost</a:t>
            </a:r>
            <a:r>
              <a:rPr lang="en-US" b="1" i="1" dirty="0"/>
              <a:t> </a:t>
            </a:r>
            <a:r>
              <a:rPr lang="en-US" b="1" i="1" dirty="0" err="1"/>
              <a:t>osuđenika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postignuti</a:t>
            </a:r>
            <a:r>
              <a:rPr lang="en-US" b="1" i="1" dirty="0"/>
              <a:t> </a:t>
            </a:r>
            <a:r>
              <a:rPr lang="en-US" b="1" i="1" dirty="0" err="1"/>
              <a:t>rezultati</a:t>
            </a:r>
            <a:r>
              <a:rPr lang="en-US" b="1" i="1" dirty="0"/>
              <a:t> u </a:t>
            </a:r>
            <a:r>
              <a:rPr lang="en-US" b="1" i="1" dirty="0" err="1"/>
              <a:t>izvršavanju</a:t>
            </a:r>
            <a:r>
              <a:rPr lang="en-US" b="1" i="1" dirty="0"/>
              <a:t> </a:t>
            </a:r>
            <a:r>
              <a:rPr lang="en-US" b="1" i="1" dirty="0" err="1"/>
              <a:t>tih</a:t>
            </a:r>
            <a:r>
              <a:rPr lang="en-US" b="1" i="1" dirty="0"/>
              <a:t> </a:t>
            </a:r>
            <a:r>
              <a:rPr lang="en-US" b="1" i="1" dirty="0" err="1"/>
              <a:t>aktivnosti</a:t>
            </a:r>
            <a:r>
              <a:rPr lang="en-US" b="1" i="1" dirty="0"/>
              <a:t> </a:t>
            </a:r>
            <a:r>
              <a:rPr lang="en-US" b="1" i="1" dirty="0" err="1"/>
              <a:t>nosi</a:t>
            </a:r>
            <a:r>
              <a:rPr lang="en-US" b="1" i="1" dirty="0"/>
              <a:t> </a:t>
            </a:r>
            <a:r>
              <a:rPr lang="en-US" b="1" i="1" dirty="0" err="1"/>
              <a:t>određen</a:t>
            </a:r>
            <a:r>
              <a:rPr lang="en-US" b="1" i="1" dirty="0"/>
              <a:t> </a:t>
            </a:r>
            <a:r>
              <a:rPr lang="en-US" b="1" i="1" dirty="0" err="1"/>
              <a:t>broj</a:t>
            </a:r>
            <a:r>
              <a:rPr lang="en-US" b="1" i="1" dirty="0"/>
              <a:t> </a:t>
            </a:r>
            <a:r>
              <a:rPr lang="en-US" b="1" i="1" dirty="0" err="1"/>
              <a:t>poena</a:t>
            </a:r>
            <a:r>
              <a:rPr lang="en-US" b="1" i="1" dirty="0"/>
              <a:t>.</a:t>
            </a:r>
            <a:endParaRPr lang="hr-HR" b="1" i="1" dirty="0"/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b="1" i="1" dirty="0"/>
              <a:t>U </a:t>
            </a:r>
            <a:r>
              <a:rPr lang="en-US" b="1" i="1" dirty="0" err="1"/>
              <a:t>bodovnom</a:t>
            </a:r>
            <a:r>
              <a:rPr lang="en-US" b="1" i="1" dirty="0"/>
              <a:t> </a:t>
            </a:r>
            <a:r>
              <a:rPr lang="en-US" b="1" i="1" dirty="0" err="1"/>
              <a:t>sistemu</a:t>
            </a:r>
            <a:r>
              <a:rPr lang="en-US" b="1" i="1" dirty="0"/>
              <a:t>, </a:t>
            </a:r>
            <a:r>
              <a:rPr lang="en-US" b="1" i="1" dirty="0" err="1"/>
              <a:t>izdržavanje</a:t>
            </a:r>
            <a:r>
              <a:rPr lang="en-US" b="1" i="1" dirty="0"/>
              <a:t> </a:t>
            </a:r>
            <a:r>
              <a:rPr lang="en-US" b="1" i="1" dirty="0" err="1"/>
              <a:t>kazne</a:t>
            </a:r>
            <a:r>
              <a:rPr lang="en-US" b="1" i="1" dirty="0"/>
              <a:t> je </a:t>
            </a:r>
            <a:r>
              <a:rPr lang="en-US" b="1" i="1" dirty="0" err="1"/>
              <a:t>podijeljeno</a:t>
            </a:r>
            <a:r>
              <a:rPr lang="en-US" b="1" i="1" dirty="0"/>
              <a:t> u </a:t>
            </a:r>
            <a:r>
              <a:rPr lang="en-US" b="1" i="1" dirty="0" err="1"/>
              <a:t>nekoliko</a:t>
            </a:r>
            <a:r>
              <a:rPr lang="en-US" b="1" i="1" dirty="0"/>
              <a:t> </a:t>
            </a:r>
            <a:r>
              <a:rPr lang="en-US" b="1" i="1" dirty="0" err="1"/>
              <a:t>faza</a:t>
            </a:r>
            <a:r>
              <a:rPr lang="hr-HR" b="1" i="1" dirty="0"/>
              <a:t>: 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hr-HR" b="1" i="1" dirty="0"/>
              <a:t>-</a:t>
            </a:r>
            <a:r>
              <a:rPr lang="en-US" b="1" i="1" dirty="0"/>
              <a:t>U </a:t>
            </a:r>
            <a:r>
              <a:rPr lang="en-US" b="1" i="1" dirty="0" err="1"/>
              <a:t>prvoj</a:t>
            </a:r>
            <a:r>
              <a:rPr lang="en-US" b="1" i="1" dirty="0"/>
              <a:t> </a:t>
            </a:r>
            <a:r>
              <a:rPr lang="it-IT" b="1" i="1" dirty="0"/>
              <a:t>fazi osuđenici su radili i živjeli pod strogom kontrolom i disciplinom</a:t>
            </a:r>
            <a:endParaRPr lang="hr-HR" b="1" i="1" dirty="0"/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hr-HR" b="1" i="1" dirty="0"/>
              <a:t>- u  drugoj fazi je bilo </a:t>
            </a:r>
            <a:r>
              <a:rPr lang="en-US" b="1" i="1" dirty="0" err="1"/>
              <a:t>dozvoljeno</a:t>
            </a:r>
            <a:r>
              <a:rPr lang="en-US" b="1" i="1" dirty="0"/>
              <a:t> da se </a:t>
            </a:r>
            <a:r>
              <a:rPr lang="en-US" b="1" i="1" dirty="0" err="1"/>
              <a:t>udružuju</a:t>
            </a:r>
            <a:r>
              <a:rPr lang="en-US" b="1" i="1" dirty="0"/>
              <a:t> u </a:t>
            </a:r>
            <a:r>
              <a:rPr lang="en-US" b="1" i="1" dirty="0" err="1"/>
              <a:t>manje</a:t>
            </a:r>
            <a:r>
              <a:rPr lang="en-US" b="1" i="1" dirty="0"/>
              <a:t> </a:t>
            </a:r>
            <a:r>
              <a:rPr lang="en-US" b="1" i="1" dirty="0" err="1"/>
              <a:t>grupe</a:t>
            </a:r>
            <a:r>
              <a:rPr lang="en-US" b="1" i="1" dirty="0"/>
              <a:t> od 5 do 7 </a:t>
            </a:r>
            <a:r>
              <a:rPr lang="en-US" b="1" i="1" dirty="0" err="1"/>
              <a:t>ljudi</a:t>
            </a:r>
            <a:r>
              <a:rPr lang="en-US" b="1" i="1" dirty="0"/>
              <a:t>, </a:t>
            </a:r>
            <a:r>
              <a:rPr lang="en-US" b="1" i="1" dirty="0" err="1"/>
              <a:t>po</a:t>
            </a:r>
            <a:r>
              <a:rPr lang="en-US" b="1" i="1" dirty="0"/>
              <a:t> </a:t>
            </a:r>
            <a:r>
              <a:rPr lang="en-US" b="1" i="1" dirty="0" err="1"/>
              <a:t>svojoj</a:t>
            </a:r>
            <a:r>
              <a:rPr lang="en-US" b="1" i="1" dirty="0"/>
              <a:t> </a:t>
            </a:r>
            <a:r>
              <a:rPr lang="en-US" b="1" i="1" dirty="0" err="1"/>
              <a:t>volji</a:t>
            </a:r>
            <a:r>
              <a:rPr lang="en-US" b="1" i="1" dirty="0"/>
              <a:t>,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oni</a:t>
            </a:r>
            <a:r>
              <a:rPr lang="en-US" b="1" i="1" dirty="0"/>
              <a:t> </a:t>
            </a:r>
            <a:r>
              <a:rPr lang="en-US" b="1" i="1" dirty="0" err="1"/>
              <a:t>su</a:t>
            </a:r>
            <a:r>
              <a:rPr lang="en-US" b="1" i="1" dirty="0"/>
              <a:t> </a:t>
            </a:r>
            <a:r>
              <a:rPr lang="en-US" b="1" i="1" dirty="0" err="1"/>
              <a:t>zajedno</a:t>
            </a:r>
            <a:r>
              <a:rPr lang="en-US" b="1" i="1" dirty="0"/>
              <a:t> </a:t>
            </a:r>
            <a:r>
              <a:rPr lang="en-US" b="1" i="1" dirty="0" err="1"/>
              <a:t>radili</a:t>
            </a:r>
            <a:r>
              <a:rPr lang="en-US" b="1" i="1" dirty="0"/>
              <a:t>, </a:t>
            </a:r>
            <a:r>
              <a:rPr lang="en-US" b="1" i="1" dirty="0" err="1"/>
              <a:t>organizovali</a:t>
            </a:r>
            <a:r>
              <a:rPr lang="en-US" b="1" i="1" dirty="0"/>
              <a:t> </a:t>
            </a:r>
            <a:r>
              <a:rPr lang="en-US" b="1" i="1" dirty="0" err="1"/>
              <a:t>aktivnosti</a:t>
            </a:r>
            <a:r>
              <a:rPr lang="en-US" b="1" i="1" dirty="0"/>
              <a:t> </a:t>
            </a:r>
            <a:r>
              <a:rPr lang="en-US" b="1" i="1" dirty="0" err="1"/>
              <a:t>unutar</a:t>
            </a:r>
            <a:r>
              <a:rPr lang="en-US" b="1" i="1" dirty="0"/>
              <a:t> </a:t>
            </a:r>
            <a:r>
              <a:rPr lang="en-US" b="1" i="1" dirty="0" err="1"/>
              <a:t>zatvora</a:t>
            </a:r>
            <a:endParaRPr lang="hr-HR" b="1" i="1" dirty="0"/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hr-HR" b="1" i="1" dirty="0"/>
              <a:t>- u </a:t>
            </a:r>
            <a:r>
              <a:rPr lang="en-US" b="1" i="1" dirty="0" err="1"/>
              <a:t>trećoj</a:t>
            </a:r>
            <a:r>
              <a:rPr lang="en-US" b="1" i="1" dirty="0"/>
              <a:t> </a:t>
            </a:r>
            <a:r>
              <a:rPr lang="en-US" b="1" i="1" dirty="0" err="1"/>
              <a:t>fazi</a:t>
            </a:r>
            <a:r>
              <a:rPr lang="en-US" b="1" i="1" dirty="0"/>
              <a:t> </a:t>
            </a:r>
            <a:r>
              <a:rPr lang="en-US" b="1" i="1" dirty="0" err="1"/>
              <a:t>ili</a:t>
            </a:r>
            <a:r>
              <a:rPr lang="en-US" b="1" i="1" dirty="0"/>
              <a:t> "</a:t>
            </a:r>
            <a:r>
              <a:rPr lang="en-US" b="1" i="1" dirty="0" err="1"/>
              <a:t>individualizacionom</a:t>
            </a:r>
            <a:r>
              <a:rPr lang="en-US" b="1" i="1" dirty="0"/>
              <a:t> </a:t>
            </a:r>
            <a:r>
              <a:rPr lang="en-US" b="1" i="1" dirty="0" err="1"/>
              <a:t>stadijumu</a:t>
            </a:r>
            <a:r>
              <a:rPr lang="en-US" b="1" i="1" dirty="0"/>
              <a:t>" </a:t>
            </a:r>
            <a:r>
              <a:rPr lang="en-US" b="1" i="1" dirty="0" err="1"/>
              <a:t>grupe</a:t>
            </a:r>
            <a:r>
              <a:rPr lang="en-US" b="1" i="1" dirty="0"/>
              <a:t> </a:t>
            </a:r>
            <a:r>
              <a:rPr lang="en-US" b="1" i="1" dirty="0" err="1"/>
              <a:t>su</a:t>
            </a:r>
            <a:r>
              <a:rPr lang="en-US" b="1" i="1" dirty="0"/>
              <a:t> bile </a:t>
            </a:r>
            <a:r>
              <a:rPr lang="en-US" b="1" i="1" dirty="0" err="1"/>
              <a:t>rasformirane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mada</a:t>
            </a:r>
            <a:r>
              <a:rPr lang="en-US" b="1" i="1" dirty="0"/>
              <a:t> se </a:t>
            </a:r>
            <a:r>
              <a:rPr lang="en-US" b="1" i="1" dirty="0" err="1"/>
              <a:t>svaki</a:t>
            </a:r>
            <a:r>
              <a:rPr lang="en-US" b="1" i="1" dirty="0"/>
              <a:t> </a:t>
            </a:r>
            <a:r>
              <a:rPr lang="en-US" b="1" i="1" dirty="0" err="1"/>
              <a:t>zatvorenik</a:t>
            </a:r>
            <a:r>
              <a:rPr lang="en-US" b="1" i="1" dirty="0"/>
              <a:t> </a:t>
            </a:r>
            <a:r>
              <a:rPr lang="en-US" b="1" i="1" dirty="0" err="1"/>
              <a:t>zadržavao</a:t>
            </a:r>
            <a:r>
              <a:rPr lang="en-US" b="1" i="1" dirty="0"/>
              <a:t> </a:t>
            </a:r>
            <a:r>
              <a:rPr lang="en-US" b="1" i="1" dirty="0" err="1"/>
              <a:t>na</a:t>
            </a:r>
            <a:r>
              <a:rPr lang="en-US" b="1" i="1" dirty="0"/>
              <a:t> </a:t>
            </a:r>
            <a:r>
              <a:rPr lang="en-US" b="1" i="1" dirty="0" err="1"/>
              <a:t>kaznenom</a:t>
            </a:r>
            <a:r>
              <a:rPr lang="en-US" b="1" i="1" dirty="0"/>
              <a:t> </a:t>
            </a:r>
            <a:r>
              <a:rPr lang="en-US" b="1" i="1" dirty="0" err="1"/>
              <a:t>radu</a:t>
            </a:r>
            <a:r>
              <a:rPr lang="en-US" b="1" i="1" dirty="0"/>
              <a:t>, on je u </a:t>
            </a:r>
            <a:r>
              <a:rPr lang="en-US" b="1" i="1" dirty="0" err="1"/>
              <a:t>drugom</a:t>
            </a:r>
            <a:r>
              <a:rPr lang="en-US" b="1" i="1" dirty="0"/>
              <a:t> </a:t>
            </a:r>
            <a:r>
              <a:rPr lang="en-US" b="1" i="1" dirty="0" err="1"/>
              <a:t>pogledu</a:t>
            </a:r>
            <a:r>
              <a:rPr lang="en-US" b="1" i="1" dirty="0"/>
              <a:t> bio </a:t>
            </a:r>
            <a:r>
              <a:rPr lang="hr-HR" b="1" i="1" dirty="0"/>
              <a:t>s</a:t>
            </a:r>
            <a:r>
              <a:rPr lang="en-US" b="1" i="1" dirty="0" err="1"/>
              <a:t>lobodan</a:t>
            </a:r>
            <a:r>
              <a:rPr lang="hr-HR" b="1" i="1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3414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1005" y="0"/>
            <a:ext cx="8911687" cy="1280890"/>
          </a:xfrm>
        </p:spPr>
        <p:txBody>
          <a:bodyPr/>
          <a:lstStyle/>
          <a:p>
            <a:r>
              <a:rPr lang="en-US" b="1" i="1" u="sng" dirty="0" err="1"/>
              <a:t>Engleski</a:t>
            </a:r>
            <a:r>
              <a:rPr lang="en-US" b="1" i="1" u="sng" dirty="0"/>
              <a:t> </a:t>
            </a:r>
            <a:r>
              <a:rPr lang="en-US" b="1" i="1" u="sng" dirty="0" err="1"/>
              <a:t>progresivni</a:t>
            </a:r>
            <a:r>
              <a:rPr lang="en-US" b="1" i="1" u="sng" dirty="0"/>
              <a:t> </a:t>
            </a:r>
            <a:r>
              <a:rPr lang="en-US" b="1" i="1" u="sng" dirty="0" err="1"/>
              <a:t>sistem</a:t>
            </a:r>
            <a:endParaRPr lang="en-US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80890"/>
            <a:ext cx="11504612" cy="5470430"/>
          </a:xfrm>
        </p:spPr>
        <p:txBody>
          <a:bodyPr/>
          <a:lstStyle/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 err="1"/>
              <a:t>Nazvan</a:t>
            </a:r>
            <a:r>
              <a:rPr lang="en-US" b="1" i="1" dirty="0"/>
              <a:t> je </a:t>
            </a:r>
            <a:r>
              <a:rPr lang="en-US" b="1" i="1" dirty="0" err="1"/>
              <a:t>progresivnim</a:t>
            </a:r>
            <a:r>
              <a:rPr lang="en-US" b="1" i="1" dirty="0"/>
              <a:t> </a:t>
            </a:r>
            <a:r>
              <a:rPr lang="en-US" b="1" i="1" dirty="0" err="1"/>
              <a:t>zato</a:t>
            </a:r>
            <a:r>
              <a:rPr lang="en-US" b="1" i="1" dirty="0"/>
              <a:t> </a:t>
            </a:r>
            <a:r>
              <a:rPr lang="en-US" b="1" i="1" dirty="0" err="1"/>
              <a:t>što</a:t>
            </a:r>
            <a:r>
              <a:rPr lang="en-US" b="1" i="1" dirty="0"/>
              <a:t> je </a:t>
            </a:r>
            <a:r>
              <a:rPr lang="en-US" b="1" i="1" dirty="0" err="1"/>
              <a:t>tako</a:t>
            </a:r>
            <a:r>
              <a:rPr lang="en-US" b="1" i="1" dirty="0"/>
              <a:t> </a:t>
            </a:r>
            <a:r>
              <a:rPr lang="en-US" b="1" i="1" dirty="0" err="1"/>
              <a:t>koncipiran</a:t>
            </a:r>
            <a:r>
              <a:rPr lang="en-US" b="1" i="1" dirty="0"/>
              <a:t> da </a:t>
            </a:r>
            <a:r>
              <a:rPr lang="en-US" b="1" i="1" dirty="0" err="1"/>
              <a:t>osuđenik</a:t>
            </a:r>
            <a:r>
              <a:rPr lang="en-US" b="1" i="1" dirty="0"/>
              <a:t> </a:t>
            </a:r>
            <a:r>
              <a:rPr lang="en-US" b="1" i="1" dirty="0" err="1"/>
              <a:t>svoj</a:t>
            </a:r>
            <a:r>
              <a:rPr lang="en-US" b="1" i="1" dirty="0"/>
              <a:t> </a:t>
            </a:r>
            <a:r>
              <a:rPr lang="en-US" b="1" i="1" dirty="0" err="1"/>
              <a:t>položaj</a:t>
            </a:r>
            <a:r>
              <a:rPr lang="en-US" b="1" i="1" dirty="0"/>
              <a:t> u </a:t>
            </a:r>
            <a:r>
              <a:rPr lang="en-US" b="1" i="1" dirty="0" err="1"/>
              <a:t>zatvoru</a:t>
            </a:r>
            <a:r>
              <a:rPr lang="en-US" b="1" i="1" dirty="0"/>
              <a:t> </a:t>
            </a:r>
            <a:r>
              <a:rPr lang="en-US" b="1" i="1" dirty="0" err="1"/>
              <a:t>stalno</a:t>
            </a:r>
            <a:r>
              <a:rPr lang="en-US" b="1" i="1" dirty="0"/>
              <a:t> </a:t>
            </a:r>
            <a:r>
              <a:rPr lang="en-US" b="1" i="1" dirty="0" err="1"/>
              <a:t>mijenja</a:t>
            </a:r>
            <a:r>
              <a:rPr lang="en-US" b="1" i="1" dirty="0"/>
              <a:t> </a:t>
            </a:r>
            <a:r>
              <a:rPr lang="en-US" b="1" i="1" dirty="0" err="1"/>
              <a:t>ka</a:t>
            </a:r>
            <a:r>
              <a:rPr lang="en-US" b="1" i="1" dirty="0"/>
              <a:t> </a:t>
            </a:r>
            <a:r>
              <a:rPr lang="en-US" b="1" i="1" dirty="0" err="1"/>
              <a:t>boljem</a:t>
            </a:r>
            <a:r>
              <a:rPr lang="en-US" b="1" i="1" dirty="0"/>
              <a:t>, </a:t>
            </a:r>
            <a:r>
              <a:rPr lang="en-US" b="1" i="1" dirty="0" err="1"/>
              <a:t>tj</a:t>
            </a:r>
            <a:r>
              <a:rPr lang="en-US" b="1" i="1" dirty="0"/>
              <a:t>. da </a:t>
            </a:r>
            <a:r>
              <a:rPr lang="en-US" b="1" i="1" dirty="0" err="1"/>
              <a:t>stalno</a:t>
            </a:r>
            <a:r>
              <a:rPr lang="en-US" b="1" i="1" dirty="0"/>
              <a:t> </a:t>
            </a:r>
            <a:r>
              <a:rPr lang="en-US" b="1" i="1" dirty="0" err="1"/>
              <a:t>ostvaruje</a:t>
            </a:r>
            <a:r>
              <a:rPr lang="en-US" b="1" i="1" dirty="0"/>
              <a:t> </a:t>
            </a:r>
            <a:r>
              <a:rPr lang="en-US" b="1" i="1" dirty="0" err="1"/>
              <a:t>progres</a:t>
            </a:r>
            <a:r>
              <a:rPr lang="en-US" b="1" i="1" dirty="0"/>
              <a:t> u </a:t>
            </a:r>
            <a:r>
              <a:rPr lang="en-US" b="1" i="1" dirty="0" err="1"/>
              <a:t>pogledu</a:t>
            </a:r>
            <a:r>
              <a:rPr lang="en-US" b="1" i="1" dirty="0"/>
              <a:t> </a:t>
            </a:r>
            <a:r>
              <a:rPr lang="en-US" b="1" i="1" dirty="0" err="1"/>
              <a:t>režima</a:t>
            </a:r>
            <a:r>
              <a:rPr lang="en-US" b="1" i="1" dirty="0"/>
              <a:t> pod </a:t>
            </a:r>
            <a:r>
              <a:rPr lang="en-US" b="1" i="1" dirty="0" err="1"/>
              <a:t>kojim</a:t>
            </a:r>
            <a:r>
              <a:rPr lang="en-US" b="1" i="1" dirty="0"/>
              <a:t> </a:t>
            </a:r>
            <a:r>
              <a:rPr lang="en-US" b="1" i="1" dirty="0" err="1"/>
              <a:t>izdržava</a:t>
            </a:r>
            <a:r>
              <a:rPr lang="en-US" b="1" i="1" dirty="0"/>
              <a:t> </a:t>
            </a:r>
            <a:r>
              <a:rPr lang="en-US" b="1" i="1" dirty="0" err="1"/>
              <a:t>kaznu</a:t>
            </a:r>
            <a:r>
              <a:rPr lang="hr-HR" b="1" i="1" dirty="0"/>
              <a:t>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 err="1"/>
              <a:t>Nastale</a:t>
            </a:r>
            <a:r>
              <a:rPr lang="hr-HR" b="1" i="1" dirty="0"/>
              <a:t> su</a:t>
            </a:r>
            <a:r>
              <a:rPr lang="en-US" b="1" i="1" dirty="0"/>
              <a:t> </a:t>
            </a:r>
            <a:r>
              <a:rPr lang="en-US" b="1" i="1" dirty="0" err="1"/>
              <a:t>različite</a:t>
            </a:r>
            <a:r>
              <a:rPr lang="en-US" b="1" i="1" dirty="0"/>
              <a:t> </a:t>
            </a:r>
            <a:r>
              <a:rPr lang="en-US" b="1" i="1" dirty="0" err="1"/>
              <a:t>varijante</a:t>
            </a:r>
            <a:r>
              <a:rPr lang="en-US" b="1" i="1" dirty="0"/>
              <a:t> </a:t>
            </a:r>
            <a:r>
              <a:rPr lang="hr-HR" b="1" i="1" dirty="0"/>
              <a:t>ovog</a:t>
            </a:r>
            <a:r>
              <a:rPr lang="en-US" b="1" i="1" dirty="0"/>
              <a:t> </a:t>
            </a:r>
            <a:r>
              <a:rPr lang="en-US" b="1" i="1" dirty="0" err="1"/>
              <a:t>sistema</a:t>
            </a:r>
            <a:r>
              <a:rPr lang="en-US" b="1" i="1" dirty="0"/>
              <a:t> </a:t>
            </a:r>
            <a:r>
              <a:rPr lang="en-US" b="1" i="1" dirty="0" err="1"/>
              <a:t>ali</a:t>
            </a:r>
            <a:r>
              <a:rPr lang="en-US" b="1" i="1" dirty="0"/>
              <a:t> </a:t>
            </a:r>
            <a:r>
              <a:rPr lang="en-US" b="1" i="1" dirty="0" err="1"/>
              <a:t>su</a:t>
            </a:r>
            <a:r>
              <a:rPr lang="en-US" b="1" i="1" dirty="0"/>
              <a:t> </a:t>
            </a:r>
            <a:r>
              <a:rPr lang="en-US" b="1" i="1" dirty="0" err="1"/>
              <a:t>najpoznatiji</a:t>
            </a:r>
            <a:r>
              <a:rPr lang="en-US" b="1" i="1" dirty="0"/>
              <a:t> </a:t>
            </a:r>
            <a:r>
              <a:rPr lang="en-US" b="1" i="1" dirty="0" err="1"/>
              <a:t>tzv</a:t>
            </a:r>
            <a:r>
              <a:rPr lang="en-US" b="1" i="1" dirty="0"/>
              <a:t>. </a:t>
            </a:r>
            <a:r>
              <a:rPr lang="en-US" b="1" i="1" dirty="0" err="1"/>
              <a:t>engleski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irski</a:t>
            </a:r>
            <a:r>
              <a:rPr lang="en-US" b="1" i="1" dirty="0"/>
              <a:t> </a:t>
            </a:r>
            <a:r>
              <a:rPr lang="en-US" b="1" i="1" dirty="0" err="1"/>
              <a:t>progresivni</a:t>
            </a:r>
            <a:r>
              <a:rPr lang="en-US" b="1" i="1" dirty="0"/>
              <a:t> s</a:t>
            </a:r>
            <a:r>
              <a:rPr lang="hr-HR" b="1" i="1" dirty="0"/>
              <a:t>i</a:t>
            </a:r>
            <a:r>
              <a:rPr lang="en-US" b="1" i="1" dirty="0"/>
              <a:t>stem</a:t>
            </a:r>
            <a:r>
              <a:rPr lang="hr-HR" b="1" i="1" dirty="0"/>
              <a:t>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 err="1"/>
              <a:t>Engleska</a:t>
            </a:r>
            <a:r>
              <a:rPr lang="en-US" b="1" i="1" dirty="0"/>
              <a:t> </a:t>
            </a:r>
            <a:r>
              <a:rPr lang="en-US" b="1" i="1" dirty="0" err="1"/>
              <a:t>varijanta</a:t>
            </a:r>
            <a:r>
              <a:rPr lang="en-US" b="1" i="1" dirty="0"/>
              <a:t> </a:t>
            </a:r>
            <a:r>
              <a:rPr lang="en-US" b="1" i="1" dirty="0" err="1"/>
              <a:t>progresivnog</a:t>
            </a:r>
            <a:r>
              <a:rPr lang="en-US" b="1" i="1" dirty="0"/>
              <a:t> </a:t>
            </a:r>
            <a:r>
              <a:rPr lang="en-US" b="1" i="1" dirty="0" err="1"/>
              <a:t>sistema</a:t>
            </a:r>
            <a:r>
              <a:rPr lang="en-US" b="1" i="1" dirty="0"/>
              <a:t> </a:t>
            </a:r>
            <a:r>
              <a:rPr lang="en-US" b="1" i="1" dirty="0" err="1"/>
              <a:t>uvedena</a:t>
            </a:r>
            <a:r>
              <a:rPr lang="en-US" b="1" i="1" dirty="0"/>
              <a:t> je 1853. </a:t>
            </a:r>
            <a:r>
              <a:rPr lang="en-US" b="1" i="1" dirty="0" err="1"/>
              <a:t>godine</a:t>
            </a:r>
            <a:r>
              <a:rPr lang="en-US" b="1" i="1" dirty="0"/>
              <a:t> u </a:t>
            </a:r>
            <a:r>
              <a:rPr lang="en-US" b="1" i="1" dirty="0" err="1"/>
              <a:t>zatvorima</a:t>
            </a:r>
            <a:r>
              <a:rPr lang="en-US" b="1" i="1" dirty="0"/>
              <a:t> u </a:t>
            </a:r>
            <a:r>
              <a:rPr lang="en-US" b="1" i="1" dirty="0" err="1"/>
              <a:t>kojima</a:t>
            </a:r>
            <a:r>
              <a:rPr lang="en-US" b="1" i="1" dirty="0"/>
              <a:t> </a:t>
            </a:r>
            <a:r>
              <a:rPr lang="en-US" b="1" i="1" dirty="0" err="1"/>
              <a:t>su</a:t>
            </a:r>
            <a:r>
              <a:rPr lang="en-US" b="1" i="1" dirty="0"/>
              <a:t> </a:t>
            </a:r>
            <a:r>
              <a:rPr lang="en-US" b="1" i="1" dirty="0" err="1"/>
              <a:t>kaznu</a:t>
            </a:r>
            <a:r>
              <a:rPr lang="en-US" b="1" i="1" dirty="0"/>
              <a:t> </a:t>
            </a:r>
            <a:r>
              <a:rPr lang="en-US" b="1" i="1" dirty="0" err="1"/>
              <a:t>izdržavali</a:t>
            </a:r>
            <a:r>
              <a:rPr lang="en-US" b="1" i="1" dirty="0"/>
              <a:t> </a:t>
            </a:r>
            <a:r>
              <a:rPr lang="en-US" b="1" i="1" dirty="0" err="1"/>
              <a:t>osuđenici</a:t>
            </a:r>
            <a:r>
              <a:rPr lang="en-US" b="1" i="1" dirty="0"/>
              <a:t> </a:t>
            </a:r>
            <a:r>
              <a:rPr lang="en-US" b="1" i="1" dirty="0" err="1"/>
              <a:t>na</a:t>
            </a:r>
            <a:r>
              <a:rPr lang="en-US" b="1" i="1" dirty="0"/>
              <a:t> </a:t>
            </a:r>
            <a:r>
              <a:rPr lang="en-US" b="1" i="1" dirty="0" err="1"/>
              <a:t>duže</a:t>
            </a:r>
            <a:r>
              <a:rPr lang="en-US" b="1" i="1" dirty="0"/>
              <a:t> </a:t>
            </a:r>
            <a:r>
              <a:rPr lang="en-US" b="1" i="1" dirty="0" err="1"/>
              <a:t>vremenske</a:t>
            </a:r>
            <a:r>
              <a:rPr lang="en-US" b="1" i="1" dirty="0"/>
              <a:t> </a:t>
            </a:r>
            <a:r>
              <a:rPr lang="en-US" b="1" i="1" dirty="0" err="1"/>
              <a:t>kazne</a:t>
            </a:r>
            <a:r>
              <a:rPr lang="hr-HR" b="1" i="1" dirty="0"/>
              <a:t>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 err="1"/>
              <a:t>Izvršenje</a:t>
            </a:r>
            <a:r>
              <a:rPr lang="en-US" b="1" i="1" dirty="0"/>
              <a:t> </a:t>
            </a:r>
            <a:r>
              <a:rPr lang="en-US" b="1" i="1" dirty="0" err="1"/>
              <a:t>kazne</a:t>
            </a:r>
            <a:r>
              <a:rPr lang="en-US" b="1" i="1" dirty="0"/>
              <a:t> se </a:t>
            </a:r>
            <a:r>
              <a:rPr lang="en-US" b="1" i="1" dirty="0" err="1"/>
              <a:t>odvijalo</a:t>
            </a:r>
            <a:r>
              <a:rPr lang="en-US" b="1" i="1" dirty="0"/>
              <a:t> u tri faze </a:t>
            </a:r>
            <a:r>
              <a:rPr lang="en-US" b="1" i="1" dirty="0" err="1"/>
              <a:t>i</a:t>
            </a:r>
            <a:r>
              <a:rPr lang="en-US" b="1" i="1" dirty="0"/>
              <a:t> to: </a:t>
            </a:r>
            <a:r>
              <a:rPr lang="en-US" b="1" i="1" dirty="0" err="1"/>
              <a:t>faza</a:t>
            </a:r>
            <a:r>
              <a:rPr lang="en-US" b="1" i="1" dirty="0"/>
              <a:t> </a:t>
            </a:r>
            <a:r>
              <a:rPr lang="en-US" b="1" i="1" dirty="0" err="1"/>
              <a:t>izolacije</a:t>
            </a:r>
            <a:r>
              <a:rPr lang="en-US" b="1" i="1" dirty="0"/>
              <a:t> </a:t>
            </a:r>
            <a:r>
              <a:rPr lang="en-US" b="1" i="1" dirty="0" err="1"/>
              <a:t>ćelijskog</a:t>
            </a:r>
            <a:r>
              <a:rPr lang="en-US" b="1" i="1" dirty="0"/>
              <a:t> </a:t>
            </a:r>
            <a:r>
              <a:rPr lang="en-US" b="1" i="1" dirty="0" err="1"/>
              <a:t>tipa</a:t>
            </a:r>
            <a:r>
              <a:rPr lang="en-US" b="1" i="1" dirty="0"/>
              <a:t>, </a:t>
            </a:r>
            <a:r>
              <a:rPr lang="en-US" b="1" i="1" dirty="0" err="1"/>
              <a:t>faza</a:t>
            </a:r>
            <a:r>
              <a:rPr lang="en-US" b="1" i="1" dirty="0"/>
              <a:t> </a:t>
            </a:r>
            <a:r>
              <a:rPr lang="en-US" b="1" i="1" dirty="0" err="1"/>
              <a:t>zajedni</a:t>
            </a:r>
            <a:r>
              <a:rPr lang="hr-HR" b="1" i="1" dirty="0"/>
              <a:t>č</a:t>
            </a:r>
            <a:r>
              <a:rPr lang="en-US" b="1" i="1" dirty="0" err="1"/>
              <a:t>kog</a:t>
            </a:r>
            <a:r>
              <a:rPr lang="en-US" b="1" i="1" dirty="0"/>
              <a:t> </a:t>
            </a:r>
            <a:r>
              <a:rPr lang="en-US" b="1" i="1" dirty="0" err="1"/>
              <a:t>izdržavanje</a:t>
            </a:r>
            <a:r>
              <a:rPr lang="en-US" b="1" i="1" dirty="0"/>
              <a:t> </a:t>
            </a:r>
            <a:r>
              <a:rPr lang="en-US" b="1" i="1" dirty="0" err="1"/>
              <a:t>kazne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treća</a:t>
            </a:r>
            <a:r>
              <a:rPr lang="en-US" b="1" i="1" dirty="0"/>
              <a:t> </a:t>
            </a:r>
            <a:r>
              <a:rPr lang="en-US" b="1" i="1" dirty="0" err="1"/>
              <a:t>faza</a:t>
            </a:r>
            <a:r>
              <a:rPr lang="en-US" b="1" i="1" dirty="0"/>
              <a:t> je </a:t>
            </a:r>
            <a:r>
              <a:rPr lang="en-US" b="1" i="1" dirty="0" err="1"/>
              <a:t>bila</a:t>
            </a:r>
            <a:r>
              <a:rPr lang="en-US" b="1" i="1" dirty="0"/>
              <a:t> </a:t>
            </a:r>
            <a:r>
              <a:rPr lang="en-US" b="1" i="1" dirty="0" err="1"/>
              <a:t>faza</a:t>
            </a:r>
            <a:r>
              <a:rPr lang="en-US" b="1" i="1" dirty="0"/>
              <a:t> </a:t>
            </a:r>
            <a:r>
              <a:rPr lang="en-US" b="1" i="1" dirty="0" err="1"/>
              <a:t>uslovnog</a:t>
            </a:r>
            <a:r>
              <a:rPr lang="en-US" b="1" i="1" dirty="0"/>
              <a:t> </a:t>
            </a:r>
            <a:r>
              <a:rPr lang="en-US" b="1" i="1" dirty="0" err="1"/>
              <a:t>otpuštanja</a:t>
            </a:r>
            <a:r>
              <a:rPr lang="hr-HR" b="1" i="1" dirty="0"/>
              <a:t>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/>
              <a:t>On je </a:t>
            </a:r>
            <a:r>
              <a:rPr lang="en-US" b="1" i="1" dirty="0" err="1"/>
              <a:t>brzo</a:t>
            </a:r>
            <a:r>
              <a:rPr lang="en-US" b="1" i="1" dirty="0"/>
              <a:t> </a:t>
            </a:r>
            <a:r>
              <a:rPr lang="en-US" b="1" i="1" dirty="0" err="1"/>
              <a:t>prihvatan</a:t>
            </a:r>
            <a:r>
              <a:rPr lang="en-US" b="1" i="1" dirty="0"/>
              <a:t> od </a:t>
            </a:r>
            <a:r>
              <a:rPr lang="en-US" b="1" i="1" dirty="0" err="1"/>
              <a:t>većine</a:t>
            </a:r>
            <a:r>
              <a:rPr lang="en-US" b="1" i="1" dirty="0"/>
              <a:t> </a:t>
            </a:r>
            <a:r>
              <a:rPr lang="en-US" b="1" i="1" dirty="0" err="1"/>
              <a:t>zemalja</a:t>
            </a:r>
            <a:r>
              <a:rPr lang="en-US" b="1" i="1" dirty="0"/>
              <a:t>, a u </a:t>
            </a:r>
            <a:r>
              <a:rPr lang="en-US" b="1" i="1" dirty="0" err="1"/>
              <a:t>Evropi</a:t>
            </a:r>
            <a:r>
              <a:rPr lang="en-US" b="1" i="1" dirty="0"/>
              <a:t> </a:t>
            </a:r>
            <a:r>
              <a:rPr lang="en-US" b="1" i="1" dirty="0" err="1"/>
              <a:t>prvi</a:t>
            </a:r>
            <a:r>
              <a:rPr lang="en-US" b="1" i="1" dirty="0"/>
              <a:t> </a:t>
            </a:r>
            <a:r>
              <a:rPr lang="en-US" b="1" i="1" dirty="0" err="1"/>
              <a:t>ga</a:t>
            </a:r>
            <a:r>
              <a:rPr lang="en-US" b="1" i="1" dirty="0"/>
              <a:t> </a:t>
            </a:r>
            <a:r>
              <a:rPr lang="en-US" b="1" i="1" dirty="0" err="1"/>
              <a:t>prihvata</a:t>
            </a:r>
            <a:r>
              <a:rPr lang="en-US" b="1" i="1" dirty="0"/>
              <a:t> </a:t>
            </a:r>
            <a:r>
              <a:rPr lang="en-US" b="1" i="1" dirty="0" err="1"/>
              <a:t>Švajcarska</a:t>
            </a:r>
            <a:r>
              <a:rPr lang="en-US" b="1" i="1" dirty="0"/>
              <a:t> u </a:t>
            </a:r>
            <a:r>
              <a:rPr lang="en-US" b="1" i="1" dirty="0" err="1"/>
              <a:t>zatvoru</a:t>
            </a:r>
            <a:r>
              <a:rPr lang="en-US" b="1" i="1" dirty="0"/>
              <a:t> u </a:t>
            </a:r>
            <a:r>
              <a:rPr lang="en-US" b="1" i="1" dirty="0" err="1"/>
              <a:t>Lenzburgu</a:t>
            </a:r>
            <a:r>
              <a:rPr lang="en-US" b="1" i="1" dirty="0"/>
              <a:t>, a </a:t>
            </a:r>
            <a:r>
              <a:rPr lang="en-US" b="1" i="1" dirty="0" err="1"/>
              <a:t>kasnije</a:t>
            </a:r>
            <a:r>
              <a:rPr lang="en-US" b="1" i="1" dirty="0"/>
              <a:t> </a:t>
            </a:r>
            <a:r>
              <a:rPr lang="en-US" b="1" i="1" dirty="0" err="1"/>
              <a:t>ga</a:t>
            </a:r>
            <a:r>
              <a:rPr lang="en-US" b="1" i="1" dirty="0"/>
              <a:t> </a:t>
            </a:r>
            <a:r>
              <a:rPr lang="en-US" b="1" i="1" dirty="0" err="1"/>
              <a:t>uvode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drugi</a:t>
            </a:r>
            <a:r>
              <a:rPr lang="en-US" b="1" i="1" dirty="0"/>
              <a:t> </a:t>
            </a:r>
            <a:r>
              <a:rPr lang="en-US" b="1" i="1" dirty="0" err="1"/>
              <a:t>zatvori</a:t>
            </a:r>
            <a:r>
              <a:rPr lang="en-US" b="1" i="1" dirty="0"/>
              <a:t> u </a:t>
            </a:r>
            <a:r>
              <a:rPr lang="en-US" b="1" i="1" dirty="0" err="1"/>
              <a:t>Švajcarskoj</a:t>
            </a:r>
            <a:r>
              <a:rPr lang="en-US" b="1" i="1" dirty="0"/>
              <a:t>, </a:t>
            </a:r>
            <a:r>
              <a:rPr lang="en-US" b="1" i="1" dirty="0" err="1"/>
              <a:t>zatim</a:t>
            </a:r>
            <a:r>
              <a:rPr lang="en-US" b="1" i="1" dirty="0"/>
              <a:t> </a:t>
            </a:r>
            <a:r>
              <a:rPr lang="en-US" b="1" i="1" dirty="0" err="1"/>
              <a:t>Francuska</a:t>
            </a:r>
            <a:r>
              <a:rPr lang="en-US" b="1" i="1" dirty="0"/>
              <a:t>, </a:t>
            </a:r>
            <a:r>
              <a:rPr lang="en-US" b="1" i="1" dirty="0" err="1"/>
              <a:t>Portugalija</a:t>
            </a:r>
            <a:r>
              <a:rPr lang="en-US" b="1" i="1" dirty="0"/>
              <a:t>, </a:t>
            </a:r>
            <a:r>
              <a:rPr lang="en-US" b="1" i="1" dirty="0" err="1"/>
              <a:t>Holandija</a:t>
            </a:r>
            <a:r>
              <a:rPr lang="en-US" b="1" i="1" dirty="0"/>
              <a:t>, </a:t>
            </a:r>
            <a:r>
              <a:rPr lang="en-US" b="1" i="1" dirty="0" err="1"/>
              <a:t>Belgija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dr</a:t>
            </a:r>
            <a:r>
              <a:rPr lang="hr-HR" b="1" i="1" dirty="0"/>
              <a:t>.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39067209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0"/>
            <a:ext cx="8911687" cy="1280890"/>
          </a:xfrm>
        </p:spPr>
        <p:txBody>
          <a:bodyPr/>
          <a:lstStyle/>
          <a:p>
            <a:r>
              <a:rPr lang="en-US" b="1" i="1" u="sng" dirty="0" err="1"/>
              <a:t>Irski</a:t>
            </a:r>
            <a:r>
              <a:rPr lang="en-US" b="1" i="1" u="sng" dirty="0"/>
              <a:t> </a:t>
            </a:r>
            <a:r>
              <a:rPr lang="en-US" b="1" i="1" u="sng" dirty="0" err="1"/>
              <a:t>progresivni</a:t>
            </a:r>
            <a:r>
              <a:rPr lang="en-US" b="1" i="1" u="sng" dirty="0"/>
              <a:t> </a:t>
            </a:r>
            <a:r>
              <a:rPr lang="en-US" b="1" i="1" u="sng" dirty="0" err="1"/>
              <a:t>sistem</a:t>
            </a:r>
            <a:endParaRPr lang="en-US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" y="1813560"/>
            <a:ext cx="8366760" cy="5364480"/>
          </a:xfrm>
        </p:spPr>
        <p:txBody>
          <a:bodyPr/>
          <a:lstStyle/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 err="1"/>
              <a:t>Irski</a:t>
            </a:r>
            <a:r>
              <a:rPr lang="en-US" b="1" i="1" dirty="0"/>
              <a:t> </a:t>
            </a:r>
            <a:r>
              <a:rPr lang="en-US" b="1" i="1" dirty="0" err="1"/>
              <a:t>progresivni</a:t>
            </a:r>
            <a:r>
              <a:rPr lang="en-US" b="1" i="1" dirty="0"/>
              <a:t> </a:t>
            </a:r>
            <a:r>
              <a:rPr lang="en-US" b="1" i="1" dirty="0" err="1"/>
              <a:t>sistem</a:t>
            </a:r>
            <a:r>
              <a:rPr lang="en-US" b="1" i="1" dirty="0"/>
              <a:t> </a:t>
            </a:r>
            <a:r>
              <a:rPr lang="en-US" b="1" i="1" dirty="0" err="1"/>
              <a:t>predstavlja</a:t>
            </a:r>
            <a:r>
              <a:rPr lang="en-US" b="1" i="1" dirty="0"/>
              <a:t> </a:t>
            </a:r>
            <a:r>
              <a:rPr lang="en-US" b="1" i="1" dirty="0" err="1"/>
              <a:t>dograđen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usavršen</a:t>
            </a:r>
            <a:r>
              <a:rPr lang="en-US" b="1" i="1" dirty="0"/>
              <a:t> </a:t>
            </a:r>
            <a:r>
              <a:rPr lang="en-US" b="1" i="1" dirty="0" err="1"/>
              <a:t>engleski</a:t>
            </a:r>
            <a:r>
              <a:rPr lang="en-US" b="1" i="1" dirty="0"/>
              <a:t> </a:t>
            </a:r>
            <a:r>
              <a:rPr lang="en-US" b="1" i="1" dirty="0" err="1"/>
              <a:t>progresivni</a:t>
            </a:r>
            <a:r>
              <a:rPr lang="en-US" b="1" i="1" dirty="0"/>
              <a:t> </a:t>
            </a:r>
            <a:r>
              <a:rPr lang="en-US" b="1" i="1" dirty="0" err="1"/>
              <a:t>sistem</a:t>
            </a:r>
            <a:r>
              <a:rPr lang="en-US" b="1" i="1" dirty="0"/>
              <a:t> </a:t>
            </a:r>
            <a:r>
              <a:rPr lang="en-US" b="1" i="1" dirty="0" err="1"/>
              <a:t>koji</a:t>
            </a:r>
            <a:r>
              <a:rPr lang="en-US" b="1" i="1" dirty="0"/>
              <a:t> je, </a:t>
            </a:r>
            <a:r>
              <a:rPr lang="en-US" b="1" i="1" dirty="0" err="1"/>
              <a:t>takođe</a:t>
            </a:r>
            <a:r>
              <a:rPr lang="en-US" b="1" i="1" dirty="0"/>
              <a:t>, </a:t>
            </a:r>
            <a:r>
              <a:rPr lang="en-US" b="1" i="1" dirty="0" err="1"/>
              <a:t>koncipiran</a:t>
            </a:r>
            <a:r>
              <a:rPr lang="en-US" b="1" i="1" dirty="0"/>
              <a:t> </a:t>
            </a:r>
            <a:r>
              <a:rPr lang="en-US" b="1" i="1" dirty="0" err="1"/>
              <a:t>na</a:t>
            </a:r>
            <a:r>
              <a:rPr lang="en-US" b="1" i="1" dirty="0"/>
              <a:t> </a:t>
            </a:r>
            <a:r>
              <a:rPr lang="en-US" b="1" i="1" dirty="0" err="1"/>
              <a:t>ideji</a:t>
            </a:r>
            <a:r>
              <a:rPr lang="en-US" b="1" i="1" dirty="0"/>
              <a:t> da se </a:t>
            </a:r>
            <a:r>
              <a:rPr lang="en-US" b="1" i="1" dirty="0" err="1"/>
              <a:t>osuđenici</a:t>
            </a:r>
            <a:r>
              <a:rPr lang="en-US" b="1" i="1" dirty="0"/>
              <a:t> </a:t>
            </a:r>
            <a:r>
              <a:rPr lang="en-US" b="1" i="1" dirty="0" err="1"/>
              <a:t>motivišu</a:t>
            </a:r>
            <a:r>
              <a:rPr lang="en-US" b="1" i="1" dirty="0"/>
              <a:t> da </a:t>
            </a:r>
            <a:r>
              <a:rPr lang="en-US" b="1" i="1" dirty="0" err="1"/>
              <a:t>svojim</a:t>
            </a:r>
            <a:r>
              <a:rPr lang="en-US" b="1" i="1" dirty="0"/>
              <a:t> </a:t>
            </a:r>
            <a:r>
              <a:rPr lang="en-US" b="1" i="1" dirty="0" err="1"/>
              <a:t>ponašanjem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radom</a:t>
            </a:r>
            <a:r>
              <a:rPr lang="en-US" b="1" i="1" dirty="0"/>
              <a:t> </a:t>
            </a:r>
            <a:r>
              <a:rPr lang="en-US" b="1" i="1" dirty="0" err="1"/>
              <a:t>napreduju</a:t>
            </a:r>
            <a:r>
              <a:rPr lang="hr-HR" b="1" i="1" dirty="0"/>
              <a:t>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 err="1"/>
              <a:t>Razlika</a:t>
            </a:r>
            <a:r>
              <a:rPr lang="en-US" b="1" i="1" dirty="0"/>
              <a:t> </a:t>
            </a:r>
            <a:r>
              <a:rPr lang="en-US" b="1" i="1" dirty="0" err="1"/>
              <a:t>između</a:t>
            </a:r>
            <a:r>
              <a:rPr lang="en-US" b="1" i="1" dirty="0"/>
              <a:t> </a:t>
            </a:r>
            <a:r>
              <a:rPr lang="en-US" b="1" i="1" dirty="0" err="1"/>
              <a:t>ovog</a:t>
            </a:r>
            <a:r>
              <a:rPr lang="en-US" b="1" i="1" dirty="0"/>
              <a:t> </a:t>
            </a:r>
            <a:r>
              <a:rPr lang="en-US" b="1" i="1" dirty="0" err="1"/>
              <a:t>sistema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engleskog</a:t>
            </a:r>
            <a:r>
              <a:rPr lang="en-US" b="1" i="1" dirty="0"/>
              <a:t> </a:t>
            </a:r>
            <a:r>
              <a:rPr lang="en-US" b="1" i="1" dirty="0" err="1"/>
              <a:t>progresivnog</a:t>
            </a:r>
            <a:r>
              <a:rPr lang="en-US" b="1" i="1" dirty="0"/>
              <a:t> </a:t>
            </a:r>
            <a:r>
              <a:rPr lang="en-US" b="1" i="1" dirty="0" err="1"/>
              <a:t>sistema</a:t>
            </a:r>
            <a:r>
              <a:rPr lang="en-US" b="1" i="1" dirty="0"/>
              <a:t> je u tome </a:t>
            </a:r>
            <a:r>
              <a:rPr lang="en-US" b="1" i="1" dirty="0" err="1"/>
              <a:t>što</a:t>
            </a:r>
            <a:r>
              <a:rPr lang="en-US" b="1" i="1" dirty="0"/>
              <a:t> je, </a:t>
            </a:r>
            <a:r>
              <a:rPr lang="en-US" b="1" i="1" dirty="0" err="1"/>
              <a:t>na</a:t>
            </a:r>
            <a:r>
              <a:rPr lang="en-US" b="1" i="1" dirty="0"/>
              <a:t> </a:t>
            </a:r>
            <a:r>
              <a:rPr lang="en-US" b="1" i="1" dirty="0" err="1"/>
              <a:t>osnovu</a:t>
            </a:r>
            <a:r>
              <a:rPr lang="en-US" b="1" i="1" dirty="0"/>
              <a:t> </a:t>
            </a:r>
            <a:r>
              <a:rPr lang="en-US" b="1" i="1" dirty="0" err="1"/>
              <a:t>uočenih</a:t>
            </a:r>
            <a:r>
              <a:rPr lang="en-US" b="1" i="1" dirty="0"/>
              <a:t> </a:t>
            </a:r>
            <a:r>
              <a:rPr lang="en-US" b="1" i="1" dirty="0" err="1"/>
              <a:t>nedostataka</a:t>
            </a:r>
            <a:r>
              <a:rPr lang="en-US" b="1" i="1" dirty="0"/>
              <a:t> </a:t>
            </a:r>
            <a:r>
              <a:rPr lang="en-US" b="1" i="1" dirty="0" err="1"/>
              <a:t>naglog</a:t>
            </a:r>
            <a:r>
              <a:rPr lang="en-US" b="1" i="1" dirty="0"/>
              <a:t> </a:t>
            </a:r>
            <a:r>
              <a:rPr lang="en-US" b="1" i="1" dirty="0" err="1"/>
              <a:t>prelaska</a:t>
            </a:r>
            <a:r>
              <a:rPr lang="en-US" b="1" i="1" dirty="0"/>
              <a:t> </a:t>
            </a:r>
            <a:r>
              <a:rPr lang="en-US" b="1" i="1" dirty="0" err="1"/>
              <a:t>iz</a:t>
            </a:r>
            <a:r>
              <a:rPr lang="en-US" b="1" i="1" dirty="0"/>
              <a:t> faze </a:t>
            </a:r>
            <a:r>
              <a:rPr lang="en-US" b="1" i="1" dirty="0" err="1"/>
              <a:t>zajedničkog</a:t>
            </a:r>
            <a:r>
              <a:rPr lang="en-US" b="1" i="1" dirty="0"/>
              <a:t> </a:t>
            </a:r>
            <a:r>
              <a:rPr lang="en-US" b="1" i="1" dirty="0" err="1"/>
              <a:t>izdržavanja</a:t>
            </a:r>
            <a:r>
              <a:rPr lang="en-US" b="1" i="1" dirty="0"/>
              <a:t> </a:t>
            </a:r>
            <a:r>
              <a:rPr lang="en-US" b="1" i="1" dirty="0" err="1"/>
              <a:t>kazne</a:t>
            </a:r>
            <a:r>
              <a:rPr lang="en-US" b="1" i="1" dirty="0"/>
              <a:t> do </a:t>
            </a:r>
            <a:r>
              <a:rPr lang="en-US" b="1" i="1" dirty="0" err="1"/>
              <a:t>puštanja</a:t>
            </a:r>
            <a:r>
              <a:rPr lang="en-US" b="1" i="1" dirty="0"/>
              <a:t> </a:t>
            </a:r>
            <a:r>
              <a:rPr lang="en-US" b="1" i="1" dirty="0" err="1"/>
              <a:t>na</a:t>
            </a:r>
            <a:r>
              <a:rPr lang="en-US" b="1" i="1" dirty="0"/>
              <a:t> </a:t>
            </a:r>
            <a:r>
              <a:rPr lang="en-US" b="1" i="1" dirty="0" err="1"/>
              <a:t>uslovni</a:t>
            </a:r>
            <a:r>
              <a:rPr lang="en-US" b="1" i="1" dirty="0"/>
              <a:t> </a:t>
            </a:r>
            <a:r>
              <a:rPr lang="en-US" b="1" i="1" dirty="0" err="1"/>
              <a:t>otpust</a:t>
            </a:r>
            <a:r>
              <a:rPr lang="en-US" b="1" i="1" dirty="0"/>
              <a:t>, </a:t>
            </a:r>
            <a:r>
              <a:rPr lang="en-US" b="1" i="1" dirty="0" err="1"/>
              <a:t>uvedena</a:t>
            </a:r>
            <a:r>
              <a:rPr lang="en-US" b="1" i="1" dirty="0"/>
              <a:t> nova </a:t>
            </a:r>
            <a:r>
              <a:rPr lang="en-US" b="1" i="1" dirty="0" err="1"/>
              <a:t>faza</a:t>
            </a:r>
            <a:r>
              <a:rPr lang="en-US" b="1" i="1" dirty="0"/>
              <a:t> -</a:t>
            </a:r>
            <a:r>
              <a:rPr lang="en-US" b="1" i="1" dirty="0" err="1"/>
              <a:t>faza</a:t>
            </a:r>
            <a:r>
              <a:rPr lang="en-US" b="1" i="1" dirty="0"/>
              <a:t> </a:t>
            </a:r>
            <a:r>
              <a:rPr lang="en-US" b="1" i="1" dirty="0" err="1"/>
              <a:t>slobodnjaka</a:t>
            </a:r>
            <a:r>
              <a:rPr lang="en-US" b="1" i="1" dirty="0"/>
              <a:t>.</a:t>
            </a:r>
            <a:endParaRPr lang="hr-HR" b="1" i="1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 err="1"/>
              <a:t>Osnivač</a:t>
            </a:r>
            <a:r>
              <a:rPr lang="en-US" b="1" i="1" dirty="0"/>
              <a:t> </a:t>
            </a:r>
            <a:r>
              <a:rPr lang="en-US" b="1" i="1" dirty="0" err="1"/>
              <a:t>irskog</a:t>
            </a:r>
            <a:r>
              <a:rPr lang="en-US" b="1" i="1" dirty="0"/>
              <a:t> </a:t>
            </a:r>
            <a:r>
              <a:rPr lang="en-US" b="1" i="1" dirty="0" err="1"/>
              <a:t>progresivnog</a:t>
            </a:r>
            <a:r>
              <a:rPr lang="en-US" b="1" i="1" dirty="0"/>
              <a:t> </a:t>
            </a:r>
            <a:r>
              <a:rPr lang="en-US" b="1" i="1" dirty="0" err="1"/>
              <a:t>sistema</a:t>
            </a:r>
            <a:r>
              <a:rPr lang="en-US" b="1" i="1" dirty="0"/>
              <a:t> je </a:t>
            </a:r>
            <a:r>
              <a:rPr lang="en-US" b="1" i="1" dirty="0" err="1"/>
              <a:t>engleski</a:t>
            </a:r>
            <a:r>
              <a:rPr lang="en-US" b="1" i="1" dirty="0"/>
              <a:t> </a:t>
            </a:r>
            <a:r>
              <a:rPr lang="en-US" b="1" i="1" dirty="0" err="1"/>
              <a:t>kapetan</a:t>
            </a:r>
            <a:r>
              <a:rPr lang="en-US" b="1" i="1" dirty="0"/>
              <a:t> W. </a:t>
            </a:r>
            <a:r>
              <a:rPr lang="en-US" b="1" i="1" dirty="0" err="1"/>
              <a:t>Grofton</a:t>
            </a:r>
            <a:r>
              <a:rPr lang="en-US" b="1" i="1" dirty="0"/>
              <a:t>.</a:t>
            </a:r>
            <a:endParaRPr lang="hr-HR" b="1" i="1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 err="1"/>
              <a:t>Faza</a:t>
            </a:r>
            <a:r>
              <a:rPr lang="en-US" b="1" i="1" dirty="0"/>
              <a:t> </a:t>
            </a:r>
            <a:r>
              <a:rPr lang="en-US" b="1" i="1" dirty="0" err="1"/>
              <a:t>slobodnjaka</a:t>
            </a:r>
            <a:r>
              <a:rPr lang="en-US" b="1" i="1" dirty="0"/>
              <a:t> je </a:t>
            </a:r>
            <a:r>
              <a:rPr lang="en-US" b="1" i="1" dirty="0" err="1"/>
              <a:t>realizovana</a:t>
            </a:r>
            <a:r>
              <a:rPr lang="en-US" b="1" i="1" dirty="0"/>
              <a:t> u </a:t>
            </a:r>
            <a:r>
              <a:rPr lang="en-US" b="1" i="1" dirty="0" err="1"/>
              <a:t>odjeljenju</a:t>
            </a:r>
            <a:r>
              <a:rPr lang="en-US" b="1" i="1" dirty="0"/>
              <a:t> </a:t>
            </a:r>
            <a:r>
              <a:rPr lang="en-US" b="1" i="1" dirty="0" err="1"/>
              <a:t>za</a:t>
            </a:r>
            <a:r>
              <a:rPr lang="en-US" b="1" i="1" dirty="0"/>
              <a:t> </a:t>
            </a:r>
            <a:r>
              <a:rPr lang="en-US" b="1" i="1" dirty="0" err="1"/>
              <a:t>slobodnjake</a:t>
            </a:r>
            <a:r>
              <a:rPr lang="en-US" b="1" i="1" dirty="0"/>
              <a:t> </a:t>
            </a:r>
            <a:r>
              <a:rPr lang="en-US" b="1" i="1" dirty="0" err="1"/>
              <a:t>koje</a:t>
            </a:r>
            <a:r>
              <a:rPr lang="en-US" b="1" i="1" dirty="0"/>
              <a:t> se </a:t>
            </a:r>
            <a:r>
              <a:rPr lang="en-US" b="1" i="1" dirty="0" err="1"/>
              <a:t>nalazilo</a:t>
            </a:r>
            <a:r>
              <a:rPr lang="en-US" b="1" i="1" dirty="0"/>
              <a:t> van </a:t>
            </a:r>
            <a:r>
              <a:rPr lang="en-US" b="1" i="1" dirty="0" err="1"/>
              <a:t>zatvora</a:t>
            </a:r>
            <a:r>
              <a:rPr lang="hr-HR" b="1" i="1" dirty="0"/>
              <a:t>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/>
              <a:t>Na </a:t>
            </a:r>
            <a:r>
              <a:rPr lang="en-US" b="1" i="1" dirty="0" err="1"/>
              <a:t>taj</a:t>
            </a:r>
            <a:r>
              <a:rPr lang="en-US" b="1" i="1" dirty="0"/>
              <a:t> </a:t>
            </a:r>
            <a:r>
              <a:rPr lang="en-US" b="1" i="1" dirty="0" err="1"/>
              <a:t>na</a:t>
            </a:r>
            <a:r>
              <a:rPr lang="hr-HR" b="1" i="1" dirty="0"/>
              <a:t>č</a:t>
            </a:r>
            <a:r>
              <a:rPr lang="en-US" b="1" i="1" dirty="0"/>
              <a:t>in </a:t>
            </a:r>
            <a:r>
              <a:rPr lang="en-US" b="1" i="1" dirty="0" err="1"/>
              <a:t>irski</a:t>
            </a:r>
            <a:r>
              <a:rPr lang="en-US" b="1" i="1" dirty="0"/>
              <a:t> </a:t>
            </a:r>
            <a:r>
              <a:rPr lang="en-US" b="1" i="1" dirty="0" err="1"/>
              <a:t>sistem</a:t>
            </a:r>
            <a:r>
              <a:rPr lang="en-US" b="1" i="1" dirty="0"/>
              <a:t> je </a:t>
            </a:r>
            <a:r>
              <a:rPr lang="en-US" b="1" i="1" dirty="0" err="1"/>
              <a:t>omogućavao</a:t>
            </a:r>
            <a:r>
              <a:rPr lang="en-US" b="1" i="1" dirty="0"/>
              <a:t> </a:t>
            </a:r>
            <a:r>
              <a:rPr lang="en-US" b="1" i="1" dirty="0" err="1"/>
              <a:t>osuđeniku</a:t>
            </a:r>
            <a:r>
              <a:rPr lang="en-US" b="1" i="1" dirty="0"/>
              <a:t> </a:t>
            </a:r>
            <a:r>
              <a:rPr lang="en-US" b="1" i="1" dirty="0" err="1"/>
              <a:t>veću</a:t>
            </a:r>
            <a:r>
              <a:rPr lang="en-US" b="1" i="1" dirty="0"/>
              <a:t> </a:t>
            </a:r>
            <a:r>
              <a:rPr lang="en-US" b="1" i="1" dirty="0" err="1"/>
              <a:t>slobodu</a:t>
            </a:r>
            <a:r>
              <a:rPr lang="en-US" b="1" i="1" dirty="0"/>
              <a:t> </a:t>
            </a:r>
            <a:r>
              <a:rPr lang="en-US" b="1" i="1" dirty="0" err="1"/>
              <a:t>ali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iskušenja</a:t>
            </a:r>
            <a:r>
              <a:rPr lang="en-US" b="1" i="1" dirty="0"/>
              <a:t>, </a:t>
            </a:r>
            <a:r>
              <a:rPr lang="en-US" b="1" i="1" dirty="0" err="1"/>
              <a:t>provjere</a:t>
            </a:r>
            <a:r>
              <a:rPr lang="en-US" b="1" i="1" dirty="0"/>
              <a:t> da li je </a:t>
            </a:r>
            <a:r>
              <a:rPr lang="en-US" b="1" i="1" dirty="0" err="1"/>
              <a:t>osuđenik</a:t>
            </a:r>
            <a:r>
              <a:rPr lang="en-US" b="1" i="1" dirty="0"/>
              <a:t> </a:t>
            </a:r>
            <a:r>
              <a:rPr lang="en-US" b="1" i="1" dirty="0" err="1"/>
              <a:t>dovoljno</a:t>
            </a:r>
            <a:r>
              <a:rPr lang="en-US" b="1" i="1" dirty="0"/>
              <a:t> </a:t>
            </a:r>
            <a:r>
              <a:rPr lang="en-US" b="1" i="1" dirty="0" err="1"/>
              <a:t>sazrio</a:t>
            </a:r>
            <a:r>
              <a:rPr lang="en-US" b="1" i="1" dirty="0"/>
              <a:t> </a:t>
            </a:r>
            <a:r>
              <a:rPr lang="en-US" b="1" i="1" dirty="0" err="1"/>
              <a:t>poslije</a:t>
            </a:r>
            <a:r>
              <a:rPr lang="en-US" b="1" i="1" dirty="0"/>
              <a:t> </a:t>
            </a:r>
            <a:r>
              <a:rPr lang="en-US" b="1" i="1" dirty="0" err="1"/>
              <a:t>izdržanog</a:t>
            </a:r>
            <a:r>
              <a:rPr lang="en-US" b="1" i="1" dirty="0"/>
              <a:t> </a:t>
            </a:r>
            <a:r>
              <a:rPr lang="en-US" b="1" i="1" dirty="0" err="1"/>
              <a:t>dijela</a:t>
            </a:r>
            <a:r>
              <a:rPr lang="en-US" b="1" i="1" dirty="0"/>
              <a:t> </a:t>
            </a:r>
            <a:r>
              <a:rPr lang="en-US" b="1" i="1" dirty="0" err="1"/>
              <a:t>kazne</a:t>
            </a:r>
            <a:r>
              <a:rPr lang="hr-HR" b="1" i="1" dirty="0"/>
              <a:t>.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37623761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0"/>
            <a:ext cx="8911687" cy="1280890"/>
          </a:xfrm>
        </p:spPr>
        <p:txBody>
          <a:bodyPr/>
          <a:lstStyle/>
          <a:p>
            <a:r>
              <a:rPr lang="en-US" dirty="0" err="1"/>
              <a:t>Rehabilitacioni</a:t>
            </a:r>
            <a:r>
              <a:rPr lang="en-US" dirty="0"/>
              <a:t> </a:t>
            </a:r>
            <a:r>
              <a:rPr lang="en-US" dirty="0" err="1"/>
              <a:t>sistem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" y="807720"/>
            <a:ext cx="10668000" cy="605028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 err="1"/>
              <a:t>Koncept</a:t>
            </a:r>
            <a:r>
              <a:rPr lang="en-US" b="1" i="1" dirty="0"/>
              <a:t> </a:t>
            </a:r>
            <a:r>
              <a:rPr lang="en-US" b="1" i="1" dirty="0" err="1"/>
              <a:t>koji</a:t>
            </a:r>
            <a:r>
              <a:rPr lang="en-US" b="1" i="1" dirty="0"/>
              <a:t> je </a:t>
            </a:r>
            <a:r>
              <a:rPr lang="en-US" b="1" i="1" dirty="0" err="1"/>
              <a:t>zasnovan</a:t>
            </a:r>
            <a:r>
              <a:rPr lang="en-US" b="1" i="1" dirty="0"/>
              <a:t> </a:t>
            </a:r>
            <a:r>
              <a:rPr lang="en-US" b="1" i="1" dirty="0" err="1"/>
              <a:t>na</a:t>
            </a:r>
            <a:r>
              <a:rPr lang="en-US" b="1" i="1" dirty="0"/>
              <a:t> </a:t>
            </a:r>
            <a:r>
              <a:rPr lang="en-US" b="1" i="1" dirty="0" err="1"/>
              <a:t>prevaspitanju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rehabilitaciji</a:t>
            </a:r>
            <a:r>
              <a:rPr lang="en-US" b="1" i="1" dirty="0"/>
              <a:t> </a:t>
            </a:r>
            <a:r>
              <a:rPr lang="en-US" b="1" i="1" dirty="0" err="1"/>
              <a:t>osuđenika</a:t>
            </a:r>
            <a:r>
              <a:rPr lang="en-US" b="1" i="1" dirty="0"/>
              <a:t> </a:t>
            </a:r>
            <a:r>
              <a:rPr lang="en-US" b="1" i="1" dirty="0" err="1"/>
              <a:t>imao</a:t>
            </a:r>
            <a:r>
              <a:rPr lang="en-US" b="1" i="1" dirty="0"/>
              <a:t> je </a:t>
            </a:r>
            <a:r>
              <a:rPr lang="en-US" b="1" i="1" dirty="0" err="1"/>
              <a:t>za</a:t>
            </a:r>
            <a:r>
              <a:rPr lang="en-US" b="1" i="1" dirty="0"/>
              <a:t> </a:t>
            </a:r>
            <a:r>
              <a:rPr lang="en-US" b="1" i="1" dirty="0" err="1"/>
              <a:t>cilj</a:t>
            </a:r>
            <a:r>
              <a:rPr lang="en-US" b="1" i="1" dirty="0"/>
              <a:t> </a:t>
            </a:r>
            <a:r>
              <a:rPr lang="en-US" b="1" i="1" dirty="0" err="1"/>
              <a:t>osposobljavanje</a:t>
            </a:r>
            <a:r>
              <a:rPr lang="en-US" b="1" i="1" dirty="0"/>
              <a:t> </a:t>
            </a:r>
            <a:r>
              <a:rPr lang="en-US" b="1" i="1" dirty="0" err="1"/>
              <a:t>izvršilaca</a:t>
            </a:r>
            <a:r>
              <a:rPr lang="en-US" b="1" i="1" dirty="0"/>
              <a:t> </a:t>
            </a:r>
            <a:r>
              <a:rPr lang="en-US" b="1" i="1" dirty="0" err="1"/>
              <a:t>krivičnih</a:t>
            </a:r>
            <a:r>
              <a:rPr lang="en-US" b="1" i="1" dirty="0"/>
              <a:t> </a:t>
            </a:r>
            <a:r>
              <a:rPr lang="en-US" b="1" i="1" dirty="0" err="1"/>
              <a:t>djela</a:t>
            </a:r>
            <a:r>
              <a:rPr lang="en-US" b="1" i="1" dirty="0"/>
              <a:t> da </a:t>
            </a:r>
            <a:r>
              <a:rPr lang="en-US" b="1" i="1" dirty="0" err="1"/>
              <a:t>poštuju</a:t>
            </a:r>
            <a:r>
              <a:rPr lang="en-US" b="1" i="1" dirty="0"/>
              <a:t> </a:t>
            </a:r>
            <a:r>
              <a:rPr lang="en-US" b="1" i="1" dirty="0" err="1"/>
              <a:t>društvene</a:t>
            </a:r>
            <a:r>
              <a:rPr lang="en-US" b="1" i="1" dirty="0"/>
              <a:t> </a:t>
            </a:r>
            <a:r>
              <a:rPr lang="en-US" b="1" i="1" dirty="0" err="1"/>
              <a:t>vrijednosti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norme</a:t>
            </a:r>
            <a:r>
              <a:rPr lang="hr-HR" b="1" i="1" dirty="0"/>
              <a:t>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 err="1"/>
              <a:t>Rehabilitacioni</a:t>
            </a:r>
            <a:r>
              <a:rPr lang="en-US" b="1" i="1" dirty="0"/>
              <a:t> </a:t>
            </a:r>
            <a:r>
              <a:rPr lang="en-US" b="1" i="1" dirty="0" err="1"/>
              <a:t>koncept</a:t>
            </a:r>
            <a:r>
              <a:rPr lang="en-US" b="1" i="1" dirty="0"/>
              <a:t> je </a:t>
            </a:r>
            <a:r>
              <a:rPr lang="en-US" b="1" i="1" dirty="0" err="1"/>
              <a:t>zaht</a:t>
            </a:r>
            <a:r>
              <a:rPr lang="hr-HR" b="1" i="1" dirty="0"/>
              <a:t>ji</a:t>
            </a:r>
            <a:r>
              <a:rPr lang="en-US" b="1" i="1" dirty="0" err="1"/>
              <a:t>evao</a:t>
            </a:r>
            <a:r>
              <a:rPr lang="en-US" b="1" i="1" dirty="0"/>
              <a:t> da se </a:t>
            </a:r>
            <a:r>
              <a:rPr lang="en-US" b="1" i="1" dirty="0" err="1"/>
              <a:t>polazi</a:t>
            </a:r>
            <a:r>
              <a:rPr lang="en-US" b="1" i="1" dirty="0"/>
              <a:t>, u </a:t>
            </a:r>
            <a:r>
              <a:rPr lang="en-US" b="1" i="1" dirty="0" err="1"/>
              <a:t>prvom</a:t>
            </a:r>
            <a:r>
              <a:rPr lang="en-US" b="1" i="1" dirty="0"/>
              <a:t> </a:t>
            </a:r>
            <a:r>
              <a:rPr lang="en-US" b="1" i="1" dirty="0" err="1"/>
              <a:t>redu</a:t>
            </a:r>
            <a:r>
              <a:rPr lang="en-US" b="1" i="1" dirty="0"/>
              <a:t>, od </a:t>
            </a:r>
            <a:r>
              <a:rPr lang="en-US" b="1" i="1" dirty="0" err="1"/>
              <a:t>izvršioca</a:t>
            </a:r>
            <a:r>
              <a:rPr lang="en-US" b="1" i="1" dirty="0"/>
              <a:t> </a:t>
            </a:r>
            <a:r>
              <a:rPr lang="en-US" b="1" i="1" dirty="0" err="1"/>
              <a:t>krivičnog</a:t>
            </a:r>
            <a:r>
              <a:rPr lang="en-US" b="1" i="1" dirty="0"/>
              <a:t> </a:t>
            </a:r>
            <a:r>
              <a:rPr lang="en-US" b="1" i="1" dirty="0" err="1"/>
              <a:t>djela</a:t>
            </a:r>
            <a:r>
              <a:rPr lang="en-US" b="1" i="1" dirty="0"/>
              <a:t> - od </a:t>
            </a:r>
            <a:r>
              <a:rPr lang="en-US" b="1" i="1" dirty="0" err="1"/>
              <a:t>njegove</a:t>
            </a:r>
            <a:r>
              <a:rPr lang="en-US" b="1" i="1" dirty="0"/>
              <a:t> </a:t>
            </a:r>
            <a:r>
              <a:rPr lang="en-US" b="1" i="1" dirty="0" err="1"/>
              <a:t>ličnosti</a:t>
            </a:r>
            <a:r>
              <a:rPr lang="en-US" b="1" i="1" dirty="0"/>
              <a:t> u </a:t>
            </a:r>
            <a:r>
              <a:rPr lang="en-US" b="1" i="1" dirty="0" err="1"/>
              <a:t>svim</a:t>
            </a:r>
            <a:r>
              <a:rPr lang="en-US" b="1" i="1" dirty="0"/>
              <a:t> </a:t>
            </a:r>
            <a:r>
              <a:rPr lang="en-US" b="1" i="1" dirty="0" err="1"/>
              <a:t>fazama</a:t>
            </a:r>
            <a:r>
              <a:rPr lang="en-US" b="1" i="1" dirty="0"/>
              <a:t> </a:t>
            </a:r>
            <a:r>
              <a:rPr lang="en-US" b="1" i="1" dirty="0" err="1"/>
              <a:t>tretmana</a:t>
            </a:r>
            <a:r>
              <a:rPr lang="hr-HR" b="1" i="1" dirty="0"/>
              <a:t>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/>
              <a:t>U </a:t>
            </a:r>
            <a:r>
              <a:rPr lang="en-US" b="1" i="1" dirty="0" err="1"/>
              <a:t>domenu</a:t>
            </a:r>
            <a:r>
              <a:rPr lang="en-US" b="1" i="1" dirty="0"/>
              <a:t> </a:t>
            </a:r>
            <a:r>
              <a:rPr lang="en-US" b="1" i="1" dirty="0" err="1"/>
              <a:t>organizacije</a:t>
            </a:r>
            <a:r>
              <a:rPr lang="en-US" b="1" i="1" dirty="0"/>
              <a:t> u </a:t>
            </a:r>
            <a:r>
              <a:rPr lang="en-US" b="1" i="1" dirty="0" err="1"/>
              <a:t>zatvorskim</a:t>
            </a:r>
            <a:r>
              <a:rPr lang="en-US" b="1" i="1" dirty="0"/>
              <a:t> </a:t>
            </a:r>
            <a:r>
              <a:rPr lang="en-US" b="1" i="1" dirty="0" err="1"/>
              <a:t>sistemima</a:t>
            </a:r>
            <a:r>
              <a:rPr lang="en-US" b="1" i="1" dirty="0"/>
              <a:t> se </a:t>
            </a:r>
            <a:r>
              <a:rPr lang="en-US" b="1" i="1" dirty="0" err="1"/>
              <a:t>uvode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ojačavaju</a:t>
            </a:r>
            <a:r>
              <a:rPr lang="en-US" b="1" i="1" dirty="0"/>
              <a:t> </a:t>
            </a:r>
            <a:r>
              <a:rPr lang="en-US" b="1" i="1" dirty="0" err="1"/>
              <a:t>službe</a:t>
            </a:r>
            <a:r>
              <a:rPr lang="en-US" b="1" i="1" dirty="0"/>
              <a:t> </a:t>
            </a:r>
            <a:r>
              <a:rPr lang="en-US" b="1" i="1" dirty="0" err="1"/>
              <a:t>za</a:t>
            </a:r>
            <a:r>
              <a:rPr lang="en-US" b="1" i="1" dirty="0"/>
              <a:t> </a:t>
            </a:r>
            <a:r>
              <a:rPr lang="en-US" b="1" i="1" dirty="0" err="1"/>
              <a:t>prevaspitanje</a:t>
            </a:r>
            <a:r>
              <a:rPr lang="en-US" b="1" i="1" dirty="0"/>
              <a:t>, u rad </a:t>
            </a:r>
            <a:r>
              <a:rPr lang="en-US" b="1" i="1" dirty="0" err="1"/>
              <a:t>sa</a:t>
            </a:r>
            <a:r>
              <a:rPr lang="en-US" b="1" i="1" dirty="0"/>
              <a:t> </a:t>
            </a:r>
            <a:r>
              <a:rPr lang="en-US" b="1" i="1" dirty="0" err="1"/>
              <a:t>osuđenicima</a:t>
            </a:r>
            <a:r>
              <a:rPr lang="en-US" b="1" i="1" dirty="0"/>
              <a:t> se </a:t>
            </a:r>
            <a:r>
              <a:rPr lang="en-US" b="1" i="1" dirty="0" err="1"/>
              <a:t>uključuju</a:t>
            </a:r>
            <a:r>
              <a:rPr lang="en-US" b="1" i="1" dirty="0"/>
              <a:t> </a:t>
            </a:r>
            <a:r>
              <a:rPr lang="en-US" b="1" i="1" dirty="0" err="1"/>
              <a:t>vaspitači</a:t>
            </a:r>
            <a:r>
              <a:rPr lang="en-US" b="1" i="1" dirty="0"/>
              <a:t>, </a:t>
            </a:r>
            <a:r>
              <a:rPr lang="en-US" b="1" i="1" dirty="0" err="1"/>
              <a:t>psiholozi</a:t>
            </a:r>
            <a:r>
              <a:rPr lang="en-US" b="1" i="1" dirty="0"/>
              <a:t>, </a:t>
            </a:r>
            <a:r>
              <a:rPr lang="en-US" b="1" i="1" dirty="0" err="1"/>
              <a:t>socijalni</a:t>
            </a:r>
            <a:r>
              <a:rPr lang="en-US" b="1" i="1" dirty="0"/>
              <a:t> </a:t>
            </a:r>
            <a:r>
              <a:rPr lang="en-US" b="1" i="1" dirty="0" err="1"/>
              <a:t>radnici</a:t>
            </a:r>
            <a:r>
              <a:rPr lang="en-US" b="1" i="1" dirty="0"/>
              <a:t>, </a:t>
            </a:r>
            <a:r>
              <a:rPr lang="en-US" b="1" i="1" dirty="0" err="1"/>
              <a:t>socijalni</a:t>
            </a:r>
            <a:r>
              <a:rPr lang="en-US" b="1" i="1" dirty="0"/>
              <a:t> </a:t>
            </a:r>
            <a:r>
              <a:rPr lang="en-US" b="1" i="1" dirty="0" err="1"/>
              <a:t>pedagozi</a:t>
            </a:r>
            <a:r>
              <a:rPr lang="en-US" b="1" i="1" dirty="0"/>
              <a:t>, </a:t>
            </a:r>
            <a:r>
              <a:rPr lang="en-US" b="1" i="1" dirty="0" err="1"/>
              <a:t>psihijatri</a:t>
            </a:r>
            <a:r>
              <a:rPr lang="en-US" b="1" i="1" dirty="0"/>
              <a:t>, </a:t>
            </a:r>
            <a:r>
              <a:rPr lang="en-US" b="1" i="1" dirty="0" err="1"/>
              <a:t>kriminolozi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drugi</a:t>
            </a:r>
            <a:r>
              <a:rPr lang="en-US" b="1" i="1" dirty="0"/>
              <a:t> </a:t>
            </a:r>
            <a:r>
              <a:rPr lang="en-US" b="1" i="1" dirty="0" err="1"/>
              <a:t>profili</a:t>
            </a:r>
            <a:r>
              <a:rPr lang="en-US" b="1" i="1" dirty="0"/>
              <a:t> </a:t>
            </a:r>
            <a:r>
              <a:rPr lang="en-US" b="1" i="1" dirty="0" err="1"/>
              <a:t>stručnjaka</a:t>
            </a:r>
            <a:r>
              <a:rPr lang="en-US" b="1" i="1" dirty="0"/>
              <a:t> </a:t>
            </a:r>
            <a:r>
              <a:rPr lang="en-US" b="1" i="1" dirty="0" err="1"/>
              <a:t>koji</a:t>
            </a:r>
            <a:r>
              <a:rPr lang="en-US" b="1" i="1" dirty="0"/>
              <a:t> </a:t>
            </a:r>
            <a:r>
              <a:rPr lang="en-US" b="1" i="1" dirty="0" err="1"/>
              <a:t>svojim</a:t>
            </a:r>
            <a:r>
              <a:rPr lang="en-US" b="1" i="1" dirty="0"/>
              <a:t> </a:t>
            </a:r>
            <a:r>
              <a:rPr lang="en-US" b="1" i="1" dirty="0" err="1"/>
              <a:t>znanjem</a:t>
            </a:r>
            <a:r>
              <a:rPr lang="en-US" b="1" i="1" dirty="0"/>
              <a:t> </a:t>
            </a:r>
            <a:r>
              <a:rPr lang="en-US" b="1" i="1" dirty="0" err="1"/>
              <a:t>mogu</a:t>
            </a:r>
            <a:r>
              <a:rPr lang="en-US" b="1" i="1" dirty="0"/>
              <a:t> da </a:t>
            </a:r>
            <a:r>
              <a:rPr lang="en-US" b="1" i="1" dirty="0" err="1"/>
              <a:t>pomognu</a:t>
            </a:r>
            <a:r>
              <a:rPr lang="en-US" b="1" i="1" dirty="0"/>
              <a:t> u </a:t>
            </a:r>
            <a:r>
              <a:rPr lang="en-US" b="1" i="1" dirty="0" err="1"/>
              <a:t>procesu</a:t>
            </a:r>
            <a:r>
              <a:rPr lang="en-US" b="1" i="1" dirty="0"/>
              <a:t> </a:t>
            </a:r>
            <a:r>
              <a:rPr lang="en-US" b="1" i="1" dirty="0" err="1"/>
              <a:t>rehabilitacije</a:t>
            </a:r>
            <a:r>
              <a:rPr lang="en-US" b="1" i="1" dirty="0"/>
              <a:t> </a:t>
            </a:r>
            <a:r>
              <a:rPr lang="en-US" b="1" i="1" dirty="0" err="1"/>
              <a:t>osuđenih</a:t>
            </a:r>
            <a:r>
              <a:rPr lang="en-US" b="1" i="1" dirty="0"/>
              <a:t> </a:t>
            </a:r>
            <a:r>
              <a:rPr lang="en-US" b="1" i="1" dirty="0" err="1"/>
              <a:t>lica</a:t>
            </a:r>
            <a:r>
              <a:rPr lang="hr-HR" b="1" i="1" dirty="0"/>
              <a:t>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 err="1"/>
              <a:t>Osnovna</a:t>
            </a:r>
            <a:r>
              <a:rPr lang="en-US" b="1" i="1" dirty="0"/>
              <a:t> </a:t>
            </a:r>
            <a:r>
              <a:rPr lang="en-US" b="1" i="1" dirty="0" err="1"/>
              <a:t>načela</a:t>
            </a:r>
            <a:r>
              <a:rPr lang="en-US" b="1" i="1" dirty="0"/>
              <a:t> </a:t>
            </a:r>
            <a:r>
              <a:rPr lang="en-US" b="1" i="1" dirty="0" err="1"/>
              <a:t>rehabilitacionog</a:t>
            </a:r>
            <a:r>
              <a:rPr lang="en-US" b="1" i="1" dirty="0"/>
              <a:t> </a:t>
            </a:r>
            <a:r>
              <a:rPr lang="en-US" b="1" i="1" dirty="0" err="1"/>
              <a:t>koncepta</a:t>
            </a:r>
            <a:r>
              <a:rPr lang="en-US" b="1" i="1" dirty="0"/>
              <a:t> </a:t>
            </a:r>
            <a:r>
              <a:rPr lang="en-US" b="1" i="1" dirty="0" err="1"/>
              <a:t>su</a:t>
            </a:r>
            <a:r>
              <a:rPr lang="en-US" b="1" i="1" dirty="0"/>
              <a:t>: </a:t>
            </a:r>
            <a:endParaRPr lang="hr-HR" b="1" i="1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/>
              <a:t>(a) </a:t>
            </a:r>
            <a:r>
              <a:rPr lang="en-US" b="1" i="1" dirty="0" err="1"/>
              <a:t>individalizacija</a:t>
            </a:r>
            <a:r>
              <a:rPr lang="en-US" b="1" i="1" dirty="0"/>
              <a:t> </a:t>
            </a:r>
            <a:r>
              <a:rPr lang="en-US" b="1" i="1" dirty="0" err="1"/>
              <a:t>tretmana</a:t>
            </a:r>
            <a:r>
              <a:rPr lang="en-US" b="1" i="1" dirty="0"/>
              <a:t> </a:t>
            </a:r>
            <a:r>
              <a:rPr lang="en-US" b="1" i="1" dirty="0" err="1"/>
              <a:t>osuđenika</a:t>
            </a:r>
            <a:r>
              <a:rPr lang="en-US" b="1" i="1" dirty="0"/>
              <a:t> u </a:t>
            </a:r>
            <a:r>
              <a:rPr lang="en-US" b="1" i="1" dirty="0" err="1"/>
              <a:t>postupku</a:t>
            </a:r>
            <a:r>
              <a:rPr lang="en-US" b="1" i="1" dirty="0"/>
              <a:t> </a:t>
            </a:r>
            <a:r>
              <a:rPr lang="en-US" b="1" i="1" dirty="0" err="1"/>
              <a:t>prevaspitanja</a:t>
            </a:r>
            <a:r>
              <a:rPr lang="en-US" b="1" i="1" dirty="0"/>
              <a:t> u </a:t>
            </a:r>
            <a:r>
              <a:rPr lang="en-US" b="1" i="1" dirty="0" err="1"/>
              <a:t>skladu</a:t>
            </a:r>
            <a:r>
              <a:rPr lang="en-US" b="1" i="1" dirty="0"/>
              <a:t> s </a:t>
            </a:r>
            <a:r>
              <a:rPr lang="en-US" b="1" i="1" dirty="0" err="1"/>
              <a:t>njegovim</a:t>
            </a:r>
            <a:r>
              <a:rPr lang="en-US" b="1" i="1" dirty="0"/>
              <a:t> </a:t>
            </a:r>
            <a:r>
              <a:rPr lang="en-US" b="1" i="1" dirty="0" err="1"/>
              <a:t>psihičkim</a:t>
            </a:r>
            <a:r>
              <a:rPr lang="en-US" b="1" i="1" dirty="0"/>
              <a:t>, </a:t>
            </a:r>
            <a:r>
              <a:rPr lang="en-US" b="1" i="1" dirty="0" err="1"/>
              <a:t>obrazovnim</a:t>
            </a:r>
            <a:r>
              <a:rPr lang="en-US" b="1" i="1" dirty="0"/>
              <a:t>, </a:t>
            </a:r>
            <a:r>
              <a:rPr lang="en-US" b="1" i="1" dirty="0" err="1"/>
              <a:t>moralnim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fizičkim</a:t>
            </a:r>
            <a:r>
              <a:rPr lang="en-US" b="1" i="1" dirty="0"/>
              <a:t> </a:t>
            </a:r>
            <a:r>
              <a:rPr lang="en-US" b="1" i="1" dirty="0" err="1"/>
              <a:t>svojstvima</a:t>
            </a:r>
            <a:r>
              <a:rPr lang="en-US" b="1" i="1" dirty="0"/>
              <a:t>; </a:t>
            </a:r>
            <a:endParaRPr lang="hr-HR" b="1" i="1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/>
              <a:t>(b) </a:t>
            </a:r>
            <a:r>
              <a:rPr lang="en-US" b="1" i="1" dirty="0" err="1"/>
              <a:t>humanost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zakonitost</a:t>
            </a:r>
            <a:r>
              <a:rPr lang="en-US" b="1" i="1" dirty="0"/>
              <a:t> u </a:t>
            </a:r>
            <a:r>
              <a:rPr lang="en-US" b="1" i="1" dirty="0" err="1"/>
              <a:t>postupanju</a:t>
            </a:r>
            <a:r>
              <a:rPr lang="en-US" b="1" i="1" dirty="0"/>
              <a:t> </a:t>
            </a:r>
            <a:r>
              <a:rPr lang="en-US" b="1" i="1" dirty="0" err="1"/>
              <a:t>sa</a:t>
            </a:r>
            <a:r>
              <a:rPr lang="en-US" b="1" i="1" dirty="0"/>
              <a:t> </a:t>
            </a:r>
            <a:r>
              <a:rPr lang="en-US" b="1" i="1" dirty="0" err="1"/>
              <a:t>zatvorenicima</a:t>
            </a:r>
            <a:r>
              <a:rPr lang="en-US" b="1" i="1" dirty="0"/>
              <a:t>, </a:t>
            </a:r>
            <a:r>
              <a:rPr lang="en-US" b="1" i="1" dirty="0" err="1"/>
              <a:t>uz</a:t>
            </a:r>
            <a:r>
              <a:rPr lang="en-US" b="1" i="1" dirty="0"/>
              <a:t> </a:t>
            </a:r>
            <a:r>
              <a:rPr lang="en-US" b="1" i="1" dirty="0" err="1"/>
              <a:t>poštovanje</a:t>
            </a:r>
            <a:r>
              <a:rPr lang="en-US" b="1" i="1" dirty="0"/>
              <a:t> </a:t>
            </a:r>
            <a:r>
              <a:rPr lang="en-US" b="1" i="1" dirty="0" err="1"/>
              <a:t>dostojanstva</a:t>
            </a:r>
            <a:r>
              <a:rPr lang="en-US" b="1" i="1" dirty="0"/>
              <a:t> </a:t>
            </a:r>
            <a:r>
              <a:rPr lang="en-US" b="1" i="1" dirty="0" err="1"/>
              <a:t>njihove</a:t>
            </a:r>
            <a:r>
              <a:rPr lang="en-US" b="1" i="1" dirty="0"/>
              <a:t> </a:t>
            </a:r>
            <a:r>
              <a:rPr lang="en-US" b="1" i="1" dirty="0" err="1"/>
              <a:t>ličnosti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ljudskih</a:t>
            </a:r>
            <a:r>
              <a:rPr lang="en-US" b="1" i="1" dirty="0"/>
              <a:t> </a:t>
            </a:r>
            <a:r>
              <a:rPr lang="en-US" b="1" i="1" dirty="0" err="1"/>
              <a:t>prava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endParaRPr lang="hr-HR" b="1" i="1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/>
              <a:t>(c) </a:t>
            </a:r>
            <a:r>
              <a:rPr lang="en-US" b="1" i="1" dirty="0" err="1"/>
              <a:t>priprema</a:t>
            </a:r>
            <a:r>
              <a:rPr lang="en-US" b="1" i="1" dirty="0"/>
              <a:t> </a:t>
            </a:r>
            <a:r>
              <a:rPr lang="en-US" b="1" i="1" dirty="0" err="1"/>
              <a:t>osuđenika</a:t>
            </a:r>
            <a:r>
              <a:rPr lang="en-US" b="1" i="1" dirty="0"/>
              <a:t> </a:t>
            </a:r>
            <a:r>
              <a:rPr lang="en-US" b="1" i="1" dirty="0" err="1"/>
              <a:t>za</a:t>
            </a:r>
            <a:r>
              <a:rPr lang="en-US" b="1" i="1" dirty="0"/>
              <a:t> </a:t>
            </a:r>
            <a:r>
              <a:rPr lang="en-US" b="1" i="1" dirty="0" err="1"/>
              <a:t>uključivanje</a:t>
            </a:r>
            <a:r>
              <a:rPr lang="en-US" b="1" i="1" dirty="0"/>
              <a:t> u </a:t>
            </a:r>
            <a:r>
              <a:rPr lang="en-US" b="1" i="1" dirty="0" err="1"/>
              <a:t>društvenu</a:t>
            </a:r>
            <a:r>
              <a:rPr lang="en-US" b="1" i="1" dirty="0"/>
              <a:t> </a:t>
            </a:r>
            <a:r>
              <a:rPr lang="en-US" b="1" i="1" dirty="0" err="1"/>
              <a:t>zajednicu</a:t>
            </a:r>
            <a:r>
              <a:rPr lang="en-US" b="1" i="1" dirty="0"/>
              <a:t>, </a:t>
            </a:r>
            <a:r>
              <a:rPr lang="en-US" b="1" i="1" dirty="0" err="1"/>
              <a:t>po</a:t>
            </a:r>
            <a:r>
              <a:rPr lang="en-US" b="1" i="1" dirty="0"/>
              <a:t> </a:t>
            </a:r>
            <a:r>
              <a:rPr lang="en-US" b="1" i="1" dirty="0" err="1"/>
              <a:t>izlasku</a:t>
            </a:r>
            <a:r>
              <a:rPr lang="en-US" b="1" i="1" dirty="0"/>
              <a:t> </a:t>
            </a:r>
            <a:r>
              <a:rPr lang="en-US" b="1" i="1" dirty="0" err="1"/>
              <a:t>iz</a:t>
            </a:r>
            <a:r>
              <a:rPr lang="en-US" b="1" i="1" dirty="0"/>
              <a:t> </a:t>
            </a:r>
            <a:r>
              <a:rPr lang="en-US" b="1" i="1" dirty="0" err="1"/>
              <a:t>zatvora</a:t>
            </a:r>
            <a:r>
              <a:rPr lang="en-US" b="1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964792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6002" y="0"/>
            <a:ext cx="8911687" cy="1280890"/>
          </a:xfrm>
        </p:spPr>
        <p:txBody>
          <a:bodyPr/>
          <a:lstStyle/>
          <a:p>
            <a:r>
              <a:rPr lang="en-US" b="1" i="1" u="sng" dirty="0" err="1"/>
              <a:t>Reintegracioni</a:t>
            </a:r>
            <a:r>
              <a:rPr lang="en-US" b="1" i="1" u="sng" dirty="0"/>
              <a:t> </a:t>
            </a:r>
            <a:r>
              <a:rPr lang="en-US" b="1" i="1" u="sng" dirty="0" err="1"/>
              <a:t>sistem</a:t>
            </a:r>
            <a:endParaRPr lang="en-US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292" y="1905000"/>
            <a:ext cx="7575868" cy="4800600"/>
          </a:xfrm>
        </p:spPr>
        <p:txBody>
          <a:bodyPr/>
          <a:lstStyle/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 err="1"/>
              <a:t>Prelazak</a:t>
            </a:r>
            <a:r>
              <a:rPr lang="en-US" b="1" i="1" dirty="0"/>
              <a:t> </a:t>
            </a:r>
            <a:r>
              <a:rPr lang="en-US" b="1" i="1" dirty="0" err="1"/>
              <a:t>iz</a:t>
            </a:r>
            <a:r>
              <a:rPr lang="en-US" b="1" i="1" dirty="0"/>
              <a:t> </a:t>
            </a:r>
            <a:r>
              <a:rPr lang="en-US" b="1" i="1" dirty="0" err="1"/>
              <a:t>koncepta</a:t>
            </a:r>
            <a:r>
              <a:rPr lang="en-US" b="1" i="1" dirty="0"/>
              <a:t> </a:t>
            </a:r>
            <a:r>
              <a:rPr lang="en-US" b="1" i="1" dirty="0" err="1"/>
              <a:t>rehabilitacije</a:t>
            </a:r>
            <a:r>
              <a:rPr lang="en-US" b="1" i="1" dirty="0"/>
              <a:t> u </a:t>
            </a:r>
            <a:r>
              <a:rPr lang="en-US" b="1" i="1" dirty="0" err="1"/>
              <a:t>koncept</a:t>
            </a:r>
            <a:r>
              <a:rPr lang="en-US" b="1" i="1" dirty="0"/>
              <a:t> </a:t>
            </a:r>
            <a:r>
              <a:rPr lang="en-US" b="1" i="1" dirty="0" err="1"/>
              <a:t>reintegracije</a:t>
            </a:r>
            <a:r>
              <a:rPr lang="en-US" b="1" i="1" dirty="0"/>
              <a:t> </a:t>
            </a:r>
            <a:r>
              <a:rPr lang="en-US" b="1" i="1" dirty="0" err="1"/>
              <a:t>zatvorenika</a:t>
            </a:r>
            <a:r>
              <a:rPr lang="en-US" b="1" i="1" dirty="0"/>
              <a:t> u </a:t>
            </a:r>
            <a:r>
              <a:rPr lang="en-US" b="1" i="1" dirty="0" err="1"/>
              <a:t>društvenu</a:t>
            </a:r>
            <a:r>
              <a:rPr lang="en-US" b="1" i="1" dirty="0"/>
              <a:t> </a:t>
            </a:r>
            <a:r>
              <a:rPr lang="en-US" b="1" i="1" dirty="0" err="1"/>
              <a:t>sredinu</a:t>
            </a:r>
            <a:r>
              <a:rPr lang="en-US" b="1" i="1" dirty="0"/>
              <a:t> je </a:t>
            </a:r>
            <a:r>
              <a:rPr lang="en-US" b="1" i="1" dirty="0" err="1"/>
              <a:t>još</a:t>
            </a:r>
            <a:r>
              <a:rPr lang="en-US" b="1" i="1" dirty="0"/>
              <a:t> </a:t>
            </a:r>
            <a:r>
              <a:rPr lang="en-US" b="1" i="1" dirty="0" err="1"/>
              <a:t>jedan</a:t>
            </a:r>
            <a:r>
              <a:rPr lang="en-US" b="1" i="1" dirty="0"/>
              <a:t> </a:t>
            </a:r>
            <a:r>
              <a:rPr lang="en-US" b="1" i="1" dirty="0" err="1"/>
              <a:t>pokušaj</a:t>
            </a:r>
            <a:r>
              <a:rPr lang="en-US" b="1" i="1" dirty="0"/>
              <a:t> da se </a:t>
            </a:r>
            <a:r>
              <a:rPr lang="en-US" b="1" i="1" dirty="0" err="1"/>
              <a:t>zatvorski</a:t>
            </a:r>
            <a:r>
              <a:rPr lang="en-US" b="1" i="1" dirty="0"/>
              <a:t> </a:t>
            </a:r>
            <a:r>
              <a:rPr lang="en-US" b="1" i="1" dirty="0" err="1"/>
              <a:t>sistem</a:t>
            </a:r>
            <a:r>
              <a:rPr lang="en-US" b="1" i="1" dirty="0"/>
              <a:t> </a:t>
            </a:r>
            <a:r>
              <a:rPr lang="en-US" b="1" i="1" dirty="0" err="1"/>
              <a:t>prilagodi</a:t>
            </a:r>
            <a:r>
              <a:rPr lang="en-US" b="1" i="1" dirty="0"/>
              <a:t> </a:t>
            </a:r>
            <a:r>
              <a:rPr lang="en-US" b="1" i="1" dirty="0" err="1"/>
              <a:t>potrebama</a:t>
            </a:r>
            <a:r>
              <a:rPr lang="en-US" b="1" i="1" dirty="0"/>
              <a:t> </a:t>
            </a:r>
            <a:r>
              <a:rPr lang="en-US" b="1" i="1" dirty="0" err="1"/>
              <a:t>prijestupnika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da se </a:t>
            </a:r>
            <a:r>
              <a:rPr lang="en-US" b="1" i="1" dirty="0" err="1"/>
              <a:t>prijestupnici</a:t>
            </a:r>
            <a:r>
              <a:rPr lang="en-US" b="1" i="1" dirty="0"/>
              <a:t> </a:t>
            </a:r>
            <a:r>
              <a:rPr lang="en-US" b="1" i="1" dirty="0" err="1"/>
              <a:t>pripreme</a:t>
            </a:r>
            <a:r>
              <a:rPr lang="en-US" b="1" i="1" dirty="0"/>
              <a:t> </a:t>
            </a:r>
            <a:r>
              <a:rPr lang="en-US" b="1" i="1" dirty="0" err="1"/>
              <a:t>za</a:t>
            </a:r>
            <a:r>
              <a:rPr lang="en-US" b="1" i="1" dirty="0"/>
              <a:t> </a:t>
            </a:r>
            <a:r>
              <a:rPr lang="en-US" b="1" i="1" dirty="0" err="1"/>
              <a:t>ponovno</a:t>
            </a:r>
            <a:r>
              <a:rPr lang="en-US" b="1" i="1" dirty="0"/>
              <a:t> </a:t>
            </a:r>
            <a:r>
              <a:rPr lang="en-US" b="1" i="1" dirty="0" err="1"/>
              <a:t>uključivanje</a:t>
            </a:r>
            <a:r>
              <a:rPr lang="en-US" b="1" i="1" dirty="0"/>
              <a:t> u </a:t>
            </a:r>
            <a:r>
              <a:rPr lang="en-US" b="1" i="1" dirty="0" err="1"/>
              <a:t>životne</a:t>
            </a:r>
            <a:r>
              <a:rPr lang="en-US" b="1" i="1" dirty="0"/>
              <a:t> </a:t>
            </a:r>
            <a:r>
              <a:rPr lang="en-US" b="1" i="1" dirty="0" err="1"/>
              <a:t>aktivnosti</a:t>
            </a:r>
            <a:r>
              <a:rPr lang="en-US" b="1" i="1" dirty="0"/>
              <a:t> </a:t>
            </a:r>
            <a:r>
              <a:rPr lang="en-US" b="1" i="1" dirty="0" err="1"/>
              <a:t>nakon</a:t>
            </a:r>
            <a:r>
              <a:rPr lang="en-US" b="1" i="1" dirty="0"/>
              <a:t> </a:t>
            </a:r>
            <a:r>
              <a:rPr lang="en-US" b="1" i="1" dirty="0" err="1"/>
              <a:t>izlaska</a:t>
            </a:r>
            <a:r>
              <a:rPr lang="en-US" b="1" i="1" dirty="0"/>
              <a:t> </a:t>
            </a:r>
            <a:r>
              <a:rPr lang="en-US" b="1" i="1" dirty="0" err="1"/>
              <a:t>iz</a:t>
            </a:r>
            <a:r>
              <a:rPr lang="en-US" b="1" i="1" dirty="0"/>
              <a:t> </a:t>
            </a:r>
            <a:r>
              <a:rPr lang="en-US" b="1" i="1" dirty="0" err="1"/>
              <a:t>zatvora</a:t>
            </a:r>
            <a:r>
              <a:rPr lang="hr-HR" b="1" i="1" dirty="0"/>
              <a:t>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hr-HR" b="1" i="1" dirty="0" err="1"/>
              <a:t>S</a:t>
            </a:r>
            <a:r>
              <a:rPr lang="en-US" b="1" i="1" dirty="0" err="1"/>
              <a:t>hodno</a:t>
            </a:r>
            <a:r>
              <a:rPr lang="en-US" b="1" i="1" dirty="0"/>
              <a:t> </a:t>
            </a:r>
            <a:r>
              <a:rPr lang="en-US" b="1" i="1" dirty="0" err="1"/>
              <a:t>zahtjevima</a:t>
            </a:r>
            <a:r>
              <a:rPr lang="en-US" b="1" i="1" dirty="0"/>
              <a:t> </a:t>
            </a:r>
            <a:r>
              <a:rPr lang="en-US" b="1" i="1" dirty="0" err="1"/>
              <a:t>reintegracionog</a:t>
            </a:r>
            <a:r>
              <a:rPr lang="en-US" b="1" i="1" dirty="0"/>
              <a:t> </a:t>
            </a:r>
            <a:r>
              <a:rPr lang="en-US" b="1" i="1" dirty="0" err="1"/>
              <a:t>koncepta</a:t>
            </a:r>
            <a:r>
              <a:rPr lang="en-US" b="1" i="1" dirty="0"/>
              <a:t>, </a:t>
            </a:r>
            <a:r>
              <a:rPr lang="en-US" b="1" i="1" dirty="0" err="1"/>
              <a:t>uvedeni</a:t>
            </a:r>
            <a:r>
              <a:rPr lang="en-US" b="1" i="1" dirty="0"/>
              <a:t> </a:t>
            </a:r>
            <a:r>
              <a:rPr lang="en-US" b="1" i="1" dirty="0" err="1"/>
              <a:t>novi</a:t>
            </a:r>
            <a:r>
              <a:rPr lang="en-US" b="1" i="1" dirty="0"/>
              <a:t> </a:t>
            </a:r>
            <a:r>
              <a:rPr lang="en-US" b="1" i="1" dirty="0" err="1"/>
              <a:t>vidovi</a:t>
            </a:r>
            <a:r>
              <a:rPr lang="en-US" b="1" i="1" dirty="0"/>
              <a:t> </a:t>
            </a:r>
            <a:r>
              <a:rPr lang="en-US" b="1" i="1" dirty="0" err="1"/>
              <a:t>društvene</a:t>
            </a:r>
            <a:r>
              <a:rPr lang="en-US" b="1" i="1" dirty="0"/>
              <a:t> </a:t>
            </a:r>
            <a:r>
              <a:rPr lang="en-US" b="1" i="1" dirty="0" err="1"/>
              <a:t>reakcije</a:t>
            </a:r>
            <a:r>
              <a:rPr lang="en-US" b="1" i="1" dirty="0"/>
              <a:t> u </a:t>
            </a:r>
            <a:r>
              <a:rPr lang="en-US" b="1" i="1" dirty="0" err="1"/>
              <a:t>vidu</a:t>
            </a:r>
            <a:r>
              <a:rPr lang="en-US" b="1" i="1" dirty="0"/>
              <a:t> </a:t>
            </a:r>
            <a:r>
              <a:rPr lang="en-US" b="1" i="1" dirty="0" err="1"/>
              <a:t>alternativnog</a:t>
            </a:r>
            <a:r>
              <a:rPr lang="en-US" b="1" i="1" dirty="0"/>
              <a:t> </a:t>
            </a:r>
            <a:r>
              <a:rPr lang="en-US" b="1" i="1" dirty="0" err="1"/>
              <a:t>sistema</a:t>
            </a:r>
            <a:r>
              <a:rPr lang="en-US" b="1" i="1" dirty="0"/>
              <a:t> </a:t>
            </a:r>
            <a:r>
              <a:rPr lang="en-US" b="1" i="1" dirty="0" err="1"/>
              <a:t>kažnjavanja</a:t>
            </a:r>
            <a:r>
              <a:rPr lang="en-US" b="1" i="1" dirty="0"/>
              <a:t>, </a:t>
            </a:r>
            <a:r>
              <a:rPr lang="en-US" b="1" i="1" dirty="0" err="1"/>
              <a:t>odnosno</a:t>
            </a:r>
            <a:r>
              <a:rPr lang="en-US" b="1" i="1" dirty="0"/>
              <a:t> </a:t>
            </a:r>
            <a:r>
              <a:rPr lang="en-US" b="1" i="1" dirty="0" err="1"/>
              <a:t>sankcije</a:t>
            </a:r>
            <a:r>
              <a:rPr lang="en-US" b="1" i="1" dirty="0"/>
              <a:t> </a:t>
            </a:r>
            <a:r>
              <a:rPr lang="en-US" b="1" i="1" dirty="0" err="1"/>
              <a:t>koje</a:t>
            </a:r>
            <a:r>
              <a:rPr lang="en-US" b="1" i="1" dirty="0"/>
              <a:t> </a:t>
            </a:r>
            <a:r>
              <a:rPr lang="en-US" b="1" i="1" dirty="0" err="1"/>
              <a:t>zamjenjuju</a:t>
            </a:r>
            <a:r>
              <a:rPr lang="en-US" b="1" i="1" dirty="0"/>
              <a:t> </a:t>
            </a:r>
            <a:r>
              <a:rPr lang="en-US" b="1" i="1" dirty="0" err="1"/>
              <a:t>kaznu</a:t>
            </a:r>
            <a:r>
              <a:rPr lang="en-US" b="1" i="1" dirty="0"/>
              <a:t> </a:t>
            </a:r>
            <a:r>
              <a:rPr lang="en-US" b="1" i="1" dirty="0" err="1"/>
              <a:t>lišenja</a:t>
            </a:r>
            <a:r>
              <a:rPr lang="en-US" b="1" i="1" dirty="0"/>
              <a:t> </a:t>
            </a:r>
            <a:r>
              <a:rPr lang="en-US" b="1" i="1" dirty="0" err="1"/>
              <a:t>slobode</a:t>
            </a:r>
            <a:r>
              <a:rPr lang="hr-HR" b="1" i="1" dirty="0"/>
              <a:t>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 err="1"/>
              <a:t>Koncept</a:t>
            </a:r>
            <a:r>
              <a:rPr lang="en-US" b="1" i="1" dirty="0"/>
              <a:t> </a:t>
            </a:r>
            <a:r>
              <a:rPr lang="en-US" b="1" i="1" dirty="0" err="1"/>
              <a:t>reintegracije</a:t>
            </a:r>
            <a:r>
              <a:rPr lang="en-US" b="1" i="1" dirty="0"/>
              <a:t> </a:t>
            </a:r>
            <a:r>
              <a:rPr lang="en-US" b="1" i="1" dirty="0" err="1"/>
              <a:t>ima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jedan</a:t>
            </a:r>
            <a:r>
              <a:rPr lang="en-US" b="1" i="1" dirty="0"/>
              <a:t> </a:t>
            </a:r>
            <a:r>
              <a:rPr lang="en-US" b="1" i="1" dirty="0" err="1"/>
              <a:t>ozbiljan</a:t>
            </a:r>
            <a:r>
              <a:rPr lang="en-US" b="1" i="1" dirty="0"/>
              <a:t> </a:t>
            </a:r>
            <a:r>
              <a:rPr lang="en-US" b="1" i="1" dirty="0" err="1"/>
              <a:t>nedostatak</a:t>
            </a:r>
            <a:r>
              <a:rPr lang="en-US" b="1" i="1" dirty="0"/>
              <a:t>, a to je </a:t>
            </a:r>
            <a:r>
              <a:rPr lang="en-US" b="1" i="1" dirty="0" err="1"/>
              <a:t>što</a:t>
            </a:r>
            <a:r>
              <a:rPr lang="en-US" b="1" i="1" dirty="0"/>
              <a:t> </a:t>
            </a:r>
            <a:r>
              <a:rPr lang="en-US" b="1" i="1" dirty="0" err="1"/>
              <a:t>realno</a:t>
            </a:r>
            <a:r>
              <a:rPr lang="en-US" b="1" i="1" dirty="0"/>
              <a:t> </a:t>
            </a:r>
            <a:r>
              <a:rPr lang="en-US" b="1" i="1" dirty="0" err="1"/>
              <a:t>nije</a:t>
            </a:r>
            <a:r>
              <a:rPr lang="en-US" b="1" i="1" dirty="0"/>
              <a:t> </a:t>
            </a:r>
            <a:r>
              <a:rPr lang="en-US" b="1" i="1" dirty="0" err="1"/>
              <a:t>primjenljiv</a:t>
            </a:r>
            <a:r>
              <a:rPr lang="en-US" b="1" i="1" dirty="0"/>
              <a:t> </a:t>
            </a:r>
            <a:r>
              <a:rPr lang="en-US" b="1" i="1" dirty="0" err="1"/>
              <a:t>na</a:t>
            </a:r>
            <a:r>
              <a:rPr lang="en-US" b="1" i="1" dirty="0"/>
              <a:t> </a:t>
            </a:r>
            <a:r>
              <a:rPr lang="en-US" b="1" i="1" dirty="0" err="1"/>
              <a:t>sve</a:t>
            </a:r>
            <a:r>
              <a:rPr lang="en-US" b="1" i="1" dirty="0"/>
              <a:t> </a:t>
            </a:r>
            <a:r>
              <a:rPr lang="en-US" b="1" i="1" dirty="0" err="1"/>
              <a:t>kategorije</a:t>
            </a:r>
            <a:r>
              <a:rPr lang="en-US" b="1" i="1" dirty="0"/>
              <a:t> </a:t>
            </a:r>
            <a:r>
              <a:rPr lang="en-US" b="1" i="1" dirty="0" err="1"/>
              <a:t>osuđenika</a:t>
            </a:r>
            <a:r>
              <a:rPr lang="en-US" b="1" i="1" dirty="0"/>
              <a:t>. On </a:t>
            </a:r>
            <a:r>
              <a:rPr lang="en-US" b="1" i="1" dirty="0" err="1"/>
              <a:t>nije</a:t>
            </a:r>
            <a:r>
              <a:rPr lang="en-US" b="1" i="1" dirty="0"/>
              <a:t> </a:t>
            </a:r>
            <a:r>
              <a:rPr lang="en-US" b="1" i="1" dirty="0" err="1"/>
              <a:t>moguć</a:t>
            </a:r>
            <a:r>
              <a:rPr lang="en-US" b="1" i="1" dirty="0"/>
              <a:t> </a:t>
            </a:r>
            <a:r>
              <a:rPr lang="en-US" b="1" i="1" dirty="0" err="1"/>
              <a:t>kod</a:t>
            </a:r>
            <a:r>
              <a:rPr lang="en-US" b="1" i="1" dirty="0"/>
              <a:t> </a:t>
            </a:r>
            <a:r>
              <a:rPr lang="en-US" b="1" i="1" dirty="0" err="1"/>
              <a:t>struktuiranih</a:t>
            </a:r>
            <a:r>
              <a:rPr lang="en-US" b="1" i="1" dirty="0"/>
              <a:t> </a:t>
            </a:r>
            <a:r>
              <a:rPr lang="en-US" b="1" i="1" dirty="0" err="1"/>
              <a:t>kriminalaca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zločinaca</a:t>
            </a:r>
            <a:r>
              <a:rPr lang="en-US" b="1" i="1" dirty="0"/>
              <a:t>, </a:t>
            </a:r>
            <a:r>
              <a:rPr lang="en-US" b="1" i="1" dirty="0" err="1"/>
              <a:t>višestrukih</a:t>
            </a:r>
            <a:r>
              <a:rPr lang="en-US" b="1" i="1" dirty="0"/>
              <a:t> </a:t>
            </a:r>
            <a:r>
              <a:rPr lang="en-US" b="1" i="1" dirty="0" err="1"/>
              <a:t>povratnika</a:t>
            </a:r>
            <a:r>
              <a:rPr lang="en-US" b="1" i="1" dirty="0"/>
              <a:t>, </a:t>
            </a:r>
            <a:r>
              <a:rPr lang="en-US" b="1" i="1" dirty="0" err="1"/>
              <a:t>odnosno</a:t>
            </a:r>
            <a:r>
              <a:rPr lang="en-US" b="1" i="1" dirty="0"/>
              <a:t> </a:t>
            </a:r>
            <a:r>
              <a:rPr lang="en-US" b="1" i="1" dirty="0" err="1"/>
              <a:t>osuđenika</a:t>
            </a:r>
            <a:r>
              <a:rPr lang="en-US" b="1" i="1" dirty="0"/>
              <a:t> </a:t>
            </a:r>
            <a:r>
              <a:rPr lang="en-US" b="1" i="1" dirty="0" err="1"/>
              <a:t>koji</a:t>
            </a:r>
            <a:r>
              <a:rPr lang="en-US" b="1" i="1" dirty="0"/>
              <a:t> ne </a:t>
            </a:r>
            <a:r>
              <a:rPr lang="en-US" b="1" i="1" dirty="0" err="1"/>
              <a:t>žele</a:t>
            </a:r>
            <a:r>
              <a:rPr lang="en-US" b="1" i="1" dirty="0"/>
              <a:t> da </a:t>
            </a:r>
            <a:r>
              <a:rPr lang="en-US" b="1" i="1" dirty="0" err="1"/>
              <a:t>mijenjaju</a:t>
            </a:r>
            <a:r>
              <a:rPr lang="en-US" b="1" i="1" dirty="0"/>
              <a:t> </a:t>
            </a:r>
            <a:r>
              <a:rPr lang="en-US" b="1" i="1" dirty="0" err="1"/>
              <a:t>svoje</a:t>
            </a:r>
            <a:r>
              <a:rPr lang="en-US" b="1" i="1" dirty="0"/>
              <a:t> </a:t>
            </a:r>
            <a:r>
              <a:rPr lang="en-US" b="1" i="1" dirty="0" err="1"/>
              <a:t>kriminalno</a:t>
            </a:r>
            <a:r>
              <a:rPr lang="en-US" b="1" i="1" dirty="0"/>
              <a:t> </a:t>
            </a:r>
            <a:r>
              <a:rPr lang="en-US" b="1" i="1" dirty="0" err="1"/>
              <a:t>ponašanje</a:t>
            </a:r>
            <a:r>
              <a:rPr lang="hr-HR" b="1" i="1" dirty="0"/>
              <a:t>.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42419632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3633" y="0"/>
            <a:ext cx="8911687" cy="1280890"/>
          </a:xfrm>
        </p:spPr>
        <p:txBody>
          <a:bodyPr/>
          <a:lstStyle/>
          <a:p>
            <a:r>
              <a:rPr lang="en-US" b="1" i="1" u="sng" dirty="0" err="1"/>
              <a:t>Osnovne</a:t>
            </a:r>
            <a:r>
              <a:rPr lang="en-US" b="1" i="1" u="sng" dirty="0"/>
              <a:t> </a:t>
            </a:r>
            <a:r>
              <a:rPr lang="en-US" b="1" i="1" u="sng" dirty="0" err="1"/>
              <a:t>karakteristike</a:t>
            </a:r>
            <a:r>
              <a:rPr lang="en-US" b="1" i="1" u="sng" dirty="0"/>
              <a:t> I </a:t>
            </a:r>
            <a:r>
              <a:rPr lang="en-US" b="1" i="1" u="sng" dirty="0" err="1"/>
              <a:t>tendencije</a:t>
            </a:r>
            <a:r>
              <a:rPr lang="en-US" b="1" i="1" u="sng" dirty="0"/>
              <a:t> </a:t>
            </a:r>
            <a:r>
              <a:rPr lang="en-US" b="1" i="1" u="sng" dirty="0" err="1"/>
              <a:t>savremenih</a:t>
            </a:r>
            <a:r>
              <a:rPr lang="en-US" b="1" i="1" u="sng" dirty="0"/>
              <a:t> </a:t>
            </a:r>
            <a:r>
              <a:rPr lang="en-US" b="1" i="1" u="sng" dirty="0" err="1"/>
              <a:t>zatvorskih</a:t>
            </a:r>
            <a:r>
              <a:rPr lang="en-US" b="1" i="1" u="sng" dirty="0"/>
              <a:t> </a:t>
            </a:r>
            <a:r>
              <a:rPr lang="en-US" b="1" i="1" u="sng" dirty="0" err="1"/>
              <a:t>sistema</a:t>
            </a:r>
            <a:endParaRPr lang="en-US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2873" y="2133599"/>
            <a:ext cx="7211281" cy="4325815"/>
          </a:xfrm>
        </p:spPr>
        <p:txBody>
          <a:bodyPr/>
          <a:lstStyle/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 err="1"/>
              <a:t>Poslednjih</a:t>
            </a:r>
            <a:r>
              <a:rPr lang="en-US" b="1" i="1" dirty="0"/>
              <a:t> </a:t>
            </a:r>
            <a:r>
              <a:rPr lang="en-US" b="1" i="1" dirty="0" err="1"/>
              <a:t>decenija</a:t>
            </a:r>
            <a:r>
              <a:rPr lang="en-US" b="1" i="1" dirty="0"/>
              <a:t> se </a:t>
            </a:r>
            <a:r>
              <a:rPr lang="en-US" b="1" i="1" dirty="0" err="1"/>
              <a:t>sve</a:t>
            </a:r>
            <a:r>
              <a:rPr lang="en-US" b="1" i="1" dirty="0"/>
              <a:t> </a:t>
            </a:r>
            <a:r>
              <a:rPr lang="en-US" b="1" i="1" dirty="0" err="1"/>
              <a:t>više</a:t>
            </a:r>
            <a:r>
              <a:rPr lang="en-US" b="1" i="1" dirty="0"/>
              <a:t> </a:t>
            </a:r>
            <a:r>
              <a:rPr lang="en-US" b="1" i="1" dirty="0" err="1"/>
              <a:t>koristi</a:t>
            </a:r>
            <a:r>
              <a:rPr lang="en-US" b="1" i="1" dirty="0"/>
              <a:t> </a:t>
            </a:r>
            <a:r>
              <a:rPr lang="en-US" b="1" i="1" dirty="0" err="1"/>
              <a:t>izraz</a:t>
            </a:r>
            <a:r>
              <a:rPr lang="en-US" b="1" i="1" dirty="0"/>
              <a:t> "nova </a:t>
            </a:r>
            <a:r>
              <a:rPr lang="en-US" b="1" i="1" dirty="0" err="1"/>
              <a:t>penologija</a:t>
            </a:r>
            <a:r>
              <a:rPr lang="en-US" b="1" i="1" dirty="0"/>
              <a:t>" </a:t>
            </a:r>
            <a:r>
              <a:rPr lang="en-US" b="1" i="1" dirty="0" err="1"/>
              <a:t>koja</a:t>
            </a:r>
            <a:r>
              <a:rPr lang="en-US" b="1" i="1" dirty="0"/>
              <a:t> </a:t>
            </a:r>
            <a:r>
              <a:rPr lang="en-US" b="1" i="1" dirty="0" err="1"/>
              <a:t>zastupa</a:t>
            </a:r>
            <a:r>
              <a:rPr lang="en-US" b="1" i="1" dirty="0"/>
              <a:t> </a:t>
            </a:r>
            <a:r>
              <a:rPr lang="en-US" b="1" i="1" dirty="0" err="1"/>
              <a:t>mišljenje</a:t>
            </a:r>
            <a:r>
              <a:rPr lang="en-US" b="1" i="1" dirty="0"/>
              <a:t> da je </a:t>
            </a:r>
            <a:r>
              <a:rPr lang="en-US" b="1" i="1" dirty="0" err="1"/>
              <a:t>danas</a:t>
            </a:r>
            <a:r>
              <a:rPr lang="en-US" b="1" i="1" dirty="0"/>
              <a:t> </a:t>
            </a:r>
            <a:r>
              <a:rPr lang="en-US" b="1" i="1" dirty="0" err="1"/>
              <a:t>moderno</a:t>
            </a:r>
            <a:r>
              <a:rPr lang="en-US" b="1" i="1" dirty="0"/>
              <a:t> </a:t>
            </a:r>
            <a:r>
              <a:rPr lang="en-US" b="1" i="1" dirty="0" err="1"/>
              <a:t>kažnjavanje</a:t>
            </a:r>
            <a:r>
              <a:rPr lang="en-US" b="1" i="1" dirty="0"/>
              <a:t> </a:t>
            </a:r>
            <a:r>
              <a:rPr lang="en-US" b="1" i="1" dirty="0" err="1"/>
              <a:t>usmjereno</a:t>
            </a:r>
            <a:r>
              <a:rPr lang="en-US" b="1" i="1" dirty="0"/>
              <a:t> </a:t>
            </a:r>
            <a:r>
              <a:rPr lang="en-US" b="1" i="1" dirty="0" err="1"/>
              <a:t>na</a:t>
            </a:r>
            <a:r>
              <a:rPr lang="en-US" b="1" i="1" dirty="0"/>
              <a:t> </a:t>
            </a:r>
            <a:r>
              <a:rPr lang="en-US" b="1" i="1" dirty="0" err="1"/>
              <a:t>upravljanje</a:t>
            </a:r>
            <a:r>
              <a:rPr lang="en-US" b="1" i="1" dirty="0"/>
              <a:t> </a:t>
            </a:r>
            <a:r>
              <a:rPr lang="en-US" b="1" i="1" dirty="0" err="1"/>
              <a:t>rizicima</a:t>
            </a:r>
            <a:r>
              <a:rPr lang="hr-HR" b="1" i="1" dirty="0"/>
              <a:t>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 err="1"/>
              <a:t>Primjenjujući</a:t>
            </a:r>
            <a:r>
              <a:rPr lang="en-US" b="1" i="1" dirty="0"/>
              <a:t> </a:t>
            </a:r>
            <a:r>
              <a:rPr lang="en-US" b="1" i="1" dirty="0" err="1"/>
              <a:t>kažnjavanje</a:t>
            </a:r>
            <a:r>
              <a:rPr lang="en-US" b="1" i="1" dirty="0"/>
              <a:t>, </a:t>
            </a:r>
            <a:r>
              <a:rPr lang="en-US" b="1" i="1" dirty="0" err="1"/>
              <a:t>država</a:t>
            </a:r>
            <a:r>
              <a:rPr lang="en-US" b="1" i="1" dirty="0"/>
              <a:t> </a:t>
            </a:r>
            <a:r>
              <a:rPr lang="en-US" b="1" i="1" dirty="0" err="1"/>
              <a:t>teži</a:t>
            </a:r>
            <a:r>
              <a:rPr lang="en-US" b="1" i="1" dirty="0"/>
              <a:t> da </a:t>
            </a:r>
            <a:r>
              <a:rPr lang="en-US" b="1" i="1" dirty="0" err="1"/>
              <a:t>smanji</a:t>
            </a:r>
            <a:r>
              <a:rPr lang="en-US" b="1" i="1" dirty="0"/>
              <a:t> </a:t>
            </a:r>
            <a:r>
              <a:rPr lang="en-US" b="1" i="1" dirty="0" err="1"/>
              <a:t>rizike</a:t>
            </a:r>
            <a:r>
              <a:rPr lang="en-US" b="1" i="1" dirty="0"/>
              <a:t> </a:t>
            </a:r>
            <a:r>
              <a:rPr lang="en-US" b="1" i="1" dirty="0" err="1"/>
              <a:t>koji</a:t>
            </a:r>
            <a:r>
              <a:rPr lang="en-US" b="1" i="1" dirty="0"/>
              <a:t> </a:t>
            </a:r>
            <a:r>
              <a:rPr lang="en-US" b="1" i="1" dirty="0" err="1"/>
              <a:t>postoje</a:t>
            </a:r>
            <a:r>
              <a:rPr lang="en-US" b="1" i="1" dirty="0"/>
              <a:t> u </a:t>
            </a:r>
            <a:r>
              <a:rPr lang="en-US" b="1" i="1" dirty="0" err="1"/>
              <a:t>modernom</a:t>
            </a:r>
            <a:r>
              <a:rPr lang="en-US" b="1" i="1" dirty="0"/>
              <a:t> "</a:t>
            </a:r>
            <a:r>
              <a:rPr lang="en-US" b="1" i="1" dirty="0" err="1"/>
              <a:t>rizičnom</a:t>
            </a:r>
            <a:r>
              <a:rPr lang="en-US" b="1" i="1" dirty="0"/>
              <a:t>" </a:t>
            </a:r>
            <a:r>
              <a:rPr lang="en-US" b="1" i="1" dirty="0" err="1"/>
              <a:t>društvu</a:t>
            </a:r>
            <a:r>
              <a:rPr lang="en-US" b="1" i="1" dirty="0"/>
              <a:t>, </a:t>
            </a:r>
            <a:r>
              <a:rPr lang="en-US" b="1" i="1" dirty="0" err="1"/>
              <a:t>uspostavljajući</a:t>
            </a:r>
            <a:r>
              <a:rPr lang="en-US" b="1" i="1" dirty="0"/>
              <a:t>, </a:t>
            </a:r>
            <a:r>
              <a:rPr lang="en-US" b="1" i="1" dirty="0" err="1"/>
              <a:t>kroz</a:t>
            </a:r>
            <a:r>
              <a:rPr lang="en-US" b="1" i="1" dirty="0"/>
              <a:t> </a:t>
            </a:r>
            <a:r>
              <a:rPr lang="en-US" b="1" i="1" dirty="0" err="1"/>
              <a:t>novi</a:t>
            </a:r>
            <a:r>
              <a:rPr lang="en-US" b="1" i="1" dirty="0"/>
              <a:t> </a:t>
            </a:r>
            <a:r>
              <a:rPr lang="en-US" b="1" i="1" dirty="0" err="1"/>
              <a:t>pristup</a:t>
            </a:r>
            <a:r>
              <a:rPr lang="en-US" b="1" i="1" dirty="0"/>
              <a:t> </a:t>
            </a:r>
            <a:r>
              <a:rPr lang="en-US" b="1" i="1" dirty="0" err="1"/>
              <a:t>upravljanju</a:t>
            </a:r>
            <a:r>
              <a:rPr lang="en-US" b="1" i="1" dirty="0"/>
              <a:t>, </a:t>
            </a:r>
            <a:r>
              <a:rPr lang="en-US" b="1" i="1" dirty="0" err="1"/>
              <a:t>odgovarajuću</a:t>
            </a:r>
            <a:r>
              <a:rPr lang="en-US" b="1" i="1" dirty="0"/>
              <a:t> </a:t>
            </a:r>
            <a:r>
              <a:rPr lang="en-US" b="1" i="1" dirty="0" err="1"/>
              <a:t>ravnotežu</a:t>
            </a:r>
            <a:r>
              <a:rPr lang="en-US" b="1" i="1" dirty="0"/>
              <a:t> </a:t>
            </a:r>
            <a:r>
              <a:rPr lang="en-US" b="1" i="1" dirty="0" err="1"/>
              <a:t>između</a:t>
            </a:r>
            <a:r>
              <a:rPr lang="en-US" b="1" i="1" dirty="0"/>
              <a:t> </a:t>
            </a:r>
            <a:r>
              <a:rPr lang="en-US" b="1" i="1" dirty="0" err="1"/>
              <a:t>zatvorskih</a:t>
            </a:r>
            <a:r>
              <a:rPr lang="en-US" b="1" i="1" dirty="0"/>
              <a:t> </a:t>
            </a:r>
            <a:r>
              <a:rPr lang="en-US" b="1" i="1" dirty="0" err="1"/>
              <a:t>troškova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društvene</a:t>
            </a:r>
            <a:r>
              <a:rPr lang="en-US" b="1" i="1" dirty="0"/>
              <a:t> </a:t>
            </a:r>
            <a:r>
              <a:rPr lang="en-US" b="1" i="1" dirty="0" err="1"/>
              <a:t>koristi</a:t>
            </a:r>
            <a:r>
              <a:rPr lang="hr-HR" b="1" i="1" dirty="0"/>
              <a:t>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/>
              <a:t>Nova </a:t>
            </a:r>
            <a:r>
              <a:rPr lang="en-US" b="1" i="1" dirty="0" err="1"/>
              <a:t>penologija</a:t>
            </a:r>
            <a:r>
              <a:rPr lang="en-US" b="1" i="1" dirty="0"/>
              <a:t> je </a:t>
            </a:r>
            <a:r>
              <a:rPr lang="en-US" b="1" i="1" dirty="0" err="1"/>
              <a:t>zaslužna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za</a:t>
            </a:r>
            <a:r>
              <a:rPr lang="en-US" b="1" i="1" dirty="0"/>
              <a:t> </a:t>
            </a:r>
            <a:r>
              <a:rPr lang="en-US" b="1" i="1" dirty="0" err="1"/>
              <a:t>uključivanje</a:t>
            </a:r>
            <a:r>
              <a:rPr lang="en-US" b="1" i="1" dirty="0"/>
              <a:t> </a:t>
            </a:r>
            <a:r>
              <a:rPr lang="en-US" b="1" i="1" dirty="0" err="1"/>
              <a:t>privatnog</a:t>
            </a:r>
            <a:r>
              <a:rPr lang="en-US" b="1" i="1" dirty="0"/>
              <a:t> </a:t>
            </a:r>
            <a:r>
              <a:rPr lang="en-US" b="1" i="1" dirty="0" err="1"/>
              <a:t>sektora</a:t>
            </a:r>
            <a:r>
              <a:rPr lang="en-US" b="1" i="1" dirty="0"/>
              <a:t> u </a:t>
            </a:r>
            <a:r>
              <a:rPr lang="en-US" b="1" i="1" dirty="0" err="1"/>
              <a:t>djelovanju</a:t>
            </a:r>
            <a:r>
              <a:rPr lang="en-US" b="1" i="1" dirty="0"/>
              <a:t> </a:t>
            </a:r>
            <a:r>
              <a:rPr lang="en-US" b="1" i="1" dirty="0" err="1"/>
              <a:t>zatvorskog</a:t>
            </a:r>
            <a:r>
              <a:rPr lang="en-US" b="1" i="1" dirty="0"/>
              <a:t> </a:t>
            </a:r>
            <a:r>
              <a:rPr lang="en-US" b="1" i="1" dirty="0" err="1"/>
              <a:t>sistema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uopšte</a:t>
            </a:r>
            <a:r>
              <a:rPr lang="en-US" b="1" i="1" dirty="0"/>
              <a:t> u </a:t>
            </a:r>
            <a:r>
              <a:rPr lang="en-US" b="1" i="1" dirty="0" err="1"/>
              <a:t>sistem</a:t>
            </a:r>
            <a:r>
              <a:rPr lang="en-US" b="1" i="1" dirty="0"/>
              <a:t> </a:t>
            </a:r>
            <a:r>
              <a:rPr lang="en-US" b="1" i="1" dirty="0" err="1"/>
              <a:t>izvršenja</a:t>
            </a:r>
            <a:r>
              <a:rPr lang="en-US" b="1" i="1" dirty="0"/>
              <a:t> </a:t>
            </a:r>
            <a:r>
              <a:rPr lang="en-US" b="1" i="1" dirty="0" err="1"/>
              <a:t>krivi</a:t>
            </a:r>
            <a:r>
              <a:rPr lang="hr-HR" b="1" i="1" dirty="0"/>
              <a:t>č</a:t>
            </a:r>
            <a:r>
              <a:rPr lang="en-US" b="1" i="1" dirty="0" err="1"/>
              <a:t>nih</a:t>
            </a:r>
            <a:r>
              <a:rPr lang="en-US" b="1" i="1" dirty="0"/>
              <a:t> </a:t>
            </a:r>
            <a:r>
              <a:rPr lang="en-US" b="1" i="1" dirty="0" err="1"/>
              <a:t>sankcija</a:t>
            </a:r>
            <a:r>
              <a:rPr lang="hr-HR" b="1" i="1" dirty="0"/>
              <a:t>.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7622886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18605" y="0"/>
            <a:ext cx="8911687" cy="1280890"/>
          </a:xfrm>
        </p:spPr>
        <p:txBody>
          <a:bodyPr/>
          <a:lstStyle/>
          <a:p>
            <a:r>
              <a:rPr lang="en-US" b="1" i="1" u="sng" dirty="0" err="1"/>
              <a:t>Stanje</a:t>
            </a:r>
            <a:r>
              <a:rPr lang="en-US" b="1" i="1" u="sng" dirty="0"/>
              <a:t>, </a:t>
            </a:r>
            <a:r>
              <a:rPr lang="en-US" b="1" i="1" u="sng" dirty="0" err="1"/>
              <a:t>karakteristike</a:t>
            </a:r>
            <a:r>
              <a:rPr lang="en-US" b="1" i="1" u="sng" dirty="0"/>
              <a:t> </a:t>
            </a:r>
            <a:r>
              <a:rPr lang="en-US" b="1" i="1" u="sng" dirty="0" err="1"/>
              <a:t>i</a:t>
            </a:r>
            <a:r>
              <a:rPr lang="en-US" b="1" i="1" u="sng" dirty="0"/>
              <a:t> </a:t>
            </a:r>
            <a:r>
              <a:rPr lang="en-US" b="1" i="1" u="sng" dirty="0" err="1"/>
              <a:t>tendencije</a:t>
            </a:r>
            <a:r>
              <a:rPr lang="en-US" b="1" i="1" u="sng" dirty="0"/>
              <a:t> u </a:t>
            </a:r>
            <a:r>
              <a:rPr lang="en-US" b="1" i="1" u="sng" dirty="0" err="1"/>
              <a:t>savremenim</a:t>
            </a:r>
            <a:r>
              <a:rPr lang="en-US" b="1" i="1" u="sng" dirty="0"/>
              <a:t> </a:t>
            </a:r>
            <a:r>
              <a:rPr lang="en-US" b="1" i="1" u="sng" dirty="0" err="1"/>
              <a:t>zatvorskim</a:t>
            </a:r>
            <a:r>
              <a:rPr lang="en-US" b="1" i="1" u="sng" dirty="0"/>
              <a:t> </a:t>
            </a:r>
            <a:r>
              <a:rPr lang="en-US" b="1" i="1" u="sng" dirty="0" err="1"/>
              <a:t>sistemima</a:t>
            </a:r>
            <a:endParaRPr lang="en-US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484120"/>
            <a:ext cx="8747760" cy="5273040"/>
          </a:xfrm>
        </p:spPr>
        <p:txBody>
          <a:bodyPr/>
          <a:lstStyle/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hr-HR" b="1" i="1" u="sng" dirty="0" err="1"/>
              <a:t>Č</a:t>
            </a:r>
            <a:r>
              <a:rPr lang="en-US" b="1" i="1" u="sng" dirty="0" err="1"/>
              <a:t>esto</a:t>
            </a:r>
            <a:r>
              <a:rPr lang="en-US" b="1" i="1" u="sng" dirty="0"/>
              <a:t> </a:t>
            </a:r>
            <a:r>
              <a:rPr lang="en-US" b="1" i="1" u="sng" dirty="0" err="1"/>
              <a:t>čuje</a:t>
            </a:r>
            <a:r>
              <a:rPr lang="en-US" b="1" i="1" u="sng" dirty="0"/>
              <a:t> </a:t>
            </a:r>
            <a:r>
              <a:rPr lang="en-US" b="1" i="1" u="sng" dirty="0" err="1"/>
              <a:t>mišljenje</a:t>
            </a:r>
            <a:r>
              <a:rPr lang="en-US" b="1" i="1" u="sng" dirty="0"/>
              <a:t> da bi </a:t>
            </a:r>
            <a:r>
              <a:rPr lang="en-US" b="1" i="1" u="sng" dirty="0" err="1"/>
              <a:t>za</a:t>
            </a:r>
            <a:r>
              <a:rPr lang="en-US" b="1" i="1" u="sng" dirty="0"/>
              <a:t> </a:t>
            </a:r>
            <a:r>
              <a:rPr lang="en-US" b="1" i="1" u="sng" dirty="0" err="1"/>
              <a:t>mnoge</a:t>
            </a:r>
            <a:r>
              <a:rPr lang="en-US" b="1" i="1" u="sng" dirty="0"/>
              <a:t> </a:t>
            </a:r>
            <a:r>
              <a:rPr lang="en-US" b="1" i="1" u="sng" dirty="0" err="1"/>
              <a:t>prijestupnike</a:t>
            </a:r>
            <a:r>
              <a:rPr lang="en-US" b="1" i="1" u="sng" dirty="0"/>
              <a:t> </a:t>
            </a:r>
            <a:r>
              <a:rPr lang="en-US" b="1" i="1" u="sng" dirty="0" err="1"/>
              <a:t>mnogo</a:t>
            </a:r>
            <a:r>
              <a:rPr lang="en-US" b="1" i="1" u="sng" dirty="0"/>
              <a:t> </a:t>
            </a:r>
            <a:r>
              <a:rPr lang="en-US" b="1" i="1" u="sng" dirty="0" err="1"/>
              <a:t>bolje</a:t>
            </a:r>
            <a:r>
              <a:rPr lang="en-US" b="1" i="1" u="sng" dirty="0"/>
              <a:t> </a:t>
            </a:r>
            <a:r>
              <a:rPr lang="en-US" b="1" i="1" u="sng" dirty="0" err="1"/>
              <a:t>bilo</a:t>
            </a:r>
            <a:r>
              <a:rPr lang="en-US" b="1" i="1" u="sng" dirty="0"/>
              <a:t> da se ne </a:t>
            </a:r>
            <a:r>
              <a:rPr lang="en-US" b="1" i="1" u="sng" dirty="0" err="1"/>
              <a:t>upućuju</a:t>
            </a:r>
            <a:r>
              <a:rPr lang="en-US" b="1" i="1" u="sng" dirty="0"/>
              <a:t> u </a:t>
            </a:r>
            <a:r>
              <a:rPr lang="en-US" b="1" i="1" u="sng" dirty="0" err="1"/>
              <a:t>zatvore</a:t>
            </a:r>
            <a:r>
              <a:rPr lang="en-US" b="1" i="1" u="sng" dirty="0"/>
              <a:t>, a </a:t>
            </a:r>
            <a:r>
              <a:rPr lang="en-US" b="1" i="1" u="sng" dirty="0" err="1"/>
              <a:t>posebno</a:t>
            </a:r>
            <a:r>
              <a:rPr lang="en-US" b="1" i="1" u="sng" dirty="0"/>
              <a:t> to </a:t>
            </a:r>
            <a:r>
              <a:rPr lang="en-US" b="1" i="1" u="sng" dirty="0" err="1"/>
              <a:t>važi</a:t>
            </a:r>
            <a:r>
              <a:rPr lang="en-US" b="1" i="1" u="sng" dirty="0"/>
              <a:t> </a:t>
            </a:r>
            <a:r>
              <a:rPr lang="en-US" b="1" i="1" u="sng" dirty="0" err="1"/>
              <a:t>za</a:t>
            </a:r>
            <a:r>
              <a:rPr lang="en-US" b="1" i="1" u="sng" dirty="0"/>
              <a:t> one </a:t>
            </a:r>
            <a:r>
              <a:rPr lang="en-US" b="1" i="1" u="sng" dirty="0" err="1"/>
              <a:t>koji</a:t>
            </a:r>
            <a:r>
              <a:rPr lang="en-US" b="1" i="1" u="sng" dirty="0"/>
              <a:t> </a:t>
            </a:r>
            <a:r>
              <a:rPr lang="en-US" b="1" i="1" u="sng" dirty="0" err="1"/>
              <a:t>su</a:t>
            </a:r>
            <a:r>
              <a:rPr lang="en-US" b="1" i="1" u="sng" dirty="0"/>
              <a:t> </a:t>
            </a:r>
            <a:r>
              <a:rPr lang="en-US" b="1" i="1" u="sng" dirty="0" err="1"/>
              <a:t>na</a:t>
            </a:r>
            <a:r>
              <a:rPr lang="en-US" b="1" i="1" u="sng" dirty="0"/>
              <a:t> </a:t>
            </a:r>
            <a:r>
              <a:rPr lang="en-US" b="1" i="1" u="sng" dirty="0" err="1"/>
              <a:t>početku</a:t>
            </a:r>
            <a:r>
              <a:rPr lang="en-US" b="1" i="1" u="sng" dirty="0"/>
              <a:t> </a:t>
            </a:r>
            <a:r>
              <a:rPr lang="en-US" b="1" i="1" u="sng" dirty="0" err="1"/>
              <a:t>svoje</a:t>
            </a:r>
            <a:r>
              <a:rPr lang="en-US" b="1" i="1" u="sng" dirty="0"/>
              <a:t> </a:t>
            </a:r>
            <a:r>
              <a:rPr lang="en-US" b="1" i="1" u="sng" dirty="0" err="1"/>
              <a:t>kriminalne</a:t>
            </a:r>
            <a:r>
              <a:rPr lang="en-US" b="1" i="1" u="sng" dirty="0"/>
              <a:t> </a:t>
            </a:r>
            <a:r>
              <a:rPr lang="en-US" b="1" i="1" u="sng" dirty="0" err="1"/>
              <a:t>karijere</a:t>
            </a:r>
            <a:r>
              <a:rPr lang="en-US" b="1" i="1" u="sng" dirty="0"/>
              <a:t>. </a:t>
            </a:r>
            <a:r>
              <a:rPr lang="en-US" b="1" i="1" u="sng" dirty="0" err="1"/>
              <a:t>Zatvor</a:t>
            </a:r>
            <a:r>
              <a:rPr lang="en-US" b="1" i="1" u="sng" dirty="0"/>
              <a:t> </a:t>
            </a:r>
            <a:r>
              <a:rPr lang="en-US" b="1" i="1" u="sng" dirty="0" err="1"/>
              <a:t>za</a:t>
            </a:r>
            <a:r>
              <a:rPr lang="en-US" b="1" i="1" u="sng" dirty="0"/>
              <a:t> </a:t>
            </a:r>
            <a:r>
              <a:rPr lang="en-US" b="1" i="1" u="sng" dirty="0" err="1"/>
              <a:t>tu</a:t>
            </a:r>
            <a:r>
              <a:rPr lang="en-US" b="1" i="1" u="sng" dirty="0"/>
              <a:t> </a:t>
            </a:r>
            <a:r>
              <a:rPr lang="en-US" b="1" i="1" u="sng" dirty="0" err="1"/>
              <a:t>kategoriju</a:t>
            </a:r>
            <a:r>
              <a:rPr lang="en-US" b="1" i="1" u="sng" dirty="0"/>
              <a:t> </a:t>
            </a:r>
            <a:r>
              <a:rPr lang="en-US" b="1" i="1" u="sng" dirty="0" err="1"/>
              <a:t>ljudi</a:t>
            </a:r>
            <a:r>
              <a:rPr lang="en-US" b="1" i="1" u="sng" dirty="0"/>
              <a:t> </a:t>
            </a:r>
            <a:r>
              <a:rPr lang="en-US" b="1" i="1" u="sng" dirty="0" err="1"/>
              <a:t>može</a:t>
            </a:r>
            <a:r>
              <a:rPr lang="en-US" b="1" i="1" u="sng" dirty="0"/>
              <a:t> </a:t>
            </a:r>
            <a:r>
              <a:rPr lang="en-US" b="1" i="1" u="sng" dirty="0" err="1"/>
              <a:t>predstavljati</a:t>
            </a:r>
            <a:r>
              <a:rPr lang="en-US" b="1" i="1" u="sng" dirty="0"/>
              <a:t> </a:t>
            </a:r>
            <a:r>
              <a:rPr lang="en-US" b="1" i="1" u="sng" dirty="0" err="1"/>
              <a:t>opasno</a:t>
            </a:r>
            <a:r>
              <a:rPr lang="en-US" b="1" i="1" u="sng" dirty="0"/>
              <a:t> </a:t>
            </a:r>
            <a:r>
              <a:rPr lang="en-US" b="1" i="1" u="sng" dirty="0" err="1"/>
              <a:t>iskustvo</a:t>
            </a:r>
            <a:r>
              <a:rPr lang="en-US" b="1" i="1" u="sng" dirty="0"/>
              <a:t>, </a:t>
            </a:r>
            <a:r>
              <a:rPr lang="en-US" b="1" i="1" u="sng" dirty="0" err="1"/>
              <a:t>što</a:t>
            </a:r>
            <a:r>
              <a:rPr lang="en-US" b="1" i="1" u="sng" dirty="0"/>
              <a:t> </a:t>
            </a:r>
            <a:r>
              <a:rPr lang="en-US" b="1" i="1" u="sng" dirty="0" err="1"/>
              <a:t>ima</a:t>
            </a:r>
            <a:r>
              <a:rPr lang="en-US" b="1" i="1" u="sng" dirty="0"/>
              <a:t> </a:t>
            </a:r>
            <a:r>
              <a:rPr lang="en-US" b="1" i="1" u="sng" dirty="0" err="1"/>
              <a:t>za</a:t>
            </a:r>
            <a:r>
              <a:rPr lang="en-US" b="1" i="1" u="sng" dirty="0"/>
              <a:t> </a:t>
            </a:r>
            <a:r>
              <a:rPr lang="en-US" b="1" i="1" u="sng" dirty="0" err="1"/>
              <a:t>posljedicu</a:t>
            </a:r>
            <a:r>
              <a:rPr lang="en-US" b="1" i="1" u="sng" dirty="0"/>
              <a:t> </a:t>
            </a:r>
            <a:r>
              <a:rPr lang="en-US" b="1" i="1" u="sng" dirty="0" err="1"/>
              <a:t>nastavak</a:t>
            </a:r>
            <a:r>
              <a:rPr lang="en-US" b="1" i="1" u="sng" dirty="0"/>
              <a:t> </a:t>
            </a:r>
            <a:r>
              <a:rPr lang="en-US" b="1" i="1" u="sng" dirty="0" err="1"/>
              <a:t>kriminalne</a:t>
            </a:r>
            <a:r>
              <a:rPr lang="en-US" b="1" i="1" u="sng" dirty="0"/>
              <a:t> </a:t>
            </a:r>
            <a:r>
              <a:rPr lang="en-US" b="1" i="1" u="sng" dirty="0" err="1"/>
              <a:t>karijere</a:t>
            </a:r>
            <a:r>
              <a:rPr lang="hr-HR" b="1" i="1" u="sng" dirty="0"/>
              <a:t>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u="sng" dirty="0" err="1"/>
              <a:t>Prema</a:t>
            </a:r>
            <a:r>
              <a:rPr lang="en-US" b="1" i="1" u="sng" dirty="0"/>
              <a:t> </a:t>
            </a:r>
            <a:r>
              <a:rPr lang="en-US" b="1" i="1" u="sng" dirty="0" err="1"/>
              <a:t>podacima</a:t>
            </a:r>
            <a:r>
              <a:rPr lang="en-US" b="1" i="1" u="sng" dirty="0"/>
              <a:t> </a:t>
            </a:r>
            <a:r>
              <a:rPr lang="en-US" b="1" i="1" u="sng" dirty="0" err="1"/>
              <a:t>nacionalnih</a:t>
            </a:r>
            <a:r>
              <a:rPr lang="en-US" b="1" i="1" u="sng" dirty="0"/>
              <a:t> </a:t>
            </a:r>
            <a:r>
              <a:rPr lang="en-US" b="1" i="1" u="sng" dirty="0" err="1"/>
              <a:t>statističkih</a:t>
            </a:r>
            <a:r>
              <a:rPr lang="en-US" b="1" i="1" u="sng" dirty="0"/>
              <a:t> </a:t>
            </a:r>
            <a:r>
              <a:rPr lang="en-US" b="1" i="1" u="sng" dirty="0" err="1"/>
              <a:t>zavoda</a:t>
            </a:r>
            <a:r>
              <a:rPr lang="en-US" b="1" i="1" u="sng" dirty="0"/>
              <a:t> </a:t>
            </a:r>
            <a:r>
              <a:rPr lang="en-US" b="1" i="1" u="sng" dirty="0" err="1"/>
              <a:t>ili</a:t>
            </a:r>
            <a:r>
              <a:rPr lang="en-US" b="1" i="1" u="sng" dirty="0"/>
              <a:t> </a:t>
            </a:r>
            <a:r>
              <a:rPr lang="en-US" b="1" i="1" u="sng" dirty="0" err="1"/>
              <a:t>nadležnih</a:t>
            </a:r>
            <a:r>
              <a:rPr lang="en-US" b="1" i="1" u="sng" dirty="0"/>
              <a:t> </a:t>
            </a:r>
            <a:r>
              <a:rPr lang="en-US" b="1" i="1" u="sng" dirty="0" err="1"/>
              <a:t>ministarstava</a:t>
            </a:r>
            <a:r>
              <a:rPr lang="en-US" b="1" i="1" u="sng" dirty="0"/>
              <a:t> </a:t>
            </a:r>
            <a:r>
              <a:rPr lang="en-US" b="1" i="1" u="sng" dirty="0" err="1"/>
              <a:t>za</a:t>
            </a:r>
            <a:r>
              <a:rPr lang="en-US" b="1" i="1" u="sng" dirty="0"/>
              <a:t> </a:t>
            </a:r>
            <a:r>
              <a:rPr lang="en-US" b="1" i="1" u="sng" dirty="0" err="1"/>
              <a:t>zatvorske</a:t>
            </a:r>
            <a:r>
              <a:rPr lang="en-US" b="1" i="1" u="sng" dirty="0"/>
              <a:t> </a:t>
            </a:r>
            <a:r>
              <a:rPr lang="en-US" b="1" i="1" u="sng" dirty="0" err="1"/>
              <a:t>sisteme</a:t>
            </a:r>
            <a:r>
              <a:rPr lang="en-US" b="1" i="1" u="sng" dirty="0"/>
              <a:t>, u 2006. </a:t>
            </a:r>
            <a:r>
              <a:rPr lang="en-US" b="1" i="1" u="sng" dirty="0" err="1"/>
              <a:t>godini</a:t>
            </a:r>
            <a:r>
              <a:rPr lang="en-US" b="1" i="1" u="sng" dirty="0"/>
              <a:t>, u </a:t>
            </a:r>
            <a:r>
              <a:rPr lang="en-US" b="1" i="1" u="sng" dirty="0" err="1"/>
              <a:t>zatvorima</a:t>
            </a:r>
            <a:r>
              <a:rPr lang="en-US" b="1" i="1" u="sng" dirty="0"/>
              <a:t> se </a:t>
            </a:r>
            <a:r>
              <a:rPr lang="en-US" b="1" i="1" u="sng" dirty="0" err="1"/>
              <a:t>nalazilo</a:t>
            </a:r>
            <a:r>
              <a:rPr lang="en-US" b="1" i="1" u="sng" dirty="0"/>
              <a:t> </a:t>
            </a:r>
            <a:r>
              <a:rPr lang="en-US" b="1" i="1" u="sng" dirty="0" err="1"/>
              <a:t>više</a:t>
            </a:r>
            <a:r>
              <a:rPr lang="en-US" b="1" i="1" u="sng" dirty="0"/>
              <a:t> od 9,25 </a:t>
            </a:r>
            <a:r>
              <a:rPr lang="en-US" b="1" i="1" u="sng" dirty="0" err="1"/>
              <a:t>miliona</a:t>
            </a:r>
            <a:r>
              <a:rPr lang="en-US" b="1" i="1" u="sng" dirty="0"/>
              <a:t> </a:t>
            </a:r>
            <a:r>
              <a:rPr lang="en-US" b="1" i="1" u="sng" dirty="0" err="1"/>
              <a:t>svjetske</a:t>
            </a:r>
            <a:r>
              <a:rPr lang="en-US" b="1" i="1" u="sng" dirty="0"/>
              <a:t> </a:t>
            </a:r>
            <a:r>
              <a:rPr lang="en-US" b="1" i="1" u="sng" dirty="0" err="1"/>
              <a:t>populacije</a:t>
            </a:r>
            <a:r>
              <a:rPr lang="en-US" b="1" i="1" u="sng" dirty="0"/>
              <a:t>. </a:t>
            </a:r>
            <a:endParaRPr lang="hr-HR" b="1" i="1" u="sng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u="sng" dirty="0" err="1"/>
              <a:t>Skoro</a:t>
            </a:r>
            <a:r>
              <a:rPr lang="en-US" b="1" i="1" u="sng" dirty="0"/>
              <a:t> </a:t>
            </a:r>
            <a:r>
              <a:rPr lang="en-US" b="1" i="1" u="sng" dirty="0" err="1"/>
              <a:t>polovina</a:t>
            </a:r>
            <a:r>
              <a:rPr lang="en-US" b="1" i="1" u="sng" dirty="0"/>
              <a:t> </a:t>
            </a:r>
            <a:r>
              <a:rPr lang="en-US" b="1" i="1" u="sng" dirty="0" err="1"/>
              <a:t>svjetske</a:t>
            </a:r>
            <a:r>
              <a:rPr lang="en-US" b="1" i="1" u="sng" dirty="0"/>
              <a:t> </a:t>
            </a:r>
            <a:r>
              <a:rPr lang="en-US" b="1" i="1" u="sng" dirty="0" err="1"/>
              <a:t>zatvorske</a:t>
            </a:r>
            <a:r>
              <a:rPr lang="en-US" b="1" i="1" u="sng" dirty="0"/>
              <a:t> </a:t>
            </a:r>
            <a:r>
              <a:rPr lang="en-US" b="1" i="1" u="sng" dirty="0" err="1"/>
              <a:t>populacije</a:t>
            </a:r>
            <a:r>
              <a:rPr lang="en-US" b="1" i="1" u="sng" dirty="0"/>
              <a:t> se </a:t>
            </a:r>
            <a:r>
              <a:rPr lang="en-US" b="1" i="1" u="sng" dirty="0" err="1"/>
              <a:t>nalazi</a:t>
            </a:r>
            <a:r>
              <a:rPr lang="en-US" b="1" i="1" u="sng" dirty="0"/>
              <a:t> u </a:t>
            </a:r>
            <a:r>
              <a:rPr lang="en-US" b="1" i="1" u="sng" dirty="0" err="1"/>
              <a:t>Sjedinjenim</a:t>
            </a:r>
            <a:r>
              <a:rPr lang="en-US" b="1" i="1" u="sng" dirty="0"/>
              <a:t> </a:t>
            </a:r>
            <a:r>
              <a:rPr lang="en-US" b="1" i="1" u="sng" dirty="0" err="1"/>
              <a:t>Američkim</a:t>
            </a:r>
            <a:r>
              <a:rPr lang="en-US" b="1" i="1" u="sng" dirty="0"/>
              <a:t> </a:t>
            </a:r>
            <a:r>
              <a:rPr lang="en-US" b="1" i="1" u="sng" dirty="0" err="1"/>
              <a:t>Državama</a:t>
            </a:r>
            <a:r>
              <a:rPr lang="en-US" b="1" i="1" u="sng" dirty="0"/>
              <a:t>, </a:t>
            </a:r>
            <a:r>
              <a:rPr lang="en-US" b="1" i="1" u="sng" dirty="0" err="1"/>
              <a:t>Kini</a:t>
            </a:r>
            <a:r>
              <a:rPr lang="en-US" b="1" i="1" u="sng" dirty="0"/>
              <a:t> </a:t>
            </a:r>
            <a:r>
              <a:rPr lang="en-US" b="1" i="1" u="sng" dirty="0" err="1"/>
              <a:t>i</a:t>
            </a:r>
            <a:r>
              <a:rPr lang="en-US" b="1" i="1" u="sng" dirty="0"/>
              <a:t> </a:t>
            </a:r>
            <a:r>
              <a:rPr lang="en-US" b="1" i="1" u="sng" dirty="0" err="1"/>
              <a:t>Ruskoj</a:t>
            </a:r>
            <a:r>
              <a:rPr lang="en-US" b="1" i="1" u="sng" dirty="0"/>
              <a:t> </a:t>
            </a:r>
            <a:r>
              <a:rPr lang="en-US" b="1" i="1" u="sng" dirty="0" err="1"/>
              <a:t>Federaciji</a:t>
            </a:r>
            <a:r>
              <a:rPr lang="en-US" b="1" i="1" u="sng" dirty="0"/>
              <a:t> (U SAD-u je 2,33 </a:t>
            </a:r>
            <a:r>
              <a:rPr lang="en-US" b="1" i="1" u="sng" dirty="0" err="1"/>
              <a:t>miliona</a:t>
            </a:r>
            <a:r>
              <a:rPr lang="en-US" b="1" i="1" u="sng" dirty="0"/>
              <a:t> </a:t>
            </a:r>
            <a:r>
              <a:rPr lang="en-US" b="1" i="1" u="sng" dirty="0" err="1"/>
              <a:t>zatvorenika</a:t>
            </a:r>
            <a:r>
              <a:rPr lang="en-US" b="1" i="1" u="sng" dirty="0"/>
              <a:t>, u </a:t>
            </a:r>
            <a:r>
              <a:rPr lang="en-US" b="1" i="1" u="sng" dirty="0" err="1"/>
              <a:t>Kini</a:t>
            </a:r>
            <a:r>
              <a:rPr lang="en-US" b="1" i="1" u="sng" dirty="0"/>
              <a:t> je 1,55 </a:t>
            </a:r>
            <a:r>
              <a:rPr lang="en-US" b="1" i="1" u="sng" dirty="0" err="1"/>
              <a:t>miliona</a:t>
            </a:r>
            <a:r>
              <a:rPr lang="en-US" b="1" i="1" u="sng" dirty="0"/>
              <a:t> </a:t>
            </a:r>
            <a:r>
              <a:rPr lang="en-US" b="1" i="1" u="sng" dirty="0" err="1"/>
              <a:t>zatvorenika</a:t>
            </a:r>
            <a:r>
              <a:rPr lang="en-US" b="1" i="1" u="sng" dirty="0"/>
              <a:t> - plus </a:t>
            </a:r>
            <a:r>
              <a:rPr lang="en-US" b="1" i="1" u="sng" dirty="0" err="1"/>
              <a:t>pritvorenici</a:t>
            </a:r>
            <a:r>
              <a:rPr lang="en-US" b="1" i="1" u="sng" dirty="0"/>
              <a:t> </a:t>
            </a:r>
            <a:r>
              <a:rPr lang="en-US" b="1" i="1" u="sng" dirty="0" err="1"/>
              <a:t>i</a:t>
            </a:r>
            <a:r>
              <a:rPr lang="en-US" b="1" i="1" u="sng" dirty="0"/>
              <a:t> </a:t>
            </a:r>
            <a:r>
              <a:rPr lang="en-US" b="1" i="1" u="sng" dirty="0" err="1"/>
              <a:t>osuđenici</a:t>
            </a:r>
            <a:r>
              <a:rPr lang="en-US" b="1" i="1" u="sng" dirty="0"/>
              <a:t> </a:t>
            </a:r>
            <a:r>
              <a:rPr lang="en-US" b="1" i="1" u="sng" dirty="0" err="1"/>
              <a:t>kojima</a:t>
            </a:r>
            <a:r>
              <a:rPr lang="en-US" b="1" i="1" u="sng" dirty="0"/>
              <a:t> je </a:t>
            </a:r>
            <a:r>
              <a:rPr lang="en-US" b="1" i="1" u="sng" dirty="0" err="1"/>
              <a:t>izrečena</a:t>
            </a:r>
            <a:r>
              <a:rPr lang="en-US" b="1" i="1" u="sng" dirty="0"/>
              <a:t> </a:t>
            </a:r>
            <a:r>
              <a:rPr lang="en-US" b="1" i="1" u="sng" dirty="0" err="1"/>
              <a:t>administrativna</a:t>
            </a:r>
            <a:r>
              <a:rPr lang="en-US" b="1" i="1" u="sng" dirty="0"/>
              <a:t> </a:t>
            </a:r>
            <a:r>
              <a:rPr lang="en-US" b="1" i="1" u="sng" dirty="0" err="1"/>
              <a:t>kazna</a:t>
            </a:r>
            <a:r>
              <a:rPr lang="en-US" b="1" i="1" u="sng" dirty="0"/>
              <a:t> </a:t>
            </a:r>
            <a:r>
              <a:rPr lang="en-US" b="1" i="1" u="sng" dirty="0" err="1"/>
              <a:t>i</a:t>
            </a:r>
            <a:r>
              <a:rPr lang="en-US" b="1" i="1" u="sng" dirty="0"/>
              <a:t> u </a:t>
            </a:r>
            <a:r>
              <a:rPr lang="en-US" b="1" i="1" u="sng" dirty="0" err="1"/>
              <a:t>Rusiji</a:t>
            </a:r>
            <a:r>
              <a:rPr lang="en-US" b="1" i="1" u="sng" dirty="0"/>
              <a:t> je </a:t>
            </a:r>
            <a:r>
              <a:rPr lang="en-US" b="1" i="1" u="sng" dirty="0" err="1"/>
              <a:t>oko</a:t>
            </a:r>
            <a:r>
              <a:rPr lang="en-US" b="1" i="1" u="sng" dirty="0"/>
              <a:t> 0,9 </a:t>
            </a:r>
            <a:r>
              <a:rPr lang="en-US" b="1" i="1" u="sng" dirty="0" err="1"/>
              <a:t>miliona</a:t>
            </a:r>
            <a:r>
              <a:rPr lang="en-US" b="1" i="1" u="sng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40232324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4928" y="0"/>
            <a:ext cx="8911687" cy="1554480"/>
          </a:xfrm>
        </p:spPr>
        <p:txBody>
          <a:bodyPr>
            <a:normAutofit fontScale="90000"/>
          </a:bodyPr>
          <a:lstStyle/>
          <a:p>
            <a:r>
              <a:rPr lang="en-US" b="1" i="1" u="sng" dirty="0" err="1"/>
              <a:t>Šta</a:t>
            </a:r>
            <a:r>
              <a:rPr lang="en-US" b="1" i="1" u="sng" dirty="0"/>
              <a:t> </a:t>
            </a:r>
            <a:r>
              <a:rPr lang="en-US" b="1" i="1" u="sng" dirty="0" err="1"/>
              <a:t>danas</a:t>
            </a:r>
            <a:r>
              <a:rPr lang="en-US" b="1" i="1" u="sng" dirty="0"/>
              <a:t> </a:t>
            </a:r>
            <a:r>
              <a:rPr lang="en-US" b="1" i="1" u="sng" dirty="0" err="1"/>
              <a:t>karakteriše</a:t>
            </a:r>
            <a:r>
              <a:rPr lang="en-US" b="1" i="1" u="sng" dirty="0"/>
              <a:t> </a:t>
            </a:r>
            <a:r>
              <a:rPr lang="en-US" b="1" i="1" u="sng" dirty="0" err="1"/>
              <a:t>savremene</a:t>
            </a:r>
            <a:r>
              <a:rPr lang="en-US" b="1" i="1" u="sng" dirty="0"/>
              <a:t> </a:t>
            </a:r>
            <a:r>
              <a:rPr lang="en-US" b="1" i="1" u="sng" dirty="0" err="1"/>
              <a:t>zatvorske</a:t>
            </a:r>
            <a:r>
              <a:rPr lang="en-US" b="1" i="1" u="sng" dirty="0"/>
              <a:t> </a:t>
            </a:r>
            <a:r>
              <a:rPr lang="en-US" b="1" i="1" u="sng" dirty="0" err="1"/>
              <a:t>sisteme</a:t>
            </a:r>
            <a:r>
              <a:rPr lang="en-US" b="1" i="1" u="sng" dirty="0"/>
              <a:t> </a:t>
            </a:r>
            <a:r>
              <a:rPr lang="en-US" b="1" i="1" u="sng" dirty="0" err="1"/>
              <a:t>i</a:t>
            </a:r>
            <a:r>
              <a:rPr lang="en-US" b="1" i="1" u="sng" dirty="0"/>
              <a:t> u </a:t>
            </a:r>
            <a:r>
              <a:rPr lang="en-US" b="1" i="1" u="sng" dirty="0" err="1"/>
              <a:t>kom</a:t>
            </a:r>
            <a:r>
              <a:rPr lang="en-US" b="1" i="1" u="sng" dirty="0"/>
              <a:t> </a:t>
            </a:r>
            <a:r>
              <a:rPr lang="en-US" b="1" i="1" u="sng" dirty="0" err="1"/>
              <a:t>pravcu</a:t>
            </a:r>
            <a:r>
              <a:rPr lang="en-US" b="1" i="1" u="sng" dirty="0"/>
              <a:t> se </a:t>
            </a:r>
            <a:r>
              <a:rPr lang="en-US" b="1" i="1" u="sng" dirty="0" err="1"/>
              <a:t>kreće</a:t>
            </a:r>
            <a:r>
              <a:rPr lang="en-US" b="1" i="1" u="sng" dirty="0"/>
              <a:t> </a:t>
            </a:r>
            <a:r>
              <a:rPr lang="en-US" b="1" i="1" u="sng" dirty="0" err="1"/>
              <a:t>njihova</a:t>
            </a:r>
            <a:r>
              <a:rPr lang="en-US" b="1" i="1" u="sng" dirty="0"/>
              <a:t> </a:t>
            </a:r>
            <a:r>
              <a:rPr lang="en-US" b="1" i="1" u="sng" dirty="0" err="1"/>
              <a:t>reforma</a:t>
            </a:r>
            <a:r>
              <a:rPr lang="en-US" b="1" i="1" u="sng" dirty="0"/>
              <a:t> </a:t>
            </a:r>
            <a:r>
              <a:rPr lang="en-US" b="1" i="1" u="sng" dirty="0" err="1"/>
              <a:t>i</a:t>
            </a:r>
            <a:r>
              <a:rPr lang="en-US" b="1" i="1" u="sng" dirty="0"/>
              <a:t> </a:t>
            </a:r>
            <a:r>
              <a:rPr lang="en-US" b="1" i="1" u="sng" dirty="0" err="1"/>
              <a:t>razvoj</a:t>
            </a:r>
            <a:r>
              <a:rPr lang="hr-HR" b="1" i="1" u="sng" dirty="0"/>
              <a:t>?</a:t>
            </a:r>
            <a:endParaRPr lang="en-US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98320"/>
            <a:ext cx="11453446" cy="5059680"/>
          </a:xfrm>
        </p:spPr>
        <p:txBody>
          <a:bodyPr/>
          <a:lstStyle/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 err="1"/>
              <a:t>Savremeni</a:t>
            </a:r>
            <a:r>
              <a:rPr lang="en-US" b="1" i="1" dirty="0"/>
              <a:t> </a:t>
            </a:r>
            <a:r>
              <a:rPr lang="en-US" b="1" i="1" dirty="0" err="1"/>
              <a:t>zatvorski</a:t>
            </a:r>
            <a:r>
              <a:rPr lang="en-US" b="1" i="1" dirty="0"/>
              <a:t> </a:t>
            </a:r>
            <a:r>
              <a:rPr lang="en-US" b="1" i="1" dirty="0" err="1"/>
              <a:t>sitemi</a:t>
            </a:r>
            <a:r>
              <a:rPr lang="en-US" b="1" i="1" dirty="0"/>
              <a:t>, u </a:t>
            </a:r>
            <a:r>
              <a:rPr lang="en-US" b="1" i="1" dirty="0" err="1"/>
              <a:t>periodu</a:t>
            </a:r>
            <a:r>
              <a:rPr lang="en-US" b="1" i="1" dirty="0"/>
              <a:t> </a:t>
            </a:r>
            <a:r>
              <a:rPr lang="en-US" b="1" i="1" dirty="0" err="1"/>
              <a:t>značajne</a:t>
            </a:r>
            <a:r>
              <a:rPr lang="en-US" b="1" i="1" dirty="0"/>
              <a:t> </a:t>
            </a:r>
            <a:r>
              <a:rPr lang="en-US" b="1" i="1" dirty="0" err="1"/>
              <a:t>krize</a:t>
            </a:r>
            <a:r>
              <a:rPr lang="en-US" b="1" i="1" dirty="0"/>
              <a:t> </a:t>
            </a:r>
            <a:r>
              <a:rPr lang="en-US" b="1" i="1" dirty="0" err="1"/>
              <a:t>funkcionisanja</a:t>
            </a:r>
            <a:r>
              <a:rPr lang="en-US" b="1" i="1" dirty="0"/>
              <a:t> </a:t>
            </a:r>
            <a:r>
              <a:rPr lang="en-US" b="1" i="1" dirty="0" err="1"/>
              <a:t>zatvora</a:t>
            </a:r>
            <a:r>
              <a:rPr lang="en-US" b="1" i="1" dirty="0"/>
              <a:t>, </a:t>
            </a:r>
            <a:r>
              <a:rPr lang="en-US" b="1" i="1" dirty="0" err="1"/>
              <a:t>napuštaju</a:t>
            </a:r>
            <a:r>
              <a:rPr lang="en-US" b="1" i="1" dirty="0"/>
              <a:t> </a:t>
            </a:r>
            <a:r>
              <a:rPr lang="en-US" b="1" i="1" dirty="0" err="1"/>
              <a:t>koncept</a:t>
            </a:r>
            <a:r>
              <a:rPr lang="en-US" b="1" i="1" dirty="0"/>
              <a:t> </a:t>
            </a:r>
            <a:r>
              <a:rPr lang="en-US" b="1" i="1" dirty="0" err="1"/>
              <a:t>rehabilitacije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prevaspitanje</a:t>
            </a:r>
            <a:r>
              <a:rPr lang="en-US" b="1" i="1" dirty="0"/>
              <a:t> </a:t>
            </a:r>
            <a:r>
              <a:rPr lang="en-US" b="1" i="1" dirty="0" err="1"/>
              <a:t>osuđenika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sve</a:t>
            </a:r>
            <a:r>
              <a:rPr lang="en-US" b="1" i="1" dirty="0"/>
              <a:t> se </a:t>
            </a:r>
            <a:r>
              <a:rPr lang="en-US" b="1" i="1" dirty="0" err="1"/>
              <a:t>smjelije</a:t>
            </a:r>
            <a:r>
              <a:rPr lang="en-US" b="1" i="1" dirty="0"/>
              <a:t> </a:t>
            </a:r>
            <a:r>
              <a:rPr lang="en-US" b="1" i="1" dirty="0" err="1"/>
              <a:t>opredjeljuju</a:t>
            </a:r>
            <a:r>
              <a:rPr lang="en-US" b="1" i="1" dirty="0"/>
              <a:t> </a:t>
            </a:r>
            <a:r>
              <a:rPr lang="en-US" b="1" i="1" dirty="0" err="1"/>
              <a:t>za</a:t>
            </a:r>
            <a:r>
              <a:rPr lang="en-US" b="1" i="1" dirty="0"/>
              <a:t> </a:t>
            </a:r>
            <a:r>
              <a:rPr lang="en-US" b="1" i="1" dirty="0" err="1"/>
              <a:t>menadžmetalistički</a:t>
            </a:r>
            <a:r>
              <a:rPr lang="en-US" b="1" i="1" dirty="0"/>
              <a:t> </a:t>
            </a:r>
            <a:r>
              <a:rPr lang="en-US" b="1" i="1" dirty="0" err="1"/>
              <a:t>pristup</a:t>
            </a:r>
            <a:r>
              <a:rPr lang="en-US" b="1" i="1" dirty="0"/>
              <a:t> </a:t>
            </a:r>
            <a:r>
              <a:rPr lang="en-US" b="1" i="1" dirty="0" err="1"/>
              <a:t>rukovođenju</a:t>
            </a:r>
            <a:r>
              <a:rPr lang="en-US" b="1" i="1" dirty="0"/>
              <a:t> </a:t>
            </a:r>
            <a:r>
              <a:rPr lang="en-US" b="1" i="1" dirty="0" err="1"/>
              <a:t>zatvorom</a:t>
            </a:r>
            <a:r>
              <a:rPr lang="hr-HR" b="1" i="1" dirty="0"/>
              <a:t>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 err="1"/>
              <a:t>Izgradnja</a:t>
            </a:r>
            <a:r>
              <a:rPr lang="en-US" b="1" i="1" dirty="0"/>
              <a:t> </a:t>
            </a:r>
            <a:r>
              <a:rPr lang="en-US" b="1" i="1" dirty="0" err="1"/>
              <a:t>koncepcije</a:t>
            </a:r>
            <a:r>
              <a:rPr lang="en-US" b="1" i="1" dirty="0"/>
              <a:t> </a:t>
            </a:r>
            <a:r>
              <a:rPr lang="en-US" b="1" i="1" dirty="0" err="1"/>
              <a:t>reintegracije</a:t>
            </a:r>
            <a:r>
              <a:rPr lang="en-US" b="1" i="1" dirty="0"/>
              <a:t> </a:t>
            </a:r>
            <a:r>
              <a:rPr lang="en-US" b="1" i="1" dirty="0" err="1"/>
              <a:t>prijestupnika</a:t>
            </a:r>
            <a:r>
              <a:rPr lang="en-US" b="1" i="1" dirty="0"/>
              <a:t> u </a:t>
            </a:r>
            <a:r>
              <a:rPr lang="en-US" b="1" i="1" dirty="0" err="1"/>
              <a:t>društvenu</a:t>
            </a:r>
            <a:r>
              <a:rPr lang="en-US" b="1" i="1" dirty="0"/>
              <a:t> </a:t>
            </a:r>
            <a:r>
              <a:rPr lang="en-US" b="1" i="1" dirty="0" err="1"/>
              <a:t>zajednicu</a:t>
            </a:r>
            <a:r>
              <a:rPr lang="en-US" b="1" i="1" dirty="0"/>
              <a:t> se </a:t>
            </a:r>
            <a:r>
              <a:rPr lang="en-US" b="1" i="1" dirty="0" err="1"/>
              <a:t>jako</a:t>
            </a:r>
            <a:r>
              <a:rPr lang="en-US" b="1" i="1" dirty="0"/>
              <a:t> </a:t>
            </a:r>
            <a:r>
              <a:rPr lang="en-US" b="1" i="1" dirty="0" err="1"/>
              <a:t>sporo</a:t>
            </a:r>
            <a:r>
              <a:rPr lang="en-US" b="1" i="1" dirty="0"/>
              <a:t> </a:t>
            </a:r>
            <a:r>
              <a:rPr lang="en-US" b="1" i="1" dirty="0" err="1"/>
              <a:t>ostvaruje</a:t>
            </a:r>
            <a:r>
              <a:rPr lang="en-US" b="1" i="1" dirty="0"/>
              <a:t>, </a:t>
            </a:r>
            <a:r>
              <a:rPr lang="en-US" b="1" i="1" dirty="0" err="1"/>
              <a:t>jer</a:t>
            </a:r>
            <a:r>
              <a:rPr lang="en-US" b="1" i="1" dirty="0"/>
              <a:t> </a:t>
            </a:r>
            <a:r>
              <a:rPr lang="en-US" b="1" i="1" dirty="0" err="1"/>
              <a:t>ima</a:t>
            </a:r>
            <a:r>
              <a:rPr lang="en-US" b="1" i="1" dirty="0"/>
              <a:t> </a:t>
            </a:r>
            <a:r>
              <a:rPr lang="en-US" b="1" i="1" dirty="0" err="1"/>
              <a:t>mnogo</a:t>
            </a:r>
            <a:r>
              <a:rPr lang="en-US" b="1" i="1" dirty="0"/>
              <a:t> </a:t>
            </a:r>
            <a:r>
              <a:rPr lang="en-US" b="1" i="1" dirty="0" err="1"/>
              <a:t>objektivnih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subjektivnih</a:t>
            </a:r>
            <a:r>
              <a:rPr lang="en-US" b="1" i="1" dirty="0"/>
              <a:t> </a:t>
            </a:r>
            <a:r>
              <a:rPr lang="en-US" b="1" i="1" dirty="0" err="1"/>
              <a:t>prepreka</a:t>
            </a:r>
            <a:r>
              <a:rPr lang="en-US" b="1" i="1" dirty="0"/>
              <a:t> </a:t>
            </a:r>
            <a:r>
              <a:rPr lang="en-US" b="1" i="1" dirty="0" err="1"/>
              <a:t>koje</a:t>
            </a:r>
            <a:r>
              <a:rPr lang="en-US" b="1" i="1" dirty="0"/>
              <a:t> je </a:t>
            </a:r>
            <a:r>
              <a:rPr lang="en-US" b="1" i="1" dirty="0" err="1"/>
              <a:t>teško</a:t>
            </a:r>
            <a:r>
              <a:rPr lang="en-US" b="1" i="1" dirty="0"/>
              <a:t> </a:t>
            </a:r>
            <a:r>
              <a:rPr lang="en-US" b="1" i="1" dirty="0" err="1"/>
              <a:t>savladati</a:t>
            </a:r>
            <a:r>
              <a:rPr lang="en-US" b="1" i="1" dirty="0"/>
              <a:t> u </a:t>
            </a:r>
            <a:r>
              <a:rPr lang="en-US" b="1" i="1" dirty="0" err="1"/>
              <a:t>relativno</a:t>
            </a:r>
            <a:r>
              <a:rPr lang="en-US" b="1" i="1" dirty="0"/>
              <a:t> </a:t>
            </a:r>
            <a:r>
              <a:rPr lang="en-US" b="1" i="1" dirty="0" err="1"/>
              <a:t>kratkom</a:t>
            </a:r>
            <a:r>
              <a:rPr lang="en-US" b="1" i="1" dirty="0"/>
              <a:t> period</a:t>
            </a:r>
            <a:r>
              <a:rPr lang="hr-HR" b="1" i="1" dirty="0"/>
              <a:t>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 err="1"/>
              <a:t>Nema</a:t>
            </a:r>
            <a:r>
              <a:rPr lang="en-US" b="1" i="1" dirty="0"/>
              <a:t> </a:t>
            </a:r>
            <a:r>
              <a:rPr lang="en-US" b="1" i="1" dirty="0" err="1"/>
              <a:t>ni</a:t>
            </a:r>
            <a:r>
              <a:rPr lang="en-US" b="1" i="1" dirty="0"/>
              <a:t> </a:t>
            </a:r>
            <a:r>
              <a:rPr lang="en-US" b="1" i="1" dirty="0" err="1"/>
              <a:t>jedna</a:t>
            </a:r>
            <a:r>
              <a:rPr lang="en-US" b="1" i="1" dirty="0"/>
              <a:t> </a:t>
            </a:r>
            <a:r>
              <a:rPr lang="en-US" b="1" i="1" dirty="0" err="1"/>
              <a:t>zapadnoevropska</a:t>
            </a:r>
            <a:r>
              <a:rPr lang="en-US" b="1" i="1" dirty="0"/>
              <a:t> </a:t>
            </a:r>
            <a:r>
              <a:rPr lang="en-US" b="1" i="1" dirty="0" err="1"/>
              <a:t>zemlja</a:t>
            </a:r>
            <a:r>
              <a:rPr lang="en-US" b="1" i="1" dirty="0"/>
              <a:t> </a:t>
            </a:r>
            <a:r>
              <a:rPr lang="en-US" b="1" i="1" dirty="0" err="1"/>
              <a:t>koja</a:t>
            </a:r>
            <a:r>
              <a:rPr lang="en-US" b="1" i="1" dirty="0"/>
              <a:t> </a:t>
            </a:r>
            <a:r>
              <a:rPr lang="en-US" b="1" i="1" dirty="0" err="1"/>
              <a:t>nema</a:t>
            </a:r>
            <a:r>
              <a:rPr lang="en-US" b="1" i="1" dirty="0"/>
              <a:t> </a:t>
            </a:r>
            <a:r>
              <a:rPr lang="en-US" b="1" i="1" dirty="0" err="1"/>
              <a:t>više</a:t>
            </a:r>
            <a:r>
              <a:rPr lang="en-US" b="1" i="1" dirty="0"/>
              <a:t> </a:t>
            </a:r>
            <a:r>
              <a:rPr lang="en-US" b="1" i="1" dirty="0" err="1"/>
              <a:t>zatvorenika</a:t>
            </a:r>
            <a:r>
              <a:rPr lang="en-US" b="1" i="1" dirty="0"/>
              <a:t> od </a:t>
            </a:r>
            <a:r>
              <a:rPr lang="en-US" b="1" i="1" dirty="0" err="1"/>
              <a:t>realnih</a:t>
            </a:r>
            <a:r>
              <a:rPr lang="en-US" b="1" i="1" dirty="0"/>
              <a:t> </a:t>
            </a:r>
            <a:r>
              <a:rPr lang="en-US" b="1" i="1" dirty="0" err="1"/>
              <a:t>kapaciteta</a:t>
            </a:r>
            <a:r>
              <a:rPr lang="en-US" b="1" i="1" dirty="0"/>
              <a:t>. </a:t>
            </a:r>
            <a:endParaRPr lang="hr-HR" b="1" i="1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 err="1"/>
              <a:t>Struktura</a:t>
            </a:r>
            <a:r>
              <a:rPr lang="en-US" b="1" i="1" dirty="0"/>
              <a:t> </a:t>
            </a:r>
            <a:r>
              <a:rPr lang="en-US" b="1" i="1" dirty="0" err="1"/>
              <a:t>zatvorenika</a:t>
            </a:r>
            <a:r>
              <a:rPr lang="en-US" b="1" i="1" dirty="0"/>
              <a:t> je </a:t>
            </a:r>
            <a:r>
              <a:rPr lang="en-US" b="1" i="1" dirty="0" err="1"/>
              <a:t>iz</a:t>
            </a:r>
            <a:r>
              <a:rPr lang="en-US" b="1" i="1" dirty="0"/>
              <a:t> </a:t>
            </a:r>
            <a:r>
              <a:rPr lang="en-US" b="1" i="1" dirty="0" err="1"/>
              <a:t>godine</a:t>
            </a:r>
            <a:r>
              <a:rPr lang="en-US" b="1" i="1" dirty="0"/>
              <a:t> u </a:t>
            </a:r>
            <a:r>
              <a:rPr lang="en-US" b="1" i="1" dirty="0" err="1"/>
              <a:t>godinu</a:t>
            </a:r>
            <a:r>
              <a:rPr lang="en-US" b="1" i="1" dirty="0"/>
              <a:t> </a:t>
            </a:r>
            <a:r>
              <a:rPr lang="en-US" b="1" i="1" dirty="0" err="1"/>
              <a:t>sve</a:t>
            </a:r>
            <a:r>
              <a:rPr lang="en-US" b="1" i="1" dirty="0"/>
              <a:t> </a:t>
            </a:r>
            <a:r>
              <a:rPr lang="en-US" b="1" i="1" dirty="0" err="1"/>
              <a:t>složenija</a:t>
            </a:r>
            <a:r>
              <a:rPr lang="en-US" b="1" i="1" dirty="0"/>
              <a:t> </a:t>
            </a:r>
            <a:r>
              <a:rPr lang="en-US" b="1" i="1" dirty="0" err="1"/>
              <a:t>sa</a:t>
            </a:r>
            <a:r>
              <a:rPr lang="en-US" b="1" i="1" dirty="0"/>
              <a:t> </a:t>
            </a:r>
            <a:r>
              <a:rPr lang="en-US" b="1" i="1" dirty="0" err="1"/>
              <a:t>kriminološkog</a:t>
            </a:r>
            <a:r>
              <a:rPr lang="en-US" b="1" i="1" dirty="0"/>
              <a:t>, </a:t>
            </a:r>
            <a:r>
              <a:rPr lang="en-US" b="1" i="1" dirty="0" err="1"/>
              <a:t>psihološkog</a:t>
            </a:r>
            <a:r>
              <a:rPr lang="en-US" b="1" i="1" dirty="0"/>
              <a:t>, </a:t>
            </a:r>
            <a:r>
              <a:rPr lang="en-US" b="1" i="1" dirty="0" err="1"/>
              <a:t>medicinskog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socijalnog</a:t>
            </a:r>
            <a:r>
              <a:rPr lang="en-US" b="1" i="1" dirty="0"/>
              <a:t> </a:t>
            </a:r>
            <a:r>
              <a:rPr lang="en-US" b="1" i="1" dirty="0" err="1"/>
              <a:t>aspekta</a:t>
            </a:r>
            <a:r>
              <a:rPr lang="en-US" b="1" i="1" dirty="0"/>
              <a:t>. </a:t>
            </a:r>
            <a:r>
              <a:rPr lang="en-US" b="1" i="1" dirty="0" err="1"/>
              <a:t>Sve</a:t>
            </a:r>
            <a:r>
              <a:rPr lang="en-US" b="1" i="1" dirty="0"/>
              <a:t> je </a:t>
            </a:r>
            <a:r>
              <a:rPr lang="en-US" b="1" i="1" dirty="0" err="1"/>
              <a:t>veći</a:t>
            </a:r>
            <a:r>
              <a:rPr lang="en-US" b="1" i="1" dirty="0"/>
              <a:t> </a:t>
            </a:r>
            <a:r>
              <a:rPr lang="en-US" b="1" i="1" dirty="0" err="1"/>
              <a:t>broj</a:t>
            </a:r>
            <a:r>
              <a:rPr lang="en-US" b="1" i="1" dirty="0"/>
              <a:t> </a:t>
            </a:r>
            <a:r>
              <a:rPr lang="en-US" b="1" i="1" dirty="0" err="1"/>
              <a:t>zatvorenika</a:t>
            </a:r>
            <a:r>
              <a:rPr lang="en-US" b="1" i="1" dirty="0"/>
              <a:t> </a:t>
            </a:r>
            <a:r>
              <a:rPr lang="en-US" b="1" i="1" dirty="0" err="1"/>
              <a:t>koji</a:t>
            </a:r>
            <a:r>
              <a:rPr lang="en-US" b="1" i="1" dirty="0"/>
              <a:t> </a:t>
            </a:r>
            <a:r>
              <a:rPr lang="en-US" b="1" i="1" dirty="0" err="1"/>
              <a:t>su</a:t>
            </a:r>
            <a:r>
              <a:rPr lang="en-US" b="1" i="1" dirty="0"/>
              <a:t> </a:t>
            </a:r>
            <a:r>
              <a:rPr lang="en-US" b="1" i="1" dirty="0" err="1"/>
              <a:t>izvršili</a:t>
            </a:r>
            <a:r>
              <a:rPr lang="en-US" b="1" i="1" dirty="0"/>
              <a:t> </a:t>
            </a:r>
            <a:r>
              <a:rPr lang="en-US" b="1" i="1" dirty="0" err="1"/>
              <a:t>veoma</a:t>
            </a:r>
            <a:r>
              <a:rPr lang="en-US" b="1" i="1" dirty="0"/>
              <a:t> </a:t>
            </a:r>
            <a:r>
              <a:rPr lang="en-US" b="1" i="1" dirty="0" err="1"/>
              <a:t>veliki</a:t>
            </a:r>
            <a:r>
              <a:rPr lang="en-US" b="1" i="1" dirty="0"/>
              <a:t> </a:t>
            </a:r>
            <a:r>
              <a:rPr lang="en-US" b="1" i="1" dirty="0" err="1"/>
              <a:t>broj</a:t>
            </a:r>
            <a:r>
              <a:rPr lang="en-US" b="1" i="1" dirty="0"/>
              <a:t> </a:t>
            </a:r>
            <a:r>
              <a:rPr lang="en-US" b="1" i="1" dirty="0" err="1"/>
              <a:t>teških</a:t>
            </a:r>
            <a:r>
              <a:rPr lang="en-US" b="1" i="1" dirty="0"/>
              <a:t> </a:t>
            </a:r>
            <a:r>
              <a:rPr lang="en-US" b="1" i="1" dirty="0" err="1"/>
              <a:t>krivičnih</a:t>
            </a:r>
            <a:r>
              <a:rPr lang="en-US" b="1" i="1" dirty="0"/>
              <a:t> </a:t>
            </a:r>
            <a:r>
              <a:rPr lang="en-US" b="1" i="1" dirty="0" err="1"/>
              <a:t>djela</a:t>
            </a:r>
            <a:r>
              <a:rPr lang="en-US" b="1" i="1" dirty="0"/>
              <a:t>, </a:t>
            </a:r>
            <a:r>
              <a:rPr lang="en-US" b="1" i="1" dirty="0" err="1"/>
              <a:t>raznovrsnog</a:t>
            </a:r>
            <a:r>
              <a:rPr lang="en-US" b="1" i="1" dirty="0"/>
              <a:t> </a:t>
            </a:r>
            <a:r>
              <a:rPr lang="en-US" b="1" i="1" dirty="0" err="1"/>
              <a:t>tipa</a:t>
            </a:r>
            <a:r>
              <a:rPr lang="en-US" b="1" i="1" dirty="0"/>
              <a:t>, </a:t>
            </a:r>
            <a:r>
              <a:rPr lang="en-US" b="1" i="1" dirty="0" err="1"/>
              <a:t>na</a:t>
            </a:r>
            <a:r>
              <a:rPr lang="en-US" b="1" i="1" dirty="0"/>
              <a:t> </a:t>
            </a:r>
            <a:r>
              <a:rPr lang="en-US" b="1" i="1" dirty="0" err="1"/>
              <a:t>različite</a:t>
            </a:r>
            <a:r>
              <a:rPr lang="en-US" b="1" i="1" dirty="0"/>
              <a:t> </a:t>
            </a:r>
            <a:r>
              <a:rPr lang="en-US" b="1" i="1" dirty="0" err="1"/>
              <a:t>načine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sa</a:t>
            </a:r>
            <a:r>
              <a:rPr lang="en-US" b="1" i="1" dirty="0"/>
              <a:t> </a:t>
            </a:r>
            <a:r>
              <a:rPr lang="en-US" b="1" i="1" dirty="0" err="1"/>
              <a:t>sve</a:t>
            </a:r>
            <a:r>
              <a:rPr lang="en-US" b="1" i="1" dirty="0"/>
              <a:t> </a:t>
            </a:r>
            <a:r>
              <a:rPr lang="en-US" b="1" i="1" dirty="0" err="1"/>
              <a:t>većim</a:t>
            </a:r>
            <a:r>
              <a:rPr lang="en-US" b="1" i="1" dirty="0"/>
              <a:t> </a:t>
            </a:r>
            <a:r>
              <a:rPr lang="en-US" b="1" i="1" dirty="0" err="1"/>
              <a:t>procentom</a:t>
            </a:r>
            <a:r>
              <a:rPr lang="en-US" b="1" i="1" dirty="0"/>
              <a:t> </a:t>
            </a:r>
            <a:r>
              <a:rPr lang="en-US" b="1" i="1" dirty="0" err="1"/>
              <a:t>surovosti</a:t>
            </a:r>
            <a:r>
              <a:rPr lang="en-US" b="1" i="1" dirty="0"/>
              <a:t>. </a:t>
            </a:r>
            <a:endParaRPr lang="hr-HR" b="1" i="1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/>
              <a:t>.U </a:t>
            </a:r>
            <a:r>
              <a:rPr lang="en-US" b="1" i="1" dirty="0" err="1"/>
              <a:t>državama</a:t>
            </a:r>
            <a:r>
              <a:rPr lang="en-US" b="1" i="1" dirty="0"/>
              <a:t> </a:t>
            </a:r>
            <a:r>
              <a:rPr lang="en-US" b="1" i="1" dirty="0" err="1"/>
              <a:t>Evropske</a:t>
            </a:r>
            <a:r>
              <a:rPr lang="en-US" b="1" i="1" dirty="0"/>
              <a:t> </a:t>
            </a:r>
            <a:r>
              <a:rPr lang="en-US" b="1" i="1" dirty="0" err="1"/>
              <a:t>unije</a:t>
            </a:r>
            <a:r>
              <a:rPr lang="en-US" b="1" i="1" dirty="0"/>
              <a:t> </a:t>
            </a:r>
            <a:r>
              <a:rPr lang="en-US" b="1" i="1" dirty="0" err="1"/>
              <a:t>zapažen</a:t>
            </a:r>
            <a:r>
              <a:rPr lang="en-US" b="1" i="1" dirty="0"/>
              <a:t> je </a:t>
            </a:r>
            <a:r>
              <a:rPr lang="en-US" b="1" i="1" dirty="0" err="1"/>
              <a:t>značajan</a:t>
            </a:r>
            <a:r>
              <a:rPr lang="en-US" b="1" i="1" dirty="0"/>
              <a:t> </a:t>
            </a:r>
            <a:r>
              <a:rPr lang="en-US" b="1" i="1" dirty="0" err="1"/>
              <a:t>porast</a:t>
            </a:r>
            <a:r>
              <a:rPr lang="en-US" b="1" i="1" dirty="0"/>
              <a:t> </a:t>
            </a:r>
            <a:r>
              <a:rPr lang="en-US" b="1" i="1" dirty="0" err="1"/>
              <a:t>kriminaliteta</a:t>
            </a:r>
            <a:r>
              <a:rPr lang="en-US" b="1" i="1" dirty="0"/>
              <a:t> </a:t>
            </a:r>
            <a:r>
              <a:rPr lang="en-US" b="1" i="1" dirty="0" err="1"/>
              <a:t>sa</a:t>
            </a:r>
            <a:r>
              <a:rPr lang="en-US" b="1" i="1" dirty="0"/>
              <a:t> </a:t>
            </a:r>
            <a:r>
              <a:rPr lang="en-US" b="1" i="1" dirty="0" err="1"/>
              <a:t>elementima</a:t>
            </a:r>
            <a:r>
              <a:rPr lang="en-US" b="1" i="1" dirty="0"/>
              <a:t> </a:t>
            </a:r>
            <a:r>
              <a:rPr lang="en-US" b="1" i="1" dirty="0" err="1"/>
              <a:t>nasilja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razbojništva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to </a:t>
            </a:r>
            <a:r>
              <a:rPr lang="en-US" b="1" i="1" dirty="0" err="1"/>
              <a:t>preko</a:t>
            </a:r>
            <a:r>
              <a:rPr lang="en-US" b="1" i="1" dirty="0"/>
              <a:t> 40%.</a:t>
            </a:r>
            <a:endParaRPr lang="hr-HR" b="1" i="1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/>
              <a:t>Kl</a:t>
            </a:r>
            <a:r>
              <a:rPr lang="hr-HR" b="1" i="1" dirty="0"/>
              <a:t>a</a:t>
            </a:r>
            <a:r>
              <a:rPr lang="en-US" b="1" i="1" dirty="0" err="1"/>
              <a:t>sični</a:t>
            </a:r>
            <a:r>
              <a:rPr lang="en-US" b="1" i="1" dirty="0"/>
              <a:t>, </a:t>
            </a:r>
            <a:r>
              <a:rPr lang="en-US" b="1" i="1" dirty="0" err="1"/>
              <a:t>uobičajeni</a:t>
            </a:r>
            <a:r>
              <a:rPr lang="en-US" b="1" i="1" dirty="0"/>
              <a:t> </a:t>
            </a:r>
            <a:r>
              <a:rPr lang="en-US" b="1" i="1" dirty="0" err="1"/>
              <a:t>programi</a:t>
            </a:r>
            <a:r>
              <a:rPr lang="en-US" b="1" i="1" dirty="0"/>
              <a:t> </a:t>
            </a:r>
            <a:r>
              <a:rPr lang="en-US" b="1" i="1" dirty="0" err="1"/>
              <a:t>nisu</a:t>
            </a:r>
            <a:r>
              <a:rPr lang="en-US" b="1" i="1" dirty="0"/>
              <a:t> </a:t>
            </a:r>
            <a:r>
              <a:rPr lang="en-US" b="1" i="1" dirty="0" err="1"/>
              <a:t>efikasni</a:t>
            </a:r>
            <a:r>
              <a:rPr lang="en-US" b="1" i="1" dirty="0"/>
              <a:t> </a:t>
            </a:r>
            <a:r>
              <a:rPr lang="en-US" b="1" i="1" dirty="0" err="1"/>
              <a:t>za</a:t>
            </a:r>
            <a:r>
              <a:rPr lang="en-US" b="1" i="1" dirty="0"/>
              <a:t> </a:t>
            </a:r>
            <a:r>
              <a:rPr lang="en-US" b="1" i="1" dirty="0" err="1"/>
              <a:t>određene</a:t>
            </a:r>
            <a:r>
              <a:rPr lang="en-US" b="1" i="1" dirty="0"/>
              <a:t> </a:t>
            </a:r>
            <a:r>
              <a:rPr lang="en-US" b="1" i="1" dirty="0" err="1"/>
              <a:t>grupacije</a:t>
            </a:r>
            <a:r>
              <a:rPr lang="en-US" b="1" i="1" dirty="0"/>
              <a:t> </a:t>
            </a:r>
            <a:r>
              <a:rPr lang="en-US" b="1" i="1" dirty="0" err="1"/>
              <a:t>osuđenika</a:t>
            </a:r>
            <a:r>
              <a:rPr lang="en-US" b="1" i="1" dirty="0"/>
              <a:t> </a:t>
            </a:r>
            <a:r>
              <a:rPr lang="en-US" b="1" i="1" dirty="0" err="1"/>
              <a:t>sa</a:t>
            </a:r>
            <a:r>
              <a:rPr lang="en-US" b="1" i="1" dirty="0"/>
              <a:t> </a:t>
            </a:r>
            <a:r>
              <a:rPr lang="en-US" b="1" i="1" dirty="0" err="1"/>
              <a:t>specifičnim</a:t>
            </a:r>
            <a:r>
              <a:rPr lang="en-US" b="1" i="1" dirty="0"/>
              <a:t> </a:t>
            </a:r>
            <a:r>
              <a:rPr lang="en-US" b="1" i="1" dirty="0" err="1"/>
              <a:t>psihičkim</a:t>
            </a:r>
            <a:r>
              <a:rPr lang="en-US" b="1" i="1" dirty="0"/>
              <a:t> </a:t>
            </a:r>
            <a:r>
              <a:rPr lang="en-US" b="1" i="1" dirty="0" err="1"/>
              <a:t>svojstvima</a:t>
            </a:r>
            <a:r>
              <a:rPr lang="en-US" b="1" i="1" dirty="0"/>
              <a:t>, pa </a:t>
            </a:r>
            <a:r>
              <a:rPr lang="en-US" b="1" i="1" dirty="0" err="1"/>
              <a:t>su</a:t>
            </a:r>
            <a:r>
              <a:rPr lang="en-US" b="1" i="1" dirty="0"/>
              <a:t> </a:t>
            </a:r>
            <a:r>
              <a:rPr lang="en-US" b="1" i="1" dirty="0" err="1"/>
              <a:t>zatvori</a:t>
            </a:r>
            <a:r>
              <a:rPr lang="en-US" b="1" i="1" dirty="0"/>
              <a:t> </a:t>
            </a:r>
            <a:r>
              <a:rPr lang="en-US" b="1" i="1" dirty="0" err="1"/>
              <a:t>primorani</a:t>
            </a:r>
            <a:r>
              <a:rPr lang="en-US" b="1" i="1" dirty="0"/>
              <a:t> da </a:t>
            </a:r>
            <a:r>
              <a:rPr lang="en-US" b="1" i="1" dirty="0" err="1"/>
              <a:t>prilagođavaju</a:t>
            </a:r>
            <a:r>
              <a:rPr lang="en-US" b="1" i="1" dirty="0"/>
              <a:t> </a:t>
            </a:r>
            <a:r>
              <a:rPr lang="en-US" b="1" i="1" dirty="0" err="1"/>
              <a:t>korekcione</a:t>
            </a:r>
            <a:r>
              <a:rPr lang="en-US" b="1" i="1" dirty="0"/>
              <a:t> </a:t>
            </a:r>
            <a:r>
              <a:rPr lang="en-US" b="1" i="1" dirty="0" err="1"/>
              <a:t>programe</a:t>
            </a:r>
            <a:r>
              <a:rPr lang="en-US" b="1" i="1" dirty="0"/>
              <a:t> </a:t>
            </a:r>
            <a:r>
              <a:rPr lang="en-US" b="1" i="1" dirty="0" err="1"/>
              <a:t>prema</a:t>
            </a:r>
            <a:r>
              <a:rPr lang="en-US" b="1" i="1" dirty="0"/>
              <a:t> </a:t>
            </a:r>
            <a:r>
              <a:rPr lang="en-US" b="1" i="1" dirty="0" err="1"/>
              <a:t>homogenim</a:t>
            </a:r>
            <a:r>
              <a:rPr lang="en-US" b="1" i="1" dirty="0"/>
              <a:t> </a:t>
            </a:r>
            <a:r>
              <a:rPr lang="en-US" b="1" i="1" dirty="0" err="1"/>
              <a:t>grupama</a:t>
            </a:r>
            <a:r>
              <a:rPr lang="hr-HR" b="1" i="1" dirty="0"/>
              <a:t>.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36240108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8565" y="0"/>
            <a:ext cx="8911687" cy="1524000"/>
          </a:xfrm>
        </p:spPr>
        <p:txBody>
          <a:bodyPr>
            <a:normAutofit fontScale="90000"/>
          </a:bodyPr>
          <a:lstStyle/>
          <a:p>
            <a:r>
              <a:rPr lang="en-US" b="1" i="1" u="sng" dirty="0" err="1"/>
              <a:t>Šta</a:t>
            </a:r>
            <a:r>
              <a:rPr lang="en-US" b="1" i="1" u="sng" dirty="0"/>
              <a:t> </a:t>
            </a:r>
            <a:r>
              <a:rPr lang="en-US" b="1" i="1" u="sng" dirty="0" err="1"/>
              <a:t>danas</a:t>
            </a:r>
            <a:r>
              <a:rPr lang="en-US" b="1" i="1" u="sng" dirty="0"/>
              <a:t> </a:t>
            </a:r>
            <a:r>
              <a:rPr lang="en-US" b="1" i="1" u="sng" dirty="0" err="1"/>
              <a:t>karakteriše</a:t>
            </a:r>
            <a:r>
              <a:rPr lang="en-US" b="1" i="1" u="sng" dirty="0"/>
              <a:t> </a:t>
            </a:r>
            <a:r>
              <a:rPr lang="en-US" b="1" i="1" u="sng" dirty="0" err="1"/>
              <a:t>savremene</a:t>
            </a:r>
            <a:r>
              <a:rPr lang="en-US" b="1" i="1" u="sng" dirty="0"/>
              <a:t> </a:t>
            </a:r>
            <a:r>
              <a:rPr lang="en-US" b="1" i="1" u="sng" dirty="0" err="1"/>
              <a:t>zatvorske</a:t>
            </a:r>
            <a:r>
              <a:rPr lang="en-US" b="1" i="1" u="sng" dirty="0"/>
              <a:t> </a:t>
            </a:r>
            <a:r>
              <a:rPr lang="en-US" b="1" i="1" u="sng" dirty="0" err="1"/>
              <a:t>sisteme</a:t>
            </a:r>
            <a:r>
              <a:rPr lang="en-US" b="1" i="1" u="sng" dirty="0"/>
              <a:t> </a:t>
            </a:r>
            <a:r>
              <a:rPr lang="en-US" b="1" i="1" u="sng" dirty="0" err="1"/>
              <a:t>i</a:t>
            </a:r>
            <a:r>
              <a:rPr lang="en-US" b="1" i="1" u="sng" dirty="0"/>
              <a:t> u </a:t>
            </a:r>
            <a:r>
              <a:rPr lang="en-US" b="1" i="1" u="sng" dirty="0" err="1"/>
              <a:t>kom</a:t>
            </a:r>
            <a:r>
              <a:rPr lang="en-US" b="1" i="1" u="sng" dirty="0"/>
              <a:t> </a:t>
            </a:r>
            <a:r>
              <a:rPr lang="en-US" b="1" i="1" u="sng" dirty="0" err="1"/>
              <a:t>pravcu</a:t>
            </a:r>
            <a:r>
              <a:rPr lang="en-US" b="1" i="1" u="sng" dirty="0"/>
              <a:t> se </a:t>
            </a:r>
            <a:r>
              <a:rPr lang="en-US" b="1" i="1" u="sng" dirty="0" err="1"/>
              <a:t>kreće</a:t>
            </a:r>
            <a:r>
              <a:rPr lang="en-US" b="1" i="1" u="sng" dirty="0"/>
              <a:t> </a:t>
            </a:r>
            <a:r>
              <a:rPr lang="en-US" b="1" i="1" u="sng" dirty="0" err="1"/>
              <a:t>njihova</a:t>
            </a:r>
            <a:r>
              <a:rPr lang="en-US" b="1" i="1" u="sng" dirty="0"/>
              <a:t> </a:t>
            </a:r>
            <a:r>
              <a:rPr lang="en-US" b="1" i="1" u="sng" dirty="0" err="1"/>
              <a:t>reforma</a:t>
            </a:r>
            <a:r>
              <a:rPr lang="en-US" b="1" i="1" u="sng" dirty="0"/>
              <a:t> </a:t>
            </a:r>
            <a:r>
              <a:rPr lang="en-US" b="1" i="1" u="sng" dirty="0" err="1"/>
              <a:t>i</a:t>
            </a:r>
            <a:r>
              <a:rPr lang="en-US" b="1" i="1" u="sng" dirty="0"/>
              <a:t> </a:t>
            </a:r>
            <a:r>
              <a:rPr lang="en-US" b="1" i="1" u="sng" dirty="0" err="1"/>
              <a:t>razvoj</a:t>
            </a:r>
            <a:r>
              <a:rPr lang="hr-HR" b="1" i="1" u="sng" dirty="0"/>
              <a:t>?</a:t>
            </a:r>
            <a:endParaRPr lang="en-US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87880"/>
            <a:ext cx="8961120" cy="4632960"/>
          </a:xfrm>
        </p:spPr>
        <p:txBody>
          <a:bodyPr/>
          <a:lstStyle/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/>
              <a:t>U </a:t>
            </a:r>
            <a:r>
              <a:rPr lang="en-US" b="1" i="1" dirty="0" err="1"/>
              <a:t>savremenim</a:t>
            </a:r>
            <a:r>
              <a:rPr lang="en-US" b="1" i="1" dirty="0"/>
              <a:t> </a:t>
            </a:r>
            <a:r>
              <a:rPr lang="en-US" b="1" i="1" dirty="0" err="1"/>
              <a:t>koncepcijama</a:t>
            </a:r>
            <a:r>
              <a:rPr lang="en-US" b="1" i="1" dirty="0"/>
              <a:t> </a:t>
            </a:r>
            <a:r>
              <a:rPr lang="en-US" b="1" i="1" dirty="0" err="1"/>
              <a:t>kažnjavanja</a:t>
            </a:r>
            <a:r>
              <a:rPr lang="en-US" b="1" i="1" dirty="0"/>
              <a:t> </a:t>
            </a:r>
            <a:r>
              <a:rPr lang="en-US" b="1" i="1" dirty="0" err="1"/>
              <a:t>prijestupnika</a:t>
            </a:r>
            <a:r>
              <a:rPr lang="en-US" b="1" i="1" dirty="0"/>
              <a:t> </a:t>
            </a:r>
            <a:r>
              <a:rPr lang="en-US" b="1" i="1" dirty="0" err="1"/>
              <a:t>kao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u </a:t>
            </a:r>
            <a:r>
              <a:rPr lang="en-US" b="1" i="1" dirty="0" err="1"/>
              <a:t>zatvorskim</a:t>
            </a:r>
            <a:r>
              <a:rPr lang="en-US" b="1" i="1" dirty="0"/>
              <a:t> </a:t>
            </a:r>
            <a:r>
              <a:rPr lang="en-US" b="1" i="1" dirty="0" err="1"/>
              <a:t>sistemima</a:t>
            </a:r>
            <a:r>
              <a:rPr lang="en-US" b="1" i="1" dirty="0"/>
              <a:t> </a:t>
            </a:r>
            <a:r>
              <a:rPr lang="en-US" b="1" i="1" dirty="0" err="1"/>
              <a:t>sve</a:t>
            </a:r>
            <a:r>
              <a:rPr lang="en-US" b="1" i="1" dirty="0"/>
              <a:t> se </a:t>
            </a:r>
            <a:r>
              <a:rPr lang="en-US" b="1" i="1" dirty="0" err="1"/>
              <a:t>značajnija</a:t>
            </a:r>
            <a:r>
              <a:rPr lang="en-US" b="1" i="1" dirty="0"/>
              <a:t> </a:t>
            </a:r>
            <a:r>
              <a:rPr lang="en-US" b="1" i="1" dirty="0" err="1"/>
              <a:t>uloga</a:t>
            </a:r>
            <a:r>
              <a:rPr lang="en-US" b="1" i="1" dirty="0"/>
              <a:t> </a:t>
            </a:r>
            <a:r>
              <a:rPr lang="en-US" b="1" i="1" dirty="0" err="1"/>
              <a:t>pridaje</a:t>
            </a:r>
            <a:r>
              <a:rPr lang="en-US" b="1" i="1" dirty="0"/>
              <a:t> </a:t>
            </a:r>
            <a:r>
              <a:rPr lang="en-US" b="1" i="1" dirty="0" err="1"/>
              <a:t>vanzavodskom</a:t>
            </a:r>
            <a:r>
              <a:rPr lang="en-US" b="1" i="1" dirty="0"/>
              <a:t> </a:t>
            </a:r>
            <a:r>
              <a:rPr lang="en-US" b="1" i="1" dirty="0" err="1"/>
              <a:t>staranju</a:t>
            </a:r>
            <a:r>
              <a:rPr lang="en-US" b="1" i="1" dirty="0"/>
              <a:t>, </a:t>
            </a:r>
            <a:r>
              <a:rPr lang="en-US" b="1" i="1" dirty="0" err="1"/>
              <a:t>odnosno</a:t>
            </a:r>
            <a:r>
              <a:rPr lang="en-US" b="1" i="1" dirty="0"/>
              <a:t>, </a:t>
            </a:r>
            <a:r>
              <a:rPr lang="en-US" b="1" i="1" dirty="0" err="1"/>
              <a:t>službama</a:t>
            </a:r>
            <a:r>
              <a:rPr lang="en-US" b="1" i="1" dirty="0"/>
              <a:t> </a:t>
            </a:r>
            <a:r>
              <a:rPr lang="en-US" b="1" i="1" dirty="0" err="1"/>
              <a:t>za</a:t>
            </a:r>
            <a:r>
              <a:rPr lang="en-US" b="1" i="1" dirty="0"/>
              <a:t> </a:t>
            </a:r>
            <a:r>
              <a:rPr lang="en-US" b="1" i="1" dirty="0" err="1"/>
              <a:t>rehabilitaciju</a:t>
            </a:r>
            <a:r>
              <a:rPr lang="en-US" b="1" i="1" dirty="0"/>
              <a:t> u </a:t>
            </a:r>
            <a:r>
              <a:rPr lang="en-US" b="1" i="1" dirty="0" err="1"/>
              <a:t>uslovno</a:t>
            </a:r>
            <a:r>
              <a:rPr lang="en-US" b="1" i="1" dirty="0"/>
              <a:t> </a:t>
            </a:r>
            <a:r>
              <a:rPr lang="en-US" b="1" i="1" dirty="0" err="1"/>
              <a:t>puštanje</a:t>
            </a:r>
            <a:r>
              <a:rPr lang="en-US" b="1" i="1" dirty="0"/>
              <a:t> </a:t>
            </a:r>
            <a:r>
              <a:rPr lang="en-US" b="1" i="1" dirty="0" err="1"/>
              <a:t>na</a:t>
            </a:r>
            <a:r>
              <a:rPr lang="en-US" b="1" i="1" dirty="0"/>
              <a:t> </a:t>
            </a:r>
            <a:r>
              <a:rPr lang="en-US" b="1" i="1" dirty="0" err="1"/>
              <a:t>slobodu</a:t>
            </a:r>
            <a:r>
              <a:rPr lang="hr-HR" b="1" i="1" dirty="0"/>
              <a:t>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 err="1"/>
              <a:t>Zatvorski</a:t>
            </a:r>
            <a:r>
              <a:rPr lang="en-US" b="1" i="1" dirty="0"/>
              <a:t> </a:t>
            </a:r>
            <a:r>
              <a:rPr lang="en-US" b="1" i="1" dirty="0" err="1"/>
              <a:t>sistemi</a:t>
            </a:r>
            <a:r>
              <a:rPr lang="en-US" b="1" i="1" dirty="0"/>
              <a:t> se </a:t>
            </a:r>
            <a:r>
              <a:rPr lang="en-US" b="1" i="1" dirty="0" err="1"/>
              <a:t>danas</a:t>
            </a:r>
            <a:r>
              <a:rPr lang="en-US" b="1" i="1" dirty="0"/>
              <a:t>, </a:t>
            </a:r>
            <a:r>
              <a:rPr lang="en-US" b="1" i="1" dirty="0" err="1"/>
              <a:t>gledajući</a:t>
            </a:r>
            <a:r>
              <a:rPr lang="en-US" b="1" i="1" dirty="0"/>
              <a:t> </a:t>
            </a:r>
            <a:r>
              <a:rPr lang="en-US" b="1" i="1" dirty="0" err="1"/>
              <a:t>globalno</a:t>
            </a:r>
            <a:r>
              <a:rPr lang="en-US" b="1" i="1" dirty="0"/>
              <a:t>, </a:t>
            </a:r>
            <a:r>
              <a:rPr lang="en-US" b="1" i="1" dirty="0" err="1"/>
              <a:t>razvijaju</a:t>
            </a:r>
            <a:r>
              <a:rPr lang="en-US" b="1" i="1" dirty="0"/>
              <a:t> u </a:t>
            </a:r>
            <a:r>
              <a:rPr lang="en-US" b="1" i="1" dirty="0" err="1"/>
              <a:t>dva</a:t>
            </a:r>
            <a:r>
              <a:rPr lang="en-US" b="1" i="1" dirty="0"/>
              <a:t> </a:t>
            </a:r>
            <a:r>
              <a:rPr lang="en-US" b="1" i="1" dirty="0" err="1"/>
              <a:t>pravca</a:t>
            </a:r>
            <a:r>
              <a:rPr lang="en-US" b="1" i="1" dirty="0"/>
              <a:t>: (1) </a:t>
            </a:r>
            <a:r>
              <a:rPr lang="en-US" b="1" i="1" dirty="0" err="1"/>
              <a:t>jedan</a:t>
            </a:r>
            <a:r>
              <a:rPr lang="en-US" b="1" i="1" dirty="0"/>
              <a:t> </a:t>
            </a:r>
            <a:r>
              <a:rPr lang="en-US" b="1" i="1" dirty="0" err="1"/>
              <a:t>pravac</a:t>
            </a:r>
            <a:r>
              <a:rPr lang="en-US" b="1" i="1" dirty="0"/>
              <a:t> </a:t>
            </a:r>
            <a:r>
              <a:rPr lang="en-US" b="1" i="1" dirty="0" err="1"/>
              <a:t>prihvata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forsira</a:t>
            </a:r>
            <a:r>
              <a:rPr lang="en-US" b="1" i="1" dirty="0"/>
              <a:t> </a:t>
            </a:r>
            <a:r>
              <a:rPr lang="en-US" b="1" i="1" dirty="0" err="1"/>
              <a:t>koncepciju</a:t>
            </a:r>
            <a:r>
              <a:rPr lang="en-US" b="1" i="1" dirty="0"/>
              <a:t> </a:t>
            </a:r>
            <a:r>
              <a:rPr lang="en-US" b="1" i="1" dirty="0" err="1"/>
              <a:t>reintegracije</a:t>
            </a:r>
            <a:r>
              <a:rPr lang="hr-HR" b="1" i="1" dirty="0"/>
              <a:t>,</a:t>
            </a:r>
            <a:r>
              <a:rPr lang="it-IT" b="1" i="1" dirty="0"/>
              <a:t>a (2) drugi pravac se odvija u primjeni retributivnih mjera prema zatvorenicima</a:t>
            </a:r>
            <a:r>
              <a:rPr lang="hr-HR" b="1" i="1" dirty="0"/>
              <a:t>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 err="1"/>
              <a:t>Savremena</a:t>
            </a:r>
            <a:r>
              <a:rPr lang="en-US" b="1" i="1" dirty="0"/>
              <a:t> </a:t>
            </a:r>
            <a:r>
              <a:rPr lang="en-US" b="1" i="1" dirty="0" err="1"/>
              <a:t>težnja</a:t>
            </a:r>
            <a:r>
              <a:rPr lang="en-US" b="1" i="1" dirty="0"/>
              <a:t> </a:t>
            </a:r>
            <a:r>
              <a:rPr lang="en-US" b="1" i="1" dirty="0" err="1"/>
              <a:t>većine</a:t>
            </a:r>
            <a:r>
              <a:rPr lang="en-US" b="1" i="1" dirty="0"/>
              <a:t> </a:t>
            </a:r>
            <a:r>
              <a:rPr lang="en-US" b="1" i="1" dirty="0" err="1"/>
              <a:t>zatvorskih</a:t>
            </a:r>
            <a:r>
              <a:rPr lang="en-US" b="1" i="1" dirty="0"/>
              <a:t> </a:t>
            </a:r>
            <a:r>
              <a:rPr lang="en-US" b="1" i="1" dirty="0" err="1"/>
              <a:t>sistema</a:t>
            </a:r>
            <a:r>
              <a:rPr lang="en-US" b="1" i="1" dirty="0"/>
              <a:t> je </a:t>
            </a:r>
            <a:r>
              <a:rPr lang="en-US" b="1" i="1" dirty="0" err="1"/>
              <a:t>visok</a:t>
            </a:r>
            <a:r>
              <a:rPr lang="en-US" b="1" i="1" dirty="0"/>
              <a:t> </a:t>
            </a:r>
            <a:r>
              <a:rPr lang="en-US" b="1" i="1" dirty="0" err="1"/>
              <a:t>stepen</a:t>
            </a:r>
            <a:r>
              <a:rPr lang="en-US" b="1" i="1" dirty="0"/>
              <a:t> </a:t>
            </a:r>
            <a:r>
              <a:rPr lang="en-US" b="1" i="1" dirty="0" err="1"/>
              <a:t>zaštite</a:t>
            </a:r>
            <a:r>
              <a:rPr lang="en-US" b="1" i="1" dirty="0"/>
              <a:t> </a:t>
            </a:r>
            <a:r>
              <a:rPr lang="en-US" b="1" i="1" dirty="0" err="1"/>
              <a:t>zatvoreničkih</a:t>
            </a:r>
            <a:r>
              <a:rPr lang="en-US" b="1" i="1" dirty="0"/>
              <a:t> </a:t>
            </a:r>
            <a:r>
              <a:rPr lang="en-US" b="1" i="1" dirty="0" err="1"/>
              <a:t>prava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dopuštanje</a:t>
            </a:r>
            <a:r>
              <a:rPr lang="en-US" b="1" i="1" dirty="0"/>
              <a:t>, </a:t>
            </a:r>
            <a:r>
              <a:rPr lang="en-US" b="1" i="1" dirty="0" err="1"/>
              <a:t>određenoj</a:t>
            </a:r>
            <a:r>
              <a:rPr lang="en-US" b="1" i="1" dirty="0"/>
              <a:t> </a:t>
            </a:r>
            <a:r>
              <a:rPr lang="en-US" b="1" i="1" dirty="0" err="1"/>
              <a:t>grupaci</a:t>
            </a:r>
            <a:r>
              <a:rPr lang="en-US" b="1" i="1" dirty="0"/>
              <a:t> </a:t>
            </a:r>
            <a:r>
              <a:rPr lang="en-US" b="1" i="1" dirty="0" err="1"/>
              <a:t>osuđenika</a:t>
            </a:r>
            <a:r>
              <a:rPr lang="en-US" b="1" i="1" dirty="0"/>
              <a:t>, </a:t>
            </a:r>
            <a:r>
              <a:rPr lang="en-US" b="1" i="1" dirty="0" err="1"/>
              <a:t>aktivno</a:t>
            </a:r>
            <a:r>
              <a:rPr lang="en-US" b="1" i="1" dirty="0"/>
              <a:t> </a:t>
            </a:r>
            <a:r>
              <a:rPr lang="en-US" b="1" i="1" dirty="0" err="1"/>
              <a:t>učestvovanje</a:t>
            </a:r>
            <a:r>
              <a:rPr lang="en-US" b="1" i="1" dirty="0"/>
              <a:t> u </a:t>
            </a:r>
            <a:r>
              <a:rPr lang="en-US" b="1" i="1" dirty="0" err="1"/>
              <a:t>kreiranju</a:t>
            </a:r>
            <a:r>
              <a:rPr lang="en-US" b="1" i="1" dirty="0"/>
              <a:t> </a:t>
            </a:r>
            <a:r>
              <a:rPr lang="en-US" b="1" i="1" dirty="0" err="1"/>
              <a:t>životnog</a:t>
            </a:r>
            <a:r>
              <a:rPr lang="en-US" b="1" i="1" dirty="0"/>
              <a:t> </a:t>
            </a:r>
            <a:r>
              <a:rPr lang="en-US" b="1" i="1" dirty="0" err="1"/>
              <a:t>ambijenta</a:t>
            </a:r>
            <a:r>
              <a:rPr lang="en-US" b="1" i="1" dirty="0"/>
              <a:t> u </a:t>
            </a:r>
            <a:r>
              <a:rPr lang="en-US" b="1" i="1" dirty="0" err="1"/>
              <a:t>zatvorskim</a:t>
            </a:r>
            <a:r>
              <a:rPr lang="en-US" b="1" i="1" dirty="0"/>
              <a:t> </a:t>
            </a:r>
            <a:r>
              <a:rPr lang="en-US" b="1" i="1" dirty="0" err="1"/>
              <a:t>uslovima</a:t>
            </a:r>
            <a:r>
              <a:rPr lang="hr-HR" b="1" i="1" dirty="0"/>
              <a:t>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 err="1"/>
              <a:t>Većinu</a:t>
            </a:r>
            <a:r>
              <a:rPr lang="en-US" b="1" i="1" dirty="0"/>
              <a:t> </a:t>
            </a:r>
            <a:r>
              <a:rPr lang="en-US" b="1" i="1" dirty="0" err="1"/>
              <a:t>zatvorskih</a:t>
            </a:r>
            <a:r>
              <a:rPr lang="en-US" b="1" i="1" dirty="0"/>
              <a:t> </a:t>
            </a:r>
            <a:r>
              <a:rPr lang="en-US" b="1" i="1" dirty="0" err="1"/>
              <a:t>sistema</a:t>
            </a:r>
            <a:r>
              <a:rPr lang="en-US" b="1" i="1" dirty="0"/>
              <a:t> u </a:t>
            </a:r>
            <a:r>
              <a:rPr lang="en-US" b="1" i="1" dirty="0" err="1"/>
              <a:t>svijetu</a:t>
            </a:r>
            <a:r>
              <a:rPr lang="en-US" b="1" i="1" dirty="0"/>
              <a:t> </a:t>
            </a:r>
            <a:r>
              <a:rPr lang="en-US" b="1" i="1" dirty="0" err="1"/>
              <a:t>karakteriše</a:t>
            </a:r>
            <a:r>
              <a:rPr lang="en-US" b="1" i="1" dirty="0"/>
              <a:t> </a:t>
            </a:r>
            <a:r>
              <a:rPr lang="en-US" b="1" i="1" dirty="0" err="1"/>
              <a:t>dosta</a:t>
            </a:r>
            <a:r>
              <a:rPr lang="en-US" b="1" i="1" dirty="0"/>
              <a:t> </a:t>
            </a:r>
            <a:r>
              <a:rPr lang="en-US" b="1" i="1" dirty="0" err="1"/>
              <a:t>loš</a:t>
            </a:r>
            <a:r>
              <a:rPr lang="en-US" b="1" i="1" dirty="0"/>
              <a:t> status </a:t>
            </a:r>
            <a:r>
              <a:rPr lang="en-US" b="1" i="1" dirty="0" err="1"/>
              <a:t>zatvorske</a:t>
            </a:r>
            <a:r>
              <a:rPr lang="en-US" b="1" i="1" dirty="0"/>
              <a:t> </a:t>
            </a:r>
            <a:r>
              <a:rPr lang="en-US" b="1" i="1" dirty="0" err="1"/>
              <a:t>administracije</a:t>
            </a:r>
            <a:r>
              <a:rPr lang="hr-HR" b="1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692334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135" y="-23446"/>
            <a:ext cx="8911687" cy="1630680"/>
          </a:xfrm>
        </p:spPr>
        <p:txBody>
          <a:bodyPr>
            <a:normAutofit fontScale="90000"/>
          </a:bodyPr>
          <a:lstStyle/>
          <a:p>
            <a:r>
              <a:rPr lang="en-US" b="1" i="1" u="sng" dirty="0" err="1"/>
              <a:t>Šta</a:t>
            </a:r>
            <a:r>
              <a:rPr lang="en-US" b="1" i="1" u="sng" dirty="0"/>
              <a:t> </a:t>
            </a:r>
            <a:r>
              <a:rPr lang="en-US" b="1" i="1" u="sng" dirty="0" err="1"/>
              <a:t>danas</a:t>
            </a:r>
            <a:r>
              <a:rPr lang="en-US" b="1" i="1" u="sng" dirty="0"/>
              <a:t> </a:t>
            </a:r>
            <a:r>
              <a:rPr lang="en-US" b="1" i="1" u="sng" dirty="0" err="1"/>
              <a:t>karakteriše</a:t>
            </a:r>
            <a:r>
              <a:rPr lang="en-US" b="1" i="1" u="sng" dirty="0"/>
              <a:t> </a:t>
            </a:r>
            <a:r>
              <a:rPr lang="en-US" b="1" i="1" u="sng" dirty="0" err="1"/>
              <a:t>savremene</a:t>
            </a:r>
            <a:r>
              <a:rPr lang="en-US" b="1" i="1" u="sng" dirty="0"/>
              <a:t> </a:t>
            </a:r>
            <a:r>
              <a:rPr lang="en-US" b="1" i="1" u="sng" dirty="0" err="1"/>
              <a:t>zatvorske</a:t>
            </a:r>
            <a:r>
              <a:rPr lang="en-US" b="1" i="1" u="sng" dirty="0"/>
              <a:t> </a:t>
            </a:r>
            <a:r>
              <a:rPr lang="en-US" b="1" i="1" u="sng" dirty="0" err="1"/>
              <a:t>sisteme</a:t>
            </a:r>
            <a:r>
              <a:rPr lang="en-US" b="1" i="1" u="sng" dirty="0"/>
              <a:t> </a:t>
            </a:r>
            <a:r>
              <a:rPr lang="en-US" b="1" i="1" u="sng" dirty="0" err="1"/>
              <a:t>i</a:t>
            </a:r>
            <a:r>
              <a:rPr lang="en-US" b="1" i="1" u="sng" dirty="0"/>
              <a:t> u </a:t>
            </a:r>
            <a:r>
              <a:rPr lang="en-US" b="1" i="1" u="sng" dirty="0" err="1"/>
              <a:t>kom</a:t>
            </a:r>
            <a:r>
              <a:rPr lang="en-US" b="1" i="1" u="sng" dirty="0"/>
              <a:t> </a:t>
            </a:r>
            <a:r>
              <a:rPr lang="en-US" b="1" i="1" u="sng" dirty="0" err="1"/>
              <a:t>pravcu</a:t>
            </a:r>
            <a:r>
              <a:rPr lang="en-US" b="1" i="1" u="sng" dirty="0"/>
              <a:t> se </a:t>
            </a:r>
            <a:r>
              <a:rPr lang="en-US" b="1" i="1" u="sng" dirty="0" err="1"/>
              <a:t>kreće</a:t>
            </a:r>
            <a:r>
              <a:rPr lang="en-US" b="1" i="1" u="sng" dirty="0"/>
              <a:t> </a:t>
            </a:r>
            <a:r>
              <a:rPr lang="en-US" b="1" i="1" u="sng" dirty="0" err="1"/>
              <a:t>njihova</a:t>
            </a:r>
            <a:r>
              <a:rPr lang="en-US" b="1" i="1" u="sng" dirty="0"/>
              <a:t> </a:t>
            </a:r>
            <a:r>
              <a:rPr lang="en-US" b="1" i="1" u="sng" dirty="0" err="1"/>
              <a:t>reforma</a:t>
            </a:r>
            <a:r>
              <a:rPr lang="en-US" b="1" i="1" u="sng" dirty="0"/>
              <a:t> </a:t>
            </a:r>
            <a:r>
              <a:rPr lang="en-US" b="1" i="1" u="sng" dirty="0" err="1"/>
              <a:t>i</a:t>
            </a:r>
            <a:r>
              <a:rPr lang="en-US" b="1" i="1" u="sng" dirty="0"/>
              <a:t> </a:t>
            </a:r>
            <a:r>
              <a:rPr lang="en-US" b="1" i="1" u="sng" dirty="0" err="1"/>
              <a:t>razvoj</a:t>
            </a:r>
            <a:r>
              <a:rPr lang="hr-HR" b="1" i="1" u="sng" dirty="0"/>
              <a:t>?</a:t>
            </a:r>
            <a:endParaRPr lang="en-US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50720"/>
            <a:ext cx="8595360" cy="4907280"/>
          </a:xfrm>
        </p:spPr>
        <p:txBody>
          <a:bodyPr/>
          <a:lstStyle/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 err="1"/>
              <a:t>Sve</a:t>
            </a:r>
            <a:r>
              <a:rPr lang="en-US" b="1" i="1" dirty="0"/>
              <a:t> </a:t>
            </a:r>
            <a:r>
              <a:rPr lang="en-US" b="1" i="1" dirty="0" err="1"/>
              <a:t>veći</a:t>
            </a:r>
            <a:r>
              <a:rPr lang="en-US" b="1" i="1" dirty="0"/>
              <a:t> </a:t>
            </a:r>
            <a:r>
              <a:rPr lang="en-US" b="1" i="1" dirty="0" err="1"/>
              <a:t>broj</a:t>
            </a:r>
            <a:r>
              <a:rPr lang="en-US" b="1" i="1" dirty="0"/>
              <a:t> </a:t>
            </a:r>
            <a:r>
              <a:rPr lang="en-US" b="1" i="1" dirty="0" err="1"/>
              <a:t>nacionalnih</a:t>
            </a:r>
            <a:r>
              <a:rPr lang="en-US" b="1" i="1" dirty="0"/>
              <a:t> </a:t>
            </a:r>
            <a:r>
              <a:rPr lang="en-US" b="1" i="1" dirty="0" err="1"/>
              <a:t>zakonodavstva</a:t>
            </a:r>
            <a:r>
              <a:rPr lang="en-US" b="1" i="1" dirty="0"/>
              <a:t> </a:t>
            </a:r>
            <a:r>
              <a:rPr lang="en-US" b="1" i="1" dirty="0" err="1"/>
              <a:t>uvodi</a:t>
            </a:r>
            <a:r>
              <a:rPr lang="en-US" b="1" i="1" dirty="0"/>
              <a:t> </a:t>
            </a:r>
            <a:r>
              <a:rPr lang="en-US" b="1" i="1" dirty="0" err="1"/>
              <a:t>eksperimentalno</a:t>
            </a:r>
            <a:r>
              <a:rPr lang="en-US" b="1" i="1" dirty="0"/>
              <a:t> </a:t>
            </a:r>
            <a:r>
              <a:rPr lang="en-US" b="1" i="1" dirty="0" err="1"/>
              <a:t>ili</a:t>
            </a:r>
            <a:r>
              <a:rPr lang="en-US" b="1" i="1" dirty="0"/>
              <a:t> </a:t>
            </a:r>
            <a:r>
              <a:rPr lang="en-US" b="1" i="1" dirty="0" err="1"/>
              <a:t>kao</a:t>
            </a:r>
            <a:r>
              <a:rPr lang="en-US" b="1" i="1" dirty="0"/>
              <a:t> </a:t>
            </a:r>
            <a:r>
              <a:rPr lang="en-US" b="1" i="1" dirty="0" err="1"/>
              <a:t>dio</a:t>
            </a:r>
            <a:r>
              <a:rPr lang="en-US" b="1" i="1" dirty="0"/>
              <a:t> </a:t>
            </a:r>
            <a:r>
              <a:rPr lang="en-US" b="1" i="1" dirty="0" err="1"/>
              <a:t>penološkog</a:t>
            </a:r>
            <a:r>
              <a:rPr lang="en-US" b="1" i="1" dirty="0"/>
              <a:t> </a:t>
            </a:r>
            <a:r>
              <a:rPr lang="en-US" b="1" i="1" dirty="0" err="1"/>
              <a:t>sistema</a:t>
            </a:r>
            <a:r>
              <a:rPr lang="en-US" b="1" i="1" dirty="0"/>
              <a:t>, </a:t>
            </a:r>
            <a:r>
              <a:rPr lang="en-US" b="1" i="1" dirty="0" err="1"/>
              <a:t>alternativna</a:t>
            </a:r>
            <a:r>
              <a:rPr lang="en-US" b="1" i="1" dirty="0"/>
              <a:t> </a:t>
            </a:r>
            <a:r>
              <a:rPr lang="en-US" b="1" i="1" dirty="0" err="1"/>
              <a:t>rješenja</a:t>
            </a:r>
            <a:r>
              <a:rPr lang="en-US" b="1" i="1" dirty="0"/>
              <a:t> </a:t>
            </a:r>
            <a:r>
              <a:rPr lang="en-US" b="1" i="1" dirty="0" err="1"/>
              <a:t>klasičnim</a:t>
            </a:r>
            <a:r>
              <a:rPr lang="en-US" b="1" i="1" dirty="0"/>
              <a:t> </a:t>
            </a:r>
            <a:r>
              <a:rPr lang="en-US" b="1" i="1" dirty="0" err="1"/>
              <a:t>kaznama</a:t>
            </a:r>
            <a:r>
              <a:rPr lang="en-US" b="1" i="1" dirty="0"/>
              <a:t> </a:t>
            </a:r>
            <a:r>
              <a:rPr lang="en-US" b="1" i="1" dirty="0" err="1"/>
              <a:t>zatvora</a:t>
            </a:r>
            <a:r>
              <a:rPr lang="en-US" b="1" i="1" dirty="0"/>
              <a:t>, </a:t>
            </a:r>
            <a:r>
              <a:rPr lang="en-US" b="1" i="1" dirty="0" err="1"/>
              <a:t>odnosno</a:t>
            </a:r>
            <a:r>
              <a:rPr lang="en-US" b="1" i="1" dirty="0"/>
              <a:t> </a:t>
            </a:r>
            <a:r>
              <a:rPr lang="en-US" b="1" i="1" dirty="0" err="1"/>
              <a:t>alternativne</a:t>
            </a:r>
            <a:r>
              <a:rPr lang="en-US" b="1" i="1" dirty="0"/>
              <a:t> </a:t>
            </a:r>
            <a:r>
              <a:rPr lang="en-US" b="1" i="1" dirty="0" err="1"/>
              <a:t>sankcije</a:t>
            </a:r>
            <a:r>
              <a:rPr lang="en-US" b="1" i="1" dirty="0"/>
              <a:t>.</a:t>
            </a:r>
            <a:endParaRPr lang="hr-HR" b="1" i="1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hr-HR" b="1" i="1" dirty="0"/>
              <a:t>Privatizacija zatvorskih institucija koja samo odlaže problem.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hr-HR" b="1" i="1" dirty="0" err="1"/>
              <a:t>J</a:t>
            </a:r>
            <a:r>
              <a:rPr lang="en-US" b="1" i="1" dirty="0" err="1"/>
              <a:t>edna</a:t>
            </a:r>
            <a:r>
              <a:rPr lang="en-US" b="1" i="1" dirty="0"/>
              <a:t> od </a:t>
            </a:r>
            <a:r>
              <a:rPr lang="en-US" b="1" i="1" dirty="0" err="1"/>
              <a:t>osnovnih</a:t>
            </a:r>
            <a:r>
              <a:rPr lang="en-US" b="1" i="1" dirty="0"/>
              <a:t> </a:t>
            </a:r>
            <a:r>
              <a:rPr lang="en-US" b="1" i="1" dirty="0" err="1"/>
              <a:t>karakteristika</a:t>
            </a:r>
            <a:r>
              <a:rPr lang="en-US" b="1" i="1" dirty="0"/>
              <a:t> </a:t>
            </a:r>
            <a:r>
              <a:rPr lang="en-US" b="1" i="1" dirty="0" err="1"/>
              <a:t>zatvorskih</a:t>
            </a:r>
            <a:r>
              <a:rPr lang="en-US" b="1" i="1" dirty="0"/>
              <a:t> </a:t>
            </a:r>
            <a:r>
              <a:rPr lang="en-US" b="1" i="1" dirty="0" err="1"/>
              <a:t>sistema</a:t>
            </a:r>
            <a:r>
              <a:rPr lang="en-US" b="1" i="1" dirty="0"/>
              <a:t> </a:t>
            </a:r>
            <a:r>
              <a:rPr lang="en-US" b="1" i="1" dirty="0" err="1"/>
              <a:t>danas</a:t>
            </a:r>
            <a:r>
              <a:rPr lang="en-US" b="1" i="1" dirty="0"/>
              <a:t> je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nedostatak</a:t>
            </a:r>
            <a:r>
              <a:rPr lang="en-US" b="1" i="1" dirty="0"/>
              <a:t> </a:t>
            </a:r>
            <a:r>
              <a:rPr lang="en-US" b="1" i="1" dirty="0" err="1"/>
              <a:t>sredstava</a:t>
            </a:r>
            <a:r>
              <a:rPr lang="en-US" b="1" i="1" dirty="0"/>
              <a:t> </a:t>
            </a:r>
            <a:r>
              <a:rPr lang="en-US" b="1" i="1" dirty="0" err="1"/>
              <a:t>za</a:t>
            </a:r>
            <a:r>
              <a:rPr lang="en-US" b="1" i="1" dirty="0"/>
              <a:t> </a:t>
            </a:r>
            <a:r>
              <a:rPr lang="en-US" b="1" i="1" dirty="0" err="1"/>
              <a:t>omogućavanje</a:t>
            </a:r>
            <a:r>
              <a:rPr lang="en-US" b="1" i="1" dirty="0"/>
              <a:t> </a:t>
            </a:r>
            <a:r>
              <a:rPr lang="en-US" b="1" i="1" dirty="0" err="1"/>
              <a:t>normalnog</a:t>
            </a:r>
            <a:r>
              <a:rPr lang="en-US" b="1" i="1" dirty="0"/>
              <a:t> </a:t>
            </a:r>
            <a:r>
              <a:rPr lang="en-US" b="1" i="1" dirty="0" err="1"/>
              <a:t>funkcionisanja</a:t>
            </a:r>
            <a:r>
              <a:rPr lang="en-US" b="1" i="1" dirty="0"/>
              <a:t> </a:t>
            </a:r>
            <a:r>
              <a:rPr lang="en-US" b="1" i="1" dirty="0" err="1"/>
              <a:t>zatvora</a:t>
            </a:r>
            <a:r>
              <a:rPr lang="en-US" b="1" i="1" dirty="0"/>
              <a:t>, </a:t>
            </a:r>
            <a:r>
              <a:rPr lang="en-US" b="1" i="1" dirty="0" err="1"/>
              <a:t>za</a:t>
            </a:r>
            <a:r>
              <a:rPr lang="en-US" b="1" i="1" dirty="0"/>
              <a:t> </a:t>
            </a:r>
            <a:r>
              <a:rPr lang="en-US" b="1" i="1" dirty="0" err="1"/>
              <a:t>redovno</a:t>
            </a:r>
            <a:r>
              <a:rPr lang="en-US" b="1" i="1" dirty="0"/>
              <a:t> </a:t>
            </a:r>
            <a:r>
              <a:rPr lang="en-US" b="1" i="1" dirty="0" err="1"/>
              <a:t>održavanje</a:t>
            </a:r>
            <a:r>
              <a:rPr lang="en-US" b="1" i="1" dirty="0"/>
              <a:t> </a:t>
            </a:r>
            <a:r>
              <a:rPr lang="en-US" b="1" i="1" dirty="0" err="1"/>
              <a:t>objekata</a:t>
            </a:r>
            <a:r>
              <a:rPr lang="en-US" b="1" i="1" dirty="0"/>
              <a:t>, </a:t>
            </a:r>
            <a:r>
              <a:rPr lang="en-US" b="1" i="1" dirty="0" err="1"/>
              <a:t>za</a:t>
            </a:r>
            <a:r>
              <a:rPr lang="en-US" b="1" i="1" dirty="0"/>
              <a:t> </a:t>
            </a:r>
            <a:r>
              <a:rPr lang="en-US" b="1" i="1" dirty="0" err="1"/>
              <a:t>adekvatno</a:t>
            </a:r>
            <a:r>
              <a:rPr lang="en-US" b="1" i="1" dirty="0"/>
              <a:t> </a:t>
            </a:r>
            <a:r>
              <a:rPr lang="en-US" b="1" i="1" dirty="0" err="1"/>
              <a:t>liječenje</a:t>
            </a:r>
            <a:r>
              <a:rPr lang="en-US" b="1" i="1" dirty="0"/>
              <a:t> </a:t>
            </a:r>
            <a:r>
              <a:rPr lang="en-US" b="1" i="1" dirty="0" err="1"/>
              <a:t>zatvorenika</a:t>
            </a:r>
            <a:r>
              <a:rPr lang="en-US" b="1" i="1" dirty="0"/>
              <a:t>, </a:t>
            </a:r>
            <a:r>
              <a:rPr lang="en-US" b="1" i="1" dirty="0" err="1"/>
              <a:t>za</a:t>
            </a:r>
            <a:r>
              <a:rPr lang="en-US" b="1" i="1" dirty="0"/>
              <a:t> </a:t>
            </a:r>
            <a:r>
              <a:rPr lang="en-US" b="1" i="1" dirty="0" err="1"/>
              <a:t>obezbeđivanje</a:t>
            </a:r>
            <a:r>
              <a:rPr lang="en-US" b="1" i="1" dirty="0"/>
              <a:t> </a:t>
            </a:r>
            <a:r>
              <a:rPr lang="en-US" b="1" i="1" dirty="0" err="1"/>
              <a:t>higijenskih</a:t>
            </a:r>
            <a:r>
              <a:rPr lang="en-US" b="1" i="1" dirty="0"/>
              <a:t> </a:t>
            </a:r>
            <a:r>
              <a:rPr lang="en-US" b="1" i="1" dirty="0" err="1"/>
              <a:t>uslova</a:t>
            </a:r>
            <a:r>
              <a:rPr lang="hr-HR" b="1" i="1" dirty="0"/>
              <a:t>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i="1" dirty="0"/>
              <a:t> </a:t>
            </a:r>
            <a:r>
              <a:rPr lang="en-US" b="1" i="1" dirty="0" err="1"/>
              <a:t>Poseban</a:t>
            </a:r>
            <a:r>
              <a:rPr lang="en-US" b="1" i="1" dirty="0"/>
              <a:t> problem </a:t>
            </a:r>
            <a:r>
              <a:rPr lang="en-US" b="1" i="1" dirty="0" err="1"/>
              <a:t>predstavlja</a:t>
            </a:r>
            <a:r>
              <a:rPr lang="en-US" b="1" i="1" dirty="0"/>
              <a:t> </a:t>
            </a:r>
            <a:r>
              <a:rPr lang="en-US" b="1" i="1" dirty="0" err="1"/>
              <a:t>kategorizacija</a:t>
            </a:r>
            <a:r>
              <a:rPr lang="en-US" b="1" i="1" dirty="0"/>
              <a:t> </a:t>
            </a:r>
            <a:r>
              <a:rPr lang="en-US" b="1" i="1" dirty="0" err="1"/>
              <a:t>zatvorskih</a:t>
            </a:r>
            <a:r>
              <a:rPr lang="en-US" b="1" i="1" dirty="0"/>
              <a:t> </a:t>
            </a:r>
            <a:r>
              <a:rPr lang="en-US" b="1" i="1" dirty="0" err="1"/>
              <a:t>institucija</a:t>
            </a:r>
            <a:r>
              <a:rPr lang="en-US" b="1" i="1" dirty="0"/>
              <a:t> </a:t>
            </a:r>
            <a:r>
              <a:rPr lang="en-US" b="1" i="1" dirty="0" err="1"/>
              <a:t>i</a:t>
            </a:r>
            <a:r>
              <a:rPr lang="en-US" b="1" i="1" dirty="0"/>
              <a:t> </a:t>
            </a:r>
            <a:r>
              <a:rPr lang="en-US" b="1" i="1" dirty="0" err="1"/>
              <a:t>klasifikacija</a:t>
            </a:r>
            <a:r>
              <a:rPr lang="en-US" b="1" i="1" dirty="0"/>
              <a:t> </a:t>
            </a:r>
            <a:r>
              <a:rPr lang="en-US" b="1" i="1" dirty="0" err="1"/>
              <a:t>zatvorenika</a:t>
            </a:r>
            <a:r>
              <a:rPr lang="hr-HR" b="1" i="1" dirty="0"/>
              <a:t>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6746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8564" y="2270030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hr-HR" sz="6600" dirty="0">
                <a:solidFill>
                  <a:schemeClr val="accent1"/>
                </a:solidFill>
                <a:latin typeface="Segoe Print" panose="02000600000000000000" pitchFamily="2" charset="0"/>
              </a:rPr>
              <a:t>HVALA NA PAŽNJI</a:t>
            </a:r>
            <a:endParaRPr lang="en-US" sz="6600" dirty="0">
              <a:solidFill>
                <a:schemeClr val="accent1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936190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ilk Glass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258</TotalTime>
  <Words>3261</Words>
  <Application>Microsoft Office PowerPoint</Application>
  <PresentationFormat>Widescreen</PresentationFormat>
  <Paragraphs>150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Algerian</vt:lpstr>
      <vt:lpstr>Arial</vt:lpstr>
      <vt:lpstr>Century Gothic</vt:lpstr>
      <vt:lpstr>Segoe Print</vt:lpstr>
      <vt:lpstr>Wingdings</vt:lpstr>
      <vt:lpstr>Wingdings 3</vt:lpstr>
      <vt:lpstr>Wisp</vt:lpstr>
      <vt:lpstr>ZATVORI KROZ HISTORIJU I ZATVORI 21. ST</vt:lpstr>
      <vt:lpstr> Zatvor u srednjem vijeku</vt:lpstr>
      <vt:lpstr>Zatvor u srednjem  vijeku</vt:lpstr>
      <vt:lpstr>Nastanak prvih zatvora</vt:lpstr>
      <vt:lpstr>Nastanak prvih zatvora</vt:lpstr>
      <vt:lpstr>Nastanak prvih zatvora</vt:lpstr>
      <vt:lpstr>Nastanak prvih zatvora</vt:lpstr>
      <vt:lpstr>Nastanak prvih zatvora</vt:lpstr>
      <vt:lpstr>Nastanak prvih zatvora</vt:lpstr>
      <vt:lpstr>Historijski razvoj i reforme zatvora i zatvorskih Sistema</vt:lpstr>
      <vt:lpstr>Sistem deportacije</vt:lpstr>
      <vt:lpstr>Sistem zajedničkog zatvora</vt:lpstr>
      <vt:lpstr>Ćelijski ili pensilvanijski sistem zatvora</vt:lpstr>
      <vt:lpstr>Oburnski sistem ili sistem šutnje </vt:lpstr>
      <vt:lpstr>Klasifikacioni sistem</vt:lpstr>
      <vt:lpstr>Maconochiev ili bodovni sistem</vt:lpstr>
      <vt:lpstr>Engleski progresivni sistem</vt:lpstr>
      <vt:lpstr>Irski progresivni sistem</vt:lpstr>
      <vt:lpstr>Rehabilitacioni sistem</vt:lpstr>
      <vt:lpstr>Reintegracioni sistem</vt:lpstr>
      <vt:lpstr>Osnovne karakteristike I tendencije savremenih zatvorskih sistema</vt:lpstr>
      <vt:lpstr>Stanje, karakteristike i tendencije u savremenim zatvorskim sistemima</vt:lpstr>
      <vt:lpstr>Šta danas karakteriše savremene zatvorske sisteme i u kom pravcu se kreće njihova reforma i razvoj?</vt:lpstr>
      <vt:lpstr>Šta danas karakteriše savremene zatvorske sisteme i u kom pravcu se kreće njihova reforma i razvoj?</vt:lpstr>
      <vt:lpstr>Šta danas karakteriše savremene zatvorske sisteme i u kom pravcu se kreće njihova reforma i razvoj?</vt:lpstr>
      <vt:lpstr>HVALA NA PAŽNJI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ZATVORI KROZ HISTORIJU I ZATVORI 21. ST</dc:title>
  <dc:creator>KASIM</dc:creator>
  <cp:lastModifiedBy>Ena Gotovuša</cp:lastModifiedBy>
  <cp:revision>27</cp:revision>
  <dcterms:created xsi:type="dcterms:W3CDTF">2020-04-20T10:22:49Z</dcterms:created>
  <dcterms:modified xsi:type="dcterms:W3CDTF">2020-04-24T15:54:12Z</dcterms:modified>
</cp:coreProperties>
</file>