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60" r:id="rId5"/>
    <p:sldId id="259" r:id="rId6"/>
    <p:sldId id="275" r:id="rId7"/>
    <p:sldId id="276" r:id="rId8"/>
    <p:sldId id="267" r:id="rId9"/>
    <p:sldId id="261" r:id="rId10"/>
    <p:sldId id="262" r:id="rId11"/>
    <p:sldId id="263" r:id="rId12"/>
    <p:sldId id="264" r:id="rId13"/>
    <p:sldId id="265" r:id="rId14"/>
    <p:sldId id="266" r:id="rId15"/>
    <p:sldId id="268" r:id="rId16"/>
    <p:sldId id="284" r:id="rId17"/>
    <p:sldId id="269" r:id="rId18"/>
    <p:sldId id="270" r:id="rId19"/>
    <p:sldId id="271" r:id="rId20"/>
    <p:sldId id="272" r:id="rId21"/>
    <p:sldId id="273" r:id="rId22"/>
    <p:sldId id="281" r:id="rId23"/>
    <p:sldId id="274" r:id="rId24"/>
    <p:sldId id="277" r:id="rId25"/>
    <p:sldId id="278" r:id="rId26"/>
    <p:sldId id="279" r:id="rId27"/>
    <p:sldId id="280" r:id="rId28"/>
    <p:sldId id="282" r:id="rId29"/>
    <p:sldId id="28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70352E2-790F-429D-834E-7DE820F558E0}">
          <p14:sldIdLst>
            <p14:sldId id="256"/>
            <p14:sldId id="257"/>
            <p14:sldId id="258"/>
            <p14:sldId id="260"/>
            <p14:sldId id="259"/>
            <p14:sldId id="275"/>
            <p14:sldId id="276"/>
            <p14:sldId id="267"/>
            <p14:sldId id="261"/>
            <p14:sldId id="262"/>
            <p14:sldId id="263"/>
            <p14:sldId id="264"/>
            <p14:sldId id="265"/>
            <p14:sldId id="266"/>
            <p14:sldId id="268"/>
            <p14:sldId id="284"/>
            <p14:sldId id="269"/>
            <p14:sldId id="270"/>
            <p14:sldId id="271"/>
            <p14:sldId id="272"/>
            <p14:sldId id="273"/>
            <p14:sldId id="281"/>
            <p14:sldId id="274"/>
            <p14:sldId id="277"/>
            <p14:sldId id="278"/>
            <p14:sldId id="279"/>
            <p14:sldId id="280"/>
            <p14:sldId id="282"/>
            <p14:sldId id="28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C6DB6E-9CDC-48E0-B1CF-4FDF84FF70B7}" type="datetimeFigureOut">
              <a:rPr lang="en-US" smtClean="0"/>
              <a:t>4/17/2020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3783FA-5F3E-4E93-BA29-9D8DA4F30063}" type="slidenum">
              <a:rPr lang="en-US" smtClean="0"/>
              <a:t>‹#›</a:t>
            </a:fld>
            <a:endParaRPr lang="en-US"/>
          </a:p>
        </p:txBody>
      </p:sp>
    </p:spTree>
    <p:extLst>
      <p:ext uri="{BB962C8B-B14F-4D97-AF65-F5344CB8AC3E}">
        <p14:creationId xmlns:p14="http://schemas.microsoft.com/office/powerpoint/2010/main" val="278765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706351-5E54-4C49-8027-565EF532EC3C}" type="datetime1">
              <a:rPr lang="en-US" smtClean="0"/>
              <a:t>4/17/2020</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921796D7-1CD4-4D2F-A043-7FDED09403AE}" type="slidenum">
              <a:rPr lang="en-US" smtClean="0"/>
              <a:t>‹#›</a:t>
            </a:fld>
            <a:endParaRPr lang="en-US"/>
          </a:p>
        </p:txBody>
      </p:sp>
    </p:spTree>
    <p:extLst>
      <p:ext uri="{BB962C8B-B14F-4D97-AF65-F5344CB8AC3E}">
        <p14:creationId xmlns:p14="http://schemas.microsoft.com/office/powerpoint/2010/main" val="3603770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5D8815-D522-4559-8873-035F5E2D26DB}" type="datetime1">
              <a:rPr lang="en-US" smtClean="0"/>
              <a:t>4/17/2020</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921796D7-1CD4-4D2F-A043-7FDED09403AE}" type="slidenum">
              <a:rPr lang="en-US" smtClean="0"/>
              <a:t>‹#›</a:t>
            </a:fld>
            <a:endParaRPr lang="en-US"/>
          </a:p>
        </p:txBody>
      </p:sp>
    </p:spTree>
    <p:extLst>
      <p:ext uri="{BB962C8B-B14F-4D97-AF65-F5344CB8AC3E}">
        <p14:creationId xmlns:p14="http://schemas.microsoft.com/office/powerpoint/2010/main" val="3754352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CF0BCF-6052-457B-873B-2D18F4DE8CA5}" type="datetime1">
              <a:rPr lang="en-US" smtClean="0"/>
              <a:t>4/17/2020</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921796D7-1CD4-4D2F-A043-7FDED09403AE}" type="slidenum">
              <a:rPr lang="en-US" smtClean="0"/>
              <a:t>‹#›</a:t>
            </a:fld>
            <a:endParaRPr lang="en-US"/>
          </a:p>
        </p:txBody>
      </p:sp>
    </p:spTree>
    <p:extLst>
      <p:ext uri="{BB962C8B-B14F-4D97-AF65-F5344CB8AC3E}">
        <p14:creationId xmlns:p14="http://schemas.microsoft.com/office/powerpoint/2010/main" val="1580455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A2F292-4642-4F4D-9503-A56D16F1AB6E}" type="datetime1">
              <a:rPr lang="en-US" smtClean="0"/>
              <a:t>4/17/2020</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921796D7-1CD4-4D2F-A043-7FDED09403AE}" type="slidenum">
              <a:rPr lang="en-US" smtClean="0"/>
              <a:t>‹#›</a:t>
            </a:fld>
            <a:endParaRPr lang="en-US"/>
          </a:p>
        </p:txBody>
      </p:sp>
    </p:spTree>
    <p:extLst>
      <p:ext uri="{BB962C8B-B14F-4D97-AF65-F5344CB8AC3E}">
        <p14:creationId xmlns:p14="http://schemas.microsoft.com/office/powerpoint/2010/main" val="1393001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A48336-2461-452B-995F-7B473F754FDF}" type="datetime1">
              <a:rPr lang="en-US" smtClean="0"/>
              <a:t>4/17/2020</a:t>
            </a:fld>
            <a:endParaRPr lang="en-US"/>
          </a:p>
        </p:txBody>
      </p:sp>
      <p:sp>
        <p:nvSpPr>
          <p:cNvPr id="5" name="Footer Placeholder 4"/>
          <p:cNvSpPr>
            <a:spLocks noGrp="1"/>
          </p:cNvSpPr>
          <p:nvPr>
            <p:ph type="ftr" sz="quarter" idx="11"/>
          </p:nvPr>
        </p:nvSpPr>
        <p:spPr/>
        <p:txBody>
          <a:bodyPr/>
          <a:lstStyle/>
          <a:p>
            <a:r>
              <a:rPr lang="en-US" smtClean="0"/>
              <a:t>1</a:t>
            </a:r>
            <a:endParaRPr lang="en-US"/>
          </a:p>
        </p:txBody>
      </p:sp>
      <p:sp>
        <p:nvSpPr>
          <p:cNvPr id="6" name="Slide Number Placeholder 5"/>
          <p:cNvSpPr>
            <a:spLocks noGrp="1"/>
          </p:cNvSpPr>
          <p:nvPr>
            <p:ph type="sldNum" sz="quarter" idx="12"/>
          </p:nvPr>
        </p:nvSpPr>
        <p:spPr/>
        <p:txBody>
          <a:bodyPr/>
          <a:lstStyle/>
          <a:p>
            <a:fld id="{921796D7-1CD4-4D2F-A043-7FDED09403AE}" type="slidenum">
              <a:rPr lang="en-US" smtClean="0"/>
              <a:t>‹#›</a:t>
            </a:fld>
            <a:endParaRPr lang="en-US"/>
          </a:p>
        </p:txBody>
      </p:sp>
    </p:spTree>
    <p:extLst>
      <p:ext uri="{BB962C8B-B14F-4D97-AF65-F5344CB8AC3E}">
        <p14:creationId xmlns:p14="http://schemas.microsoft.com/office/powerpoint/2010/main" val="1256297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7E7144-6B1D-480D-A69D-A45A656B8A2C}" type="datetime1">
              <a:rPr lang="en-US" smtClean="0"/>
              <a:t>4/17/2020</a:t>
            </a:fld>
            <a:endParaRPr lang="en-US"/>
          </a:p>
        </p:txBody>
      </p:sp>
      <p:sp>
        <p:nvSpPr>
          <p:cNvPr id="6" name="Footer Placeholder 5"/>
          <p:cNvSpPr>
            <a:spLocks noGrp="1"/>
          </p:cNvSpPr>
          <p:nvPr>
            <p:ph type="ftr" sz="quarter" idx="11"/>
          </p:nvPr>
        </p:nvSpPr>
        <p:spPr/>
        <p:txBody>
          <a:bodyPr/>
          <a:lstStyle/>
          <a:p>
            <a:r>
              <a:rPr lang="en-US" smtClean="0"/>
              <a:t>1</a:t>
            </a:r>
            <a:endParaRPr lang="en-US"/>
          </a:p>
        </p:txBody>
      </p:sp>
      <p:sp>
        <p:nvSpPr>
          <p:cNvPr id="7" name="Slide Number Placeholder 6"/>
          <p:cNvSpPr>
            <a:spLocks noGrp="1"/>
          </p:cNvSpPr>
          <p:nvPr>
            <p:ph type="sldNum" sz="quarter" idx="12"/>
          </p:nvPr>
        </p:nvSpPr>
        <p:spPr/>
        <p:txBody>
          <a:bodyPr/>
          <a:lstStyle/>
          <a:p>
            <a:fld id="{921796D7-1CD4-4D2F-A043-7FDED09403AE}" type="slidenum">
              <a:rPr lang="en-US" smtClean="0"/>
              <a:t>‹#›</a:t>
            </a:fld>
            <a:endParaRPr lang="en-US"/>
          </a:p>
        </p:txBody>
      </p:sp>
    </p:spTree>
    <p:extLst>
      <p:ext uri="{BB962C8B-B14F-4D97-AF65-F5344CB8AC3E}">
        <p14:creationId xmlns:p14="http://schemas.microsoft.com/office/powerpoint/2010/main" val="22617739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0CED94E-5DFF-4FB0-936F-BBBF1710FEA6}" type="datetime1">
              <a:rPr lang="en-US" smtClean="0"/>
              <a:t>4/17/2020</a:t>
            </a:fld>
            <a:endParaRPr lang="en-US"/>
          </a:p>
        </p:txBody>
      </p:sp>
      <p:sp>
        <p:nvSpPr>
          <p:cNvPr id="8" name="Footer Placeholder 7"/>
          <p:cNvSpPr>
            <a:spLocks noGrp="1"/>
          </p:cNvSpPr>
          <p:nvPr>
            <p:ph type="ftr" sz="quarter" idx="11"/>
          </p:nvPr>
        </p:nvSpPr>
        <p:spPr/>
        <p:txBody>
          <a:bodyPr/>
          <a:lstStyle/>
          <a:p>
            <a:r>
              <a:rPr lang="en-US" smtClean="0"/>
              <a:t>1</a:t>
            </a:r>
            <a:endParaRPr lang="en-US"/>
          </a:p>
        </p:txBody>
      </p:sp>
      <p:sp>
        <p:nvSpPr>
          <p:cNvPr id="9" name="Slide Number Placeholder 8"/>
          <p:cNvSpPr>
            <a:spLocks noGrp="1"/>
          </p:cNvSpPr>
          <p:nvPr>
            <p:ph type="sldNum" sz="quarter" idx="12"/>
          </p:nvPr>
        </p:nvSpPr>
        <p:spPr/>
        <p:txBody>
          <a:bodyPr/>
          <a:lstStyle/>
          <a:p>
            <a:fld id="{921796D7-1CD4-4D2F-A043-7FDED09403AE}" type="slidenum">
              <a:rPr lang="en-US" smtClean="0"/>
              <a:t>‹#›</a:t>
            </a:fld>
            <a:endParaRPr lang="en-US"/>
          </a:p>
        </p:txBody>
      </p:sp>
    </p:spTree>
    <p:extLst>
      <p:ext uri="{BB962C8B-B14F-4D97-AF65-F5344CB8AC3E}">
        <p14:creationId xmlns:p14="http://schemas.microsoft.com/office/powerpoint/2010/main" val="2107199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373454-6677-4DC5-A13B-877C46B2DF67}" type="datetime1">
              <a:rPr lang="en-US" smtClean="0"/>
              <a:t>4/17/2020</a:t>
            </a:fld>
            <a:endParaRPr lang="en-US"/>
          </a:p>
        </p:txBody>
      </p:sp>
      <p:sp>
        <p:nvSpPr>
          <p:cNvPr id="4" name="Footer Placeholder 3"/>
          <p:cNvSpPr>
            <a:spLocks noGrp="1"/>
          </p:cNvSpPr>
          <p:nvPr>
            <p:ph type="ftr" sz="quarter" idx="11"/>
          </p:nvPr>
        </p:nvSpPr>
        <p:spPr/>
        <p:txBody>
          <a:bodyPr/>
          <a:lstStyle/>
          <a:p>
            <a:r>
              <a:rPr lang="en-US" smtClean="0"/>
              <a:t>1</a:t>
            </a:r>
            <a:endParaRPr lang="en-US"/>
          </a:p>
        </p:txBody>
      </p:sp>
      <p:sp>
        <p:nvSpPr>
          <p:cNvPr id="5" name="Slide Number Placeholder 4"/>
          <p:cNvSpPr>
            <a:spLocks noGrp="1"/>
          </p:cNvSpPr>
          <p:nvPr>
            <p:ph type="sldNum" sz="quarter" idx="12"/>
          </p:nvPr>
        </p:nvSpPr>
        <p:spPr/>
        <p:txBody>
          <a:bodyPr/>
          <a:lstStyle/>
          <a:p>
            <a:fld id="{921796D7-1CD4-4D2F-A043-7FDED09403AE}" type="slidenum">
              <a:rPr lang="en-US" smtClean="0"/>
              <a:t>‹#›</a:t>
            </a:fld>
            <a:endParaRPr lang="en-US"/>
          </a:p>
        </p:txBody>
      </p:sp>
    </p:spTree>
    <p:extLst>
      <p:ext uri="{BB962C8B-B14F-4D97-AF65-F5344CB8AC3E}">
        <p14:creationId xmlns:p14="http://schemas.microsoft.com/office/powerpoint/2010/main" val="3658067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BBBD3E-34CD-4C55-A489-CAFF44E28AB5}" type="datetime1">
              <a:rPr lang="en-US" smtClean="0"/>
              <a:t>4/17/2020</a:t>
            </a:fld>
            <a:endParaRPr lang="en-US"/>
          </a:p>
        </p:txBody>
      </p:sp>
      <p:sp>
        <p:nvSpPr>
          <p:cNvPr id="3" name="Footer Placeholder 2"/>
          <p:cNvSpPr>
            <a:spLocks noGrp="1"/>
          </p:cNvSpPr>
          <p:nvPr>
            <p:ph type="ftr" sz="quarter" idx="11"/>
          </p:nvPr>
        </p:nvSpPr>
        <p:spPr/>
        <p:txBody>
          <a:bodyPr/>
          <a:lstStyle/>
          <a:p>
            <a:r>
              <a:rPr lang="en-US" smtClean="0"/>
              <a:t>1</a:t>
            </a:r>
            <a:endParaRPr lang="en-US"/>
          </a:p>
        </p:txBody>
      </p:sp>
      <p:sp>
        <p:nvSpPr>
          <p:cNvPr id="4" name="Slide Number Placeholder 3"/>
          <p:cNvSpPr>
            <a:spLocks noGrp="1"/>
          </p:cNvSpPr>
          <p:nvPr>
            <p:ph type="sldNum" sz="quarter" idx="12"/>
          </p:nvPr>
        </p:nvSpPr>
        <p:spPr/>
        <p:txBody>
          <a:bodyPr/>
          <a:lstStyle/>
          <a:p>
            <a:fld id="{921796D7-1CD4-4D2F-A043-7FDED09403AE}" type="slidenum">
              <a:rPr lang="en-US" smtClean="0"/>
              <a:t>‹#›</a:t>
            </a:fld>
            <a:endParaRPr lang="en-US"/>
          </a:p>
        </p:txBody>
      </p:sp>
    </p:spTree>
    <p:extLst>
      <p:ext uri="{BB962C8B-B14F-4D97-AF65-F5344CB8AC3E}">
        <p14:creationId xmlns:p14="http://schemas.microsoft.com/office/powerpoint/2010/main" val="1184783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BBF6E5-CAF5-4092-8D4C-97CA2A767748}" type="datetime1">
              <a:rPr lang="en-US" smtClean="0"/>
              <a:t>4/17/2020</a:t>
            </a:fld>
            <a:endParaRPr lang="en-US"/>
          </a:p>
        </p:txBody>
      </p:sp>
      <p:sp>
        <p:nvSpPr>
          <p:cNvPr id="6" name="Footer Placeholder 5"/>
          <p:cNvSpPr>
            <a:spLocks noGrp="1"/>
          </p:cNvSpPr>
          <p:nvPr>
            <p:ph type="ftr" sz="quarter" idx="11"/>
          </p:nvPr>
        </p:nvSpPr>
        <p:spPr/>
        <p:txBody>
          <a:bodyPr/>
          <a:lstStyle/>
          <a:p>
            <a:r>
              <a:rPr lang="en-US" smtClean="0"/>
              <a:t>1</a:t>
            </a:r>
            <a:endParaRPr lang="en-US"/>
          </a:p>
        </p:txBody>
      </p:sp>
      <p:sp>
        <p:nvSpPr>
          <p:cNvPr id="7" name="Slide Number Placeholder 6"/>
          <p:cNvSpPr>
            <a:spLocks noGrp="1"/>
          </p:cNvSpPr>
          <p:nvPr>
            <p:ph type="sldNum" sz="quarter" idx="12"/>
          </p:nvPr>
        </p:nvSpPr>
        <p:spPr/>
        <p:txBody>
          <a:bodyPr/>
          <a:lstStyle/>
          <a:p>
            <a:fld id="{921796D7-1CD4-4D2F-A043-7FDED09403AE}" type="slidenum">
              <a:rPr lang="en-US" smtClean="0"/>
              <a:t>‹#›</a:t>
            </a:fld>
            <a:endParaRPr lang="en-US"/>
          </a:p>
        </p:txBody>
      </p:sp>
    </p:spTree>
    <p:extLst>
      <p:ext uri="{BB962C8B-B14F-4D97-AF65-F5344CB8AC3E}">
        <p14:creationId xmlns:p14="http://schemas.microsoft.com/office/powerpoint/2010/main" val="2301525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2A7D00-1EEC-409C-A045-4CA600743E29}" type="datetime1">
              <a:rPr lang="en-US" smtClean="0"/>
              <a:t>4/17/2020</a:t>
            </a:fld>
            <a:endParaRPr lang="en-US"/>
          </a:p>
        </p:txBody>
      </p:sp>
      <p:sp>
        <p:nvSpPr>
          <p:cNvPr id="6" name="Footer Placeholder 5"/>
          <p:cNvSpPr>
            <a:spLocks noGrp="1"/>
          </p:cNvSpPr>
          <p:nvPr>
            <p:ph type="ftr" sz="quarter" idx="11"/>
          </p:nvPr>
        </p:nvSpPr>
        <p:spPr/>
        <p:txBody>
          <a:bodyPr/>
          <a:lstStyle/>
          <a:p>
            <a:r>
              <a:rPr lang="en-US" smtClean="0"/>
              <a:t>1</a:t>
            </a:r>
            <a:endParaRPr lang="en-US"/>
          </a:p>
        </p:txBody>
      </p:sp>
      <p:sp>
        <p:nvSpPr>
          <p:cNvPr id="7" name="Slide Number Placeholder 6"/>
          <p:cNvSpPr>
            <a:spLocks noGrp="1"/>
          </p:cNvSpPr>
          <p:nvPr>
            <p:ph type="sldNum" sz="quarter" idx="12"/>
          </p:nvPr>
        </p:nvSpPr>
        <p:spPr/>
        <p:txBody>
          <a:bodyPr/>
          <a:lstStyle/>
          <a:p>
            <a:fld id="{921796D7-1CD4-4D2F-A043-7FDED09403AE}" type="slidenum">
              <a:rPr lang="en-US" smtClean="0"/>
              <a:t>‹#›</a:t>
            </a:fld>
            <a:endParaRPr lang="en-US"/>
          </a:p>
        </p:txBody>
      </p:sp>
    </p:spTree>
    <p:extLst>
      <p:ext uri="{BB962C8B-B14F-4D97-AF65-F5344CB8AC3E}">
        <p14:creationId xmlns:p14="http://schemas.microsoft.com/office/powerpoint/2010/main" val="1440949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4312BA-5B07-4B92-B06E-8E3177C13B2C}" type="datetime1">
              <a:rPr lang="en-US" smtClean="0"/>
              <a:t>4/17/2020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1796D7-1CD4-4D2F-A043-7FDED09403AE}" type="slidenum">
              <a:rPr lang="en-US" smtClean="0"/>
              <a:t>‹#›</a:t>
            </a:fld>
            <a:endParaRPr lang="en-US"/>
          </a:p>
        </p:txBody>
      </p:sp>
    </p:spTree>
    <p:extLst>
      <p:ext uri="{BB962C8B-B14F-4D97-AF65-F5344CB8AC3E}">
        <p14:creationId xmlns:p14="http://schemas.microsoft.com/office/powerpoint/2010/main" val="38870950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hr-HR" b="1" dirty="0" smtClean="0"/>
              <a:t>Ugovor o međunarodnoj prodaji robe</a:t>
            </a:r>
            <a:r>
              <a:rPr lang="hr-HR" dirty="0" smtClean="0"/>
              <a:t/>
            </a:r>
            <a:br>
              <a:rPr lang="hr-HR" dirty="0" smtClean="0"/>
            </a:br>
            <a:r>
              <a:rPr lang="hr-HR" sz="3600" dirty="0"/>
              <a:t>O</a:t>
            </a:r>
            <a:r>
              <a:rPr lang="hr-HR" sz="3600" dirty="0" smtClean="0"/>
              <a:t>dabrani aspekti</a:t>
            </a:r>
            <a:endParaRPr lang="en-US" sz="3600" dirty="0"/>
          </a:p>
        </p:txBody>
      </p:sp>
      <p:sp>
        <p:nvSpPr>
          <p:cNvPr id="3" name="Subtitle 2"/>
          <p:cNvSpPr>
            <a:spLocks noGrp="1"/>
          </p:cNvSpPr>
          <p:nvPr>
            <p:ph type="subTitle" idx="1"/>
          </p:nvPr>
        </p:nvSpPr>
        <p:spPr/>
        <p:txBody>
          <a:bodyPr>
            <a:normAutofit/>
          </a:bodyPr>
          <a:lstStyle/>
          <a:p>
            <a:endParaRPr lang="hr-HR" sz="2800" dirty="0" smtClean="0"/>
          </a:p>
          <a:p>
            <a:endParaRPr lang="hr-HR" sz="2800" dirty="0"/>
          </a:p>
          <a:p>
            <a:r>
              <a:rPr lang="hr-HR" sz="2800" dirty="0" smtClean="0"/>
              <a:t>Prof. dr. Zinka Grbo</a:t>
            </a:r>
            <a:endParaRPr lang="en-US" sz="2800" dirty="0"/>
          </a:p>
        </p:txBody>
      </p:sp>
    </p:spTree>
    <p:extLst>
      <p:ext uri="{BB962C8B-B14F-4D97-AF65-F5344CB8AC3E}">
        <p14:creationId xmlns:p14="http://schemas.microsoft.com/office/powerpoint/2010/main" val="39986541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Obaveze prodavca</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AutoNum type="arabicPeriod"/>
            </a:pPr>
            <a:r>
              <a:rPr lang="hr-HR" dirty="0" smtClean="0"/>
              <a:t>Isporuka robe (čl. 30)</a:t>
            </a:r>
          </a:p>
          <a:p>
            <a:pPr marL="514350" indent="-514350">
              <a:buAutoNum type="arabicPeriod"/>
            </a:pPr>
            <a:r>
              <a:rPr lang="hr-HR" dirty="0" smtClean="0"/>
              <a:t>Predaja robnih dokumenata (čl. 30, 34)</a:t>
            </a:r>
          </a:p>
          <a:p>
            <a:pPr marL="514350" indent="-514350">
              <a:buAutoNum type="arabicPeriod"/>
            </a:pPr>
            <a:r>
              <a:rPr lang="hr-HR" dirty="0" smtClean="0"/>
              <a:t>Garancija saobraznosti isporučene robe sa ugovorenom (čl. 35)</a:t>
            </a:r>
          </a:p>
          <a:p>
            <a:pPr marL="514350" indent="-514350">
              <a:buAutoNum type="arabicPeriod"/>
            </a:pPr>
            <a:r>
              <a:rPr lang="hr-HR" dirty="0" smtClean="0"/>
              <a:t>Prenos svojine (čl. 30)</a:t>
            </a:r>
          </a:p>
          <a:p>
            <a:pPr marL="514350" indent="-514350">
              <a:buAutoNum type="arabicPeriod"/>
            </a:pPr>
            <a:r>
              <a:rPr lang="hr-HR" dirty="0" smtClean="0"/>
              <a:t>Garancija za pravne nedostatke (čl. 41-45)</a:t>
            </a:r>
          </a:p>
          <a:p>
            <a:pPr marL="514350" indent="-514350">
              <a:buAutoNum type="arabicPeriod"/>
            </a:pPr>
            <a:r>
              <a:rPr lang="hr-HR" dirty="0" smtClean="0"/>
              <a:t>Orgnizovanje prevoza stvari (čl. 32)</a:t>
            </a:r>
          </a:p>
          <a:p>
            <a:pPr marL="514350" indent="-514350">
              <a:buAutoNum type="arabicPeriod"/>
            </a:pPr>
            <a:r>
              <a:rPr lang="hr-HR" dirty="0" smtClean="0"/>
              <a:t>Čuvanje stvari za kupca (čl. 77, 85-88)</a:t>
            </a:r>
          </a:p>
          <a:p>
            <a:pPr marL="514350" indent="-514350">
              <a:buAutoNum type="arabicPeriod"/>
            </a:pPr>
            <a:r>
              <a:rPr lang="hr-HR" dirty="0" smtClean="0"/>
              <a:t>Osiguranje stvari (čl. 32)</a:t>
            </a:r>
          </a:p>
          <a:p>
            <a:endParaRPr lang="hr-HR" dirty="0" smtClean="0"/>
          </a:p>
          <a:p>
            <a:endParaRPr lang="en-US" dirty="0"/>
          </a:p>
        </p:txBody>
      </p:sp>
    </p:spTree>
    <p:extLst>
      <p:ext uri="{BB962C8B-B14F-4D97-AF65-F5344CB8AC3E}">
        <p14:creationId xmlns:p14="http://schemas.microsoft.com/office/powerpoint/2010/main" val="1891787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Obaveze kupca</a:t>
            </a:r>
            <a:endParaRPr lang="en-US" dirty="0"/>
          </a:p>
        </p:txBody>
      </p:sp>
      <p:sp>
        <p:nvSpPr>
          <p:cNvPr id="3" name="Content Placeholder 2"/>
          <p:cNvSpPr>
            <a:spLocks noGrp="1"/>
          </p:cNvSpPr>
          <p:nvPr>
            <p:ph idx="1"/>
          </p:nvPr>
        </p:nvSpPr>
        <p:spPr/>
        <p:txBody>
          <a:bodyPr/>
          <a:lstStyle/>
          <a:p>
            <a:pPr marL="514350" indent="-514350">
              <a:buAutoNum type="arabicPeriod"/>
            </a:pPr>
            <a:r>
              <a:rPr lang="hr-HR" dirty="0" smtClean="0"/>
              <a:t>Davanje specifikacije (čl. 65)</a:t>
            </a:r>
          </a:p>
          <a:p>
            <a:pPr marL="514350" indent="-514350">
              <a:buAutoNum type="arabicPeriod"/>
            </a:pPr>
            <a:r>
              <a:rPr lang="hr-HR" dirty="0" smtClean="0"/>
              <a:t>Provjera saobraznosti</a:t>
            </a:r>
          </a:p>
          <a:p>
            <a:pPr marL="514350" indent="-514350">
              <a:buAutoNum type="arabicPeriod"/>
            </a:pPr>
            <a:r>
              <a:rPr lang="hr-HR" dirty="0" smtClean="0"/>
              <a:t>Prijem isporuke (čl. 60)</a:t>
            </a:r>
          </a:p>
          <a:p>
            <a:pPr marL="514350" indent="-514350">
              <a:buAutoNum type="arabicPeriod"/>
            </a:pPr>
            <a:r>
              <a:rPr lang="hr-HR" dirty="0" smtClean="0"/>
              <a:t>Plaćanje cijene (čl. 54-59)</a:t>
            </a:r>
          </a:p>
          <a:p>
            <a:pPr marL="514350" indent="-514350">
              <a:buAutoNum type="arabicPeriod"/>
            </a:pPr>
            <a:r>
              <a:rPr lang="hr-HR" dirty="0" smtClean="0"/>
              <a:t>Čuvanje robe za prodavca (čl. 77, 85-88)</a:t>
            </a:r>
            <a:endParaRPr lang="en-US" dirty="0"/>
          </a:p>
        </p:txBody>
      </p:sp>
    </p:spTree>
    <p:extLst>
      <p:ext uri="{BB962C8B-B14F-4D97-AF65-F5344CB8AC3E}">
        <p14:creationId xmlns:p14="http://schemas.microsoft.com/office/powerpoint/2010/main" val="1340499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Sistem odgovornosti u BK</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hr-HR" dirty="0" smtClean="0"/>
              <a:t>1. Pravna priroda</a:t>
            </a:r>
          </a:p>
          <a:p>
            <a:pPr marL="514350" indent="-514350">
              <a:buAutoNum type="alphaLcParenR"/>
            </a:pPr>
            <a:r>
              <a:rPr lang="hr-HR" dirty="0" smtClean="0"/>
              <a:t>Ugovorna odgovornost (čl. 25) – nastaje povredom ugovora; procjenjuje se prema ugovoru</a:t>
            </a:r>
          </a:p>
          <a:p>
            <a:pPr marL="514350" indent="-514350">
              <a:buAutoNum type="alphaLcParenR"/>
            </a:pPr>
            <a:r>
              <a:rPr lang="hr-HR" dirty="0" smtClean="0"/>
              <a:t>Deliktna odgovornost se ravna prema pravu države na koju ukažu kolizione norme (čl. 5)</a:t>
            </a:r>
          </a:p>
          <a:p>
            <a:pPr marL="0" indent="0">
              <a:buNone/>
            </a:pPr>
            <a:r>
              <a:rPr lang="hr-HR" dirty="0" smtClean="0"/>
              <a:t>2. Vrste povreda ugovora</a:t>
            </a:r>
          </a:p>
          <a:p>
            <a:pPr marL="514350" indent="-514350">
              <a:buAutoNum type="alphaLcParenR"/>
            </a:pPr>
            <a:r>
              <a:rPr lang="hr-HR" dirty="0" smtClean="0"/>
              <a:t>Potpuno neizvršenje obaveza </a:t>
            </a:r>
          </a:p>
          <a:p>
            <a:pPr marL="514350" indent="-514350">
              <a:buAutoNum type="alphaLcParenR"/>
            </a:pPr>
            <a:r>
              <a:rPr lang="hr-HR" dirty="0" smtClean="0"/>
              <a:t>Djelomično neizvršenje obaveza</a:t>
            </a:r>
          </a:p>
          <a:p>
            <a:pPr marL="514350" indent="-514350">
              <a:buAutoNum type="alphaLcParenR"/>
            </a:pPr>
            <a:r>
              <a:rPr lang="hr-HR" dirty="0" smtClean="0"/>
              <a:t>Zadocnjenje</a:t>
            </a:r>
          </a:p>
          <a:p>
            <a:pPr marL="514350" indent="-514350">
              <a:buAutoNum type="alphaLcParenR"/>
            </a:pPr>
            <a:r>
              <a:rPr lang="hr-HR" dirty="0" smtClean="0"/>
              <a:t>Povreda ostalih modaliteta obaveza (mjesto ispunjenja, kvalitet, itd.)</a:t>
            </a:r>
          </a:p>
          <a:p>
            <a:pPr marL="0" indent="0">
              <a:buNone/>
            </a:pPr>
            <a:r>
              <a:rPr lang="hr-HR" dirty="0"/>
              <a:t> </a:t>
            </a:r>
            <a:endParaRPr lang="en-US" dirty="0"/>
          </a:p>
        </p:txBody>
      </p:sp>
    </p:spTree>
    <p:extLst>
      <p:ext uri="{BB962C8B-B14F-4D97-AF65-F5344CB8AC3E}">
        <p14:creationId xmlns:p14="http://schemas.microsoft.com/office/powerpoint/2010/main" val="3507209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Sistem odgovornosti u BK</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hr-HR" dirty="0" smtClean="0"/>
              <a:t>3. Principi odgovornosti</a:t>
            </a:r>
          </a:p>
          <a:p>
            <a:pPr marL="514350" indent="-514350">
              <a:buAutoNum type="alphaLcParenR"/>
            </a:pPr>
            <a:r>
              <a:rPr lang="hr-HR" dirty="0" smtClean="0"/>
              <a:t>U osnovi sistema leži „povreda ugovora”, bez obzira o kojoj se vrsti povrede radi (čl. 25)</a:t>
            </a:r>
          </a:p>
          <a:p>
            <a:pPr marL="514350" indent="-514350">
              <a:buAutoNum type="alphaLcParenR"/>
            </a:pPr>
            <a:r>
              <a:rPr lang="hr-HR" dirty="0" smtClean="0"/>
              <a:t>Podjela povreda ugovora vrši se po njihovom ekonomskom značaju , a ne prema faktičkim obilježjima ponude (čl. 25): bitne i nebitne</a:t>
            </a:r>
          </a:p>
          <a:p>
            <a:pPr marL="514350" indent="-514350">
              <a:buAutoNum type="alphaLcParenR"/>
            </a:pPr>
            <a:r>
              <a:rPr lang="hr-HR" dirty="0" smtClean="0"/>
              <a:t>Odgovornost je objektivna (čl. 79: oslobađa samo događaj izvan kontrole – vanjski – koji je razumno nepredvidiv, neizbježan i neotklonjiv)</a:t>
            </a:r>
          </a:p>
          <a:p>
            <a:pPr marL="514350" indent="-514350">
              <a:buAutoNum type="alphaLcParenR"/>
            </a:pPr>
            <a:r>
              <a:rPr lang="hr-HR" dirty="0" smtClean="0"/>
              <a:t>Sistem odgovornosti je isti za povrede obaveza i prodavca i kupca (čl. 45 i 61)</a:t>
            </a:r>
            <a:endParaRPr lang="en-US" dirty="0"/>
          </a:p>
        </p:txBody>
      </p:sp>
    </p:spTree>
    <p:extLst>
      <p:ext uri="{BB962C8B-B14F-4D97-AF65-F5344CB8AC3E}">
        <p14:creationId xmlns:p14="http://schemas.microsoft.com/office/powerpoint/2010/main" val="2065427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marL="0" indent="0">
              <a:buNone/>
            </a:pPr>
            <a:r>
              <a:rPr lang="hr-HR" dirty="0" smtClean="0"/>
              <a:t>e) U slučaju povrede ugovora on se nikada ne raskida po samoj BK. Uvijek je potrebna izjava (</a:t>
            </a:r>
            <a:r>
              <a:rPr lang="hr-HR" i="1" dirty="0" smtClean="0"/>
              <a:t>notice</a:t>
            </a:r>
            <a:r>
              <a:rPr lang="hr-HR" dirty="0" smtClean="0"/>
              <a:t>). Ako je povreda bitna, naknadni „razuman rok” za uredno ispunjenje obaveze nije potrebno dati. Kod nebitnih povreda mora se dati naknadni „razuman rok”.</a:t>
            </a:r>
          </a:p>
          <a:p>
            <a:pPr marL="0" indent="0">
              <a:buNone/>
            </a:pPr>
            <a:r>
              <a:rPr lang="hr-HR" dirty="0" smtClean="0"/>
              <a:t>f) Obeštećenje se vrši kombinacijom alternativnih i kumulativnih vidova naknade.</a:t>
            </a:r>
          </a:p>
          <a:p>
            <a:pPr marL="0" indent="0">
              <a:buNone/>
            </a:pPr>
            <a:r>
              <a:rPr lang="hr-HR" dirty="0" smtClean="0"/>
              <a:t>g) Naknada štete se u prinicipu daje u novcu, dok naknada u naturi zavisi od nacionalnog prava  (čl. 28).</a:t>
            </a:r>
          </a:p>
          <a:p>
            <a:pPr marL="0" indent="0">
              <a:buNone/>
            </a:pPr>
            <a:r>
              <a:rPr lang="hr-HR" dirty="0" smtClean="0"/>
              <a:t>h)Pravila o odgovornosti su kompromis između </a:t>
            </a:r>
            <a:r>
              <a:rPr lang="hr-HR" i="1" dirty="0" smtClean="0"/>
              <a:t>common law</a:t>
            </a:r>
            <a:r>
              <a:rPr lang="hr-HR" dirty="0" smtClean="0"/>
              <a:t> i </a:t>
            </a:r>
            <a:r>
              <a:rPr lang="hr-HR" i="1" dirty="0" smtClean="0"/>
              <a:t>civil law </a:t>
            </a:r>
            <a:r>
              <a:rPr lang="hr-HR" dirty="0" smtClean="0"/>
              <a:t>sistema.</a:t>
            </a:r>
          </a:p>
        </p:txBody>
      </p:sp>
    </p:spTree>
    <p:extLst>
      <p:ext uri="{BB962C8B-B14F-4D97-AF65-F5344CB8AC3E}">
        <p14:creationId xmlns:p14="http://schemas.microsoft.com/office/powerpoint/2010/main" val="187926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Raskid ugovora po BK</a:t>
            </a:r>
            <a:endParaRPr lang="en-US" dirty="0"/>
          </a:p>
        </p:txBody>
      </p:sp>
      <p:sp>
        <p:nvSpPr>
          <p:cNvPr id="3" name="Content Placeholder 2"/>
          <p:cNvSpPr>
            <a:spLocks noGrp="1"/>
          </p:cNvSpPr>
          <p:nvPr>
            <p:ph idx="1"/>
          </p:nvPr>
        </p:nvSpPr>
        <p:spPr/>
        <p:txBody>
          <a:bodyPr>
            <a:normAutofit/>
          </a:bodyPr>
          <a:lstStyle/>
          <a:p>
            <a:r>
              <a:rPr lang="hr-HR" dirty="0" smtClean="0"/>
              <a:t>U slučaju prodavčeve povrede ugovora čl. 49 (+ dodatni rok)</a:t>
            </a:r>
          </a:p>
          <a:p>
            <a:r>
              <a:rPr lang="hr-HR" dirty="0" smtClean="0"/>
              <a:t>U slučaju kupčeve povrede ugovora čl. 64 (+ dodatni rok)</a:t>
            </a:r>
          </a:p>
          <a:p>
            <a:r>
              <a:rPr lang="hr-HR" dirty="0" smtClean="0"/>
              <a:t>U slučaju </a:t>
            </a:r>
            <a:r>
              <a:rPr lang="hr-HR" dirty="0" smtClean="0"/>
              <a:t>anticipativne </a:t>
            </a:r>
            <a:r>
              <a:rPr lang="hr-HR" dirty="0" smtClean="0"/>
              <a:t>povrede čl. 72</a:t>
            </a:r>
          </a:p>
          <a:p>
            <a:r>
              <a:rPr lang="hr-HR" dirty="0" smtClean="0"/>
              <a:t>U slučaju isporuke u obrocima čl. 73</a:t>
            </a:r>
          </a:p>
          <a:p>
            <a:endParaRPr lang="hr-HR" dirty="0"/>
          </a:p>
          <a:p>
            <a:pPr marL="0" indent="0">
              <a:buNone/>
            </a:pPr>
            <a:endParaRPr lang="en-US" i="1" dirty="0"/>
          </a:p>
        </p:txBody>
      </p:sp>
    </p:spTree>
    <p:extLst>
      <p:ext uri="{BB962C8B-B14F-4D97-AF65-F5344CB8AC3E}">
        <p14:creationId xmlns:p14="http://schemas.microsoft.com/office/powerpoint/2010/main" val="4228263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Raskid ugovora</a:t>
            </a:r>
            <a:endParaRPr lang="en-US" dirty="0"/>
          </a:p>
        </p:txBody>
      </p:sp>
      <p:sp>
        <p:nvSpPr>
          <p:cNvPr id="3" name="Content Placeholder 2"/>
          <p:cNvSpPr>
            <a:spLocks noGrp="1"/>
          </p:cNvSpPr>
          <p:nvPr>
            <p:ph idx="1"/>
          </p:nvPr>
        </p:nvSpPr>
        <p:spPr/>
        <p:txBody>
          <a:bodyPr/>
          <a:lstStyle/>
          <a:p>
            <a:pPr marL="0" indent="0">
              <a:buNone/>
            </a:pPr>
            <a:r>
              <a:rPr lang="hr-HR" dirty="0" smtClean="0"/>
              <a:t>-  Raskid je </a:t>
            </a:r>
            <a:r>
              <a:rPr lang="hr-HR" i="1" dirty="0" smtClean="0"/>
              <a:t>ultima ratio </a:t>
            </a:r>
            <a:r>
              <a:rPr lang="hr-HR" dirty="0" smtClean="0"/>
              <a:t>pravno sredstvo</a:t>
            </a:r>
          </a:p>
          <a:p>
            <a:pPr>
              <a:buFontTx/>
              <a:buChar char="-"/>
            </a:pPr>
            <a:r>
              <a:rPr lang="hr-HR" dirty="0" smtClean="0"/>
              <a:t>Povreda </a:t>
            </a:r>
            <a:r>
              <a:rPr lang="hr-HR" dirty="0"/>
              <a:t>mora biti bitna (</a:t>
            </a:r>
            <a:r>
              <a:rPr lang="hr-HR" i="1" dirty="0"/>
              <a:t>fundamental breach of contract</a:t>
            </a:r>
            <a:r>
              <a:rPr lang="hr-HR" dirty="0" smtClean="0"/>
              <a:t>)</a:t>
            </a:r>
          </a:p>
          <a:p>
            <a:pPr marL="0" indent="0">
              <a:buNone/>
            </a:pPr>
            <a:r>
              <a:rPr lang="hr-HR" dirty="0" smtClean="0"/>
              <a:t>-   Nema </a:t>
            </a:r>
            <a:r>
              <a:rPr lang="hr-HR" dirty="0"/>
              <a:t>raskida </a:t>
            </a:r>
            <a:r>
              <a:rPr lang="hr-HR" i="1" dirty="0"/>
              <a:t>ipso iure – </a:t>
            </a:r>
            <a:r>
              <a:rPr lang="hr-HR" dirty="0"/>
              <a:t>neophodno obavještenje!</a:t>
            </a:r>
          </a:p>
          <a:p>
            <a:endParaRPr lang="en-US" dirty="0"/>
          </a:p>
        </p:txBody>
      </p:sp>
    </p:spTree>
    <p:extLst>
      <p:ext uri="{BB962C8B-B14F-4D97-AF65-F5344CB8AC3E}">
        <p14:creationId xmlns:p14="http://schemas.microsoft.com/office/powerpoint/2010/main" val="3617494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Bitna povreda, čl. 25</a:t>
            </a:r>
            <a:endParaRPr lang="en-US" dirty="0"/>
          </a:p>
        </p:txBody>
      </p:sp>
      <p:sp>
        <p:nvSpPr>
          <p:cNvPr id="3" name="Content Placeholder 2"/>
          <p:cNvSpPr>
            <a:spLocks noGrp="1"/>
          </p:cNvSpPr>
          <p:nvPr>
            <p:ph idx="1"/>
          </p:nvPr>
        </p:nvSpPr>
        <p:spPr/>
        <p:txBody>
          <a:bodyPr/>
          <a:lstStyle/>
          <a:p>
            <a:pPr marL="0" indent="0" algn="just">
              <a:buNone/>
            </a:pPr>
            <a:r>
              <a:rPr lang="hr-HR" i="1" dirty="0" smtClean="0"/>
              <a:t>Povreda ugovora koju učini jedna strana smatrat će se bitnom ako se njome prouzrokuje takva šteta drugoj strani da je suštinski lišava onog što je opravdano očekivala od ugovora, izuzev ako takvu posljedicu nije predvidjela strana koja čini povredu, niti bi je predvidjelo razumno lice istih svojstava u istim okolnostima</a:t>
            </a:r>
            <a:r>
              <a:rPr lang="hr-HR" dirty="0" smtClean="0"/>
              <a:t>.</a:t>
            </a:r>
            <a:endParaRPr lang="en-US" dirty="0"/>
          </a:p>
        </p:txBody>
      </p:sp>
    </p:spTree>
    <p:extLst>
      <p:ext uri="{BB962C8B-B14F-4D97-AF65-F5344CB8AC3E}">
        <p14:creationId xmlns:p14="http://schemas.microsoft.com/office/powerpoint/2010/main" val="15654706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Bitna povreda, uslovi</a:t>
            </a:r>
            <a:endParaRPr lang="en-US" dirty="0"/>
          </a:p>
        </p:txBody>
      </p:sp>
      <p:sp>
        <p:nvSpPr>
          <p:cNvPr id="3" name="Content Placeholder 2"/>
          <p:cNvSpPr>
            <a:spLocks noGrp="1"/>
          </p:cNvSpPr>
          <p:nvPr>
            <p:ph idx="1"/>
          </p:nvPr>
        </p:nvSpPr>
        <p:spPr/>
        <p:txBody>
          <a:bodyPr/>
          <a:lstStyle/>
          <a:p>
            <a:r>
              <a:rPr lang="hr-HR" dirty="0" smtClean="0"/>
              <a:t>Povreda ugovorne obaveze; neovisno od krivice strane koja krši obavezu </a:t>
            </a:r>
          </a:p>
          <a:p>
            <a:r>
              <a:rPr lang="hr-HR" dirty="0" smtClean="0"/>
              <a:t>Povrijeđenoj strani prouzrokovana </a:t>
            </a:r>
            <a:r>
              <a:rPr lang="hr-HR" dirty="0"/>
              <a:t>takva šteta </a:t>
            </a:r>
            <a:r>
              <a:rPr lang="hr-HR" dirty="0" smtClean="0"/>
              <a:t> </a:t>
            </a:r>
            <a:r>
              <a:rPr lang="hr-HR" dirty="0"/>
              <a:t>da je suštinski lišava onog što je opravdano očekivala od </a:t>
            </a:r>
            <a:r>
              <a:rPr lang="hr-HR" dirty="0" smtClean="0"/>
              <a:t>ugovora</a:t>
            </a:r>
          </a:p>
          <a:p>
            <a:r>
              <a:rPr lang="hr-HR" dirty="0" smtClean="0"/>
              <a:t>Predvidljivost (subjektivni i objektivni test); vrijeme nije </a:t>
            </a:r>
            <a:r>
              <a:rPr lang="hr-HR" dirty="0" smtClean="0"/>
              <a:t>precizirano</a:t>
            </a:r>
          </a:p>
          <a:p>
            <a:pPr marL="0" indent="0">
              <a:buNone/>
            </a:pPr>
            <a:endParaRPr lang="en-US" dirty="0"/>
          </a:p>
        </p:txBody>
      </p:sp>
    </p:spTree>
    <p:extLst>
      <p:ext uri="{BB962C8B-B14F-4D97-AF65-F5344CB8AC3E}">
        <p14:creationId xmlns:p14="http://schemas.microsoft.com/office/powerpoint/2010/main" val="17114537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i="1" dirty="0" smtClean="0"/>
              <a:t>Nachfrist </a:t>
            </a:r>
            <a:endParaRPr lang="en-US" i="1" dirty="0"/>
          </a:p>
        </p:txBody>
      </p:sp>
      <p:sp>
        <p:nvSpPr>
          <p:cNvPr id="3" name="Content Placeholder 2"/>
          <p:cNvSpPr>
            <a:spLocks noGrp="1"/>
          </p:cNvSpPr>
          <p:nvPr>
            <p:ph idx="1"/>
          </p:nvPr>
        </p:nvSpPr>
        <p:spPr/>
        <p:txBody>
          <a:bodyPr/>
          <a:lstStyle/>
          <a:p>
            <a:r>
              <a:rPr lang="hr-HR" dirty="0" smtClean="0"/>
              <a:t>Čl. 49 st. 1</a:t>
            </a:r>
          </a:p>
          <a:p>
            <a:r>
              <a:rPr lang="hr-HR" dirty="0" smtClean="0"/>
              <a:t>„Grace period”, „druga </a:t>
            </a:r>
            <a:r>
              <a:rPr lang="hr-HR" dirty="0" smtClean="0"/>
              <a:t>šansa” </a:t>
            </a:r>
            <a:r>
              <a:rPr lang="hr-HR" dirty="0" smtClean="0"/>
              <a:t>u slučaju nebitne povrede</a:t>
            </a:r>
          </a:p>
          <a:p>
            <a:r>
              <a:rPr lang="hr-HR" dirty="0" smtClean="0"/>
              <a:t>Mogućnost proširenja prava kupcu na raskid ugovora davanjem dodatnog, razumnog, roka za isporuku</a:t>
            </a:r>
          </a:p>
          <a:p>
            <a:r>
              <a:rPr lang="hr-HR" dirty="0" smtClean="0"/>
              <a:t>U koje vrijeme se daje dodatni rok?</a:t>
            </a:r>
          </a:p>
          <a:p>
            <a:r>
              <a:rPr lang="hr-HR" dirty="0" smtClean="0"/>
              <a:t>Čl. 49 st. 1</a:t>
            </a:r>
            <a:endParaRPr lang="en-US" dirty="0"/>
          </a:p>
        </p:txBody>
      </p:sp>
    </p:spTree>
    <p:extLst>
      <p:ext uri="{BB962C8B-B14F-4D97-AF65-F5344CB8AC3E}">
        <p14:creationId xmlns:p14="http://schemas.microsoft.com/office/powerpoint/2010/main" val="2475779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Pojam ugovora</a:t>
            </a:r>
            <a:endParaRPr lang="en-US" dirty="0"/>
          </a:p>
        </p:txBody>
      </p:sp>
      <p:sp>
        <p:nvSpPr>
          <p:cNvPr id="3" name="Content Placeholder 2"/>
          <p:cNvSpPr>
            <a:spLocks noGrp="1"/>
          </p:cNvSpPr>
          <p:nvPr>
            <p:ph idx="1"/>
          </p:nvPr>
        </p:nvSpPr>
        <p:spPr/>
        <p:txBody>
          <a:bodyPr/>
          <a:lstStyle/>
          <a:p>
            <a:r>
              <a:rPr lang="hr-HR" dirty="0" smtClean="0"/>
              <a:t>U čemu se sastoji „međunarodnost”?</a:t>
            </a:r>
          </a:p>
          <a:p>
            <a:endParaRPr lang="hr-HR" dirty="0"/>
          </a:p>
          <a:p>
            <a:r>
              <a:rPr lang="hr-HR" dirty="0"/>
              <a:t>g</a:t>
            </a:r>
            <a:r>
              <a:rPr lang="hr-HR" dirty="0" smtClean="0"/>
              <a:t>rađanska prodaja/poslovna prodaja/međunarodna prodaja</a:t>
            </a:r>
            <a:endParaRPr lang="en-US" dirty="0"/>
          </a:p>
        </p:txBody>
      </p:sp>
    </p:spTree>
    <p:extLst>
      <p:ext uri="{BB962C8B-B14F-4D97-AF65-F5344CB8AC3E}">
        <p14:creationId xmlns:p14="http://schemas.microsoft.com/office/powerpoint/2010/main" val="42125638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Isključenje od odgovornosti za naknadu štete</a:t>
            </a:r>
            <a:endParaRPr lang="en-US" dirty="0"/>
          </a:p>
        </p:txBody>
      </p:sp>
      <p:sp>
        <p:nvSpPr>
          <p:cNvPr id="3" name="Content Placeholder 2"/>
          <p:cNvSpPr>
            <a:spLocks noGrp="1"/>
          </p:cNvSpPr>
          <p:nvPr>
            <p:ph idx="1"/>
          </p:nvPr>
        </p:nvSpPr>
        <p:spPr/>
        <p:txBody>
          <a:bodyPr>
            <a:normAutofit fontScale="92500" lnSpcReduction="10000"/>
          </a:bodyPr>
          <a:lstStyle/>
          <a:p>
            <a:r>
              <a:rPr lang="hr-HR" dirty="0" smtClean="0"/>
              <a:t>Čl. 79 - Viša </a:t>
            </a:r>
            <a:r>
              <a:rPr lang="hr-HR" dirty="0"/>
              <a:t>sila </a:t>
            </a:r>
            <a:r>
              <a:rPr lang="hr-HR" dirty="0" smtClean="0"/>
              <a:t>(</a:t>
            </a:r>
            <a:r>
              <a:rPr lang="hr-HR" i="1" dirty="0" smtClean="0"/>
              <a:t>Force Majeure</a:t>
            </a:r>
            <a:r>
              <a:rPr lang="hr-HR" dirty="0" smtClean="0"/>
              <a:t>)</a:t>
            </a:r>
          </a:p>
          <a:p>
            <a:r>
              <a:rPr lang="hr-HR" dirty="0" smtClean="0"/>
              <a:t>Smetnja van kontrole, nepredvidiva, nesavladive posljedice  + obavještenje</a:t>
            </a:r>
          </a:p>
          <a:p>
            <a:r>
              <a:rPr lang="hr-HR" dirty="0" smtClean="0"/>
              <a:t>Gubitak prava na naknadu štete samo (ne i drugih prava kao npr. raskid ugovora, sniženje cijene ... </a:t>
            </a:r>
            <a:r>
              <a:rPr lang="hr-HR" dirty="0"/>
              <a:t>)</a:t>
            </a:r>
            <a:r>
              <a:rPr lang="hr-HR" dirty="0" smtClean="0"/>
              <a:t>!</a:t>
            </a:r>
          </a:p>
          <a:p>
            <a:r>
              <a:rPr lang="hr-HR" dirty="0" smtClean="0"/>
              <a:t>Promijenjenje </a:t>
            </a:r>
            <a:r>
              <a:rPr lang="hr-HR" dirty="0"/>
              <a:t>okolnosti </a:t>
            </a:r>
            <a:r>
              <a:rPr lang="hr-HR" dirty="0" smtClean="0"/>
              <a:t>(</a:t>
            </a:r>
            <a:r>
              <a:rPr lang="hr-HR" i="1" dirty="0" smtClean="0"/>
              <a:t>Hardship</a:t>
            </a:r>
            <a:r>
              <a:rPr lang="hr-HR" dirty="0" smtClean="0"/>
              <a:t>)?</a:t>
            </a:r>
            <a:endParaRPr lang="hr-HR" dirty="0"/>
          </a:p>
          <a:p>
            <a:r>
              <a:rPr lang="hr-HR" dirty="0" smtClean="0"/>
              <a:t>Posljedice – raskid ugovora i/ili modificiranje ugovora prema doktrini civilnog prava </a:t>
            </a:r>
          </a:p>
          <a:p>
            <a:r>
              <a:rPr lang="hr-HR" dirty="0" smtClean="0"/>
              <a:t>UNIDROIT Principles </a:t>
            </a:r>
          </a:p>
          <a:p>
            <a:endParaRPr lang="en-US" dirty="0"/>
          </a:p>
        </p:txBody>
      </p:sp>
    </p:spTree>
    <p:extLst>
      <p:ext uri="{BB962C8B-B14F-4D97-AF65-F5344CB8AC3E}">
        <p14:creationId xmlns:p14="http://schemas.microsoft.com/office/powerpoint/2010/main" val="893352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6 uslova*</a:t>
            </a:r>
            <a:endParaRPr lang="en-US" dirty="0"/>
          </a:p>
        </p:txBody>
      </p:sp>
      <p:sp>
        <p:nvSpPr>
          <p:cNvPr id="3" name="Content Placeholder 2"/>
          <p:cNvSpPr>
            <a:spLocks noGrp="1"/>
          </p:cNvSpPr>
          <p:nvPr>
            <p:ph idx="1"/>
          </p:nvPr>
        </p:nvSpPr>
        <p:spPr/>
        <p:txBody>
          <a:bodyPr>
            <a:normAutofit fontScale="70000" lnSpcReduction="20000"/>
          </a:bodyPr>
          <a:lstStyle/>
          <a:p>
            <a:r>
              <a:rPr lang="en-US" dirty="0"/>
              <a:t> 1) an “impediment” to performance must have arisen; </a:t>
            </a:r>
            <a:endParaRPr lang="hr-HR" dirty="0" smtClean="0"/>
          </a:p>
          <a:p>
            <a:r>
              <a:rPr lang="hr-HR" dirty="0"/>
              <a:t> </a:t>
            </a:r>
            <a:r>
              <a:rPr lang="en-US" dirty="0" smtClean="0"/>
              <a:t>2</a:t>
            </a:r>
            <a:r>
              <a:rPr lang="en-US" dirty="0"/>
              <a:t>) the party’s failure to perform must have been “due to” the impediment (causation); </a:t>
            </a:r>
            <a:endParaRPr lang="hr-HR" dirty="0" smtClean="0"/>
          </a:p>
          <a:p>
            <a:r>
              <a:rPr lang="en-US" dirty="0" smtClean="0"/>
              <a:t>3</a:t>
            </a:r>
            <a:r>
              <a:rPr lang="en-US" dirty="0"/>
              <a:t>) the impediment must have been “beyond the control” of the party claiming exemption; </a:t>
            </a:r>
            <a:endParaRPr lang="hr-HR" dirty="0" smtClean="0"/>
          </a:p>
          <a:p>
            <a:r>
              <a:rPr lang="en-US" dirty="0" smtClean="0"/>
              <a:t>4</a:t>
            </a:r>
            <a:r>
              <a:rPr lang="en-US" dirty="0"/>
              <a:t>) the impediment must be one </a:t>
            </a:r>
            <a:r>
              <a:rPr lang="en-US" dirty="0" smtClean="0"/>
              <a:t>that </a:t>
            </a:r>
            <a:r>
              <a:rPr lang="en-US" dirty="0"/>
              <a:t>the party claiming exemption “could not reasonably be expected to have taken . . . into account at the time of the conclusion of the contract”; </a:t>
            </a:r>
            <a:endParaRPr lang="hr-HR" dirty="0" smtClean="0"/>
          </a:p>
          <a:p>
            <a:r>
              <a:rPr lang="en-US" dirty="0" smtClean="0"/>
              <a:t>5</a:t>
            </a:r>
            <a:r>
              <a:rPr lang="en-US" dirty="0"/>
              <a:t>) the impediment must be such that the party claiming exemption “could not reasonably be expected . . . to have avoided . . . it or its consequences” ; </a:t>
            </a:r>
            <a:r>
              <a:rPr lang="en-US" dirty="0" smtClean="0"/>
              <a:t>and </a:t>
            </a:r>
            <a:endParaRPr lang="hr-HR" dirty="0" smtClean="0"/>
          </a:p>
          <a:p>
            <a:r>
              <a:rPr lang="en-US" dirty="0" smtClean="0"/>
              <a:t>6</a:t>
            </a:r>
            <a:r>
              <a:rPr lang="en-US" dirty="0"/>
              <a:t>) the impediment must be such that the party claiming exemption “could not reasonably be expected to have . . . overcome it or its consequences.” </a:t>
            </a:r>
          </a:p>
        </p:txBody>
      </p:sp>
      <p:sp>
        <p:nvSpPr>
          <p:cNvPr id="4" name="Footer Placeholder 3"/>
          <p:cNvSpPr>
            <a:spLocks noGrp="1"/>
          </p:cNvSpPr>
          <p:nvPr>
            <p:ph type="ftr" sz="quarter" idx="11"/>
          </p:nvPr>
        </p:nvSpPr>
        <p:spPr/>
        <p:txBody>
          <a:bodyPr/>
          <a:lstStyle/>
          <a:p>
            <a:r>
              <a:rPr lang="en-US" smtClean="0"/>
              <a:t>* Harry M. Flechtner</a:t>
            </a:r>
            <a:endParaRPr lang="en-US"/>
          </a:p>
        </p:txBody>
      </p:sp>
    </p:spTree>
    <p:extLst>
      <p:ext uri="{BB962C8B-B14F-4D97-AF65-F5344CB8AC3E}">
        <p14:creationId xmlns:p14="http://schemas.microsoft.com/office/powerpoint/2010/main" val="7705444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Mišljenje No. 7 </a:t>
            </a:r>
            <a:r>
              <a:rPr lang="hr-HR" dirty="0" smtClean="0"/>
              <a:t>AC CISG</a:t>
            </a:r>
            <a:endParaRPr lang="en-US" dirty="0"/>
          </a:p>
        </p:txBody>
      </p:sp>
      <p:sp>
        <p:nvSpPr>
          <p:cNvPr id="3" name="Content Placeholder 2"/>
          <p:cNvSpPr>
            <a:spLocks noGrp="1"/>
          </p:cNvSpPr>
          <p:nvPr>
            <p:ph idx="1"/>
          </p:nvPr>
        </p:nvSpPr>
        <p:spPr/>
        <p:txBody>
          <a:bodyPr/>
          <a:lstStyle/>
          <a:p>
            <a:r>
              <a:rPr lang="en-US" dirty="0" err="1"/>
              <a:t>Promjena</a:t>
            </a:r>
            <a:r>
              <a:rPr lang="en-US" dirty="0"/>
              <a:t> </a:t>
            </a:r>
            <a:r>
              <a:rPr lang="en-US" dirty="0" err="1"/>
              <a:t>okolnosti</a:t>
            </a:r>
            <a:r>
              <a:rPr lang="en-US" dirty="0"/>
              <a:t> </a:t>
            </a:r>
            <a:r>
              <a:rPr lang="en-US" dirty="0" err="1"/>
              <a:t>za</a:t>
            </a:r>
            <a:r>
              <a:rPr lang="en-US" dirty="0"/>
              <a:t> </a:t>
            </a:r>
            <a:r>
              <a:rPr lang="en-US" dirty="0" err="1"/>
              <a:t>koju</a:t>
            </a:r>
            <a:r>
              <a:rPr lang="en-US" dirty="0"/>
              <a:t> se </a:t>
            </a:r>
            <a:r>
              <a:rPr lang="en-US" dirty="0" err="1"/>
              <a:t>nije</a:t>
            </a:r>
            <a:r>
              <a:rPr lang="en-US" dirty="0"/>
              <a:t> </a:t>
            </a:r>
            <a:r>
              <a:rPr lang="en-US" dirty="0" err="1"/>
              <a:t>moglo</a:t>
            </a:r>
            <a:r>
              <a:rPr lang="en-US" dirty="0"/>
              <a:t> </a:t>
            </a:r>
            <a:r>
              <a:rPr lang="en-US" dirty="0" err="1"/>
              <a:t>razumno</a:t>
            </a:r>
            <a:r>
              <a:rPr lang="en-US" dirty="0"/>
              <a:t> </a:t>
            </a:r>
            <a:r>
              <a:rPr lang="en-US" dirty="0" err="1"/>
              <a:t>očekivati</a:t>
            </a:r>
            <a:r>
              <a:rPr lang="en-US" dirty="0"/>
              <a:t> da </a:t>
            </a:r>
            <a:r>
              <a:rPr lang="hr-HR" dirty="0" smtClean="0"/>
              <a:t>se mogla uzeti u obzir</a:t>
            </a:r>
            <a:r>
              <a:rPr lang="en-US" dirty="0" smtClean="0"/>
              <a:t>, </a:t>
            </a:r>
            <a:r>
              <a:rPr lang="hr-HR" dirty="0" smtClean="0"/>
              <a:t>a koja čini izvršenje ugovornih obaveza</a:t>
            </a:r>
            <a:r>
              <a:rPr lang="en-US" dirty="0" smtClean="0"/>
              <a:t> </a:t>
            </a:r>
            <a:r>
              <a:rPr lang="en-US" dirty="0" err="1"/>
              <a:t>pretjerano</a:t>
            </a:r>
            <a:r>
              <a:rPr lang="en-US" dirty="0"/>
              <a:t> </a:t>
            </a:r>
            <a:r>
              <a:rPr lang="hr-HR" dirty="0" smtClean="0"/>
              <a:t>otežanim</a:t>
            </a:r>
            <a:r>
              <a:rPr lang="en-US" dirty="0" smtClean="0"/>
              <a:t>, </a:t>
            </a:r>
            <a:r>
              <a:rPr lang="en-US" dirty="0" err="1"/>
              <a:t>može</a:t>
            </a:r>
            <a:r>
              <a:rPr lang="en-US" dirty="0"/>
              <a:t> se </a:t>
            </a:r>
            <a:r>
              <a:rPr lang="en-US" dirty="0" err="1"/>
              <a:t>kvalificirati</a:t>
            </a:r>
            <a:r>
              <a:rPr lang="en-US" dirty="0"/>
              <a:t> </a:t>
            </a:r>
            <a:r>
              <a:rPr lang="en-US" dirty="0" err="1"/>
              <a:t>kao</a:t>
            </a:r>
            <a:r>
              <a:rPr lang="en-US" dirty="0"/>
              <a:t> </a:t>
            </a:r>
            <a:r>
              <a:rPr lang="en-US" dirty="0" smtClean="0"/>
              <a:t>„</a:t>
            </a:r>
            <a:r>
              <a:rPr lang="hr-HR" dirty="0" smtClean="0"/>
              <a:t>smetnja</a:t>
            </a:r>
            <a:r>
              <a:rPr lang="en-US" dirty="0" smtClean="0"/>
              <a:t>" </a:t>
            </a:r>
            <a:r>
              <a:rPr lang="en-US" dirty="0"/>
              <a:t>u </a:t>
            </a:r>
            <a:r>
              <a:rPr lang="en-US" dirty="0" err="1"/>
              <a:t>skladu</a:t>
            </a:r>
            <a:r>
              <a:rPr lang="en-US" dirty="0"/>
              <a:t> s </a:t>
            </a:r>
            <a:r>
              <a:rPr lang="en-US" dirty="0" err="1" smtClean="0"/>
              <a:t>članom</a:t>
            </a:r>
            <a:r>
              <a:rPr lang="en-US" dirty="0" smtClean="0"/>
              <a:t> </a:t>
            </a:r>
            <a:r>
              <a:rPr lang="en-US" dirty="0"/>
              <a:t>79. </a:t>
            </a:r>
            <a:r>
              <a:rPr lang="en-US" dirty="0" err="1"/>
              <a:t>Stoga</a:t>
            </a:r>
            <a:r>
              <a:rPr lang="en-US" dirty="0"/>
              <a:t> se </a:t>
            </a:r>
            <a:r>
              <a:rPr lang="en-US" dirty="0" err="1"/>
              <a:t>stranka</a:t>
            </a:r>
            <a:r>
              <a:rPr lang="en-US" dirty="0"/>
              <a:t> </a:t>
            </a:r>
            <a:r>
              <a:rPr lang="en-US" dirty="0" err="1"/>
              <a:t>koja</a:t>
            </a:r>
            <a:r>
              <a:rPr lang="en-US" dirty="0"/>
              <a:t> se </a:t>
            </a:r>
            <a:r>
              <a:rPr lang="en-US" dirty="0" err="1"/>
              <a:t>nalazi</a:t>
            </a:r>
            <a:r>
              <a:rPr lang="en-US" dirty="0"/>
              <a:t> u </a:t>
            </a:r>
            <a:r>
              <a:rPr lang="en-US" dirty="0" err="1"/>
              <a:t>stanju</a:t>
            </a:r>
            <a:r>
              <a:rPr lang="en-US" dirty="0"/>
              <a:t> </a:t>
            </a:r>
            <a:r>
              <a:rPr lang="hr-HR" i="1" dirty="0" smtClean="0"/>
              <a:t>hardship</a:t>
            </a:r>
            <a:r>
              <a:rPr lang="hr-HR" dirty="0" smtClean="0"/>
              <a:t>-a</a:t>
            </a:r>
            <a:r>
              <a:rPr lang="en-US" dirty="0" smtClean="0"/>
              <a:t> </a:t>
            </a:r>
            <a:r>
              <a:rPr lang="en-US" dirty="0" err="1"/>
              <a:t>može</a:t>
            </a:r>
            <a:r>
              <a:rPr lang="en-US" dirty="0"/>
              <a:t> </a:t>
            </a:r>
            <a:r>
              <a:rPr lang="hr-HR" dirty="0" smtClean="0"/>
              <a:t>na njega </a:t>
            </a:r>
            <a:r>
              <a:rPr lang="en-US" dirty="0" err="1" smtClean="0"/>
              <a:t>pozvati</a:t>
            </a:r>
            <a:r>
              <a:rPr lang="en-US" dirty="0" smtClean="0"/>
              <a:t>  </a:t>
            </a:r>
            <a:r>
              <a:rPr lang="en-US" dirty="0" err="1"/>
              <a:t>kao</a:t>
            </a:r>
            <a:r>
              <a:rPr lang="en-US" dirty="0"/>
              <a:t> </a:t>
            </a:r>
            <a:r>
              <a:rPr lang="en-US" dirty="0" err="1"/>
              <a:t>izuzeće</a:t>
            </a:r>
            <a:r>
              <a:rPr lang="en-US" dirty="0"/>
              <a:t> od </a:t>
            </a:r>
            <a:r>
              <a:rPr lang="en-US" dirty="0" err="1"/>
              <a:t>odgovornosti</a:t>
            </a:r>
            <a:r>
              <a:rPr lang="en-US" dirty="0"/>
              <a:t> u </a:t>
            </a:r>
            <a:r>
              <a:rPr lang="en-US" dirty="0" err="1"/>
              <a:t>skladu</a:t>
            </a:r>
            <a:r>
              <a:rPr lang="en-US" dirty="0"/>
              <a:t> s </a:t>
            </a:r>
            <a:r>
              <a:rPr lang="en-US" dirty="0" err="1" smtClean="0"/>
              <a:t>članom</a:t>
            </a:r>
            <a:r>
              <a:rPr lang="en-US" dirty="0" smtClean="0"/>
              <a:t> 7</a:t>
            </a:r>
            <a:r>
              <a:rPr lang="hr-HR" dirty="0" smtClean="0"/>
              <a:t>9</a:t>
            </a:r>
            <a:r>
              <a:rPr lang="en-US" dirty="0" smtClean="0"/>
              <a:t>.</a:t>
            </a:r>
            <a:endParaRPr lang="en-US" dirty="0"/>
          </a:p>
        </p:txBody>
      </p:sp>
    </p:spTree>
    <p:extLst>
      <p:ext uri="{BB962C8B-B14F-4D97-AF65-F5344CB8AC3E}">
        <p14:creationId xmlns:p14="http://schemas.microsoft.com/office/powerpoint/2010/main" val="444839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3100" dirty="0" smtClean="0"/>
              <a:t/>
            </a:r>
            <a:br>
              <a:rPr lang="hr-HR" sz="3100" dirty="0" smtClean="0"/>
            </a:br>
            <a:r>
              <a:rPr lang="en-US" sz="3100" b="1" i="1" u="sng" dirty="0" err="1"/>
              <a:t>Scafom</a:t>
            </a:r>
            <a:r>
              <a:rPr lang="en-US" sz="3100" b="1" i="1" u="sng" dirty="0"/>
              <a:t> </a:t>
            </a:r>
            <a:r>
              <a:rPr lang="en-US" sz="3100" b="1" i="1" u="sng" dirty="0" smtClean="0"/>
              <a:t>International</a:t>
            </a:r>
            <a:r>
              <a:rPr lang="hr-HR" sz="3100" b="1" i="1" u="sng" dirty="0" smtClean="0"/>
              <a:t> BV</a:t>
            </a:r>
            <a:r>
              <a:rPr lang="en-US" sz="3100" b="1" i="1" u="sng" dirty="0" smtClean="0"/>
              <a:t> </a:t>
            </a:r>
            <a:r>
              <a:rPr lang="en-US" sz="3100" b="1" i="1" u="sng" dirty="0"/>
              <a:t>v. Lorraine Tubes S.A</a:t>
            </a:r>
            <a:r>
              <a:rPr lang="hr-HR" sz="3100" b="1" i="1" u="sng" dirty="0" smtClean="0"/>
              <a:t>.S.</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lgn="just">
              <a:buNone/>
            </a:pPr>
            <a:r>
              <a:rPr lang="en-US" dirty="0"/>
              <a:t> </a:t>
            </a:r>
            <a:r>
              <a:rPr lang="hr-HR" u="sng" dirty="0" smtClean="0"/>
              <a:t>Činjenično stanje</a:t>
            </a:r>
            <a:r>
              <a:rPr lang="en-US" dirty="0" smtClean="0"/>
              <a:t>:  </a:t>
            </a:r>
            <a:r>
              <a:rPr lang="en-US" dirty="0"/>
              <a:t>70% </a:t>
            </a:r>
            <a:r>
              <a:rPr lang="hr-HR" dirty="0" smtClean="0"/>
              <a:t>povećanje cijene željeza neposredno prije isporuke; kupac zahtijeva da plati cijenu iz ugovora; nakon neuspjelih pregovora (kupac ne pristaje na pregovore) prodavac odbija da isporuči robu osim po uvećanoj cijeni; kupac podnosi tužbu sudu u Belgiji sa zahtjevom da sud naloži prodavcu da robu isporuči po cijeni </a:t>
            </a:r>
            <a:r>
              <a:rPr lang="hr-HR" smtClean="0"/>
              <a:t>iz ugovora; na odluku suda prodavac ulaže žalbu</a:t>
            </a:r>
            <a:endParaRPr lang="hr-HR" dirty="0" smtClean="0"/>
          </a:p>
          <a:p>
            <a:pPr marL="0" indent="0">
              <a:buNone/>
            </a:pPr>
            <a:endParaRPr lang="hr-HR" dirty="0"/>
          </a:p>
        </p:txBody>
      </p:sp>
    </p:spTree>
    <p:extLst>
      <p:ext uri="{BB962C8B-B14F-4D97-AF65-F5344CB8AC3E}">
        <p14:creationId xmlns:p14="http://schemas.microsoft.com/office/powerpoint/2010/main" val="31060737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Odluka prvostepenog suda </a:t>
            </a:r>
            <a:endParaRPr lang="en-US" dirty="0"/>
          </a:p>
        </p:txBody>
      </p:sp>
      <p:sp>
        <p:nvSpPr>
          <p:cNvPr id="3" name="Content Placeholder 2"/>
          <p:cNvSpPr>
            <a:spLocks noGrp="1"/>
          </p:cNvSpPr>
          <p:nvPr>
            <p:ph idx="1"/>
          </p:nvPr>
        </p:nvSpPr>
        <p:spPr/>
        <p:txBody>
          <a:bodyPr>
            <a:normAutofit fontScale="92500" lnSpcReduction="20000"/>
          </a:bodyPr>
          <a:lstStyle/>
          <a:p>
            <a:pPr algn="just"/>
            <a:r>
              <a:rPr lang="hr-HR" dirty="0" smtClean="0"/>
              <a:t>BK ne predviđa pravno sredstvo u ovom slučaju; prodavac je trebao uzeti u obzir mogućnost povećanja cijene željeza, ali je propustio da ugovori klauzulu o promjeni cijene u ugovor. </a:t>
            </a:r>
            <a:r>
              <a:rPr lang="pl-PL" dirty="0" smtClean="0"/>
              <a:t>Okolnosti </a:t>
            </a:r>
            <a:r>
              <a:rPr lang="pl-PL" dirty="0"/>
              <a:t>nisu bile </a:t>
            </a:r>
            <a:r>
              <a:rPr lang="pl-PL" dirty="0" smtClean="0"/>
              <a:t>takve da onemoguće izvršenje ugovora, u </a:t>
            </a:r>
            <a:r>
              <a:rPr lang="pl-PL" dirty="0"/>
              <a:t>skladu sa </a:t>
            </a:r>
            <a:r>
              <a:rPr lang="pl-PL" dirty="0" smtClean="0"/>
              <a:t>čl. 79, iako su ga jako otežale. </a:t>
            </a:r>
            <a:endParaRPr lang="hr-HR" dirty="0" smtClean="0"/>
          </a:p>
          <a:p>
            <a:pPr algn="just"/>
            <a:r>
              <a:rPr lang="hr-HR" dirty="0" smtClean="0"/>
              <a:t>Doktrina </a:t>
            </a:r>
            <a:r>
              <a:rPr lang="hr-HR" i="1" dirty="0"/>
              <a:t>H</a:t>
            </a:r>
            <a:r>
              <a:rPr lang="hr-HR" i="1" dirty="0" smtClean="0"/>
              <a:t>ardship-a</a:t>
            </a:r>
            <a:r>
              <a:rPr lang="hr-HR" dirty="0" smtClean="0"/>
              <a:t> (franc.</a:t>
            </a:r>
            <a:r>
              <a:rPr lang="en-US" i="1" dirty="0"/>
              <a:t> </a:t>
            </a:r>
            <a:r>
              <a:rPr lang="hr-HR" i="1" dirty="0" err="1"/>
              <a:t>i</a:t>
            </a:r>
            <a:r>
              <a:rPr lang="en-US" i="1" dirty="0" err="1" smtClean="0"/>
              <a:t>mprévision</a:t>
            </a:r>
            <a:r>
              <a:rPr lang="hr-HR" dirty="0" smtClean="0"/>
              <a:t>) nekonzistetna sa BK, stoga je sud odbacuje </a:t>
            </a:r>
            <a:endParaRPr lang="hr-HR" dirty="0"/>
          </a:p>
          <a:p>
            <a:pPr algn="just"/>
            <a:r>
              <a:rPr lang="hr-HR" dirty="0" smtClean="0"/>
              <a:t>Sud je naložio prodavcu da proda/isporuči robu po cijeni koja je upola manja od povećane</a:t>
            </a:r>
            <a:endParaRPr lang="en-US" dirty="0"/>
          </a:p>
        </p:txBody>
      </p:sp>
    </p:spTree>
    <p:extLst>
      <p:ext uri="{BB962C8B-B14F-4D97-AF65-F5344CB8AC3E}">
        <p14:creationId xmlns:p14="http://schemas.microsoft.com/office/powerpoint/2010/main" val="17011078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Odluka drugostepenog suda </a:t>
            </a:r>
            <a:endParaRPr lang="en-US" dirty="0"/>
          </a:p>
        </p:txBody>
      </p:sp>
      <p:sp>
        <p:nvSpPr>
          <p:cNvPr id="3" name="Content Placeholder 2"/>
          <p:cNvSpPr>
            <a:spLocks noGrp="1"/>
          </p:cNvSpPr>
          <p:nvPr>
            <p:ph idx="1"/>
          </p:nvPr>
        </p:nvSpPr>
        <p:spPr/>
        <p:txBody>
          <a:bodyPr>
            <a:normAutofit fontScale="92500" lnSpcReduction="20000"/>
          </a:bodyPr>
          <a:lstStyle/>
          <a:p>
            <a:pPr algn="just"/>
            <a:r>
              <a:rPr lang="hr-HR" dirty="0" smtClean="0"/>
              <a:t>Nedostatak odredbi koje se odnose na </a:t>
            </a:r>
            <a:r>
              <a:rPr lang="hr-HR" i="1" dirty="0" smtClean="0"/>
              <a:t>hardship</a:t>
            </a:r>
            <a:r>
              <a:rPr lang="hr-HR" dirty="0" smtClean="0"/>
              <a:t> u BK predstavljaju pravnu prazninu koju treba popuniti pozivanjem na čl. 7 st.2</a:t>
            </a:r>
          </a:p>
          <a:p>
            <a:pPr algn="just"/>
            <a:r>
              <a:rPr lang="hr-HR" dirty="0" smtClean="0"/>
              <a:t>Sud je tu prazninu popunio referirajući se na Rimsku konvenciju o pravu primjenjivom na ugovorne obaveze i primjenjujući doktrinu </a:t>
            </a:r>
            <a:r>
              <a:rPr lang="en-US" i="1" dirty="0" err="1" smtClean="0"/>
              <a:t>imprévision</a:t>
            </a:r>
            <a:r>
              <a:rPr lang="hr-HR" dirty="0" smtClean="0"/>
              <a:t> iz francuskog prava adaptirao je ugovor povećavajući cijenu (iz ugovora) na 450.000 EUR (što je više od onog što je odlučio sud prve instance), čime je prihvatio protivtužbu prodavca kojom zahtijeva isplatu povećane cijene</a:t>
            </a:r>
            <a:endParaRPr lang="hr-HR" dirty="0"/>
          </a:p>
        </p:txBody>
      </p:sp>
    </p:spTree>
    <p:extLst>
      <p:ext uri="{BB962C8B-B14F-4D97-AF65-F5344CB8AC3E}">
        <p14:creationId xmlns:p14="http://schemas.microsoft.com/office/powerpoint/2010/main" val="25018392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Odluka kasacionog suda (2009.)</a:t>
            </a:r>
            <a:endParaRPr lang="en-US" dirty="0"/>
          </a:p>
        </p:txBody>
      </p:sp>
      <p:sp>
        <p:nvSpPr>
          <p:cNvPr id="3" name="Content Placeholder 2"/>
          <p:cNvSpPr>
            <a:spLocks noGrp="1"/>
          </p:cNvSpPr>
          <p:nvPr>
            <p:ph idx="1"/>
          </p:nvPr>
        </p:nvSpPr>
        <p:spPr/>
        <p:txBody>
          <a:bodyPr>
            <a:normAutofit fontScale="92500"/>
          </a:bodyPr>
          <a:lstStyle/>
          <a:p>
            <a:r>
              <a:rPr lang="hr-HR" dirty="0" smtClean="0"/>
              <a:t>„Iako </a:t>
            </a:r>
            <a:r>
              <a:rPr lang="hr-HR" dirty="0" smtClean="0"/>
              <a:t>BK u čl. 79 regulira </a:t>
            </a:r>
            <a:r>
              <a:rPr lang="hr-HR" i="1" dirty="0" smtClean="0"/>
              <a:t>hardship</a:t>
            </a:r>
            <a:r>
              <a:rPr lang="hr-HR" dirty="0" smtClean="0"/>
              <a:t>, ipak postoji pravna praznina koju je sud popunio primjenom pravila </a:t>
            </a:r>
            <a:r>
              <a:rPr lang="en-US" dirty="0" smtClean="0"/>
              <a:t>UNIDROIT </a:t>
            </a:r>
            <a:r>
              <a:rPr lang="en-US" dirty="0" err="1" smtClean="0"/>
              <a:t>Princip</a:t>
            </a:r>
            <a:r>
              <a:rPr lang="hr-HR" dirty="0" smtClean="0"/>
              <a:t>a</a:t>
            </a:r>
            <a:r>
              <a:rPr lang="en-US" dirty="0" smtClean="0"/>
              <a:t> </a:t>
            </a:r>
            <a:r>
              <a:rPr lang="hr-HR" dirty="0" smtClean="0"/>
              <a:t>(odbacujući primjenu francuskog prava) koji se odnose na </a:t>
            </a:r>
            <a:r>
              <a:rPr lang="en-US" i="1" dirty="0" smtClean="0"/>
              <a:t>hardship</a:t>
            </a:r>
            <a:r>
              <a:rPr lang="en-US" dirty="0" smtClean="0"/>
              <a:t>, </a:t>
            </a:r>
            <a:r>
              <a:rPr lang="hr-HR" dirty="0" smtClean="0"/>
              <a:t>rezonirajući da ta pravila izražavaju opšte principe koji uređuju pravo međunarodne prodaje i da su ti principi primjenjivi u skladu sa čl. 7 st. </a:t>
            </a:r>
            <a:r>
              <a:rPr lang="hr-HR" dirty="0" smtClean="0"/>
              <a:t>2”</a:t>
            </a:r>
            <a:endParaRPr lang="hr-HR" dirty="0" smtClean="0"/>
          </a:p>
          <a:p>
            <a:r>
              <a:rPr lang="hr-HR" dirty="0" smtClean="0"/>
              <a:t>Stoga je sud potvrdio drugostepenu odluku – dosudio povećanu cijenu od 450.000 </a:t>
            </a:r>
            <a:r>
              <a:rPr lang="hr-HR" dirty="0"/>
              <a:t>EUR </a:t>
            </a:r>
            <a:endParaRPr lang="en-US" dirty="0"/>
          </a:p>
        </p:txBody>
      </p:sp>
    </p:spTree>
    <p:extLst>
      <p:ext uri="{BB962C8B-B14F-4D97-AF65-F5344CB8AC3E}">
        <p14:creationId xmlns:p14="http://schemas.microsoft.com/office/powerpoint/2010/main" val="17679461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PITANJA</a:t>
            </a:r>
            <a:endParaRPr lang="en-US" dirty="0"/>
          </a:p>
        </p:txBody>
      </p:sp>
      <p:sp>
        <p:nvSpPr>
          <p:cNvPr id="3" name="Content Placeholder 2"/>
          <p:cNvSpPr>
            <a:spLocks noGrp="1"/>
          </p:cNvSpPr>
          <p:nvPr>
            <p:ph idx="1"/>
          </p:nvPr>
        </p:nvSpPr>
        <p:spPr/>
        <p:txBody>
          <a:bodyPr>
            <a:normAutofit fontScale="92500" lnSpcReduction="20000"/>
          </a:bodyPr>
          <a:lstStyle/>
          <a:p>
            <a:r>
              <a:rPr lang="hr-HR" dirty="0" smtClean="0"/>
              <a:t>Postoji li pravna praznina u konkretnom slučaju, ili ne?</a:t>
            </a:r>
          </a:p>
          <a:p>
            <a:r>
              <a:rPr lang="hr-HR" dirty="0" smtClean="0"/>
              <a:t>Ako da, da li je popunjena na ispravan način?</a:t>
            </a:r>
          </a:p>
          <a:p>
            <a:r>
              <a:rPr lang="hr-HR" dirty="0" smtClean="0"/>
              <a:t>Ako ne, na koje bi se izvore presuda trebala pozivati?</a:t>
            </a:r>
          </a:p>
          <a:p>
            <a:r>
              <a:rPr lang="hr-HR" dirty="0"/>
              <a:t>Šta je </a:t>
            </a:r>
            <a:r>
              <a:rPr lang="hr-HR" i="1" dirty="0"/>
              <a:t>homeward trend </a:t>
            </a:r>
            <a:r>
              <a:rPr lang="hr-HR" dirty="0"/>
              <a:t>u tumačenju međunarodnih propisa</a:t>
            </a:r>
            <a:r>
              <a:rPr lang="hr-HR" dirty="0" smtClean="0"/>
              <a:t>?</a:t>
            </a:r>
          </a:p>
          <a:p>
            <a:r>
              <a:rPr lang="hr-HR" dirty="0" smtClean="0"/>
              <a:t>Da li ekonomske poteškoće (povećanje cijene tj. </a:t>
            </a:r>
            <a:r>
              <a:rPr lang="hr-HR" dirty="0"/>
              <a:t>f</a:t>
            </a:r>
            <a:r>
              <a:rPr lang="hr-HR" dirty="0" smtClean="0"/>
              <a:t>luktuacije na tržištu) predstavljaju prepreku u izvršenju ugovornih obaveza?</a:t>
            </a:r>
          </a:p>
          <a:p>
            <a:endParaRPr lang="hr-HR" dirty="0" smtClean="0"/>
          </a:p>
          <a:p>
            <a:endParaRPr lang="hr-HR" dirty="0" smtClean="0"/>
          </a:p>
        </p:txBody>
      </p:sp>
    </p:spTree>
    <p:extLst>
      <p:ext uri="{BB962C8B-B14F-4D97-AF65-F5344CB8AC3E}">
        <p14:creationId xmlns:p14="http://schemas.microsoft.com/office/powerpoint/2010/main" val="11665345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Sudska i arbitražna praksa</a:t>
            </a:r>
            <a:endParaRPr lang="en-US" dirty="0"/>
          </a:p>
        </p:txBody>
      </p:sp>
      <p:sp>
        <p:nvSpPr>
          <p:cNvPr id="3" name="Content Placeholder 2"/>
          <p:cNvSpPr>
            <a:spLocks noGrp="1"/>
          </p:cNvSpPr>
          <p:nvPr>
            <p:ph idx="1"/>
          </p:nvPr>
        </p:nvSpPr>
        <p:spPr/>
        <p:txBody>
          <a:bodyPr/>
          <a:lstStyle/>
          <a:p>
            <a:r>
              <a:rPr lang="en-US" i="1" dirty="0"/>
              <a:t>Iron </a:t>
            </a:r>
            <a:r>
              <a:rPr lang="hr-HR" i="1" dirty="0" smtClean="0"/>
              <a:t>M</a:t>
            </a:r>
            <a:r>
              <a:rPr lang="en-US" i="1" dirty="0" err="1" smtClean="0"/>
              <a:t>olybdenum</a:t>
            </a:r>
            <a:r>
              <a:rPr lang="en-US" i="1" dirty="0" smtClean="0"/>
              <a:t> </a:t>
            </a:r>
            <a:r>
              <a:rPr lang="hr-HR" i="1" dirty="0" smtClean="0"/>
              <a:t> </a:t>
            </a:r>
            <a:r>
              <a:rPr lang="hr-HR" dirty="0" smtClean="0"/>
              <a:t>1997.</a:t>
            </a:r>
          </a:p>
          <a:p>
            <a:r>
              <a:rPr lang="hr-HR" i="1" dirty="0" smtClean="0"/>
              <a:t>Steel Ropes </a:t>
            </a:r>
            <a:r>
              <a:rPr lang="hr-HR" dirty="0" smtClean="0"/>
              <a:t>1998.</a:t>
            </a:r>
          </a:p>
          <a:p>
            <a:r>
              <a:rPr lang="hr-HR" i="1" dirty="0" smtClean="0"/>
              <a:t>Air Conditioner </a:t>
            </a:r>
            <a:r>
              <a:rPr lang="hr-HR" dirty="0" smtClean="0"/>
              <a:t>2001.</a:t>
            </a:r>
          </a:p>
          <a:p>
            <a:r>
              <a:rPr lang="en-US" i="1" dirty="0"/>
              <a:t>Sunflower seed </a:t>
            </a:r>
            <a:r>
              <a:rPr lang="hr-HR" dirty="0" smtClean="0"/>
              <a:t>2006.</a:t>
            </a:r>
          </a:p>
          <a:p>
            <a:r>
              <a:rPr lang="en-US" i="1" dirty="0"/>
              <a:t>Canned oranges </a:t>
            </a:r>
            <a:r>
              <a:rPr lang="hr-HR" dirty="0" smtClean="0"/>
              <a:t>2006.</a:t>
            </a:r>
            <a:endParaRPr lang="en-US" dirty="0"/>
          </a:p>
        </p:txBody>
      </p:sp>
    </p:spTree>
    <p:extLst>
      <p:ext uri="{BB962C8B-B14F-4D97-AF65-F5344CB8AC3E}">
        <p14:creationId xmlns:p14="http://schemas.microsoft.com/office/powerpoint/2010/main" val="35171816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Iz obrazloženjâ </a:t>
            </a:r>
            <a:endParaRPr lang="en-US" dirty="0"/>
          </a:p>
        </p:txBody>
      </p:sp>
      <p:sp>
        <p:nvSpPr>
          <p:cNvPr id="3" name="Content Placeholder 2"/>
          <p:cNvSpPr>
            <a:spLocks noGrp="1"/>
          </p:cNvSpPr>
          <p:nvPr>
            <p:ph idx="1"/>
          </p:nvPr>
        </p:nvSpPr>
        <p:spPr/>
        <p:txBody>
          <a:bodyPr>
            <a:normAutofit fontScale="92500" lnSpcReduction="10000"/>
          </a:bodyPr>
          <a:lstStyle/>
          <a:p>
            <a:r>
              <a:rPr lang="hr-HR" dirty="0" smtClean="0"/>
              <a:t>„Negativna kretanja na tržištu</a:t>
            </a:r>
            <a:r>
              <a:rPr lang="en-US" dirty="0" smtClean="0"/>
              <a:t> </a:t>
            </a:r>
            <a:r>
              <a:rPr lang="hr-HR" dirty="0" smtClean="0"/>
              <a:t>, problemi sa skladištenjem robe, fluktuacija valute ... su događaji koji nisu nepredvidljivi”</a:t>
            </a:r>
          </a:p>
          <a:p>
            <a:r>
              <a:rPr lang="hr-HR" dirty="0" smtClean="0"/>
              <a:t>„Tržište špekulativne robe....povećanje cijene robe za 300%</a:t>
            </a:r>
            <a:r>
              <a:rPr lang="en-US" dirty="0" smtClean="0"/>
              <a:t> </a:t>
            </a:r>
            <a:r>
              <a:rPr lang="hr-HR" dirty="0" smtClean="0"/>
              <a:t>ne opravdava prodavca da izvrši obavezu...”</a:t>
            </a:r>
          </a:p>
          <a:p>
            <a:r>
              <a:rPr lang="hr-HR" dirty="0" smtClean="0"/>
              <a:t>„Kupac snosi rizik fluktuacije cijena, odnosno ekonomske rizike”</a:t>
            </a:r>
          </a:p>
          <a:p>
            <a:r>
              <a:rPr lang="hr-HR" dirty="0" smtClean="0"/>
              <a:t>„Komercijalni rizici se mogu razumno očekivati pa su fluktuacije na tržištu predvidljive”</a:t>
            </a:r>
            <a:endParaRPr lang="en-US" dirty="0"/>
          </a:p>
        </p:txBody>
      </p:sp>
    </p:spTree>
    <p:extLst>
      <p:ext uri="{BB962C8B-B14F-4D97-AF65-F5344CB8AC3E}">
        <p14:creationId xmlns:p14="http://schemas.microsoft.com/office/powerpoint/2010/main" val="3174948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Pravni okvir – Bečka konvencija</a:t>
            </a:r>
            <a:endParaRPr lang="en-US" dirty="0"/>
          </a:p>
        </p:txBody>
      </p:sp>
      <p:sp>
        <p:nvSpPr>
          <p:cNvPr id="3" name="Content Placeholder 2"/>
          <p:cNvSpPr>
            <a:spLocks noGrp="1"/>
          </p:cNvSpPr>
          <p:nvPr>
            <p:ph idx="1"/>
          </p:nvPr>
        </p:nvSpPr>
        <p:spPr/>
        <p:txBody>
          <a:bodyPr>
            <a:normAutofit fontScale="92500" lnSpcReduction="20000"/>
          </a:bodyPr>
          <a:lstStyle/>
          <a:p>
            <a:r>
              <a:rPr lang="hr-HR" dirty="0" smtClean="0"/>
              <a:t>Konvencija Ujedinjenih naroda o ugovorima o međunarodnoj prodaji robe, Beč, 1980.</a:t>
            </a:r>
          </a:p>
          <a:p>
            <a:r>
              <a:rPr lang="hr-HR" dirty="0" smtClean="0"/>
              <a:t>Univerzalna kodifikacija prava međunarodne prodaje?</a:t>
            </a:r>
          </a:p>
          <a:p>
            <a:r>
              <a:rPr lang="hr-HR" dirty="0" smtClean="0"/>
              <a:t>Globalna unifikacija?</a:t>
            </a:r>
          </a:p>
          <a:p>
            <a:r>
              <a:rPr lang="hr-HR" i="1" dirty="0" smtClean="0"/>
              <a:t>Lingua franca </a:t>
            </a:r>
            <a:r>
              <a:rPr lang="hr-HR" dirty="0" smtClean="0"/>
              <a:t>međunarodne trgovine</a:t>
            </a:r>
          </a:p>
          <a:p>
            <a:r>
              <a:rPr lang="hr-HR" dirty="0" smtClean="0"/>
              <a:t>„Pomirenje” </a:t>
            </a:r>
            <a:r>
              <a:rPr lang="hr-HR" i="1" dirty="0" smtClean="0"/>
              <a:t>civil law </a:t>
            </a:r>
            <a:r>
              <a:rPr lang="hr-HR" dirty="0" smtClean="0"/>
              <a:t>i </a:t>
            </a:r>
            <a:r>
              <a:rPr lang="hr-HR" i="1" dirty="0" smtClean="0"/>
              <a:t>common law </a:t>
            </a:r>
            <a:r>
              <a:rPr lang="hr-HR" dirty="0" smtClean="0"/>
              <a:t>sistema?</a:t>
            </a:r>
          </a:p>
          <a:p>
            <a:r>
              <a:rPr lang="hr-HR" dirty="0" smtClean="0"/>
              <a:t>93 države ratifikovale (2020.) (2010. -76; 1988.- 11)</a:t>
            </a:r>
          </a:p>
          <a:p>
            <a:r>
              <a:rPr lang="hr-HR" dirty="0" smtClean="0"/>
              <a:t>Status Bosne i Hercegovine</a:t>
            </a:r>
            <a:endParaRPr lang="en-US" dirty="0"/>
          </a:p>
        </p:txBody>
      </p:sp>
    </p:spTree>
    <p:extLst>
      <p:ext uri="{BB962C8B-B14F-4D97-AF65-F5344CB8AC3E}">
        <p14:creationId xmlns:p14="http://schemas.microsoft.com/office/powerpoint/2010/main" val="18864341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Preambula</a:t>
            </a:r>
            <a:endParaRPr lang="en-US" dirty="0"/>
          </a:p>
        </p:txBody>
      </p:sp>
      <p:sp>
        <p:nvSpPr>
          <p:cNvPr id="3" name="Content Placeholder 2"/>
          <p:cNvSpPr>
            <a:spLocks noGrp="1"/>
          </p:cNvSpPr>
          <p:nvPr>
            <p:ph idx="1"/>
          </p:nvPr>
        </p:nvSpPr>
        <p:spPr/>
        <p:txBody>
          <a:bodyPr/>
          <a:lstStyle/>
          <a:p>
            <a:r>
              <a:rPr lang="hr-HR" dirty="0" smtClean="0"/>
              <a:t>„</a:t>
            </a:r>
            <a:r>
              <a:rPr lang="hr-HR" i="1" dirty="0" smtClean="0"/>
              <a:t>Cijeneći da bi usvajanje pravila koja bi se primjenjivala na ugovore o međunarodnoj prodaji robe, a kojima bi se uzeli u obzir različiti društveni, privredni i pravni sistemi, doprinijelo otklanjanju pravnih prepreka u međunarodnoj trgovini i unaprjeđenju razvoja međunarodne trgovine</a:t>
            </a:r>
            <a:r>
              <a:rPr lang="hr-HR" dirty="0" smtClean="0"/>
              <a:t>...”</a:t>
            </a:r>
            <a:endParaRPr lang="en-US" dirty="0"/>
          </a:p>
        </p:txBody>
      </p:sp>
    </p:spTree>
    <p:extLst>
      <p:ext uri="{BB962C8B-B14F-4D97-AF65-F5344CB8AC3E}">
        <p14:creationId xmlns:p14="http://schemas.microsoft.com/office/powerpoint/2010/main" val="801427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Bečka konvencija (BK)</a:t>
            </a:r>
            <a:endParaRPr lang="en-US" dirty="0"/>
          </a:p>
        </p:txBody>
      </p:sp>
      <p:sp>
        <p:nvSpPr>
          <p:cNvPr id="3" name="Content Placeholder 2"/>
          <p:cNvSpPr>
            <a:spLocks noGrp="1"/>
          </p:cNvSpPr>
          <p:nvPr>
            <p:ph idx="1"/>
          </p:nvPr>
        </p:nvSpPr>
        <p:spPr/>
        <p:txBody>
          <a:bodyPr/>
          <a:lstStyle/>
          <a:p>
            <a:r>
              <a:rPr lang="hr-HR" dirty="0" smtClean="0"/>
              <a:t> 4 dijela:</a:t>
            </a:r>
          </a:p>
          <a:p>
            <a:r>
              <a:rPr lang="hr-HR" dirty="0" smtClean="0"/>
              <a:t>Oblast primjene i opšte odredbe</a:t>
            </a:r>
          </a:p>
          <a:p>
            <a:r>
              <a:rPr lang="hr-HR" dirty="0" smtClean="0"/>
              <a:t>Zaključivanje </a:t>
            </a:r>
            <a:r>
              <a:rPr lang="hr-HR" dirty="0" smtClean="0"/>
              <a:t>ugovora</a:t>
            </a:r>
          </a:p>
          <a:p>
            <a:r>
              <a:rPr lang="hr-HR" dirty="0" smtClean="0"/>
              <a:t>Prodaja robe (prava i obaveze kupca i prodavca)</a:t>
            </a:r>
          </a:p>
          <a:p>
            <a:r>
              <a:rPr lang="hr-HR" dirty="0" smtClean="0"/>
              <a:t>Završne odredbe (rezervacije)</a:t>
            </a:r>
          </a:p>
          <a:p>
            <a:endParaRPr lang="hr-HR" dirty="0" smtClean="0"/>
          </a:p>
        </p:txBody>
      </p:sp>
    </p:spTree>
    <p:extLst>
      <p:ext uri="{BB962C8B-B14F-4D97-AF65-F5344CB8AC3E}">
        <p14:creationId xmlns:p14="http://schemas.microsoft.com/office/powerpoint/2010/main" val="622495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Oblast primjene</a:t>
            </a:r>
            <a:endParaRPr lang="en-US" dirty="0"/>
          </a:p>
        </p:txBody>
      </p:sp>
      <p:sp>
        <p:nvSpPr>
          <p:cNvPr id="3" name="Content Placeholder 2"/>
          <p:cNvSpPr>
            <a:spLocks noGrp="1"/>
          </p:cNvSpPr>
          <p:nvPr>
            <p:ph idx="1"/>
          </p:nvPr>
        </p:nvSpPr>
        <p:spPr/>
        <p:txBody>
          <a:bodyPr/>
          <a:lstStyle/>
          <a:p>
            <a:r>
              <a:rPr lang="hr-HR" dirty="0" smtClean="0"/>
              <a:t>Čl. 1 + izbor stranaka</a:t>
            </a:r>
          </a:p>
          <a:p>
            <a:r>
              <a:rPr lang="hr-HR" dirty="0" smtClean="0"/>
              <a:t>Primjena čl. 1 u praksi </a:t>
            </a:r>
            <a:r>
              <a:rPr lang="hr-HR" dirty="0" smtClean="0"/>
              <a:t>nepravilna</a:t>
            </a:r>
          </a:p>
          <a:p>
            <a:r>
              <a:rPr lang="hr-HR" smtClean="0"/>
              <a:t>Izuzeće od primjene</a:t>
            </a:r>
            <a:r>
              <a:rPr lang="hr-HR" smtClean="0"/>
              <a:t> </a:t>
            </a:r>
            <a:endParaRPr lang="hr-HR" dirty="0" smtClean="0"/>
          </a:p>
          <a:p>
            <a:pPr marL="0" indent="0">
              <a:buNone/>
            </a:pPr>
            <a:endParaRPr lang="hr-HR" dirty="0" smtClean="0"/>
          </a:p>
          <a:p>
            <a:r>
              <a:rPr lang="hr-HR" dirty="0" smtClean="0"/>
              <a:t>Čl. 2-6</a:t>
            </a:r>
            <a:endParaRPr lang="en-US" dirty="0"/>
          </a:p>
        </p:txBody>
      </p:sp>
    </p:spTree>
    <p:extLst>
      <p:ext uri="{BB962C8B-B14F-4D97-AF65-F5344CB8AC3E}">
        <p14:creationId xmlns:p14="http://schemas.microsoft.com/office/powerpoint/2010/main" val="3126758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Tumačenje BK</a:t>
            </a:r>
            <a:endParaRPr lang="en-US" dirty="0"/>
          </a:p>
        </p:txBody>
      </p:sp>
      <p:sp>
        <p:nvSpPr>
          <p:cNvPr id="3" name="Content Placeholder 2"/>
          <p:cNvSpPr>
            <a:spLocks noGrp="1"/>
          </p:cNvSpPr>
          <p:nvPr>
            <p:ph idx="1"/>
          </p:nvPr>
        </p:nvSpPr>
        <p:spPr/>
        <p:txBody>
          <a:bodyPr>
            <a:noAutofit/>
          </a:bodyPr>
          <a:lstStyle/>
          <a:p>
            <a:pPr marL="0" indent="0" algn="just">
              <a:buNone/>
            </a:pPr>
            <a:r>
              <a:rPr lang="hr-HR" sz="2000" dirty="0" smtClean="0">
                <a:latin typeface="Calibri" pitchFamily="34" charset="0"/>
                <a:cs typeface="Calibri" pitchFamily="34" charset="0"/>
              </a:rPr>
              <a:t>- Čl. </a:t>
            </a:r>
            <a:r>
              <a:rPr lang="hr-HR" sz="2000" dirty="0" smtClean="0">
                <a:latin typeface="Calibri" pitchFamily="34" charset="0"/>
                <a:cs typeface="Calibri" pitchFamily="34" charset="0"/>
              </a:rPr>
              <a:t>7 BK</a:t>
            </a:r>
            <a:endParaRPr lang="hr-HR" sz="2000" dirty="0" smtClean="0">
              <a:latin typeface="Calibri" pitchFamily="34" charset="0"/>
              <a:cs typeface="Calibri" pitchFamily="34" charset="0"/>
            </a:endParaRPr>
          </a:p>
          <a:p>
            <a:pPr marL="0" indent="0" algn="just">
              <a:buNone/>
            </a:pPr>
            <a:r>
              <a:rPr lang="hr-HR" sz="2000" dirty="0" smtClean="0">
                <a:latin typeface="Calibri" pitchFamily="34" charset="0"/>
                <a:cs typeface="Calibri" pitchFamily="34" charset="0"/>
              </a:rPr>
              <a:t>- </a:t>
            </a:r>
            <a:r>
              <a:rPr lang="vi-VN" sz="2000" dirty="0" smtClean="0">
                <a:latin typeface="Calibri" pitchFamily="34" charset="0"/>
                <a:cs typeface="Calibri" pitchFamily="34" charset="0"/>
              </a:rPr>
              <a:t>Ova konvencija</a:t>
            </a:r>
            <a:r>
              <a:rPr lang="hr-HR" sz="2000" dirty="0" smtClean="0">
                <a:latin typeface="Calibri" pitchFamily="34" charset="0"/>
                <a:cs typeface="Calibri" pitchFamily="34" charset="0"/>
              </a:rPr>
              <a:t> ima za cilj unifikaciju prava</a:t>
            </a:r>
            <a:r>
              <a:rPr lang="vi-VN" sz="2000" dirty="0" smtClean="0">
                <a:latin typeface="Calibri" pitchFamily="34" charset="0"/>
                <a:cs typeface="Calibri" pitchFamily="34" charset="0"/>
              </a:rPr>
              <a:t> </a:t>
            </a:r>
            <a:r>
              <a:rPr lang="vi-VN" sz="2000" dirty="0">
                <a:latin typeface="Calibri" pitchFamily="34" charset="0"/>
                <a:cs typeface="Calibri" pitchFamily="34" charset="0"/>
              </a:rPr>
              <a:t>kojim se uređuje međunarodna prodaja </a:t>
            </a:r>
            <a:r>
              <a:rPr lang="vi-VN" sz="2000" dirty="0" smtClean="0">
                <a:latin typeface="Calibri" pitchFamily="34" charset="0"/>
                <a:cs typeface="Calibri" pitchFamily="34" charset="0"/>
              </a:rPr>
              <a:t>robe</a:t>
            </a:r>
            <a:r>
              <a:rPr lang="hr-HR" sz="2000" dirty="0" smtClean="0">
                <a:latin typeface="Calibri" pitchFamily="34" charset="0"/>
                <a:cs typeface="Calibri" pitchFamily="34" charset="0"/>
              </a:rPr>
              <a:t>, a koja </a:t>
            </a:r>
            <a:r>
              <a:rPr lang="vi-VN" sz="2000" dirty="0" smtClean="0">
                <a:latin typeface="Calibri" pitchFamily="34" charset="0"/>
                <a:cs typeface="Calibri" pitchFamily="34" charset="0"/>
              </a:rPr>
              <a:t>će </a:t>
            </a:r>
            <a:r>
              <a:rPr lang="vi-VN" sz="2000" dirty="0">
                <a:latin typeface="Calibri" pitchFamily="34" charset="0"/>
                <a:cs typeface="Calibri" pitchFamily="34" charset="0"/>
              </a:rPr>
              <a:t>bolje ispuniti svoju </a:t>
            </a:r>
            <a:r>
              <a:rPr lang="vi-VN" sz="2000" dirty="0" smtClean="0">
                <a:latin typeface="Calibri" pitchFamily="34" charset="0"/>
                <a:cs typeface="Calibri" pitchFamily="34" charset="0"/>
              </a:rPr>
              <a:t>nam</a:t>
            </a:r>
            <a:r>
              <a:rPr lang="hr-HR" sz="2000" dirty="0" smtClean="0">
                <a:latin typeface="Calibri" pitchFamily="34" charset="0"/>
                <a:cs typeface="Calibri" pitchFamily="34" charset="0"/>
              </a:rPr>
              <a:t>j</a:t>
            </a:r>
            <a:r>
              <a:rPr lang="vi-VN" sz="2000" dirty="0" smtClean="0">
                <a:latin typeface="Calibri" pitchFamily="34" charset="0"/>
                <a:cs typeface="Calibri" pitchFamily="34" charset="0"/>
              </a:rPr>
              <a:t>enu </a:t>
            </a:r>
            <a:r>
              <a:rPr lang="vi-VN" sz="2000" dirty="0">
                <a:latin typeface="Calibri" pitchFamily="34" charset="0"/>
                <a:cs typeface="Calibri" pitchFamily="34" charset="0"/>
              </a:rPr>
              <a:t>ako se </a:t>
            </a:r>
            <a:r>
              <a:rPr lang="vi-VN" sz="2000" dirty="0" smtClean="0">
                <a:latin typeface="Calibri" pitchFamily="34" charset="0"/>
                <a:cs typeface="Calibri" pitchFamily="34" charset="0"/>
              </a:rPr>
              <a:t>interpretira </a:t>
            </a:r>
            <a:r>
              <a:rPr lang="vi-VN" sz="2000" dirty="0">
                <a:latin typeface="Calibri" pitchFamily="34" charset="0"/>
                <a:cs typeface="Calibri" pitchFamily="34" charset="0"/>
              </a:rPr>
              <a:t>na </a:t>
            </a:r>
            <a:r>
              <a:rPr lang="vi-VN" sz="2000" dirty="0" smtClean="0">
                <a:latin typeface="Calibri" pitchFamily="34" charset="0"/>
                <a:cs typeface="Calibri" pitchFamily="34" charset="0"/>
              </a:rPr>
              <a:t>dosl</a:t>
            </a:r>
            <a:r>
              <a:rPr lang="hr-HR" sz="2000" dirty="0" smtClean="0">
                <a:latin typeface="Calibri" pitchFamily="34" charset="0"/>
                <a:cs typeface="Calibri" pitchFamily="34" charset="0"/>
              </a:rPr>
              <a:t>j</a:t>
            </a:r>
            <a:r>
              <a:rPr lang="vi-VN" sz="2000" dirty="0" smtClean="0">
                <a:latin typeface="Calibri" pitchFamily="34" charset="0"/>
                <a:cs typeface="Calibri" pitchFamily="34" charset="0"/>
              </a:rPr>
              <a:t>edan </a:t>
            </a:r>
            <a:r>
              <a:rPr lang="vi-VN" sz="2000" dirty="0">
                <a:latin typeface="Calibri" pitchFamily="34" charset="0"/>
                <a:cs typeface="Calibri" pitchFamily="34" charset="0"/>
              </a:rPr>
              <a:t>način u svim pravnim sistemima. </a:t>
            </a:r>
            <a:r>
              <a:rPr lang="vi-VN" sz="2000" dirty="0" smtClean="0">
                <a:latin typeface="Calibri" pitchFamily="34" charset="0"/>
                <a:cs typeface="Calibri" pitchFamily="34" charset="0"/>
              </a:rPr>
              <a:t>Velik</a:t>
            </a:r>
            <a:r>
              <a:rPr lang="hr-HR" sz="2000" dirty="0" smtClean="0">
                <a:latin typeface="Calibri" pitchFamily="34" charset="0"/>
                <a:cs typeface="Calibri" pitchFamily="34" charset="0"/>
              </a:rPr>
              <a:t>i napor</a:t>
            </a:r>
            <a:r>
              <a:rPr lang="vi-VN" sz="2000" dirty="0" smtClean="0">
                <a:latin typeface="Calibri" pitchFamily="34" charset="0"/>
                <a:cs typeface="Calibri" pitchFamily="34" charset="0"/>
              </a:rPr>
              <a:t> </a:t>
            </a:r>
            <a:r>
              <a:rPr lang="vi-VN" sz="2000" dirty="0">
                <a:latin typeface="Calibri" pitchFamily="34" charset="0"/>
                <a:cs typeface="Calibri" pitchFamily="34" charset="0"/>
              </a:rPr>
              <a:t>je </a:t>
            </a:r>
            <a:r>
              <a:rPr lang="hr-HR" sz="2000" dirty="0" smtClean="0">
                <a:latin typeface="Calibri" pitchFamily="34" charset="0"/>
                <a:cs typeface="Calibri" pitchFamily="34" charset="0"/>
              </a:rPr>
              <a:t>uložen</a:t>
            </a:r>
            <a:r>
              <a:rPr lang="vi-VN" sz="2000" dirty="0" smtClean="0">
                <a:latin typeface="Calibri" pitchFamily="34" charset="0"/>
                <a:cs typeface="Calibri" pitchFamily="34" charset="0"/>
              </a:rPr>
              <a:t> </a:t>
            </a:r>
            <a:r>
              <a:rPr lang="vi-VN" sz="2000" dirty="0">
                <a:latin typeface="Calibri" pitchFamily="34" charset="0"/>
                <a:cs typeface="Calibri" pitchFamily="34" charset="0"/>
              </a:rPr>
              <a:t>u </a:t>
            </a:r>
            <a:r>
              <a:rPr lang="hr-HR" sz="2000" dirty="0" smtClean="0">
                <a:latin typeface="Calibri" pitchFamily="34" charset="0"/>
                <a:cs typeface="Calibri" pitchFamily="34" charset="0"/>
              </a:rPr>
              <a:t>njenoj</a:t>
            </a:r>
            <a:r>
              <a:rPr lang="vi-VN" sz="2000" dirty="0" smtClean="0">
                <a:latin typeface="Calibri" pitchFamily="34" charset="0"/>
                <a:cs typeface="Calibri" pitchFamily="34" charset="0"/>
              </a:rPr>
              <a:t> pripremi</a:t>
            </a:r>
            <a:r>
              <a:rPr lang="hr-HR" sz="2000" dirty="0" smtClean="0">
                <a:latin typeface="Calibri" pitchFamily="34" charset="0"/>
                <a:cs typeface="Calibri" pitchFamily="34" charset="0"/>
              </a:rPr>
              <a:t>,</a:t>
            </a:r>
            <a:r>
              <a:rPr lang="vi-VN" sz="2000" dirty="0" smtClean="0">
                <a:latin typeface="Calibri" pitchFamily="34" charset="0"/>
                <a:cs typeface="Calibri" pitchFamily="34" charset="0"/>
              </a:rPr>
              <a:t> </a:t>
            </a:r>
            <a:r>
              <a:rPr lang="vi-VN" sz="2000" dirty="0">
                <a:latin typeface="Calibri" pitchFamily="34" charset="0"/>
                <a:cs typeface="Calibri" pitchFamily="34" charset="0"/>
              </a:rPr>
              <a:t>da </a:t>
            </a:r>
            <a:r>
              <a:rPr lang="vi-VN" sz="2000" dirty="0" smtClean="0">
                <a:latin typeface="Calibri" pitchFamily="34" charset="0"/>
                <a:cs typeface="Calibri" pitchFamily="34" charset="0"/>
              </a:rPr>
              <a:t>bude </a:t>
            </a:r>
            <a:r>
              <a:rPr lang="vi-VN" sz="2000" dirty="0">
                <a:latin typeface="Calibri" pitchFamily="34" charset="0"/>
                <a:cs typeface="Calibri" pitchFamily="34" charset="0"/>
              </a:rPr>
              <a:t>što je </a:t>
            </a:r>
            <a:r>
              <a:rPr lang="vi-VN" sz="2000" dirty="0" smtClean="0">
                <a:latin typeface="Calibri" pitchFamily="34" charset="0"/>
                <a:cs typeface="Calibri" pitchFamily="34" charset="0"/>
              </a:rPr>
              <a:t>moguće</a:t>
            </a:r>
            <a:r>
              <a:rPr lang="hr-HR" sz="2000" dirty="0" smtClean="0">
                <a:latin typeface="Calibri" pitchFamily="34" charset="0"/>
                <a:cs typeface="Calibri" pitchFamily="34" charset="0"/>
              </a:rPr>
              <a:t> jasnija i razumljivija</a:t>
            </a:r>
            <a:r>
              <a:rPr lang="vi-VN" sz="2000" dirty="0" smtClean="0">
                <a:latin typeface="Calibri" pitchFamily="34" charset="0"/>
                <a:cs typeface="Calibri" pitchFamily="34" charset="0"/>
              </a:rPr>
              <a:t>.</a:t>
            </a:r>
            <a:r>
              <a:rPr lang="vi-VN" sz="2000" dirty="0">
                <a:latin typeface="Calibri" pitchFamily="34" charset="0"/>
                <a:cs typeface="Calibri" pitchFamily="34" charset="0"/>
              </a:rPr>
              <a:t> Ipak, sporovi će se pojaviti </a:t>
            </a:r>
            <a:r>
              <a:rPr lang="hr-HR" sz="2000" dirty="0" smtClean="0">
                <a:latin typeface="Calibri" pitchFamily="34" charset="0"/>
                <a:cs typeface="Calibri" pitchFamily="34" charset="0"/>
              </a:rPr>
              <a:t>povodom njenog </a:t>
            </a:r>
            <a:r>
              <a:rPr lang="vi-VN" sz="2000" dirty="0" smtClean="0">
                <a:latin typeface="Calibri" pitchFamily="34" charset="0"/>
                <a:cs typeface="Calibri" pitchFamily="34" charset="0"/>
              </a:rPr>
              <a:t>značenja </a:t>
            </a:r>
            <a:r>
              <a:rPr lang="vi-VN" sz="2000" dirty="0">
                <a:latin typeface="Calibri" pitchFamily="34" charset="0"/>
                <a:cs typeface="Calibri" pitchFamily="34" charset="0"/>
              </a:rPr>
              <a:t>i primene.  Kada se to desi, sve </a:t>
            </a:r>
            <a:r>
              <a:rPr lang="vi-VN" sz="2000" dirty="0" smtClean="0">
                <a:latin typeface="Calibri" pitchFamily="34" charset="0"/>
                <a:cs typeface="Calibri" pitchFamily="34" charset="0"/>
              </a:rPr>
              <a:t>strane</a:t>
            </a:r>
            <a:r>
              <a:rPr lang="vi-VN" sz="2000" dirty="0">
                <a:latin typeface="Calibri" pitchFamily="34" charset="0"/>
                <a:cs typeface="Calibri" pitchFamily="34" charset="0"/>
              </a:rPr>
              <a:t>, uključujući domaće sudove i </a:t>
            </a:r>
            <a:r>
              <a:rPr lang="vi-VN" sz="2000" dirty="0" smtClean="0">
                <a:latin typeface="Calibri" pitchFamily="34" charset="0"/>
                <a:cs typeface="Calibri" pitchFamily="34" charset="0"/>
              </a:rPr>
              <a:t>arbit</a:t>
            </a:r>
            <a:r>
              <a:rPr lang="hr-HR" sz="2000" dirty="0" smtClean="0">
                <a:latin typeface="Calibri" pitchFamily="34" charset="0"/>
                <a:cs typeface="Calibri" pitchFamily="34" charset="0"/>
              </a:rPr>
              <a:t>ražne</a:t>
            </a:r>
            <a:r>
              <a:rPr lang="vi-VN" sz="2000" dirty="0" smtClean="0">
                <a:latin typeface="Calibri" pitchFamily="34" charset="0"/>
                <a:cs typeface="Calibri" pitchFamily="34" charset="0"/>
              </a:rPr>
              <a:t> </a:t>
            </a:r>
            <a:r>
              <a:rPr lang="vi-VN" sz="2000" dirty="0">
                <a:latin typeface="Calibri" pitchFamily="34" charset="0"/>
                <a:cs typeface="Calibri" pitchFamily="34" charset="0"/>
              </a:rPr>
              <a:t>tribunale, su </a:t>
            </a:r>
            <a:r>
              <a:rPr lang="hr-HR" sz="2000" dirty="0" smtClean="0">
                <a:latin typeface="Calibri" pitchFamily="34" charset="0"/>
                <a:cs typeface="Calibri" pitchFamily="34" charset="0"/>
              </a:rPr>
              <a:t>pozvane</a:t>
            </a:r>
            <a:r>
              <a:rPr lang="vi-VN" sz="2000" dirty="0" smtClean="0">
                <a:latin typeface="Calibri" pitchFamily="34" charset="0"/>
                <a:cs typeface="Calibri" pitchFamily="34" charset="0"/>
              </a:rPr>
              <a:t> </a:t>
            </a:r>
            <a:r>
              <a:rPr lang="vi-VN" sz="2000" dirty="0">
                <a:latin typeface="Calibri" pitchFamily="34" charset="0"/>
                <a:cs typeface="Calibri" pitchFamily="34" charset="0"/>
              </a:rPr>
              <a:t>da </a:t>
            </a:r>
            <a:r>
              <a:rPr lang="hr-HR" sz="2000" dirty="0" smtClean="0">
                <a:latin typeface="Calibri" pitchFamily="34" charset="0"/>
                <a:cs typeface="Calibri" pitchFamily="34" charset="0"/>
              </a:rPr>
              <a:t>imaju u vidu njen</a:t>
            </a:r>
            <a:r>
              <a:rPr lang="vi-VN" sz="2000" dirty="0" smtClean="0">
                <a:latin typeface="Calibri" pitchFamily="34" charset="0"/>
                <a:cs typeface="Calibri" pitchFamily="34" charset="0"/>
              </a:rPr>
              <a:t> </a:t>
            </a:r>
            <a:r>
              <a:rPr lang="vi-VN" sz="2000" dirty="0">
                <a:latin typeface="Calibri" pitchFamily="34" charset="0"/>
                <a:cs typeface="Calibri" pitchFamily="34" charset="0"/>
              </a:rPr>
              <a:t>međunarodni karakter i promovišu uniformnost u </a:t>
            </a:r>
            <a:r>
              <a:rPr lang="hr-HR" sz="2000" dirty="0" smtClean="0">
                <a:latin typeface="Calibri" pitchFamily="34" charset="0"/>
                <a:cs typeface="Calibri" pitchFamily="34" charset="0"/>
              </a:rPr>
              <a:t>njenoj</a:t>
            </a:r>
            <a:r>
              <a:rPr lang="vi-VN" sz="2000" dirty="0" smtClean="0">
                <a:latin typeface="Calibri" pitchFamily="34" charset="0"/>
                <a:cs typeface="Calibri" pitchFamily="34" charset="0"/>
              </a:rPr>
              <a:t> prim</a:t>
            </a:r>
            <a:r>
              <a:rPr lang="hr-HR" sz="2000" dirty="0" smtClean="0">
                <a:latin typeface="Calibri" pitchFamily="34" charset="0"/>
                <a:cs typeface="Calibri" pitchFamily="34" charset="0"/>
              </a:rPr>
              <a:t>j</a:t>
            </a:r>
            <a:r>
              <a:rPr lang="vi-VN" sz="2000" dirty="0" smtClean="0">
                <a:latin typeface="Calibri" pitchFamily="34" charset="0"/>
                <a:cs typeface="Calibri" pitchFamily="34" charset="0"/>
              </a:rPr>
              <a:t>eni </a:t>
            </a:r>
            <a:r>
              <a:rPr lang="vi-VN" sz="2000" dirty="0">
                <a:latin typeface="Calibri" pitchFamily="34" charset="0"/>
                <a:cs typeface="Calibri" pitchFamily="34" charset="0"/>
              </a:rPr>
              <a:t>i </a:t>
            </a:r>
            <a:r>
              <a:rPr lang="hr-HR" sz="2000" dirty="0" smtClean="0">
                <a:latin typeface="Calibri" pitchFamily="34" charset="0"/>
                <a:cs typeface="Calibri" pitchFamily="34" charset="0"/>
              </a:rPr>
              <a:t>vode računa o </a:t>
            </a:r>
            <a:r>
              <a:rPr lang="vi-VN" sz="2000" dirty="0" smtClean="0">
                <a:latin typeface="Calibri" pitchFamily="34" charset="0"/>
                <a:cs typeface="Calibri" pitchFamily="34" charset="0"/>
              </a:rPr>
              <a:t>pošt</a:t>
            </a:r>
            <a:r>
              <a:rPr lang="hr-HR" sz="2000" dirty="0" smtClean="0">
                <a:latin typeface="Calibri" pitchFamily="34" charset="0"/>
                <a:cs typeface="Calibri" pitchFamily="34" charset="0"/>
              </a:rPr>
              <a:t>ivanju načela </a:t>
            </a:r>
            <a:r>
              <a:rPr lang="vi-VN" sz="2000" dirty="0" smtClean="0">
                <a:latin typeface="Calibri" pitchFamily="34" charset="0"/>
                <a:cs typeface="Calibri" pitchFamily="34" charset="0"/>
              </a:rPr>
              <a:t> </a:t>
            </a:r>
            <a:r>
              <a:rPr lang="hr-HR" sz="2000" dirty="0" smtClean="0">
                <a:latin typeface="Calibri" pitchFamily="34" charset="0"/>
                <a:cs typeface="Calibri" pitchFamily="34" charset="0"/>
              </a:rPr>
              <a:t>savjesnosti i poštenja</a:t>
            </a:r>
            <a:r>
              <a:rPr lang="vi-VN" sz="2000" dirty="0" smtClean="0">
                <a:latin typeface="Calibri" pitchFamily="34" charset="0"/>
                <a:cs typeface="Calibri" pitchFamily="34" charset="0"/>
              </a:rPr>
              <a:t> </a:t>
            </a:r>
            <a:r>
              <a:rPr lang="vi-VN" sz="2000" dirty="0">
                <a:latin typeface="Calibri" pitchFamily="34" charset="0"/>
                <a:cs typeface="Calibri" pitchFamily="34" charset="0"/>
              </a:rPr>
              <a:t>u </a:t>
            </a:r>
            <a:r>
              <a:rPr lang="vi-VN" sz="2000" dirty="0" smtClean="0">
                <a:latin typeface="Calibri" pitchFamily="34" charset="0"/>
                <a:cs typeface="Calibri" pitchFamily="34" charset="0"/>
              </a:rPr>
              <a:t>međunarod</a:t>
            </a:r>
            <a:r>
              <a:rPr lang="hr-HR" sz="2000" dirty="0" smtClean="0">
                <a:latin typeface="Calibri" pitchFamily="34" charset="0"/>
                <a:cs typeface="Calibri" pitchFamily="34" charset="0"/>
              </a:rPr>
              <a:t>noj</a:t>
            </a:r>
            <a:r>
              <a:rPr lang="vi-VN" sz="2000" dirty="0" smtClean="0">
                <a:latin typeface="Calibri" pitchFamily="34" charset="0"/>
                <a:cs typeface="Calibri" pitchFamily="34" charset="0"/>
              </a:rPr>
              <a:t> trgovin</a:t>
            </a:r>
            <a:r>
              <a:rPr lang="hr-HR" sz="2000" dirty="0" smtClean="0">
                <a:latin typeface="Calibri" pitchFamily="34" charset="0"/>
                <a:cs typeface="Calibri" pitchFamily="34" charset="0"/>
              </a:rPr>
              <a:t>i</a:t>
            </a:r>
            <a:r>
              <a:rPr lang="vi-VN" sz="2000" dirty="0" smtClean="0">
                <a:latin typeface="Calibri" pitchFamily="34" charset="0"/>
                <a:cs typeface="Calibri" pitchFamily="34" charset="0"/>
              </a:rPr>
              <a:t>.</a:t>
            </a:r>
            <a:r>
              <a:rPr lang="vi-VN" sz="2000" dirty="0">
                <a:latin typeface="Calibri" pitchFamily="34" charset="0"/>
                <a:cs typeface="Calibri" pitchFamily="34" charset="0"/>
              </a:rPr>
              <a:t> </a:t>
            </a:r>
            <a:r>
              <a:rPr lang="hr-HR" sz="2000" dirty="0" smtClean="0">
                <a:latin typeface="Calibri" pitchFamily="34" charset="0"/>
                <a:cs typeface="Calibri" pitchFamily="34" charset="0"/>
              </a:rPr>
              <a:t>Naročito</a:t>
            </a:r>
            <a:r>
              <a:rPr lang="vi-VN" sz="2000" dirty="0" smtClean="0">
                <a:latin typeface="Calibri" pitchFamily="34" charset="0"/>
                <a:cs typeface="Calibri" pitchFamily="34" charset="0"/>
              </a:rPr>
              <a:t>, </a:t>
            </a:r>
            <a:r>
              <a:rPr lang="vi-VN" sz="2000" dirty="0">
                <a:latin typeface="Calibri" pitchFamily="34" charset="0"/>
                <a:cs typeface="Calibri" pitchFamily="34" charset="0"/>
              </a:rPr>
              <a:t>kada pitanje koje se odnosi na </a:t>
            </a:r>
            <a:r>
              <a:rPr lang="hr-HR" sz="2000" dirty="0" smtClean="0">
                <a:latin typeface="Calibri" pitchFamily="34" charset="0"/>
                <a:cs typeface="Calibri" pitchFamily="34" charset="0"/>
              </a:rPr>
              <a:t>materiju koja nije eksplicitno uređena u ovoj konvenciji</a:t>
            </a:r>
            <a:r>
              <a:rPr lang="vi-VN" sz="2000" dirty="0" smtClean="0">
                <a:latin typeface="Calibri" pitchFamily="34" charset="0"/>
                <a:cs typeface="Calibri" pitchFamily="34" charset="0"/>
              </a:rPr>
              <a:t>, </a:t>
            </a:r>
            <a:r>
              <a:rPr lang="hr-HR" sz="2000" dirty="0" smtClean="0">
                <a:latin typeface="Calibri" pitchFamily="34" charset="0"/>
                <a:cs typeface="Calibri" pitchFamily="34" charset="0"/>
              </a:rPr>
              <a:t>ono</a:t>
            </a:r>
            <a:r>
              <a:rPr lang="vi-VN" sz="2000" dirty="0" smtClean="0">
                <a:latin typeface="Calibri" pitchFamily="34" charset="0"/>
                <a:cs typeface="Calibri" pitchFamily="34" charset="0"/>
              </a:rPr>
              <a:t> </a:t>
            </a:r>
            <a:r>
              <a:rPr lang="vi-VN" sz="2000" dirty="0">
                <a:latin typeface="Calibri" pitchFamily="34" charset="0"/>
                <a:cs typeface="Calibri" pitchFamily="34" charset="0"/>
              </a:rPr>
              <a:t>treba da se </a:t>
            </a:r>
            <a:r>
              <a:rPr lang="vi-VN" sz="2000" dirty="0" smtClean="0">
                <a:latin typeface="Calibri" pitchFamily="34" charset="0"/>
                <a:cs typeface="Calibri" pitchFamily="34" charset="0"/>
              </a:rPr>
              <a:t>r</a:t>
            </a:r>
            <a:r>
              <a:rPr lang="hr-HR" sz="2000" dirty="0" smtClean="0">
                <a:latin typeface="Calibri" pitchFamily="34" charset="0"/>
                <a:cs typeface="Calibri" pitchFamily="34" charset="0"/>
              </a:rPr>
              <a:t>ij</a:t>
            </a:r>
            <a:r>
              <a:rPr lang="vi-VN" sz="2000" dirty="0" smtClean="0">
                <a:latin typeface="Calibri" pitchFamily="34" charset="0"/>
                <a:cs typeface="Calibri" pitchFamily="34" charset="0"/>
              </a:rPr>
              <a:t>eši </a:t>
            </a:r>
            <a:r>
              <a:rPr lang="vi-VN" sz="2000" dirty="0">
                <a:latin typeface="Calibri" pitchFamily="34" charset="0"/>
                <a:cs typeface="Calibri" pitchFamily="34" charset="0"/>
              </a:rPr>
              <a:t>u skladu sa opštim principima na kojima se temelji konvencija. Samo u nedostatku takvih </a:t>
            </a:r>
            <a:r>
              <a:rPr lang="vi-VN" sz="2000" dirty="0" smtClean="0">
                <a:latin typeface="Calibri" pitchFamily="34" charset="0"/>
                <a:cs typeface="Calibri" pitchFamily="34" charset="0"/>
              </a:rPr>
              <a:t>principa </a:t>
            </a:r>
            <a:r>
              <a:rPr lang="vi-VN" sz="2000" dirty="0">
                <a:latin typeface="Calibri" pitchFamily="34" charset="0"/>
                <a:cs typeface="Calibri" pitchFamily="34" charset="0"/>
              </a:rPr>
              <a:t>to </a:t>
            </a:r>
            <a:r>
              <a:rPr lang="vi-VN" sz="2000" dirty="0" smtClean="0">
                <a:latin typeface="Calibri" pitchFamily="34" charset="0"/>
                <a:cs typeface="Calibri" pitchFamily="34" charset="0"/>
              </a:rPr>
              <a:t>pitanje</a:t>
            </a:r>
            <a:r>
              <a:rPr lang="hr-HR" sz="2000" dirty="0" smtClean="0">
                <a:latin typeface="Calibri" pitchFamily="34" charset="0"/>
                <a:cs typeface="Calibri" pitchFamily="34" charset="0"/>
              </a:rPr>
              <a:t> treba da se</a:t>
            </a:r>
            <a:r>
              <a:rPr lang="vi-VN" sz="2000" dirty="0" smtClean="0">
                <a:latin typeface="Calibri" pitchFamily="34" charset="0"/>
                <a:cs typeface="Calibri" pitchFamily="34" charset="0"/>
              </a:rPr>
              <a:t> r</a:t>
            </a:r>
            <a:r>
              <a:rPr lang="hr-HR" sz="2000" dirty="0" smtClean="0">
                <a:latin typeface="Calibri" pitchFamily="34" charset="0"/>
                <a:cs typeface="Calibri" pitchFamily="34" charset="0"/>
              </a:rPr>
              <a:t>ij</a:t>
            </a:r>
            <a:r>
              <a:rPr lang="vi-VN" sz="2000" dirty="0" smtClean="0">
                <a:latin typeface="Calibri" pitchFamily="34" charset="0"/>
                <a:cs typeface="Calibri" pitchFamily="34" charset="0"/>
              </a:rPr>
              <a:t>eši </a:t>
            </a:r>
            <a:r>
              <a:rPr lang="vi-VN" sz="2000" dirty="0">
                <a:latin typeface="Calibri" pitchFamily="34" charset="0"/>
                <a:cs typeface="Calibri" pitchFamily="34" charset="0"/>
              </a:rPr>
              <a:t>u skladu sa </a:t>
            </a:r>
            <a:r>
              <a:rPr lang="vi-VN" sz="2000" dirty="0" smtClean="0">
                <a:latin typeface="Calibri" pitchFamily="34" charset="0"/>
                <a:cs typeface="Calibri" pitchFamily="34" charset="0"/>
              </a:rPr>
              <a:t>zakonom</a:t>
            </a:r>
            <a:r>
              <a:rPr lang="hr-HR" sz="2000" dirty="0" smtClean="0">
                <a:latin typeface="Calibri" pitchFamily="34" charset="0"/>
                <a:cs typeface="Calibri" pitchFamily="34" charset="0"/>
              </a:rPr>
              <a:t> na koja ukazuju pravila međunarodnog privatog prava.</a:t>
            </a:r>
            <a:endParaRPr lang="en-US" sz="2000" dirty="0">
              <a:latin typeface="Calibri" pitchFamily="34" charset="0"/>
              <a:cs typeface="Calibri" pitchFamily="34" charset="0"/>
            </a:endParaRPr>
          </a:p>
        </p:txBody>
      </p:sp>
      <p:sp>
        <p:nvSpPr>
          <p:cNvPr id="4" name="Footer Placeholder 3"/>
          <p:cNvSpPr>
            <a:spLocks noGrp="1"/>
          </p:cNvSpPr>
          <p:nvPr>
            <p:ph type="ftr" sz="quarter" idx="11"/>
          </p:nvPr>
        </p:nvSpPr>
        <p:spPr/>
        <p:txBody>
          <a:bodyPr/>
          <a:lstStyle/>
          <a:p>
            <a:r>
              <a:rPr lang="en-US" smtClean="0"/>
              <a:t>UNCITRAL 2010</a:t>
            </a:r>
            <a:endParaRPr lang="en-US"/>
          </a:p>
        </p:txBody>
      </p:sp>
    </p:spTree>
    <p:extLst>
      <p:ext uri="{BB962C8B-B14F-4D97-AF65-F5344CB8AC3E}">
        <p14:creationId xmlns:p14="http://schemas.microsoft.com/office/powerpoint/2010/main" val="174651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Načela BK</a:t>
            </a:r>
            <a:endParaRPr lang="en-US" dirty="0"/>
          </a:p>
        </p:txBody>
      </p:sp>
      <p:sp>
        <p:nvSpPr>
          <p:cNvPr id="3" name="Content Placeholder 2"/>
          <p:cNvSpPr>
            <a:spLocks noGrp="1"/>
          </p:cNvSpPr>
          <p:nvPr>
            <p:ph idx="1"/>
          </p:nvPr>
        </p:nvSpPr>
        <p:spPr/>
        <p:txBody>
          <a:bodyPr>
            <a:normAutofit lnSpcReduction="10000"/>
          </a:bodyPr>
          <a:lstStyle/>
          <a:p>
            <a:r>
              <a:rPr lang="hr-HR" dirty="0" smtClean="0"/>
              <a:t>Autonomija </a:t>
            </a:r>
            <a:r>
              <a:rPr lang="hr-HR" dirty="0" smtClean="0"/>
              <a:t>volje</a:t>
            </a:r>
          </a:p>
          <a:p>
            <a:r>
              <a:rPr lang="hr-HR" i="1" dirty="0" smtClean="0"/>
              <a:t>Pacta sunt servanda</a:t>
            </a:r>
            <a:endParaRPr lang="hr-HR" i="1" dirty="0" smtClean="0"/>
          </a:p>
          <a:p>
            <a:r>
              <a:rPr lang="hr-HR" dirty="0" smtClean="0"/>
              <a:t>Savjesnost i poštenje </a:t>
            </a:r>
          </a:p>
          <a:p>
            <a:r>
              <a:rPr lang="hr-HR" dirty="0" smtClean="0"/>
              <a:t>Potpuna naknada štete</a:t>
            </a:r>
          </a:p>
          <a:p>
            <a:r>
              <a:rPr lang="hr-HR" dirty="0" smtClean="0"/>
              <a:t>Konsenzualizam</a:t>
            </a:r>
          </a:p>
          <a:p>
            <a:r>
              <a:rPr lang="hr-HR" i="1" dirty="0" smtClean="0"/>
              <a:t>Favor contractus</a:t>
            </a:r>
          </a:p>
          <a:p>
            <a:r>
              <a:rPr lang="hr-HR" dirty="0" smtClean="0"/>
              <a:t>Zabrana protivrječnog ponašanja (</a:t>
            </a:r>
            <a:r>
              <a:rPr lang="hr-HR" i="1" dirty="0" smtClean="0"/>
              <a:t>venire contra factum proprium</a:t>
            </a:r>
            <a:r>
              <a:rPr lang="hr-HR" dirty="0" smtClean="0"/>
              <a:t>)</a:t>
            </a:r>
          </a:p>
        </p:txBody>
      </p:sp>
    </p:spTree>
    <p:extLst>
      <p:ext uri="{BB962C8B-B14F-4D97-AF65-F5344CB8AC3E}">
        <p14:creationId xmlns:p14="http://schemas.microsoft.com/office/powerpoint/2010/main" val="1412679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Elementi ugovora o prodaji</a:t>
            </a:r>
            <a:endParaRPr lang="en-US" dirty="0"/>
          </a:p>
        </p:txBody>
      </p:sp>
      <p:sp>
        <p:nvSpPr>
          <p:cNvPr id="3" name="Content Placeholder 2"/>
          <p:cNvSpPr>
            <a:spLocks noGrp="1"/>
          </p:cNvSpPr>
          <p:nvPr>
            <p:ph idx="1"/>
          </p:nvPr>
        </p:nvSpPr>
        <p:spPr/>
        <p:txBody>
          <a:bodyPr>
            <a:normAutofit fontScale="92500" lnSpcReduction="20000"/>
          </a:bodyPr>
          <a:lstStyle/>
          <a:p>
            <a:r>
              <a:rPr lang="hr-HR" dirty="0" smtClean="0"/>
              <a:t>Bitni elementi</a:t>
            </a:r>
          </a:p>
          <a:p>
            <a:pPr marL="514350" indent="-514350">
              <a:buAutoNum type="alphaLcParenR"/>
            </a:pPr>
            <a:r>
              <a:rPr lang="hr-HR" dirty="0" smtClean="0"/>
              <a:t>Predmet</a:t>
            </a:r>
          </a:p>
          <a:p>
            <a:pPr marL="514350" indent="-514350">
              <a:buAutoNum type="alphaLcParenR"/>
            </a:pPr>
            <a:r>
              <a:rPr lang="hr-HR" dirty="0" smtClean="0"/>
              <a:t>Količina (čl. 14)</a:t>
            </a:r>
          </a:p>
          <a:p>
            <a:pPr marL="514350" indent="-514350">
              <a:buAutoNum type="alphaLcParenR"/>
            </a:pPr>
            <a:r>
              <a:rPr lang="hr-HR" dirty="0" smtClean="0"/>
              <a:t>Cijena</a:t>
            </a:r>
          </a:p>
          <a:p>
            <a:pPr marL="0" indent="0">
              <a:buNone/>
            </a:pPr>
            <a:r>
              <a:rPr lang="hr-HR" dirty="0" smtClean="0"/>
              <a:t>   Nebitni elementi</a:t>
            </a:r>
          </a:p>
          <a:p>
            <a:pPr marL="514350" indent="-514350">
              <a:buAutoNum type="alphaLcParenR"/>
            </a:pPr>
            <a:r>
              <a:rPr lang="hr-HR" dirty="0" smtClean="0"/>
              <a:t>Količina (čl. 51)</a:t>
            </a:r>
          </a:p>
          <a:p>
            <a:pPr marL="514350" indent="-514350">
              <a:buAutoNum type="alphaLcParenR"/>
            </a:pPr>
            <a:r>
              <a:rPr lang="hr-HR" dirty="0" smtClean="0"/>
              <a:t>Kvaliteta</a:t>
            </a:r>
          </a:p>
          <a:p>
            <a:pPr marL="514350" indent="-514350">
              <a:buAutoNum type="alphaLcParenR"/>
            </a:pPr>
            <a:r>
              <a:rPr lang="hr-HR" dirty="0" smtClean="0"/>
              <a:t>Transportne klauzule</a:t>
            </a:r>
          </a:p>
          <a:p>
            <a:pPr marL="514350" indent="-514350">
              <a:buAutoNum type="alphaLcParenR"/>
            </a:pPr>
            <a:r>
              <a:rPr lang="hr-HR" dirty="0" smtClean="0"/>
              <a:t>Ambalaža i zaštita robe</a:t>
            </a:r>
          </a:p>
        </p:txBody>
      </p:sp>
    </p:spTree>
    <p:extLst>
      <p:ext uri="{BB962C8B-B14F-4D97-AF65-F5344CB8AC3E}">
        <p14:creationId xmlns:p14="http://schemas.microsoft.com/office/powerpoint/2010/main" val="15254522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16067</TotalTime>
  <Words>1638</Words>
  <Application>Microsoft Office PowerPoint</Application>
  <PresentationFormat>On-screen Show (4:3)</PresentationFormat>
  <Paragraphs>154</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Ugovor o međunarodnoj prodaji robe Odabrani aspekti</vt:lpstr>
      <vt:lpstr>Pojam ugovora</vt:lpstr>
      <vt:lpstr>Pravni okvir – Bečka konvencija</vt:lpstr>
      <vt:lpstr>Preambula</vt:lpstr>
      <vt:lpstr>Bečka konvencija (BK)</vt:lpstr>
      <vt:lpstr>Oblast primjene</vt:lpstr>
      <vt:lpstr>Tumačenje BK</vt:lpstr>
      <vt:lpstr>Načela BK</vt:lpstr>
      <vt:lpstr>Elementi ugovora o prodaji</vt:lpstr>
      <vt:lpstr>Obaveze prodavca</vt:lpstr>
      <vt:lpstr>Obaveze kupca</vt:lpstr>
      <vt:lpstr>Sistem odgovornosti u BK</vt:lpstr>
      <vt:lpstr>Sistem odgovornosti u BK</vt:lpstr>
      <vt:lpstr>PowerPoint Presentation</vt:lpstr>
      <vt:lpstr>Raskid ugovora po BK</vt:lpstr>
      <vt:lpstr>Raskid ugovora</vt:lpstr>
      <vt:lpstr>Bitna povreda, čl. 25</vt:lpstr>
      <vt:lpstr>Bitna povreda, uslovi</vt:lpstr>
      <vt:lpstr>Nachfrist </vt:lpstr>
      <vt:lpstr>Isključenje od odgovornosti za naknadu štete</vt:lpstr>
      <vt:lpstr>6 uslova*</vt:lpstr>
      <vt:lpstr>Mišljenje No. 7 AC CISG</vt:lpstr>
      <vt:lpstr> Scafom International BV v. Lorraine Tubes S.A.S. </vt:lpstr>
      <vt:lpstr>Odluka prvostepenog suda </vt:lpstr>
      <vt:lpstr>Odluka drugostepenog suda </vt:lpstr>
      <vt:lpstr>Odluka kasacionog suda (2009.)</vt:lpstr>
      <vt:lpstr>PITANJA</vt:lpstr>
      <vt:lpstr>Sudska i arbitražna praksa</vt:lpstr>
      <vt:lpstr>Iz obrazloženjâ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Ugovor o međunarodnoj prodaji robe</dc:title>
  <dc:creator>UserLap</dc:creator>
  <cp:lastModifiedBy>UserLap</cp:lastModifiedBy>
  <cp:revision>88</cp:revision>
  <dcterms:created xsi:type="dcterms:W3CDTF">2020-04-05T09:16:52Z</dcterms:created>
  <dcterms:modified xsi:type="dcterms:W3CDTF">2020-04-21T10:59:51Z</dcterms:modified>
</cp:coreProperties>
</file>