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handoutMasterIdLst>
    <p:handoutMasterId r:id="rId46"/>
  </p:handoutMasterIdLst>
  <p:sldIdLst>
    <p:sldId id="256" r:id="rId5"/>
    <p:sldId id="306" r:id="rId6"/>
    <p:sldId id="257"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91" r:id="rId21"/>
    <p:sldId id="292" r:id="rId22"/>
    <p:sldId id="258" r:id="rId23"/>
    <p:sldId id="293" r:id="rId24"/>
    <p:sldId id="294" r:id="rId25"/>
    <p:sldId id="295" r:id="rId26"/>
    <p:sldId id="296" r:id="rId27"/>
    <p:sldId id="297" r:id="rId28"/>
    <p:sldId id="298" r:id="rId29"/>
    <p:sldId id="299" r:id="rId30"/>
    <p:sldId id="300" r:id="rId31"/>
    <p:sldId id="301" r:id="rId32"/>
    <p:sldId id="302" r:id="rId33"/>
    <p:sldId id="303" r:id="rId34"/>
    <p:sldId id="307" r:id="rId35"/>
    <p:sldId id="304" r:id="rId36"/>
    <p:sldId id="282" r:id="rId37"/>
    <p:sldId id="283" r:id="rId38"/>
    <p:sldId id="284" r:id="rId39"/>
    <p:sldId id="285" r:id="rId40"/>
    <p:sldId id="286" r:id="rId41"/>
    <p:sldId id="287" r:id="rId42"/>
    <p:sldId id="288" r:id="rId43"/>
    <p:sldId id="28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showGuides="1">
      <p:cViewPr varScale="1">
        <p:scale>
          <a:sx n="72" d="100"/>
          <a:sy n="72" d="100"/>
        </p:scale>
        <p:origin x="660" y="6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4/20/2020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4/20/2020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4/20/2020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4/20/2020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4/20/2020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4/20/2020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4/20/2020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4/20/2020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4/20/2020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4/20/2020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4/20/2020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4/20/2020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4/20/2020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4/20/2020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Capital_punishment_in_Pakistan" TargetMode="External"/><Relationship Id="rId13" Type="http://schemas.openxmlformats.org/officeDocument/2006/relationships/hyperlink" Target="https://en.wikipedia.org/wiki/Capital_punishment_in_Singapore" TargetMode="External"/><Relationship Id="rId18" Type="http://schemas.openxmlformats.org/officeDocument/2006/relationships/hyperlink" Target="https://en.wikipedia.org/wiki/Capital_punishment_in_Somalia" TargetMode="External"/><Relationship Id="rId26" Type="http://schemas.openxmlformats.org/officeDocument/2006/relationships/hyperlink" Target="https://en.wikipedia.org/wiki/Qatar" TargetMode="External"/><Relationship Id="rId3" Type="http://schemas.openxmlformats.org/officeDocument/2006/relationships/hyperlink" Target="https://en.wikipedia.org/wiki/Capital_punishment_in_Iraq" TargetMode="External"/><Relationship Id="rId21" Type="http://schemas.openxmlformats.org/officeDocument/2006/relationships/hyperlink" Target="https://en.wikipedia.org/wiki/Capital_punishment_in_the_United_Arab_Emirates" TargetMode="External"/><Relationship Id="rId7" Type="http://schemas.openxmlformats.org/officeDocument/2006/relationships/hyperlink" Target="https://en.wikipedia.org/wiki/Sudan" TargetMode="External"/><Relationship Id="rId12" Type="http://schemas.openxmlformats.org/officeDocument/2006/relationships/hyperlink" Target="https://en.wikipedia.org/wiki/Myanmar" TargetMode="External"/><Relationship Id="rId17" Type="http://schemas.openxmlformats.org/officeDocument/2006/relationships/hyperlink" Target="https://en.wikipedia.org/wiki/Capital_punishment_in_Belarus" TargetMode="External"/><Relationship Id="rId25" Type="http://schemas.openxmlformats.org/officeDocument/2006/relationships/hyperlink" Target="https://en.wikipedia.org/wiki/Capital_punishment_in_Thailand" TargetMode="External"/><Relationship Id="rId2" Type="http://schemas.openxmlformats.org/officeDocument/2006/relationships/hyperlink" Target="https://en.wikipedia.org/wiki/Capital_punishment_in_Iran" TargetMode="External"/><Relationship Id="rId16" Type="http://schemas.openxmlformats.org/officeDocument/2006/relationships/hyperlink" Target="https://en.wikipedia.org/wiki/Capital_punishment_in_Vietnam" TargetMode="External"/><Relationship Id="rId20" Type="http://schemas.openxmlformats.org/officeDocument/2006/relationships/hyperlink" Target="https://en.wikipedia.org/wiki/Capital_punishment_in_Indonesia" TargetMode="External"/><Relationship Id="rId29" Type="http://schemas.openxmlformats.org/officeDocument/2006/relationships/hyperlink" Target="https://en.wikipedia.org/wiki/Capital_punishment_in_Oklahoma" TargetMode="External"/><Relationship Id="rId1" Type="http://schemas.openxmlformats.org/officeDocument/2006/relationships/slideLayout" Target="../slideLayouts/slideLayout2.xml"/><Relationship Id="rId6" Type="http://schemas.openxmlformats.org/officeDocument/2006/relationships/hyperlink" Target="https://en.wikipedia.org/wiki/Nigeria" TargetMode="External"/><Relationship Id="rId11" Type="http://schemas.openxmlformats.org/officeDocument/2006/relationships/hyperlink" Target="https://en.wikipedia.org/wiki/Capital_punishment_in_India" TargetMode="External"/><Relationship Id="rId24" Type="http://schemas.openxmlformats.org/officeDocument/2006/relationships/hyperlink" Target="https://en.wikipedia.org/wiki/Capital_punishment_in_Guatemala" TargetMode="External"/><Relationship Id="rId5" Type="http://schemas.openxmlformats.org/officeDocument/2006/relationships/hyperlink" Target="https://en.wikipedia.org/wiki/Capital_punishment_in_Malaysia" TargetMode="External"/><Relationship Id="rId15" Type="http://schemas.openxmlformats.org/officeDocument/2006/relationships/hyperlink" Target="https://en.wikipedia.org/wiki/Capital_punishment_in_Syria" TargetMode="External"/><Relationship Id="rId23" Type="http://schemas.openxmlformats.org/officeDocument/2006/relationships/hyperlink" Target="https://en.wikipedia.org/wiki/Capital_punishment_in_Qatar" TargetMode="External"/><Relationship Id="rId28" Type="http://schemas.openxmlformats.org/officeDocument/2006/relationships/hyperlink" Target="https://en.wikipedia.org/wiki/Capital_punishment_in_Sudan" TargetMode="External"/><Relationship Id="rId10" Type="http://schemas.openxmlformats.org/officeDocument/2006/relationships/hyperlink" Target="https://en.wikipedia.org/wiki/Capital_punishment_in_Egypt" TargetMode="External"/><Relationship Id="rId19" Type="http://schemas.openxmlformats.org/officeDocument/2006/relationships/hyperlink" Target="https://en.wikipedia.org/wiki/Capital_punishment_in_North_Korea" TargetMode="External"/><Relationship Id="rId31" Type="http://schemas.openxmlformats.org/officeDocument/2006/relationships/image" Target="../media/image5.jpg"/><Relationship Id="rId4" Type="http://schemas.openxmlformats.org/officeDocument/2006/relationships/hyperlink" Target="https://en.wikipedia.org/wiki/Capital_punishment_in_Japan" TargetMode="External"/><Relationship Id="rId9" Type="http://schemas.openxmlformats.org/officeDocument/2006/relationships/hyperlink" Target="https://en.wikipedia.org/wiki/Capital_punishment_in_Yemen" TargetMode="External"/><Relationship Id="rId14" Type="http://schemas.openxmlformats.org/officeDocument/2006/relationships/hyperlink" Target="https://en.wikipedia.org/wiki/Capital_punishment_in_Sri_Lanka" TargetMode="External"/><Relationship Id="rId22" Type="http://schemas.openxmlformats.org/officeDocument/2006/relationships/hyperlink" Target="https://en.wikipedia.org/wiki/Capital_punishment_in_Saudi_Arabia" TargetMode="External"/><Relationship Id="rId27" Type="http://schemas.openxmlformats.org/officeDocument/2006/relationships/hyperlink" Target="https://en.wikipedia.org/wiki/Capital_punishment_in_Nigeria" TargetMode="External"/><Relationship Id="rId30"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upload.wikimedia.org/wikipedia/commons/thumb/9/92/Grangegorman_penitentiary.JPG/1280px-Grangegorman_penitentiary.JPG"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oyez.org/cases/2001/00-8452" TargetMode="External"/><Relationship Id="rId2" Type="http://schemas.openxmlformats.org/officeDocument/2006/relationships/hyperlink" Target="http://www.supreme.justicia.com/" TargetMode="External"/><Relationship Id="rId1" Type="http://schemas.openxmlformats.org/officeDocument/2006/relationships/slideLayout" Target="../slideLayouts/slideLayout2.xml"/><Relationship Id="rId6" Type="http://schemas.openxmlformats.org/officeDocument/2006/relationships/hyperlink" Target="http://www.ustavnisud.ba/dokumenti/_bs/U-7-19-1203148.pdf" TargetMode="External"/><Relationship Id="rId5" Type="http://schemas.openxmlformats.org/officeDocument/2006/relationships/hyperlink" Target="https://www.oyez.org/cases/2014/14-7955" TargetMode="External"/><Relationship Id="rId4" Type="http://schemas.openxmlformats.org/officeDocument/2006/relationships/hyperlink" Target="https://www.oyez.org/cases/2007/07-5439"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frontslobode.ba/vijesti/drustvo/134538/smrtna-kazna-je-posljednji-put-u-bih-izvrsena-1977-godine" TargetMode="External"/><Relationship Id="rId3" Type="http://schemas.openxmlformats.org/officeDocument/2006/relationships/hyperlink" Target="https://criminal.findlaw.com/criminal-procedure/history-of-death-penalty-laws.html" TargetMode="External"/><Relationship Id="rId7" Type="http://schemas.openxmlformats.org/officeDocument/2006/relationships/hyperlink" Target="https://vittana.org/15-biggest-capital-punishment-pros-and-cons" TargetMode="External"/><Relationship Id="rId2" Type="http://schemas.openxmlformats.org/officeDocument/2006/relationships/hyperlink" Target="https://www.britannica.com/topic/capital-punishment/Arguments-for-and-against-capital-punishment" TargetMode="External"/><Relationship Id="rId1" Type="http://schemas.openxmlformats.org/officeDocument/2006/relationships/slideLayout" Target="../slideLayouts/slideLayout2.xml"/><Relationship Id="rId6" Type="http://schemas.openxmlformats.org/officeDocument/2006/relationships/hyperlink" Target="https://eji.org/issues/death-penalty" TargetMode="External"/><Relationship Id="rId5" Type="http://schemas.openxmlformats.org/officeDocument/2006/relationships/hyperlink" Target="https://www.thelancet.com/journals/lancet/article/PIIS0140-6736(17)31052-8/fulltext" TargetMode="External"/><Relationship Id="rId10" Type="http://schemas.openxmlformats.org/officeDocument/2006/relationships/hyperlink" Target="https://www.oslobodjenje.ba/vijesti/bih/ustavni-sud-bih-ukinuo-smrtnu-kaznu-u-republici-srpskoj-495963" TargetMode="External"/><Relationship Id="rId4" Type="http://schemas.openxmlformats.org/officeDocument/2006/relationships/hyperlink" Target="https://www.thebalance.com/comparing-the-costs-of-death-penalty-vs-life-in-prison-4689874" TargetMode="External"/><Relationship Id="rId9" Type="http://schemas.openxmlformats.org/officeDocument/2006/relationships/hyperlink" Target="https://www.nezavisne.com/novosti/bih/Ukinuta-smrtna-kazna-u-Republici-Srpskoj/561694"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www.newsmax.com/" TargetMode="External"/><Relationship Id="rId3" Type="http://schemas.openxmlformats.org/officeDocument/2006/relationships/hyperlink" Target="http://www.catholicworldreport.com/" TargetMode="External"/><Relationship Id="rId7" Type="http://schemas.openxmlformats.org/officeDocument/2006/relationships/hyperlink" Target="http://www.deathpenaltyinfo.org/" TargetMode="External"/><Relationship Id="rId2" Type="http://schemas.openxmlformats.org/officeDocument/2006/relationships/hyperlink" Target="https://howardleague.org/wp-content/uploads/2016/09/Lessons-relearned-from-John-Howard.pdf" TargetMode="External"/><Relationship Id="rId1" Type="http://schemas.openxmlformats.org/officeDocument/2006/relationships/slideLayout" Target="../slideLayouts/slideLayout2.xml"/><Relationship Id="rId6" Type="http://schemas.openxmlformats.org/officeDocument/2006/relationships/hyperlink" Target="http://www.supreme.justicia.com/" TargetMode="External"/><Relationship Id="rId5" Type="http://schemas.openxmlformats.org/officeDocument/2006/relationships/hyperlink" Target="http://www.dailysignal.com/" TargetMode="External"/><Relationship Id="rId4" Type="http://schemas.openxmlformats.org/officeDocument/2006/relationships/hyperlink" Target="http://www.ama-assn.org/"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nytimes.com/" TargetMode="External"/><Relationship Id="rId2" Type="http://schemas.openxmlformats.org/officeDocument/2006/relationships/hyperlink" Target="http://www.theconversation.com/" TargetMode="External"/><Relationship Id="rId1" Type="http://schemas.openxmlformats.org/officeDocument/2006/relationships/slideLayout" Target="../slideLayouts/slideLayout2.xml"/><Relationship Id="rId5" Type="http://schemas.openxmlformats.org/officeDocument/2006/relationships/hyperlink" Target="http://www.marinscope.com/" TargetMode="External"/><Relationship Id="rId4" Type="http://schemas.openxmlformats.org/officeDocument/2006/relationships/hyperlink" Target="http://www.cnn.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www.internationalpenalandpenitentiaryfoundation.org/Site/documents/Stavern/05_Stavern_Contribution%20Van%20Kempen.pdf" TargetMode="External"/><Relationship Id="rId2" Type="http://schemas.openxmlformats.org/officeDocument/2006/relationships/hyperlink" Target="https://books.google.ba/books?id=bwvH5ce94eIC&amp;printsec=frontcover&amp;dq=history+of+prison+sentences&amp;hl=hr&amp;sa=X&amp;ved=0ahUKEwjTh4zT_K7oAhUHqYsKHbWGA7UQ6AEIJjAA#v=onepage&amp;q=history%20of%20prison%20sentences&amp;f=false" TargetMode="External"/><Relationship Id="rId1" Type="http://schemas.openxmlformats.org/officeDocument/2006/relationships/slideLayout" Target="../slideLayouts/slideLayout2.xml"/><Relationship Id="rId6" Type="http://schemas.openxmlformats.org/officeDocument/2006/relationships/hyperlink" Target="http://www.supreme.justicia.com/" TargetMode="External"/><Relationship Id="rId5" Type="http://schemas.openxmlformats.org/officeDocument/2006/relationships/hyperlink" Target="https://en.unesco.org/courier/2018-4/protecting-human-rights-prisoners" TargetMode="External"/><Relationship Id="rId4" Type="http://schemas.openxmlformats.org/officeDocument/2006/relationships/hyperlink" Target="http://www.dallasnews.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media.cgo-cce.org/2013/06/16-Skup-minimalnih-pravila-o-postupanju-sa-zatvorenicima.pdf" TargetMode="External"/><Relationship Id="rId2" Type="http://schemas.openxmlformats.org/officeDocument/2006/relationships/hyperlink" Target="http://www.mhrr.gov.ba/PDF/MedunarodniPakt%20B.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306782"/>
            <a:ext cx="5734050" cy="2628900"/>
          </a:xfrm>
        </p:spPr>
        <p:txBody>
          <a:bodyPr anchor="ctr">
            <a:noAutofit/>
          </a:bodyPr>
          <a:lstStyle/>
          <a:p>
            <a:r>
              <a:rPr lang="en-US" sz="4000" b="1" i="1" dirty="0" err="1">
                <a:latin typeface="Times New Roman" panose="02020603050405020304" pitchFamily="18" charset="0"/>
                <a:cs typeface="Times New Roman" panose="02020603050405020304" pitchFamily="18" charset="0"/>
              </a:rPr>
              <a:t>Smrtna</a:t>
            </a:r>
            <a:r>
              <a:rPr lang="en-US" sz="4000" b="1" i="1" dirty="0">
                <a:latin typeface="Times New Roman" panose="02020603050405020304" pitchFamily="18" charset="0"/>
                <a:cs typeface="Times New Roman" panose="02020603050405020304" pitchFamily="18" charset="0"/>
              </a:rPr>
              <a:t> </a:t>
            </a:r>
            <a:r>
              <a:rPr lang="en-US" sz="4000" b="1" i="1" dirty="0" err="1">
                <a:latin typeface="Times New Roman" panose="02020603050405020304" pitchFamily="18" charset="0"/>
                <a:cs typeface="Times New Roman" panose="02020603050405020304" pitchFamily="18" charset="0"/>
              </a:rPr>
              <a:t>kazna</a:t>
            </a:r>
            <a:r>
              <a:rPr lang="en-US" sz="4000" b="1" i="1" dirty="0">
                <a:latin typeface="Times New Roman" panose="02020603050405020304" pitchFamily="18" charset="0"/>
                <a:cs typeface="Times New Roman" panose="02020603050405020304" pitchFamily="18" charset="0"/>
              </a:rPr>
              <a:t> </a:t>
            </a:r>
            <a:r>
              <a:rPr lang="en-US" sz="4000" b="1" i="1" dirty="0" err="1">
                <a:latin typeface="Times New Roman" panose="02020603050405020304" pitchFamily="18" charset="0"/>
                <a:cs typeface="Times New Roman" panose="02020603050405020304" pitchFamily="18" charset="0"/>
              </a:rPr>
              <a:t>i</a:t>
            </a:r>
            <a:r>
              <a:rPr lang="en-US" sz="4000" b="1" i="1" dirty="0">
                <a:latin typeface="Times New Roman" panose="02020603050405020304" pitchFamily="18" charset="0"/>
                <a:cs typeface="Times New Roman" panose="02020603050405020304" pitchFamily="18" charset="0"/>
              </a:rPr>
              <a:t> </a:t>
            </a:r>
            <a:r>
              <a:rPr lang="en-US" sz="4000" b="1" i="1" dirty="0" err="1">
                <a:latin typeface="Times New Roman" panose="02020603050405020304" pitchFamily="18" charset="0"/>
                <a:cs typeface="Times New Roman" panose="02020603050405020304" pitchFamily="18" charset="0"/>
              </a:rPr>
              <a:t>kazna</a:t>
            </a:r>
            <a:r>
              <a:rPr lang="en-US" sz="4000" b="1" i="1" dirty="0">
                <a:latin typeface="Times New Roman" panose="02020603050405020304" pitchFamily="18" charset="0"/>
                <a:cs typeface="Times New Roman" panose="02020603050405020304" pitchFamily="18" charset="0"/>
              </a:rPr>
              <a:t> </a:t>
            </a:r>
            <a:r>
              <a:rPr lang="en-US" sz="4000" b="1" i="1" dirty="0" err="1">
                <a:latin typeface="Times New Roman" panose="02020603050405020304" pitchFamily="18" charset="0"/>
                <a:cs typeface="Times New Roman" panose="02020603050405020304" pitchFamily="18" charset="0"/>
              </a:rPr>
              <a:t>zatvora</a:t>
            </a:r>
            <a:r>
              <a:rPr lang="en-US" sz="4000" b="1" i="1" dirty="0">
                <a:latin typeface="Times New Roman" panose="02020603050405020304" pitchFamily="18" charset="0"/>
                <a:cs typeface="Times New Roman" panose="02020603050405020304" pitchFamily="18" charset="0"/>
              </a:rPr>
              <a:t> – </a:t>
            </a:r>
            <a:r>
              <a:rPr lang="en-US" sz="4000" b="1" i="1" dirty="0" err="1">
                <a:latin typeface="Times New Roman" panose="02020603050405020304" pitchFamily="18" charset="0"/>
                <a:cs typeface="Times New Roman" panose="02020603050405020304" pitchFamily="18" charset="0"/>
              </a:rPr>
              <a:t>komparativni</a:t>
            </a:r>
            <a:r>
              <a:rPr lang="en-US" sz="4000" b="1" i="1" dirty="0">
                <a:latin typeface="Times New Roman" panose="02020603050405020304" pitchFamily="18" charset="0"/>
                <a:cs typeface="Times New Roman" panose="02020603050405020304" pitchFamily="18" charset="0"/>
              </a:rPr>
              <a:t> </a:t>
            </a:r>
            <a:r>
              <a:rPr lang="en-US" sz="4000" b="1" i="1" dirty="0" err="1">
                <a:latin typeface="Times New Roman" panose="02020603050405020304" pitchFamily="18" charset="0"/>
                <a:cs typeface="Times New Roman" panose="02020603050405020304" pitchFamily="18" charset="0"/>
              </a:rPr>
              <a:t>pristup</a:t>
            </a:r>
            <a:br>
              <a:rPr lang="bs-Latn-BA"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7" name="Subtitle 6"/>
          <p:cNvSpPr>
            <a:spLocks noGrp="1"/>
          </p:cNvSpPr>
          <p:nvPr>
            <p:ph type="subTitle" idx="1"/>
          </p:nvPr>
        </p:nvSpPr>
        <p:spPr/>
        <p:txBody>
          <a:bodyPr/>
          <a:lstStyle/>
          <a:p>
            <a:r>
              <a:rPr lang="bs-Latn-BA" dirty="0">
                <a:latin typeface="Times New Roman" panose="02020603050405020304" pitchFamily="18" charset="0"/>
                <a:cs typeface="Times New Roman" panose="02020603050405020304" pitchFamily="18" charset="0"/>
              </a:rPr>
              <a:t>Radile: Ivana Žilić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Ena Muhić</a:t>
            </a:r>
            <a:endParaRPr lang="en-US" dirty="0">
              <a:latin typeface="Times New Roman" panose="02020603050405020304" pitchFamily="18" charset="0"/>
              <a:cs typeface="Times New Roman" panose="02020603050405020304" pitchFamily="18" charset="0"/>
            </a:endParaRP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2149-667E-4A48-B0F3-F74B9E2ACCA5}"/>
              </a:ext>
            </a:extLst>
          </p:cNvPr>
          <p:cNvSpPr>
            <a:spLocks noGrp="1"/>
          </p:cNvSpPr>
          <p:nvPr>
            <p:ph type="title"/>
          </p:nvPr>
        </p:nvSpPr>
        <p:spPr>
          <a:xfrm>
            <a:off x="1104899" y="2971806"/>
            <a:ext cx="10071099" cy="1973056"/>
          </a:xfrm>
        </p:spPr>
        <p:txBody>
          <a:bodyPr/>
          <a:lstStyle/>
          <a:p>
            <a:r>
              <a:rPr lang="en-US" dirty="0" err="1"/>
              <a:t>Smrtna</a:t>
            </a:r>
            <a:r>
              <a:rPr lang="en-US" dirty="0"/>
              <a:t> </a:t>
            </a:r>
            <a:r>
              <a:rPr lang="en-US" dirty="0" err="1"/>
              <a:t>kazna</a:t>
            </a:r>
            <a:r>
              <a:rPr lang="en-US" dirty="0"/>
              <a:t> </a:t>
            </a:r>
          </a:p>
        </p:txBody>
      </p:sp>
    </p:spTree>
    <p:extLst>
      <p:ext uri="{BB962C8B-B14F-4D97-AF65-F5344CB8AC3E}">
        <p14:creationId xmlns:p14="http://schemas.microsoft.com/office/powerpoint/2010/main" val="321158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bs-Latn-BA" dirty="0">
                <a:latin typeface="Times New Roman" panose="02020603050405020304" pitchFamily="18" charset="0"/>
                <a:cs typeface="Times New Roman" panose="02020603050405020304" pitchFamily="18" charset="0"/>
              </a:rPr>
              <a:t>1. UVOD</a:t>
            </a:r>
            <a:endParaRPr lang="en-US" dirty="0">
              <a:latin typeface="Times New Roman" panose="02020603050405020304" pitchFamily="18" charset="0"/>
              <a:cs typeface="Times New Roman" panose="02020603050405020304" pitchFamily="18" charset="0"/>
            </a:endParaRPr>
          </a:p>
        </p:txBody>
      </p:sp>
      <p:sp>
        <p:nvSpPr>
          <p:cNvPr id="14" name="Content Placeholder 13"/>
          <p:cNvSpPr>
            <a:spLocks noGrp="1"/>
          </p:cNvSpPr>
          <p:nvPr>
            <p:ph idx="1"/>
          </p:nvPr>
        </p:nvSpPr>
        <p:spPr/>
        <p:txBody>
          <a:bodyPr>
            <a:normAutofit/>
          </a:bodyPr>
          <a:lstStyle/>
          <a:p>
            <a:pPr algn="just"/>
            <a:r>
              <a:rPr lang="bs-Latn-BA" dirty="0" err="1">
                <a:latin typeface="Times New Roman" panose="02020603050405020304" pitchFamily="18" charset="0"/>
                <a:cs typeface="Times New Roman" panose="02020603050405020304" pitchFamily="18" charset="0"/>
              </a:rPr>
              <a:t>S</a:t>
            </a:r>
            <a:r>
              <a:rPr lang="en-US" dirty="0" err="1">
                <a:latin typeface="Times New Roman" panose="02020603050405020304" pitchFamily="18" charset="0"/>
                <a:cs typeface="Times New Roman" panose="02020603050405020304" pitchFamily="18" charset="0"/>
              </a:rPr>
              <a:t>mrt</a:t>
            </a:r>
            <a:r>
              <a:rPr lang="bs-Latn-BA" dirty="0">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t>
            </a:r>
            <a:r>
              <a:rPr lang="bs-Latn-BA"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sastoji</a:t>
            </a:r>
            <a:r>
              <a:rPr lang="en-US" dirty="0">
                <a:latin typeface="Times New Roman" panose="02020603050405020304" pitchFamily="18" charset="0"/>
                <a:cs typeface="Times New Roman" panose="02020603050405020304" pitchFamily="18" charset="0"/>
              </a:rPr>
              <a:t> od </a:t>
            </a:r>
            <a:r>
              <a:rPr lang="en-US" dirty="0" err="1">
                <a:latin typeface="Times New Roman" panose="02020603050405020304" pitchFamily="18" charset="0"/>
                <a:cs typeface="Times New Roman" panose="02020603050405020304" pitchFamily="18" charset="0"/>
              </a:rPr>
              <a:t>lišenja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života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učinitelja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krivičnog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dijela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postoji</a:t>
            </a:r>
            <a:r>
              <a:rPr lang="en-US" dirty="0">
                <a:latin typeface="Times New Roman" panose="02020603050405020304" pitchFamily="18" charset="0"/>
                <a:cs typeface="Times New Roman" panose="02020603050405020304" pitchFamily="18" charset="0"/>
              </a:rPr>
              <a:t> od</a:t>
            </a:r>
            <a:r>
              <a:rPr lang="bs-Latn-BA"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začetaka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društva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pPr algn="just"/>
            <a:r>
              <a:rPr lang="bs-Latn-BA" dirty="0">
                <a:latin typeface="Times New Roman" panose="02020603050405020304" pitchFamily="18" charset="0"/>
                <a:cs typeface="Times New Roman" panose="02020603050405020304" pitchFamily="18" charset="0"/>
              </a:rPr>
              <a:t>53 države svijeta primjenjuju smrtu kaznu</a:t>
            </a:r>
          </a:p>
          <a:p>
            <a:pPr algn="just"/>
            <a:r>
              <a:rPr lang="bs-Latn-BA" dirty="0">
                <a:latin typeface="Times New Roman" panose="02020603050405020304" pitchFamily="18" charset="0"/>
                <a:cs typeface="Times New Roman" panose="02020603050405020304" pitchFamily="18" charset="0"/>
              </a:rPr>
              <a:t>Moralnost, humanost, neophodnost smrtne kazne?</a:t>
            </a:r>
          </a:p>
          <a:p>
            <a:pPr algn="just"/>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lišenja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slobode</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 se </a:t>
            </a:r>
            <a:r>
              <a:rPr lang="en-US" dirty="0" err="1">
                <a:latin typeface="Times New Roman" panose="02020603050405020304" pitchFamily="18" charset="0"/>
                <a:cs typeface="Times New Roman" panose="02020603050405020304" pitchFamily="18" charset="0"/>
              </a:rPr>
              <a:t>sastoji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oduzimanju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kretanja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učinitelju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krivičnog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određeno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vrijeme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predviđeno</a:t>
            </a:r>
            <a:r>
              <a:rPr lang="en-US"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određeno</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presudi</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pPr algn="just"/>
            <a:r>
              <a:rPr lang="bs-Latn-BA" dirty="0" err="1">
                <a:latin typeface="Times New Roman" panose="02020603050405020304" pitchFamily="18" charset="0"/>
                <a:cs typeface="Times New Roman" panose="02020603050405020304" pitchFamily="18" charset="0"/>
              </a:rPr>
              <a:t>C</a:t>
            </a:r>
            <a:r>
              <a:rPr lang="en-US" dirty="0" err="1">
                <a:latin typeface="Times New Roman" panose="02020603050405020304" pitchFamily="18" charset="0"/>
                <a:cs typeface="Times New Roman" panose="02020603050405020304" pitchFamily="18" charset="0"/>
              </a:rPr>
              <a:t>entralno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mjesto</a:t>
            </a:r>
            <a:endParaRPr lang="bs-Latn-BA" dirty="0">
              <a:latin typeface="Times New Roman" panose="02020603050405020304" pitchFamily="18" charset="0"/>
              <a:cs typeface="Times New Roman" panose="02020603050405020304" pitchFamily="18" charset="0"/>
            </a:endParaRPr>
          </a:p>
          <a:p>
            <a:pPr algn="just"/>
            <a:r>
              <a:rPr lang="bs-Latn-BA" dirty="0" err="1">
                <a:latin typeface="Times New Roman" panose="02020603050405020304" pitchFamily="18" charset="0"/>
                <a:cs typeface="Times New Roman" panose="02020603050405020304" pitchFamily="18" charset="0"/>
              </a:rPr>
              <a:t>V</a:t>
            </a:r>
            <a:r>
              <a:rPr lang="en-US" dirty="0" err="1">
                <a:latin typeface="Times New Roman" panose="02020603050405020304" pitchFamily="18" charset="0"/>
                <a:cs typeface="Times New Roman" panose="02020603050405020304" pitchFamily="18" charset="0"/>
              </a:rPr>
              <a:t>išestruki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kriminalno-politički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značaj</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pPr algn="just"/>
            <a:r>
              <a:rPr lang="bs-Latn-BA" dirty="0" err="1">
                <a:latin typeface="Times New Roman" panose="02020603050405020304" pitchFamily="18" charset="0"/>
                <a:cs typeface="Times New Roman" panose="02020603050405020304" pitchFamily="18" charset="0"/>
              </a:rPr>
              <a:t>P</a:t>
            </a:r>
            <a:r>
              <a:rPr lang="en-US" dirty="0" err="1">
                <a:latin typeface="Times New Roman" panose="02020603050405020304" pitchFamily="18" charset="0"/>
                <a:cs typeface="Times New Roman" panose="02020603050405020304" pitchFamily="18" charset="0"/>
              </a:rPr>
              <a:t>redviđena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veliki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broj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krivičnih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što</a:t>
            </a:r>
            <a:r>
              <a:rPr lang="en-US" dirty="0">
                <a:latin typeface="Times New Roman" panose="02020603050405020304" pitchFamily="18" charset="0"/>
                <a:cs typeface="Times New Roman" panose="02020603050405020304" pitchFamily="18" charset="0"/>
              </a:rPr>
              <a:t> je </a:t>
            </a:r>
            <a:r>
              <a:rPr lang="en-US" dirty="0" err="1">
                <a:latin typeface="Times New Roman" panose="02020603050405020304" pitchFamily="18" charset="0"/>
                <a:cs typeface="Times New Roman" panose="02020603050405020304" pitchFamily="18" charset="0"/>
              </a:rPr>
              <a:t>čini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izrazito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učestalom</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primjeni</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pPr algn="just"/>
            <a:r>
              <a:rPr lang="bs-Latn-BA" dirty="0" err="1">
                <a:latin typeface="Times New Roman" panose="02020603050405020304" pitchFamily="18" charset="0"/>
                <a:cs typeface="Times New Roman" panose="02020603050405020304" pitchFamily="18" charset="0"/>
              </a:rPr>
              <a:t>H</a:t>
            </a:r>
            <a:r>
              <a:rPr lang="en-US" dirty="0" err="1">
                <a:latin typeface="Times New Roman" panose="02020603050405020304" pitchFamily="18" charset="0"/>
                <a:cs typeface="Times New Roman" panose="02020603050405020304" pitchFamily="18" charset="0"/>
              </a:rPr>
              <a:t>umanosti</a:t>
            </a:r>
            <a:r>
              <a:rPr lang="en-US"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kazne zatvora?</a:t>
            </a:r>
          </a:p>
          <a:p>
            <a:endParaRPr lang="bs-Latn-BA" dirty="0"/>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Times New Roman" panose="02020603050405020304" pitchFamily="18" charset="0"/>
                <a:cs typeface="Times New Roman" panose="02020603050405020304" pitchFamily="18" charset="0"/>
              </a:rPr>
              <a:t>2. HISTORIJSKI PRIKAZ SMRTNE KAZNE</a:t>
            </a:r>
          </a:p>
        </p:txBody>
      </p:sp>
      <p:sp>
        <p:nvSpPr>
          <p:cNvPr id="3" name="Content Placeholder 2"/>
          <p:cNvSpPr>
            <a:spLocks noGrp="1"/>
          </p:cNvSpPr>
          <p:nvPr>
            <p:ph idx="1"/>
          </p:nvPr>
        </p:nvSpPr>
        <p:spPr>
          <a:xfrm>
            <a:off x="1104900" y="1269507"/>
            <a:ext cx="9982200" cy="4902693"/>
          </a:xfrm>
        </p:spPr>
        <p:txBody>
          <a:bodyPr>
            <a:normAutofit/>
          </a:bodyPr>
          <a:lstStyle/>
          <a:p>
            <a:pPr marL="0" indent="0">
              <a:buNone/>
            </a:pPr>
            <a:endParaRPr lang="bs-Latn-BA" dirty="0"/>
          </a:p>
          <a:p>
            <a:r>
              <a:rPr lang="bs-Latn-BA" sz="2800" dirty="0">
                <a:latin typeface="Times New Roman" panose="02020603050405020304" pitchFamily="18" charset="0"/>
                <a:cs typeface="Times New Roman" panose="02020603050405020304" pitchFamily="18" charset="0"/>
              </a:rPr>
              <a:t>Sankcija za izvršena krivična djela u gotovo svim društvima od početaka civilizacija na planeti Zemlji. </a:t>
            </a:r>
          </a:p>
          <a:p>
            <a:r>
              <a:rPr lang="bs-Latn-BA" sz="2800" dirty="0">
                <a:latin typeface="Times New Roman" panose="02020603050405020304" pitchFamily="18" charset="0"/>
                <a:cs typeface="Times New Roman" panose="02020603050405020304" pitchFamily="18" charset="0"/>
              </a:rPr>
              <a:t>Plemena-krvna osveta.</a:t>
            </a:r>
          </a:p>
          <a:p>
            <a:r>
              <a:rPr lang="bs-Latn-BA" sz="2800" dirty="0">
                <a:latin typeface="Times New Roman" panose="02020603050405020304" pitchFamily="18" charset="0"/>
                <a:cs typeface="Times New Roman" panose="02020603050405020304" pitchFamily="18" charset="0"/>
              </a:rPr>
              <a:t>Tora i Draconovi zakoni. </a:t>
            </a:r>
          </a:p>
          <a:p>
            <a:r>
              <a:rPr lang="bs-Latn-BA" sz="2800" dirty="0">
                <a:latin typeface="Times New Roman" panose="02020603050405020304" pitchFamily="18" charset="0"/>
                <a:cs typeface="Times New Roman" panose="02020603050405020304" pitchFamily="18" charset="0"/>
              </a:rPr>
              <a:t>U posljednjih nekoliko stoljeća, s pojavom modernih nacionalnih država, pravda se sve više povezivala s pojmom prirodnih i zakonskih prava. </a:t>
            </a:r>
          </a:p>
          <a:p>
            <a:endParaRPr lang="bs-Latn-BA" dirty="0"/>
          </a:p>
        </p:txBody>
      </p:sp>
    </p:spTree>
    <p:extLst>
      <p:ext uri="{BB962C8B-B14F-4D97-AF65-F5344CB8AC3E}">
        <p14:creationId xmlns:p14="http://schemas.microsoft.com/office/powerpoint/2010/main" val="2106383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Times New Roman" panose="02020603050405020304" pitchFamily="18" charset="0"/>
                <a:cs typeface="Times New Roman" panose="02020603050405020304" pitchFamily="18" charset="0"/>
              </a:rPr>
              <a:t>3. DEATH ROW</a:t>
            </a:r>
          </a:p>
        </p:txBody>
      </p:sp>
      <p:sp>
        <p:nvSpPr>
          <p:cNvPr id="3" name="Content Placeholder 2"/>
          <p:cNvSpPr>
            <a:spLocks noGrp="1"/>
          </p:cNvSpPr>
          <p:nvPr>
            <p:ph idx="1"/>
          </p:nvPr>
        </p:nvSpPr>
        <p:spPr>
          <a:xfrm>
            <a:off x="1104900" y="1173162"/>
            <a:ext cx="9982200" cy="4999038"/>
          </a:xfrm>
        </p:spPr>
        <p:txBody>
          <a:bodyPr>
            <a:normAutofit/>
          </a:bodyPr>
          <a:lstStyle/>
          <a:p>
            <a:pPr marL="0" indent="0">
              <a:buNone/>
            </a:pPr>
            <a:r>
              <a:rPr lang="en-US" dirty="0"/>
              <a:t> </a:t>
            </a:r>
            <a:endParaRPr lang="bs-Latn-BA" dirty="0"/>
          </a:p>
          <a:p>
            <a:r>
              <a:rPr lang="bs-Latn-BA" dirty="0">
                <a:latin typeface="Times New Roman" panose="02020603050405020304" pitchFamily="18" charset="0"/>
                <a:cs typeface="Times New Roman" panose="02020603050405020304" pitchFamily="18" charset="0"/>
              </a:rPr>
              <a:t>Death row  je mjesto u zatvoru u kojem su zatvorenici koji čekaju pogubljenje nakon što su osuđeni na smrtnu kaznu. </a:t>
            </a:r>
          </a:p>
          <a:p>
            <a:r>
              <a:rPr lang="bs-Latn-BA" dirty="0">
                <a:latin typeface="Times New Roman" panose="02020603050405020304" pitchFamily="18" charset="0"/>
                <a:cs typeface="Times New Roman" panose="02020603050405020304" pitchFamily="18" charset="0"/>
              </a:rPr>
              <a:t>SAD- nakon što osoba bude proglašena krivom za krivično djelo u državama smrtne kazne, sudac će poroti dati mogućnost izricanja smrtne kazne ili doživotnog zatvora bez mogućnosti uvjetnog zatvora. </a:t>
            </a:r>
          </a:p>
          <a:p>
            <a:r>
              <a:rPr lang="bs-Latn-BA" dirty="0">
                <a:latin typeface="Times New Roman" panose="02020603050405020304" pitchFamily="18" charset="0"/>
                <a:cs typeface="Times New Roman" panose="02020603050405020304" pitchFamily="18" charset="0"/>
              </a:rPr>
              <a:t>Porota odlučuje hoće li dati smrtnu kaznu. </a:t>
            </a:r>
          </a:p>
          <a:p>
            <a:r>
              <a:rPr lang="bs-Latn-BA" dirty="0">
                <a:latin typeface="Times New Roman" panose="02020603050405020304" pitchFamily="18" charset="0"/>
                <a:cs typeface="Times New Roman" panose="02020603050405020304" pitchFamily="18" charset="0"/>
              </a:rPr>
              <a:t>Jednoglasna odluka. </a:t>
            </a:r>
          </a:p>
          <a:p>
            <a:r>
              <a:rPr lang="bs-Latn-BA" dirty="0">
                <a:latin typeface="Times New Roman" panose="02020603050405020304" pitchFamily="18" charset="0"/>
                <a:cs typeface="Times New Roman" panose="02020603050405020304" pitchFamily="18" charset="0"/>
              </a:rPr>
              <a:t>Ako se porota složi sa smrtnom kaznom, optuženi će ostati na smrtnoj kazni za vrijeme žalbenog postupka i postupka habeas corpus</a:t>
            </a:r>
          </a:p>
          <a:p>
            <a:r>
              <a:rPr lang="en-US" dirty="0" err="1">
                <a:latin typeface="Times New Roman" panose="02020603050405020304" pitchFamily="18" charset="0"/>
                <a:cs typeface="Times New Roman" panose="02020603050405020304" pitchFamily="18" charset="0"/>
              </a:rPr>
              <a:t>Pojam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poznat</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pravničkom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Bosne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Hercegovine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endParaRPr lang="bs-Latn-B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10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Times New Roman" panose="02020603050405020304" pitchFamily="18" charset="0"/>
                <a:cs typeface="Times New Roman" panose="02020603050405020304" pitchFamily="18" charset="0"/>
              </a:rPr>
              <a:t>4. SMRTNA KAZNA</a:t>
            </a:r>
          </a:p>
        </p:txBody>
      </p:sp>
      <p:sp>
        <p:nvSpPr>
          <p:cNvPr id="3" name="Content Placeholder 2"/>
          <p:cNvSpPr>
            <a:spLocks noGrp="1"/>
          </p:cNvSpPr>
          <p:nvPr>
            <p:ph idx="1"/>
          </p:nvPr>
        </p:nvSpPr>
        <p:spPr>
          <a:xfrm>
            <a:off x="1104900" y="1600200"/>
            <a:ext cx="7239000" cy="4572000"/>
          </a:xfrm>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bs-Latn-BA" dirty="0">
                <a:latin typeface="Times New Roman" panose="02020603050405020304" pitchFamily="18" charset="0"/>
                <a:cs typeface="Times New Roman" panose="02020603050405020304" pitchFamily="18" charset="0"/>
              </a:rPr>
              <a:t>Izriče se i izvršava za najteža krivična djela. </a:t>
            </a:r>
          </a:p>
          <a:p>
            <a:r>
              <a:rPr lang="bs-Latn-BA" dirty="0">
                <a:latin typeface="Times New Roman" panose="02020603050405020304" pitchFamily="18" charset="0"/>
                <a:cs typeface="Times New Roman" panose="02020603050405020304" pitchFamily="18" charset="0"/>
              </a:rPr>
              <a:t>Trendovi u većem dijelu svijeta su prelazak na privatna i manje bolna, odnosno humana pogubljenja. </a:t>
            </a:r>
          </a:p>
          <a:p>
            <a:r>
              <a:rPr lang="bs-Latn-BA" dirty="0">
                <a:latin typeface="Times New Roman" panose="02020603050405020304" pitchFamily="18" charset="0"/>
                <a:cs typeface="Times New Roman" panose="02020603050405020304" pitchFamily="18" charset="0"/>
              </a:rPr>
              <a:t>43% slučajeva smrtonosne injekcije razina hipnotika u krvi bila nedovoljna da garantira nesvjesnost. </a:t>
            </a:r>
          </a:p>
          <a:p>
            <a:r>
              <a:rPr lang="bs-Latn-BA" dirty="0">
                <a:latin typeface="Times New Roman" panose="02020603050405020304" pitchFamily="18" charset="0"/>
                <a:cs typeface="Times New Roman" panose="02020603050405020304" pitchFamily="18" charset="0"/>
              </a:rPr>
              <a:t>Američki Vrhovni sud presudio je 2008. (Baze protiv Rees) i ponovo 2015. (Glossip protiv Grossa) da smrtonosna injekcija ne predstavlja okrutnu i neobičnu kaznu. </a:t>
            </a:r>
          </a:p>
          <a:p>
            <a:r>
              <a:rPr lang="en-US" dirty="0" err="1">
                <a:latin typeface="Times New Roman" panose="02020603050405020304" pitchFamily="18" charset="0"/>
                <a:cs typeface="Times New Roman" panose="02020603050405020304" pitchFamily="18" charset="0"/>
              </a:rPr>
              <a:t>Također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smrtna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maloljetnike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postaje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rjeđa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bs-Latn-BA" dirty="0">
                <a:latin typeface="Times New Roman" panose="02020603050405020304" pitchFamily="18" charset="0"/>
                <a:cs typeface="Times New Roman" panose="02020603050405020304" pitchFamily="18" charset="0"/>
              </a:rPr>
              <a:t>P</a:t>
            </a:r>
            <a:r>
              <a:rPr lang="en-US" dirty="0" err="1">
                <a:latin typeface="Times New Roman" panose="02020603050405020304" pitchFamily="18" charset="0"/>
                <a:cs typeface="Times New Roman" panose="02020603050405020304" pitchFamily="18" charset="0"/>
              </a:rPr>
              <a:t>revaziđena</a:t>
            </a:r>
            <a:r>
              <a:rPr lang="en-US"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su </a:t>
            </a:r>
            <a:r>
              <a:rPr lang="en-US" dirty="0" err="1">
                <a:latin typeface="Times New Roman" panose="02020603050405020304" pitchFamily="18" charset="0"/>
                <a:cs typeface="Times New Roman" panose="02020603050405020304" pitchFamily="18" charset="0"/>
              </a:rPr>
              <a:t>javna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pogubljenja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tipa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pogubljenja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javnom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trgu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sl.</a:t>
            </a:r>
            <a:endParaRPr lang="bs-Latn-BA" dirty="0">
              <a:latin typeface="Times New Roman" panose="02020603050405020304" pitchFamily="18" charset="0"/>
              <a:cs typeface="Times New Roman" panose="02020603050405020304" pitchFamily="18" charset="0"/>
            </a:endParaRPr>
          </a:p>
          <a:p>
            <a:endParaRPr lang="bs-Latn-B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400" y="2481487"/>
            <a:ext cx="3550227" cy="2435352"/>
          </a:xfrm>
          <a:prstGeom prst="rect">
            <a:avLst/>
          </a:prstGeom>
        </p:spPr>
      </p:pic>
    </p:spTree>
    <p:extLst>
      <p:ext uri="{BB962C8B-B14F-4D97-AF65-F5344CB8AC3E}">
        <p14:creationId xmlns:p14="http://schemas.microsoft.com/office/powerpoint/2010/main" val="144137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4900" y="1236517"/>
            <a:ext cx="7935191" cy="5424055"/>
          </a:xfrm>
        </p:spPr>
        <p:txBody>
          <a:bodyPr>
            <a:normAutofit lnSpcReduction="10000"/>
          </a:bodyPr>
          <a:lstStyle/>
          <a:p>
            <a:endParaRPr lang="bs-Latn-BA" dirty="0"/>
          </a:p>
          <a:p>
            <a:r>
              <a:rPr lang="bs-Latn-BA" dirty="0">
                <a:latin typeface="Times New Roman" panose="02020603050405020304" pitchFamily="18" charset="0"/>
                <a:cs typeface="Times New Roman" panose="02020603050405020304" pitchFamily="18" charset="0"/>
              </a:rPr>
              <a:t>Kao neke najčešče metode pogubljenja navode se:</a:t>
            </a:r>
          </a:p>
          <a:p>
            <a:pPr lvl="0"/>
            <a:r>
              <a:rPr lang="en-US" dirty="0" err="1">
                <a:latin typeface="Times New Roman" panose="02020603050405020304" pitchFamily="18" charset="0"/>
                <a:cs typeface="Times New Roman" panose="02020603050405020304" pitchFamily="18" charset="0"/>
              </a:rPr>
              <a:t>Vješanje</a:t>
            </a:r>
            <a:r>
              <a:rPr lang="bs-Latn-BA" dirty="0">
                <a:latin typeface="Times New Roman" panose="02020603050405020304" pitchFamily="18" charset="0"/>
                <a:cs typeface="Times New Roman" panose="02020603050405020304" pitchFamily="18" charset="0"/>
              </a:rPr>
              <a:t> (Afganistan, </a:t>
            </a:r>
            <a:r>
              <a:rPr lang="en-US" u="sng" dirty="0">
                <a:latin typeface="Times New Roman" panose="02020603050405020304" pitchFamily="18" charset="0"/>
                <a:cs typeface="Times New Roman" panose="02020603050405020304" pitchFamily="18" charset="0"/>
                <a:hlinkClick r:id="rId2" tooltip="Capital punishment in Iran"/>
              </a:rPr>
              <a:t>Iran</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3" tooltip="Capital punishment in Iraq"/>
              </a:rPr>
              <a:t>Ira</a:t>
            </a:r>
            <a:r>
              <a:rPr lang="bs-Latn-BA" dirty="0">
                <a:latin typeface="Times New Roman" panose="02020603050405020304" pitchFamily="18" charset="0"/>
                <a:cs typeface="Times New Roman" panose="02020603050405020304" pitchFamily="18" charset="0"/>
              </a:rPr>
              <a:t>k, </a:t>
            </a:r>
            <a:r>
              <a:rPr lang="en-US" u="sng" dirty="0">
                <a:latin typeface="Times New Roman" panose="02020603050405020304" pitchFamily="18" charset="0"/>
                <a:cs typeface="Times New Roman" panose="02020603050405020304" pitchFamily="18" charset="0"/>
                <a:hlinkClick r:id="rId4" tooltip="Capital punishment in Japan"/>
              </a:rPr>
              <a:t>Japan</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5" tooltip="Capital punishment in Malaysia"/>
              </a:rPr>
              <a:t>Mal</a:t>
            </a:r>
            <a:r>
              <a:rPr lang="bs-Latn-BA" dirty="0">
                <a:latin typeface="Times New Roman" panose="02020603050405020304" pitchFamily="18" charset="0"/>
                <a:cs typeface="Times New Roman" panose="02020603050405020304" pitchFamily="18" charset="0"/>
              </a:rPr>
              <a:t>ezija, </a:t>
            </a:r>
            <a:r>
              <a:rPr lang="en-US" u="sng" dirty="0" err="1">
                <a:latin typeface="Times New Roman" panose="02020603050405020304" pitchFamily="18" charset="0"/>
                <a:cs typeface="Times New Roman" panose="02020603050405020304" pitchFamily="18" charset="0"/>
                <a:hlinkClick r:id="rId6" tooltip="Nigeria"/>
              </a:rPr>
              <a:t>Nigeri</a:t>
            </a:r>
            <a:r>
              <a:rPr lang="bs-Latn-BA" dirty="0">
                <a:latin typeface="Times New Roman" panose="02020603050405020304" pitchFamily="18" charset="0"/>
                <a:cs typeface="Times New Roman" panose="02020603050405020304" pitchFamily="18" charset="0"/>
              </a:rPr>
              <a:t>ja, </a:t>
            </a:r>
            <a:r>
              <a:rPr lang="en-US" u="sng" dirty="0">
                <a:latin typeface="Times New Roman" panose="02020603050405020304" pitchFamily="18" charset="0"/>
                <a:cs typeface="Times New Roman" panose="02020603050405020304" pitchFamily="18" charset="0"/>
                <a:hlinkClick r:id="rId7" tooltip="Sudan"/>
              </a:rPr>
              <a:t>Sudan</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8" tooltip="Capital punishment in Pakistan"/>
              </a:rPr>
              <a:t>Pakistan</a:t>
            </a:r>
            <a:r>
              <a:rPr lang="bs-Latn-BA" dirty="0">
                <a:latin typeface="Times New Roman" panose="02020603050405020304" pitchFamily="18" charset="0"/>
                <a:cs typeface="Times New Roman" panose="02020603050405020304" pitchFamily="18" charset="0"/>
              </a:rPr>
              <a:t>, Palestina, </a:t>
            </a:r>
            <a:r>
              <a:rPr lang="en-US" u="sng" dirty="0" err="1">
                <a:latin typeface="Times New Roman" panose="02020603050405020304" pitchFamily="18" charset="0"/>
                <a:cs typeface="Times New Roman" panose="02020603050405020304" pitchFamily="18" charset="0"/>
                <a:hlinkClick r:id="rId9" tooltip="Capital punishment in Yemen"/>
              </a:rPr>
              <a:t>Jemen</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10" tooltip="Capital punishment in Egypt"/>
              </a:rPr>
              <a:t>Egipat</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11" tooltip="Capital punishment in India"/>
              </a:rPr>
              <a:t>Indija</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12" tooltip="Myanmar"/>
              </a:rPr>
              <a:t>M</a:t>
            </a:r>
            <a:r>
              <a:rPr lang="bs-Latn-BA" dirty="0">
                <a:latin typeface="Times New Roman" panose="02020603050405020304" pitchFamily="18" charset="0"/>
                <a:cs typeface="Times New Roman" panose="02020603050405020304" pitchFamily="18" charset="0"/>
              </a:rPr>
              <a:t>ianmar, </a:t>
            </a:r>
            <a:r>
              <a:rPr lang="en-US" u="sng" dirty="0" err="1">
                <a:latin typeface="Times New Roman" panose="02020603050405020304" pitchFamily="18" charset="0"/>
                <a:cs typeface="Times New Roman" panose="02020603050405020304" pitchFamily="18" charset="0"/>
                <a:hlinkClick r:id="rId13" tooltip="Capital punishment in Singapore"/>
              </a:rPr>
              <a:t>Singap</a:t>
            </a:r>
            <a:r>
              <a:rPr lang="bs-Latn-BA" dirty="0">
                <a:latin typeface="Times New Roman" panose="02020603050405020304" pitchFamily="18" charset="0"/>
                <a:cs typeface="Times New Roman" panose="02020603050405020304" pitchFamily="18" charset="0"/>
              </a:rPr>
              <a:t>ur, </a:t>
            </a:r>
            <a:r>
              <a:rPr lang="en-US" u="sng" dirty="0" err="1">
                <a:latin typeface="Times New Roman" panose="02020603050405020304" pitchFamily="18" charset="0"/>
                <a:cs typeface="Times New Roman" panose="02020603050405020304" pitchFamily="18" charset="0"/>
                <a:hlinkClick r:id="rId14" tooltip="Capital punishment in Sri Lanka"/>
              </a:rPr>
              <a:t>Šri</a:t>
            </a:r>
            <a:r>
              <a:rPr lang="en-US" u="sng" dirty="0">
                <a:latin typeface="Times New Roman" panose="02020603050405020304" pitchFamily="18" charset="0"/>
                <a:cs typeface="Times New Roman" panose="02020603050405020304" pitchFamily="18" charset="0"/>
                <a:hlinkClick r:id="rId14" tooltip="Capital punishment in Sri Lanka"/>
              </a:rPr>
              <a:t> Lanka</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15" tooltip="Capital punishment in Syria"/>
              </a:rPr>
              <a:t>S</a:t>
            </a:r>
            <a:r>
              <a:rPr lang="bs-Latn-BA" dirty="0">
                <a:latin typeface="Times New Roman" panose="02020603050405020304" pitchFamily="18" charset="0"/>
                <a:cs typeface="Times New Roman" panose="02020603050405020304" pitchFamily="18" charset="0"/>
              </a:rPr>
              <a:t>irija, UAE, Zimbabve, Malavi, Liberija, Čad)</a:t>
            </a:r>
          </a:p>
          <a:p>
            <a:pPr lvl="0"/>
            <a:r>
              <a:rPr lang="en-US" dirty="0" err="1">
                <a:latin typeface="Times New Roman" panose="02020603050405020304" pitchFamily="18" charset="0"/>
                <a:cs typeface="Times New Roman" panose="02020603050405020304" pitchFamily="18" charset="0"/>
              </a:rPr>
              <a:t>Pogubljenje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pucnjem</a:t>
            </a:r>
            <a:r>
              <a:rPr lang="bs-Latn-BA" dirty="0">
                <a:latin typeface="Times New Roman" panose="02020603050405020304" pitchFamily="18" charset="0"/>
                <a:cs typeface="Times New Roman" panose="02020603050405020304" pitchFamily="18" charset="0"/>
              </a:rPr>
              <a:t> (Kina, </a:t>
            </a:r>
            <a:r>
              <a:rPr lang="en-US" u="sng" dirty="0" err="1">
                <a:latin typeface="Times New Roman" panose="02020603050405020304" pitchFamily="18" charset="0"/>
                <a:cs typeface="Times New Roman" panose="02020603050405020304" pitchFamily="18" charset="0"/>
                <a:hlinkClick r:id="rId16" tooltip="Capital punishment in Vietnam"/>
              </a:rPr>
              <a:t>Vijetnam</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17" tooltip="Capital punishment in Belarus"/>
              </a:rPr>
              <a:t>B</a:t>
            </a:r>
            <a:r>
              <a:rPr lang="bs-Latn-BA" dirty="0">
                <a:latin typeface="Times New Roman" panose="02020603050405020304" pitchFamily="18" charset="0"/>
                <a:cs typeface="Times New Roman" panose="02020603050405020304" pitchFamily="18" charset="0"/>
              </a:rPr>
              <a:t>jelorusija, Etiopija, Nigerija, </a:t>
            </a:r>
            <a:r>
              <a:rPr lang="en-US" u="sng" dirty="0" err="1">
                <a:latin typeface="Times New Roman" panose="02020603050405020304" pitchFamily="18" charset="0"/>
                <a:cs typeface="Times New Roman" panose="02020603050405020304" pitchFamily="18" charset="0"/>
                <a:hlinkClick r:id="rId18" tooltip="Capital punishment in Somalia"/>
              </a:rPr>
              <a:t>Somalija</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19" tooltip="Capital punishment in North Korea"/>
              </a:rPr>
              <a:t>Sjeverna</a:t>
            </a:r>
            <a:r>
              <a:rPr lang="en-US" u="sng" dirty="0">
                <a:latin typeface="Times New Roman" panose="02020603050405020304" pitchFamily="18" charset="0"/>
                <a:cs typeface="Times New Roman" panose="02020603050405020304" pitchFamily="18" charset="0"/>
                <a:hlinkClick r:id="rId19" tooltip="Capital punishment in North Korea"/>
              </a:rPr>
              <a:t> </a:t>
            </a:r>
            <a:r>
              <a:rPr lang="en-US" u="sng" dirty="0" err="1">
                <a:latin typeface="Times New Roman" panose="02020603050405020304" pitchFamily="18" charset="0"/>
                <a:cs typeface="Times New Roman" panose="02020603050405020304" pitchFamily="18" charset="0"/>
                <a:hlinkClick r:id="rId19" tooltip="Capital punishment in North Korea"/>
              </a:rPr>
              <a:t>Koreja</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20" tooltip="Capital punishment in Indonesia"/>
              </a:rPr>
              <a:t>Indone</a:t>
            </a:r>
            <a:r>
              <a:rPr lang="bs-Latn-BA" dirty="0">
                <a:latin typeface="Times New Roman" panose="02020603050405020304" pitchFamily="18" charset="0"/>
                <a:cs typeface="Times New Roman" panose="02020603050405020304" pitchFamily="18" charset="0"/>
              </a:rPr>
              <a:t>zija, </a:t>
            </a:r>
            <a:r>
              <a:rPr lang="en-US" u="sng" dirty="0">
                <a:latin typeface="Times New Roman" panose="02020603050405020304" pitchFamily="18" charset="0"/>
                <a:cs typeface="Times New Roman" panose="02020603050405020304" pitchFamily="18" charset="0"/>
                <a:hlinkClick r:id="rId21" tooltip="Capital punishment in the United Arab Emirates"/>
              </a:rPr>
              <a:t>UAE</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22" tooltip="Capital punishment in Saudi Arabia"/>
              </a:rPr>
              <a:t>Saudijska</a:t>
            </a:r>
            <a:r>
              <a:rPr lang="en-US" u="sng" dirty="0">
                <a:latin typeface="Times New Roman" panose="02020603050405020304" pitchFamily="18" charset="0"/>
                <a:cs typeface="Times New Roman" panose="02020603050405020304" pitchFamily="18" charset="0"/>
                <a:hlinkClick r:id="rId22" tooltip="Capital punishment in Saudi Arabia"/>
              </a:rPr>
              <a:t> </a:t>
            </a:r>
            <a:r>
              <a:rPr lang="en-US" u="sng" dirty="0" err="1">
                <a:latin typeface="Times New Roman" panose="02020603050405020304" pitchFamily="18" charset="0"/>
                <a:cs typeface="Times New Roman" panose="02020603050405020304" pitchFamily="18" charset="0"/>
                <a:hlinkClick r:id="rId22" tooltip="Capital punishment in Saudi Arabia"/>
              </a:rPr>
              <a:t>Arabija</a:t>
            </a:r>
            <a:r>
              <a:rPr lang="bs-Latn-BA" dirty="0">
                <a:latin typeface="Times New Roman" panose="02020603050405020304" pitchFamily="18" charset="0"/>
                <a:cs typeface="Times New Roman" panose="02020603050405020304" pitchFamily="18" charset="0"/>
              </a:rPr>
              <a:t>, Bahrain, </a:t>
            </a:r>
            <a:r>
              <a:rPr lang="en-US" u="sng" dirty="0" err="1">
                <a:latin typeface="Times New Roman" panose="02020603050405020304" pitchFamily="18" charset="0"/>
                <a:cs typeface="Times New Roman" panose="02020603050405020304" pitchFamily="18" charset="0"/>
                <a:hlinkClick r:id="rId23" tooltip="Capital punishment in Qatar"/>
              </a:rPr>
              <a:t>Katar</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9" tooltip="Capital punishment in Yemen"/>
              </a:rPr>
              <a:t>Jemen</a:t>
            </a:r>
            <a:r>
              <a:rPr lang="bs-Latn-BA" dirty="0">
                <a:latin typeface="Times New Roman" panose="02020603050405020304" pitchFamily="18" charset="0"/>
                <a:cs typeface="Times New Roman" panose="02020603050405020304" pitchFamily="18" charset="0"/>
              </a:rPr>
              <a:t>, Oklahoma, Utah)</a:t>
            </a:r>
          </a:p>
          <a:p>
            <a:pPr lvl="0"/>
            <a:r>
              <a:rPr lang="en-US" dirty="0" err="1">
                <a:latin typeface="Times New Roman" panose="02020603050405020304" pitchFamily="18" charset="0"/>
                <a:cs typeface="Times New Roman" panose="02020603050405020304" pitchFamily="18" charset="0"/>
              </a:rPr>
              <a:t>Smrtonosna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injekcija</a:t>
            </a:r>
            <a:r>
              <a:rPr lang="bs-Latn-BA" dirty="0">
                <a:latin typeface="Times New Roman" panose="02020603050405020304" pitchFamily="18" charset="0"/>
                <a:cs typeface="Times New Roman" panose="02020603050405020304" pitchFamily="18" charset="0"/>
              </a:rPr>
              <a:t> (SAD, </a:t>
            </a:r>
            <a:r>
              <a:rPr lang="en-US" u="sng" dirty="0">
                <a:latin typeface="Times New Roman" panose="02020603050405020304" pitchFamily="18" charset="0"/>
                <a:cs typeface="Times New Roman" panose="02020603050405020304" pitchFamily="18" charset="0"/>
                <a:hlinkClick r:id="rId24" tooltip="Capital punishment in Guatemala"/>
              </a:rPr>
              <a:t>Guatemala</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25" tooltip="Capital punishment in Thailand"/>
              </a:rPr>
              <a:t>T</a:t>
            </a:r>
            <a:r>
              <a:rPr lang="bs-Latn-BA" dirty="0">
                <a:latin typeface="Times New Roman" panose="02020603050405020304" pitchFamily="18" charset="0"/>
                <a:cs typeface="Times New Roman" panose="02020603050405020304" pitchFamily="18" charset="0"/>
              </a:rPr>
              <a:t>ajland, Kina, </a:t>
            </a:r>
            <a:r>
              <a:rPr lang="en-US" u="sng" dirty="0" err="1">
                <a:latin typeface="Times New Roman" panose="02020603050405020304" pitchFamily="18" charset="0"/>
                <a:cs typeface="Times New Roman" panose="02020603050405020304" pitchFamily="18" charset="0"/>
                <a:hlinkClick r:id="rId16" tooltip="Capital punishment in Vietnam"/>
              </a:rPr>
              <a:t>Vijetnam</a:t>
            </a:r>
            <a:r>
              <a:rPr lang="bs-Latn-BA" dirty="0">
                <a:latin typeface="Times New Roman" panose="02020603050405020304" pitchFamily="18" charset="0"/>
                <a:cs typeface="Times New Roman" panose="02020603050405020304" pitchFamily="18" charset="0"/>
              </a:rPr>
              <a:t>)</a:t>
            </a:r>
          </a:p>
          <a:p>
            <a:pPr lvl="0"/>
            <a:r>
              <a:rPr lang="en-US" dirty="0" err="1">
                <a:latin typeface="Times New Roman" panose="02020603050405020304" pitchFamily="18" charset="0"/>
                <a:cs typeface="Times New Roman" panose="02020603050405020304" pitchFamily="18" charset="0"/>
              </a:rPr>
              <a:t>Dekaputacija</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22" tooltip="Capital punishment in Saudi Arabia"/>
              </a:rPr>
              <a:t>Saudijska</a:t>
            </a:r>
            <a:r>
              <a:rPr lang="en-US" u="sng" dirty="0">
                <a:latin typeface="Times New Roman" panose="02020603050405020304" pitchFamily="18" charset="0"/>
                <a:cs typeface="Times New Roman" panose="02020603050405020304" pitchFamily="18" charset="0"/>
                <a:hlinkClick r:id="rId22" tooltip="Capital punishment in Saudi Arabia"/>
              </a:rPr>
              <a:t> </a:t>
            </a:r>
            <a:r>
              <a:rPr lang="en-US" u="sng" dirty="0" err="1">
                <a:latin typeface="Times New Roman" panose="02020603050405020304" pitchFamily="18" charset="0"/>
                <a:cs typeface="Times New Roman" panose="02020603050405020304" pitchFamily="18" charset="0"/>
                <a:hlinkClick r:id="rId22" tooltip="Capital punishment in Saudi Arabia"/>
              </a:rPr>
              <a:t>Arabija</a:t>
            </a:r>
            <a:r>
              <a:rPr lang="bs-Latn-BA" dirty="0">
                <a:latin typeface="Times New Roman" panose="02020603050405020304" pitchFamily="18" charset="0"/>
                <a:cs typeface="Times New Roman" panose="02020603050405020304" pitchFamily="18" charset="0"/>
              </a:rPr>
              <a:t>)</a:t>
            </a:r>
          </a:p>
          <a:p>
            <a:pPr lvl="0"/>
            <a:r>
              <a:rPr lang="en-US" dirty="0" err="1">
                <a:latin typeface="Times New Roman" panose="02020603050405020304" pitchFamily="18" charset="0"/>
                <a:cs typeface="Times New Roman" panose="02020603050405020304" pitchFamily="18" charset="0"/>
              </a:rPr>
              <a:t>Kamenovanje</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22" tooltip="Capital punishment in Saudi Arabia"/>
              </a:rPr>
              <a:t>Saudijska</a:t>
            </a:r>
            <a:r>
              <a:rPr lang="en-US" u="sng" dirty="0">
                <a:latin typeface="Times New Roman" panose="02020603050405020304" pitchFamily="18" charset="0"/>
                <a:cs typeface="Times New Roman" panose="02020603050405020304" pitchFamily="18" charset="0"/>
                <a:hlinkClick r:id="rId22" tooltip="Capital punishment in Saudi Arabia"/>
              </a:rPr>
              <a:t> </a:t>
            </a:r>
            <a:r>
              <a:rPr lang="en-US" u="sng" dirty="0" err="1">
                <a:latin typeface="Times New Roman" panose="02020603050405020304" pitchFamily="18" charset="0"/>
                <a:cs typeface="Times New Roman" panose="02020603050405020304" pitchFamily="18" charset="0"/>
                <a:hlinkClick r:id="rId22" tooltip="Capital punishment in Saudi Arabia"/>
              </a:rPr>
              <a:t>Arabija</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21" tooltip="Capital punishment in the United Arab Emirates"/>
              </a:rPr>
              <a:t>UAE</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26" tooltip="Qatar"/>
              </a:rPr>
              <a:t>Katar</a:t>
            </a:r>
            <a:r>
              <a:rPr lang="bs-Latn-BA"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hlinkClick r:id="rId27" tooltip="Capital punishment in Nigeria"/>
              </a:rPr>
              <a:t>Nigerija</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28" tooltip="Capital punishment in Sudan"/>
              </a:rPr>
              <a:t>Sudan</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2" tooltip="Capital punishment in Iran"/>
              </a:rPr>
              <a:t>Iran</a:t>
            </a:r>
            <a:r>
              <a:rPr lang="bs-Latn-BA" dirty="0">
                <a:latin typeface="Times New Roman" panose="02020603050405020304" pitchFamily="18" charset="0"/>
                <a:cs typeface="Times New Roman" panose="02020603050405020304" pitchFamily="18" charset="0"/>
              </a:rPr>
              <a:t>)</a:t>
            </a:r>
          </a:p>
          <a:p>
            <a:pPr lvl="0"/>
            <a:r>
              <a:rPr lang="en-US" dirty="0" err="1">
                <a:latin typeface="Times New Roman" panose="02020603050405020304" pitchFamily="18" charset="0"/>
                <a:cs typeface="Times New Roman" panose="02020603050405020304" pitchFamily="18" charset="0"/>
              </a:rPr>
              <a:t>Električna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stolica</a:t>
            </a:r>
            <a:r>
              <a:rPr lang="bs-Latn-BA" dirty="0">
                <a:latin typeface="Times New Roman" panose="02020603050405020304" pitchFamily="18" charset="0"/>
                <a:cs typeface="Times New Roman" panose="02020603050405020304" pitchFamily="18" charset="0"/>
              </a:rPr>
              <a:t> i udisanje plina (neke države SAD-a)</a:t>
            </a:r>
          </a:p>
          <a:p>
            <a:pPr lvl="0"/>
            <a:r>
              <a:rPr lang="en-US" dirty="0" err="1">
                <a:latin typeface="Times New Roman" panose="02020603050405020304" pitchFamily="18" charset="0"/>
                <a:cs typeface="Times New Roman" panose="02020603050405020304" pitchFamily="18" charset="0"/>
              </a:rPr>
              <a:t>Gušenje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inertnim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plinom</a:t>
            </a:r>
            <a:r>
              <a:rPr lang="bs-Latn-BA"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29" tooltip="Capital punishment in Oklahoma"/>
              </a:rPr>
              <a:t>Oklahoma</a:t>
            </a:r>
            <a:r>
              <a:rPr lang="bs-Latn-BA" dirty="0">
                <a:latin typeface="Times New Roman" panose="02020603050405020304" pitchFamily="18" charset="0"/>
                <a:cs typeface="Times New Roman" panose="02020603050405020304" pitchFamily="18" charset="0"/>
              </a:rPr>
              <a:t>, Mississippi, Alabama)</a:t>
            </a:r>
          </a:p>
        </p:txBody>
      </p:sp>
      <p:pic>
        <p:nvPicPr>
          <p:cNvPr id="2" name="Picture 1"/>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379094" y="4677208"/>
            <a:ext cx="2619375" cy="1743075"/>
          </a:xfrm>
          <a:prstGeom prst="rect">
            <a:avLst/>
          </a:prstGeom>
        </p:spPr>
      </p:pic>
      <p:pic>
        <p:nvPicPr>
          <p:cNvPr id="4" name="Picture 3"/>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379094" y="1558636"/>
            <a:ext cx="2660073" cy="2524991"/>
          </a:xfrm>
          <a:prstGeom prst="rect">
            <a:avLst/>
          </a:prstGeom>
        </p:spPr>
      </p:pic>
    </p:spTree>
    <p:extLst>
      <p:ext uri="{BB962C8B-B14F-4D97-AF65-F5344CB8AC3E}">
        <p14:creationId xmlns:p14="http://schemas.microsoft.com/office/powerpoint/2010/main" val="423507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bs-Latn-BA" dirty="0">
                <a:latin typeface="Times New Roman" panose="02020603050405020304" pitchFamily="18" charset="0"/>
                <a:cs typeface="Times New Roman" panose="02020603050405020304" pitchFamily="18" charset="0"/>
              </a:rPr>
              <a:t>Smrtne kazne izrečene su i izvedene tijekom Nirnberških suđenja 1946. i Tokijskih suđenja 1948.</a:t>
            </a:r>
          </a:p>
          <a:p>
            <a:r>
              <a:rPr lang="bs-Latn-BA" dirty="0">
                <a:latin typeface="Times New Roman" panose="02020603050405020304" pitchFamily="18" charset="0"/>
                <a:cs typeface="Times New Roman" panose="02020603050405020304" pitchFamily="18" charset="0"/>
              </a:rPr>
              <a:t>Međunarodni krivični sud ne poznaje smrtnu kaznu. </a:t>
            </a:r>
          </a:p>
          <a:p>
            <a:r>
              <a:rPr lang="bs-Latn-BA" dirty="0">
                <a:latin typeface="Times New Roman" panose="02020603050405020304" pitchFamily="18" charset="0"/>
                <a:cs typeface="Times New Roman" panose="02020603050405020304" pitchFamily="18" charset="0"/>
              </a:rPr>
              <a:t>Mnoge zemlje predviđaju smrtnu kaznu za trgovinu drogom, posjedovanje droga i slična krivična djela (uglavnom u zapadnoj Aziji, južnoj Aziji, jugoistočnoj Aziji, istočnoj Aziji i nekim afričkim zemljama, Kini, Indoneziji, Saudijskoj Arabiji, Iranu i Singapuru)</a:t>
            </a:r>
          </a:p>
          <a:p>
            <a:r>
              <a:rPr lang="bs-Latn-BA" dirty="0">
                <a:latin typeface="Times New Roman" panose="02020603050405020304" pitchFamily="18" charset="0"/>
                <a:cs typeface="Times New Roman" panose="02020603050405020304" pitchFamily="18" charset="0"/>
              </a:rPr>
              <a:t>Terorizam, izdaju, špijunažu, zločine protiv države poput pokušaja državnog udara, političkih prosvjeda (Saudijska Arabija), silovanja (Kina , Indija, Pakistan, Bangladeš, Iran, Saudijska Arabija, UAE, Katar, Brunej itd.), privredni kriminal (Kina), korupcija (Kina, Iran), otmica (Kina, Bangladeš itd.), separatizam (Kina), preljub (Saudijska Arabija, UAE, Iran, Katar, Brunej itd.), bestijalnost (Saudijska Arabija, UAE, Katar, Iran), sodomija (Saudijska Arabija, Iran, Brunej, Nigerija itd.), te vjerski prekršaji.</a:t>
            </a:r>
          </a:p>
          <a:p>
            <a:endParaRPr lang="bs-Latn-BA" dirty="0"/>
          </a:p>
        </p:txBody>
      </p:sp>
    </p:spTree>
    <p:extLst>
      <p:ext uri="{BB962C8B-B14F-4D97-AF65-F5344CB8AC3E}">
        <p14:creationId xmlns:p14="http://schemas.microsoft.com/office/powerpoint/2010/main" val="302521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bs-Latn-BA" dirty="0">
              <a:latin typeface="Times New Roman" panose="02020603050405020304" pitchFamily="18" charset="0"/>
              <a:cs typeface="Times New Roman" panose="02020603050405020304" pitchFamily="18" charset="0"/>
            </a:endParaRPr>
          </a:p>
          <a:p>
            <a:r>
              <a:rPr lang="bs-Latn-BA" dirty="0">
                <a:latin typeface="Times New Roman" panose="02020603050405020304" pitchFamily="18" charset="0"/>
                <a:cs typeface="Times New Roman" panose="02020603050405020304" pitchFamily="18" charset="0"/>
              </a:rPr>
              <a:t>Nameće se najugroženijima.</a:t>
            </a:r>
          </a:p>
          <a:p>
            <a:r>
              <a:rPr lang="bs-Latn-BA" dirty="0">
                <a:latin typeface="Times New Roman" panose="02020603050405020304" pitchFamily="18" charset="0"/>
                <a:cs typeface="Times New Roman" panose="02020603050405020304" pitchFamily="18" charset="0"/>
              </a:rPr>
              <a:t>Osobe koje imaju mentalnu bolest ili invaliditet koji značajno narušavaju njihovo kognitivno ili voljno funkcioniranje u vrijeme počinjenja djela treba izuzeti iz smrtne kazne, jer ne djeluju na razini moralne krivnje koja karakterizira najozbiljnije krivično ponašanje odraslih.</a:t>
            </a:r>
          </a:p>
          <a:p>
            <a:r>
              <a:rPr lang="bs-Latn-BA" dirty="0">
                <a:latin typeface="Times New Roman" panose="02020603050405020304" pitchFamily="18" charset="0"/>
                <a:cs typeface="Times New Roman" panose="02020603050405020304" pitchFamily="18" charset="0"/>
              </a:rPr>
              <a:t>Veći rizik da će osobe s mentalnim bolestima biti pogubljene bez preispitivanja njihovih uvjerenja ili presuda. </a:t>
            </a:r>
          </a:p>
          <a:p>
            <a:r>
              <a:rPr lang="bs-Latn-BA" dirty="0">
                <a:latin typeface="Times New Roman" panose="02020603050405020304" pitchFamily="18" charset="0"/>
                <a:cs typeface="Times New Roman" panose="02020603050405020304" pitchFamily="18" charset="0"/>
              </a:rPr>
              <a:t>2002. godine Sud u predmetu Atkins protiv Virdžinije zabranio je smaknuće osoba s intelektualnim teškoćama jer "ne djeluju s razinom moralne krivnje koja karakterizira najozbiljnije zločin počinjene od strane odraslih osoba" i zato što "njihovi invaliditeti mogu u područjima obrazloženja, prosuđivanja i kontroli njihovih impulsa ugroziti pouzdanost i poštenost postupaka“. </a:t>
            </a:r>
          </a:p>
        </p:txBody>
      </p:sp>
    </p:spTree>
    <p:extLst>
      <p:ext uri="{BB962C8B-B14F-4D97-AF65-F5344CB8AC3E}">
        <p14:creationId xmlns:p14="http://schemas.microsoft.com/office/powerpoint/2010/main" val="204099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bs-Latn-BA" dirty="0">
                <a:latin typeface="Times New Roman" panose="02020603050405020304" pitchFamily="18" charset="0"/>
                <a:cs typeface="Times New Roman" panose="02020603050405020304" pitchFamily="18" charset="0"/>
              </a:rPr>
              <a:t>5.</a:t>
            </a:r>
            <a:r>
              <a:rPr lang="en-US" b="1" dirty="0">
                <a:latin typeface="Times New Roman" panose="02020603050405020304" pitchFamily="18" charset="0"/>
                <a:cs typeface="Times New Roman" panose="02020603050405020304" pitchFamily="18" charset="0"/>
              </a:rPr>
              <a:t> A</a:t>
            </a:r>
            <a:r>
              <a:rPr lang="bs-Latn-BA" b="1" dirty="0">
                <a:latin typeface="Times New Roman" panose="02020603050405020304" pitchFamily="18" charset="0"/>
                <a:cs typeface="Times New Roman" panose="02020603050405020304" pitchFamily="18" charset="0"/>
              </a:rPr>
              <a:t>RGUMENTI</a:t>
            </a:r>
            <a:r>
              <a:rPr lang="en-US" b="1" dirty="0">
                <a:latin typeface="Times New Roman" panose="02020603050405020304" pitchFamily="18" charset="0"/>
                <a:cs typeface="Times New Roman" panose="02020603050405020304" pitchFamily="18" charset="0"/>
              </a:rPr>
              <a:t> ZA </a:t>
            </a:r>
            <a:r>
              <a:rPr lang="bs-Latn-BA"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PROTIV </a:t>
            </a:r>
            <a:r>
              <a:rPr lang="bs-Latn-BA" b="1" dirty="0">
                <a:latin typeface="Times New Roman" panose="02020603050405020304" pitchFamily="18" charset="0"/>
                <a:cs typeface="Times New Roman" panose="02020603050405020304" pitchFamily="18" charset="0"/>
              </a:rPr>
              <a:t>SMRTNE KAZNE</a:t>
            </a:r>
            <a:br>
              <a:rPr lang="bs-Latn-BA" b="1" dirty="0">
                <a:latin typeface="Times New Roman" panose="02020603050405020304" pitchFamily="18" charset="0"/>
                <a:cs typeface="Times New Roman" panose="02020603050405020304" pitchFamily="18" charset="0"/>
              </a:rPr>
            </a:br>
            <a:endParaRPr lang="bs-Latn-B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bs-Latn-BA" sz="2400" u="sng" dirty="0">
                <a:latin typeface="Times New Roman" panose="02020603050405020304" pitchFamily="18" charset="0"/>
                <a:cs typeface="Times New Roman" panose="02020603050405020304" pitchFamily="18" charset="0"/>
              </a:rPr>
              <a:t>ARGUMENTI ZA:</a:t>
            </a:r>
          </a:p>
          <a:p>
            <a:r>
              <a:rPr lang="en-US" sz="2400" dirty="0">
                <a:latin typeface="Times New Roman" panose="02020603050405020304" pitchFamily="18" charset="0"/>
                <a:cs typeface="Times New Roman" panose="02020603050405020304" pitchFamily="18" charset="0"/>
              </a:rPr>
              <a:t>1. „... </a:t>
            </a:r>
            <a:r>
              <a:rPr lang="en-US" sz="2400" dirty="0" err="1">
                <a:latin typeface="Times New Roman" panose="02020603050405020304" pitchFamily="18" charset="0"/>
                <a:cs typeface="Times New Roman" panose="02020603050405020304" pitchFamily="18" charset="0"/>
              </a:rPr>
              <a:t>promiče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vjeru</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poštovanje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veličanstva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moralnog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poretka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sustava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ljudskog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zakona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a:t>
            </a:r>
            <a:r>
              <a:rPr lang="en-US" sz="2400" dirty="0">
                <a:latin typeface="Times New Roman" panose="02020603050405020304" pitchFamily="18" charset="0"/>
                <a:cs typeface="Times New Roman" panose="02020603050405020304" pitchFamily="18" charset="0"/>
              </a:rPr>
              <a:t> toga </a:t>
            </a:r>
            <a:r>
              <a:rPr lang="en-US" sz="2400" dirty="0" err="1">
                <a:latin typeface="Times New Roman" panose="02020603050405020304" pitchFamily="18" charset="0"/>
                <a:cs typeface="Times New Roman" panose="02020603050405020304" pitchFamily="18" charset="0"/>
              </a:rPr>
              <a:t>proizlazi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podržava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moralni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poredak</a:t>
            </a:r>
            <a:r>
              <a:rPr lang="en-US" sz="2400" dirty="0">
                <a:latin typeface="Times New Roman" panose="02020603050405020304" pitchFamily="18" charset="0"/>
                <a:cs typeface="Times New Roman" panose="02020603050405020304" pitchFamily="18" charset="0"/>
              </a:rPr>
              <a:t>. "</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a:t>
            </a:r>
            <a:r>
              <a:rPr lang="en-US" sz="2400" dirty="0" err="1">
                <a:latin typeface="Times New Roman" panose="02020603050405020304" pitchFamily="18" charset="0"/>
                <a:cs typeface="Times New Roman" panose="02020603050405020304" pitchFamily="18" charset="0"/>
              </a:rPr>
              <a:t>Smatra</a:t>
            </a:r>
            <a:r>
              <a:rPr lang="en-US" sz="2400" dirty="0">
                <a:latin typeface="Times New Roman" panose="02020603050405020304" pitchFamily="18" charset="0"/>
                <a:cs typeface="Times New Roman" panose="02020603050405020304" pitchFamily="18" charset="0"/>
              </a:rPr>
              <a:t> se da je </a:t>
            </a:r>
            <a:r>
              <a:rPr lang="en-US" sz="2400" dirty="0" err="1">
                <a:latin typeface="Times New Roman" panose="02020603050405020304" pitchFamily="18" charset="0"/>
                <a:cs typeface="Times New Roman" panose="02020603050405020304" pitchFamily="18" charset="0"/>
              </a:rPr>
              <a:t>Osmi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amandman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zabranjen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samo</a:t>
            </a:r>
            <a:r>
              <a:rPr lang="en-US" sz="2400" dirty="0">
                <a:latin typeface="Times New Roman" panose="02020603050405020304" pitchFamily="18" charset="0"/>
                <a:cs typeface="Times New Roman" panose="02020603050405020304" pitchFamily="18" charset="0"/>
              </a:rPr>
              <a:t> one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pridodaju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teror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sramotu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inače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dopuštenoj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smrtnoj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kazni</a:t>
            </a:r>
            <a:r>
              <a:rPr lang="en-US" sz="2400" dirty="0">
                <a:latin typeface="Times New Roman" panose="02020603050405020304" pitchFamily="18" charset="0"/>
                <a:cs typeface="Times New Roman" panose="02020603050405020304" pitchFamily="18" charset="0"/>
              </a:rPr>
              <a:t> ..."</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 "...</a:t>
            </a:r>
            <a:r>
              <a:rPr lang="en-US" sz="2400" dirty="0" err="1">
                <a:latin typeface="Times New Roman" panose="02020603050405020304" pitchFamily="18" charset="0"/>
                <a:cs typeface="Times New Roman" panose="02020603050405020304" pitchFamily="18" charset="0"/>
              </a:rPr>
              <a:t>nedavne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istrage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koristeći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različite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uzorke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statističke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metode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neprestano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pokazuju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čvrstu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vezu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između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pogubljenja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smanjenih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stopa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ubojstava</a:t>
            </a:r>
            <a:r>
              <a:rPr lang="en-US" sz="2400" dirty="0">
                <a:latin typeface="Times New Roman" panose="02020603050405020304" pitchFamily="18" charset="0"/>
                <a:cs typeface="Times New Roman" panose="02020603050405020304" pitchFamily="18" charset="0"/>
              </a:rPr>
              <a:t> ... "</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 „</a:t>
            </a:r>
            <a:r>
              <a:rPr lang="en-US" sz="2400" dirty="0" err="1">
                <a:latin typeface="Times New Roman" panose="02020603050405020304" pitchFamily="18" charset="0"/>
                <a:cs typeface="Times New Roman" panose="02020603050405020304" pitchFamily="18" charset="0"/>
              </a:rPr>
              <a:t>Trebali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bismo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pogubiti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samo</a:t>
            </a:r>
            <a:r>
              <a:rPr lang="en-US" sz="2400" dirty="0">
                <a:latin typeface="Times New Roman" panose="02020603050405020304" pitchFamily="18" charset="0"/>
                <a:cs typeface="Times New Roman" panose="02020603050405020304" pitchFamily="18" charset="0"/>
              </a:rPr>
              <a:t> one </a:t>
            </a:r>
            <a:r>
              <a:rPr lang="en-US" sz="2400" dirty="0" err="1">
                <a:latin typeface="Times New Roman" panose="02020603050405020304" pitchFamily="18" charset="0"/>
                <a:cs typeface="Times New Roman" panose="02020603050405020304" pitchFamily="18" charset="0"/>
              </a:rPr>
              <a:t>koji</a:t>
            </a:r>
            <a:r>
              <a:rPr lang="en-US" sz="2400" dirty="0">
                <a:latin typeface="Times New Roman" panose="02020603050405020304" pitchFamily="18" charset="0"/>
                <a:cs typeface="Times New Roman" panose="02020603050405020304" pitchFamily="18" charset="0"/>
              </a:rPr>
              <a:t> to </a:t>
            </a:r>
            <a:r>
              <a:rPr lang="en-US" sz="2400" dirty="0" err="1">
                <a:latin typeface="Times New Roman" panose="02020603050405020304" pitchFamily="18" charset="0"/>
                <a:cs typeface="Times New Roman" panose="02020603050405020304" pitchFamily="18" charset="0"/>
              </a:rPr>
              <a:t>najviše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zaslužuju</a:t>
            </a:r>
            <a:r>
              <a:rPr lang="en-US" sz="2400" dirty="0">
                <a:latin typeface="Times New Roman" panose="02020603050405020304" pitchFamily="18" charset="0"/>
                <a:cs typeface="Times New Roman" panose="02020603050405020304" pitchFamily="18" charset="0"/>
              </a:rPr>
              <a:t>. I to ne </a:t>
            </a:r>
            <a:r>
              <a:rPr lang="en-US" sz="2400" dirty="0" err="1">
                <a:latin typeface="Times New Roman" panose="02020603050405020304" pitchFamily="18" charset="0"/>
                <a:cs typeface="Times New Roman" panose="02020603050405020304" pitchFamily="18" charset="0"/>
              </a:rPr>
              <a:t>nasumično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Poboljšajte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naše</a:t>
            </a:r>
            <a:r>
              <a:rPr lang="en-US" sz="2400" dirty="0">
                <a:latin typeface="Times New Roman" panose="02020603050405020304" pitchFamily="18" charset="0"/>
                <a:cs typeface="Times New Roman" panose="02020603050405020304" pitchFamily="18" charset="0"/>
              </a:rPr>
              <a:t> statute o </a:t>
            </a:r>
            <a:r>
              <a:rPr lang="en-US" sz="2400" dirty="0" err="1">
                <a:latin typeface="Times New Roman" panose="02020603050405020304" pitchFamily="18" charset="0"/>
                <a:cs typeface="Times New Roman" panose="02020603050405020304" pitchFamily="18" charset="0"/>
              </a:rPr>
              <a:t>smrtnim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kaznama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pregledajte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rečenice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svih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imaju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smrtnu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kaznu</a:t>
            </a:r>
            <a:r>
              <a:rPr lang="en-US" sz="2400" dirty="0">
                <a:latin typeface="Times New Roman" panose="02020603050405020304" pitchFamily="18" charset="0"/>
                <a:cs typeface="Times New Roman" panose="02020603050405020304" pitchFamily="18" charset="0"/>
              </a:rPr>
              <a:t>.“</a:t>
            </a:r>
            <a:endParaRPr lang="bs-Latn-B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776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600" dirty="0">
                <a:latin typeface="Times New Roman" panose="02020603050405020304" pitchFamily="18" charset="0"/>
                <a:cs typeface="Times New Roman" panose="02020603050405020304" pitchFamily="18" charset="0"/>
              </a:rPr>
              <a:t>5."Birači </a:t>
            </a:r>
            <a:r>
              <a:rPr lang="en-US" sz="2600" dirty="0" err="1">
                <a:latin typeface="Times New Roman" panose="02020603050405020304" pitchFamily="18" charset="0"/>
                <a:cs typeface="Times New Roman" panose="02020603050405020304" pitchFamily="18" charset="0"/>
              </a:rPr>
              <a:t>razumiju</a:t>
            </a:r>
            <a:r>
              <a:rPr lang="en-US" sz="2600" dirty="0">
                <a:latin typeface="Times New Roman" panose="02020603050405020304" pitchFamily="18" charset="0"/>
                <a:cs typeface="Times New Roman" panose="02020603050405020304" pitchFamily="18" charset="0"/>
              </a:rPr>
              <a:t> da </a:t>
            </a:r>
            <a:r>
              <a:rPr lang="en-US" sz="2600" dirty="0" err="1">
                <a:latin typeface="Times New Roman" panose="02020603050405020304" pitchFamily="18" charset="0"/>
                <a:cs typeface="Times New Roman" panose="02020603050405020304" pitchFamily="18" charset="0"/>
              </a:rPr>
              <a:t>su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zločinci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smrtnoj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kazni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osuđeni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najteže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zločine</a:t>
            </a:r>
            <a:r>
              <a:rPr lang="en-US" sz="2600" dirty="0">
                <a:latin typeface="Times New Roman" panose="02020603050405020304" pitchFamily="18" charset="0"/>
                <a:cs typeface="Times New Roman" panose="02020603050405020304" pitchFamily="18" charset="0"/>
              </a:rPr>
              <a:t>. Pravda je </a:t>
            </a:r>
            <a:r>
              <a:rPr lang="en-US" sz="2600" dirty="0" err="1">
                <a:latin typeface="Times New Roman" panose="02020603050405020304" pitchFamily="18" charset="0"/>
                <a:cs typeface="Times New Roman" panose="02020603050405020304" pitchFamily="18" charset="0"/>
              </a:rPr>
              <a:t>reformirana</a:t>
            </a:r>
            <a:r>
              <a:rPr lang="en-US" sz="2600" dirty="0">
                <a:latin typeface="Times New Roman" panose="02020603050405020304" pitchFamily="18" charset="0"/>
                <a:cs typeface="Times New Roman" panose="02020603050405020304" pitchFamily="18" charset="0"/>
              </a:rPr>
              <a:t>, a ne </a:t>
            </a:r>
            <a:r>
              <a:rPr lang="en-US" sz="2600" dirty="0" err="1">
                <a:latin typeface="Times New Roman" panose="02020603050405020304" pitchFamily="18" charset="0"/>
                <a:cs typeface="Times New Roman" panose="02020603050405020304" pitchFamily="18" charset="0"/>
              </a:rPr>
              <a:t>ukinuta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smrtna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kazna</a:t>
            </a:r>
            <a:r>
              <a:rPr lang="en-US" sz="2600" dirty="0">
                <a:latin typeface="Times New Roman" panose="02020603050405020304" pitchFamily="18" charset="0"/>
                <a:cs typeface="Times New Roman" panose="02020603050405020304" pitchFamily="18" charset="0"/>
              </a:rPr>
              <a:t>.	</a:t>
            </a:r>
            <a:endParaRPr lang="bs-Latn-BA"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6."...Rasa </a:t>
            </a:r>
            <a:r>
              <a:rPr lang="en-US" sz="2600" dirty="0" err="1">
                <a:latin typeface="Times New Roman" panose="02020603050405020304" pitchFamily="18" charset="0"/>
                <a:cs typeface="Times New Roman" panose="02020603050405020304" pitchFamily="18" charset="0"/>
              </a:rPr>
              <a:t>onih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koji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osuđeni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smrt</a:t>
            </a:r>
            <a:r>
              <a:rPr lang="en-US" sz="2600" dirty="0">
                <a:latin typeface="Times New Roman" panose="02020603050405020304" pitchFamily="18" charset="0"/>
                <a:cs typeface="Times New Roman" panose="02020603050405020304" pitchFamily="18" charset="0"/>
              </a:rPr>
              <a:t> od 1977. </a:t>
            </a:r>
            <a:r>
              <a:rPr lang="en-US" sz="2600" dirty="0" err="1">
                <a:latin typeface="Times New Roman" panose="02020603050405020304" pitchFamily="18" charset="0"/>
                <a:cs typeface="Times New Roman" panose="02020603050405020304" pitchFamily="18" charset="0"/>
              </a:rPr>
              <a:t>godine</a:t>
            </a:r>
            <a:r>
              <a:rPr lang="en-US" sz="2600" dirty="0">
                <a:latin typeface="Times New Roman" panose="02020603050405020304" pitchFamily="18" charset="0"/>
                <a:cs typeface="Times New Roman" panose="02020603050405020304" pitchFamily="18" charset="0"/>
              </a:rPr>
              <a:t> je </a:t>
            </a:r>
            <a:r>
              <a:rPr lang="en-US" sz="2600" dirty="0" err="1">
                <a:latin typeface="Times New Roman" panose="02020603050405020304" pitchFamily="18" charset="0"/>
                <a:cs typeface="Times New Roman" panose="02020603050405020304" pitchFamily="18" charset="0"/>
              </a:rPr>
              <a:t>sljedeći</a:t>
            </a:r>
            <a:r>
              <a:rPr lang="en-US" sz="2600" dirty="0">
                <a:latin typeface="Times New Roman" panose="02020603050405020304" pitchFamily="18" charset="0"/>
                <a:cs typeface="Times New Roman" panose="02020603050405020304" pitchFamily="18" charset="0"/>
              </a:rPr>
              <a:t>: 48,6 </a:t>
            </a:r>
            <a:r>
              <a:rPr lang="en-US" sz="2600" dirty="0" err="1">
                <a:latin typeface="Times New Roman" panose="02020603050405020304" pitchFamily="18" charset="0"/>
                <a:cs typeface="Times New Roman" panose="02020603050405020304" pitchFamily="18" charset="0"/>
              </a:rPr>
              <a:t>posto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bijelih</a:t>
            </a:r>
            <a:r>
              <a:rPr lang="en-US" sz="2600" dirty="0">
                <a:latin typeface="Times New Roman" panose="02020603050405020304" pitchFamily="18" charset="0"/>
                <a:cs typeface="Times New Roman" panose="02020603050405020304" pitchFamily="18" charset="0"/>
              </a:rPr>
              <a:t>; 40,9 </a:t>
            </a:r>
            <a:r>
              <a:rPr lang="en-US" sz="2600" dirty="0" err="1">
                <a:latin typeface="Times New Roman" panose="02020603050405020304" pitchFamily="18" charset="0"/>
                <a:cs typeface="Times New Roman" panose="02020603050405020304" pitchFamily="18" charset="0"/>
              </a:rPr>
              <a:t>posto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crnih</a:t>
            </a:r>
            <a:r>
              <a:rPr lang="en-US" sz="2600" dirty="0">
                <a:latin typeface="Times New Roman" panose="02020603050405020304" pitchFamily="18" charset="0"/>
                <a:cs typeface="Times New Roman" panose="02020603050405020304" pitchFamily="18" charset="0"/>
              </a:rPr>
              <a:t>; 8,9 </a:t>
            </a:r>
            <a:r>
              <a:rPr lang="en-US" sz="2600" dirty="0" err="1">
                <a:latin typeface="Times New Roman" panose="02020603050405020304" pitchFamily="18" charset="0"/>
                <a:cs typeface="Times New Roman" panose="02020603050405020304" pitchFamily="18" charset="0"/>
              </a:rPr>
              <a:t>posto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latinoamerikanki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1,6 </a:t>
            </a:r>
            <a:r>
              <a:rPr lang="en-US" sz="2600" dirty="0" err="1">
                <a:latin typeface="Times New Roman" panose="02020603050405020304" pitchFamily="18" charset="0"/>
                <a:cs typeface="Times New Roman" panose="02020603050405020304" pitchFamily="18" charset="0"/>
              </a:rPr>
              <a:t>posto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ostalih</a:t>
            </a:r>
            <a:r>
              <a:rPr lang="en-US" sz="2600" dirty="0">
                <a:latin typeface="Times New Roman" panose="02020603050405020304" pitchFamily="18" charset="0"/>
                <a:cs typeface="Times New Roman" panose="02020603050405020304" pitchFamily="18" charset="0"/>
              </a:rPr>
              <a:t>.“</a:t>
            </a:r>
            <a:endParaRPr lang="bs-Latn-BA"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7."... </a:t>
            </a:r>
            <a:r>
              <a:rPr lang="en-US" sz="2600" dirty="0" err="1">
                <a:latin typeface="Times New Roman" panose="02020603050405020304" pitchFamily="18" charset="0"/>
                <a:cs typeface="Times New Roman" panose="02020603050405020304" pitchFamily="18" charset="0"/>
              </a:rPr>
              <a:t>posljednjih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nekoliko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desetljeća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došlo</a:t>
            </a:r>
            <a:r>
              <a:rPr lang="en-US" sz="2600" dirty="0">
                <a:latin typeface="Times New Roman" panose="02020603050405020304" pitchFamily="18" charset="0"/>
                <a:cs typeface="Times New Roman" panose="02020603050405020304" pitchFamily="18" charset="0"/>
              </a:rPr>
              <a:t> je do </a:t>
            </a:r>
            <a:r>
              <a:rPr lang="en-US" sz="2600" dirty="0" err="1">
                <a:latin typeface="Times New Roman" panose="02020603050405020304" pitchFamily="18" charset="0"/>
                <a:cs typeface="Times New Roman" panose="02020603050405020304" pitchFamily="18" charset="0"/>
              </a:rPr>
              <a:t>uspostave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sustava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javnih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branitelja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koji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su</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mnogim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slučajevima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suparnici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nekim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najboljim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odvjetnicima</a:t>
            </a:r>
            <a:r>
              <a:rPr lang="en-US" sz="2600" dirty="0">
                <a:latin typeface="Times New Roman" panose="02020603050405020304" pitchFamily="18" charset="0"/>
                <a:cs typeface="Times New Roman" panose="02020603050405020304" pitchFamily="18" charset="0"/>
              </a:rPr>
              <a:t>... "</a:t>
            </a:r>
            <a:endParaRPr lang="bs-Latn-BA" sz="2600" dirty="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8.„... Ti </a:t>
            </a:r>
            <a:r>
              <a:rPr lang="en-US" sz="2600" dirty="0" err="1">
                <a:latin typeface="Times New Roman" panose="02020603050405020304" pitchFamily="18" charset="0"/>
                <a:cs typeface="Times New Roman" panose="02020603050405020304" pitchFamily="18" charset="0"/>
              </a:rPr>
              <a:t>liječnici</a:t>
            </a:r>
            <a:r>
              <a:rPr lang="en-US" sz="2600" dirty="0">
                <a:latin typeface="Times New Roman" panose="02020603050405020304" pitchFamily="18" charset="0"/>
                <a:cs typeface="Times New Roman" panose="02020603050405020304" pitchFamily="18" charset="0"/>
              </a:rPr>
              <a:t> ne </a:t>
            </a:r>
            <a:r>
              <a:rPr lang="en-US" sz="2600" dirty="0" err="1">
                <a:latin typeface="Times New Roman" panose="02020603050405020304" pitchFamily="18" charset="0"/>
                <a:cs typeface="Times New Roman" panose="02020603050405020304" pitchFamily="18" charset="0"/>
              </a:rPr>
              <a:t>ubijaju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svoje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pacijente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tješe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ih</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posljednjim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životnim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trenucima</a:t>
            </a:r>
            <a:r>
              <a:rPr lang="en-US" sz="2600" dirty="0">
                <a:latin typeface="Times New Roman" panose="02020603050405020304" pitchFamily="18" charset="0"/>
                <a:cs typeface="Times New Roman" panose="02020603050405020304" pitchFamily="18" charset="0"/>
              </a:rPr>
              <a:t> ..."</a:t>
            </a:r>
            <a:endParaRPr lang="bs-Latn-BA"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61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bs-Latn-BA" sz="2800" dirty="0">
                <a:latin typeface="Times New Roman" panose="02020603050405020304" pitchFamily="18" charset="0"/>
                <a:cs typeface="Times New Roman" panose="02020603050405020304" pitchFamily="18" charset="0"/>
              </a:rPr>
              <a:t>9. Zakoni o smrtnoj kazni stvaraju prostor za potencijalnu rehabilitaciju bez bavljenja pitanjima prekomjerne populacije u zatvorima.</a:t>
            </a:r>
          </a:p>
          <a:p>
            <a:r>
              <a:rPr lang="bs-Latn-BA" sz="2800" dirty="0">
                <a:latin typeface="Times New Roman" panose="02020603050405020304" pitchFamily="18" charset="0"/>
                <a:cs typeface="Times New Roman" panose="02020603050405020304" pitchFamily="18" charset="0"/>
              </a:rPr>
              <a:t>10.“.. Kad se neko suoči s suđenjem ili posljedicama njegovih postupaka, tada bi zakon trebao biti u mogućnosti postupati na radnje na način koji druge ljude obeshrabruje da rade istu stvar.“</a:t>
            </a:r>
          </a:p>
          <a:p>
            <a:r>
              <a:rPr lang="bs-Latn-BA" sz="2800" dirty="0">
                <a:latin typeface="Times New Roman" panose="02020603050405020304" pitchFamily="18" charset="0"/>
                <a:cs typeface="Times New Roman" panose="02020603050405020304" pitchFamily="18" charset="0"/>
              </a:rPr>
              <a:t>11.“ Eliminira mogućnost ilegalnog bijega. Čak i ako pojedinac uspije preživjeti njihov pokušaj smaknuća, zakon dopušta još jedan pokušaj."</a:t>
            </a:r>
          </a:p>
          <a:p>
            <a:endParaRPr lang="bs-Latn-B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520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bs-Latn-BA" sz="2200" u="sng" dirty="0">
                <a:latin typeface="Times New Roman" panose="02020603050405020304" pitchFamily="18" charset="0"/>
                <a:cs typeface="Times New Roman" panose="02020603050405020304" pitchFamily="18" charset="0"/>
              </a:rPr>
              <a:t>ARGUMENTI PROTIV</a:t>
            </a:r>
          </a:p>
          <a:p>
            <a:r>
              <a:rPr lang="en-US" sz="2200" dirty="0">
                <a:latin typeface="Times New Roman" panose="02020603050405020304" pitchFamily="18" charset="0"/>
                <a:cs typeface="Times New Roman" panose="02020603050405020304" pitchFamily="18" charset="0"/>
              </a:rPr>
              <a:t>1.“... </a:t>
            </a:r>
            <a:r>
              <a:rPr lang="en-US" sz="2200" dirty="0" err="1">
                <a:latin typeface="Times New Roman" panose="02020603050405020304" pitchFamily="18" charset="0"/>
                <a:cs typeface="Times New Roman" panose="02020603050405020304" pitchFamily="18" charset="0"/>
              </a:rPr>
              <a:t>Ustav</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zabranjuje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razne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grozne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kazne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prije</a:t>
            </a:r>
            <a:r>
              <a:rPr lang="en-US" sz="2200" dirty="0">
                <a:latin typeface="Times New Roman" panose="02020603050405020304" pitchFamily="18" charset="0"/>
                <a:cs typeface="Times New Roman" panose="02020603050405020304" pitchFamily="18" charset="0"/>
              </a:rPr>
              <a:t> bile </a:t>
            </a:r>
            <a:r>
              <a:rPr lang="en-US" sz="2200" dirty="0" err="1">
                <a:latin typeface="Times New Roman" panose="02020603050405020304" pitchFamily="18" charset="0"/>
                <a:cs typeface="Times New Roman" panose="02020603050405020304" pitchFamily="18" charset="0"/>
              </a:rPr>
              <a:t>uobičajene</a:t>
            </a:r>
            <a:r>
              <a:rPr lang="en-US" sz="2200" dirty="0">
                <a:latin typeface="Times New Roman" panose="02020603050405020304" pitchFamily="18" charset="0"/>
                <a:cs typeface="Times New Roman" panose="02020603050405020304" pitchFamily="18" charset="0"/>
              </a:rPr>
              <a:t> ...“</a:t>
            </a:r>
            <a:endParaRPr lang="bs-Latn-BA"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2. „..</a:t>
            </a:r>
            <a:r>
              <a:rPr lang="en-US" sz="2200" dirty="0" err="1">
                <a:latin typeface="Times New Roman" panose="02020603050405020304" pitchFamily="18" charset="0"/>
                <a:cs typeface="Times New Roman" panose="02020603050405020304" pitchFamily="18" charset="0"/>
              </a:rPr>
              <a:t>prošle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godine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počinjeno</a:t>
            </a:r>
            <a:r>
              <a:rPr lang="en-US" sz="2200" dirty="0">
                <a:latin typeface="Times New Roman" panose="02020603050405020304" pitchFamily="18" charset="0"/>
                <a:cs typeface="Times New Roman" panose="02020603050405020304" pitchFamily="18" charset="0"/>
              </a:rPr>
              <a:t> je </a:t>
            </a:r>
            <a:r>
              <a:rPr lang="en-US" sz="2200" dirty="0" err="1">
                <a:latin typeface="Times New Roman" panose="02020603050405020304" pitchFamily="18" charset="0"/>
                <a:cs typeface="Times New Roman" panose="02020603050405020304" pitchFamily="18" charset="0"/>
              </a:rPr>
              <a:t>oko</a:t>
            </a:r>
            <a:r>
              <a:rPr lang="en-US" sz="2200" dirty="0">
                <a:latin typeface="Times New Roman" panose="02020603050405020304" pitchFamily="18" charset="0"/>
                <a:cs typeface="Times New Roman" panose="02020603050405020304" pitchFamily="18" charset="0"/>
              </a:rPr>
              <a:t> 14 000 </a:t>
            </a:r>
            <a:r>
              <a:rPr lang="en-US" sz="2200" dirty="0" err="1">
                <a:latin typeface="Times New Roman" panose="02020603050405020304" pitchFamily="18" charset="0"/>
                <a:cs typeface="Times New Roman" panose="02020603050405020304" pitchFamily="18" charset="0"/>
              </a:rPr>
              <a:t>ubojstava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izvršeno</a:t>
            </a:r>
            <a:r>
              <a:rPr lang="en-US" sz="2200" dirty="0">
                <a:latin typeface="Times New Roman" panose="02020603050405020304" pitchFamily="18" charset="0"/>
                <a:cs typeface="Times New Roman" panose="02020603050405020304" pitchFamily="18" charset="0"/>
              </a:rPr>
              <a:t> je </a:t>
            </a:r>
            <a:r>
              <a:rPr lang="en-US" sz="2200" dirty="0" err="1">
                <a:latin typeface="Times New Roman" panose="02020603050405020304" pitchFamily="18" charset="0"/>
                <a:cs typeface="Times New Roman" panose="02020603050405020304" pitchFamily="18" charset="0"/>
              </a:rPr>
              <a:t>samo</a:t>
            </a:r>
            <a:r>
              <a:rPr lang="en-US" sz="2200" dirty="0">
                <a:latin typeface="Times New Roman" panose="02020603050405020304" pitchFamily="18" charset="0"/>
                <a:cs typeface="Times New Roman" panose="02020603050405020304" pitchFamily="18" charset="0"/>
              </a:rPr>
              <a:t> 35 </a:t>
            </a:r>
            <a:r>
              <a:rPr lang="en-US" sz="2200" dirty="0" err="1">
                <a:latin typeface="Times New Roman" panose="02020603050405020304" pitchFamily="18" charset="0"/>
                <a:cs typeface="Times New Roman" panose="02020603050405020304" pitchFamily="18" charset="0"/>
              </a:rPr>
              <a:t>pogubljenja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Vjerojatnost</a:t>
            </a:r>
            <a:r>
              <a:rPr lang="en-US" sz="2200" dirty="0">
                <a:latin typeface="Times New Roman" panose="02020603050405020304" pitchFamily="18" charset="0"/>
                <a:cs typeface="Times New Roman" panose="02020603050405020304" pitchFamily="18" charset="0"/>
              </a:rPr>
              <a:t> je </a:t>
            </a:r>
            <a:r>
              <a:rPr lang="en-US" sz="2200" dirty="0" err="1">
                <a:latin typeface="Times New Roman" panose="02020603050405020304" pitchFamily="18" charset="0"/>
                <a:cs typeface="Times New Roman" panose="02020603050405020304" pitchFamily="18" charset="0"/>
              </a:rPr>
              <a:t>nevjerojatno</a:t>
            </a:r>
            <a:r>
              <a:rPr lang="en-US" sz="2200" dirty="0">
                <a:latin typeface="Times New Roman" panose="02020603050405020304" pitchFamily="18" charset="0"/>
                <a:cs typeface="Times New Roman" panose="02020603050405020304" pitchFamily="18" charset="0"/>
              </a:rPr>
              <a:t> mala da </a:t>
            </a:r>
            <a:r>
              <a:rPr lang="en-US" sz="2200" dirty="0" err="1">
                <a:latin typeface="Times New Roman" panose="02020603050405020304" pitchFamily="18" charset="0"/>
                <a:cs typeface="Times New Roman" panose="02020603050405020304" pitchFamily="18" charset="0"/>
              </a:rPr>
              <a:t>će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neka</a:t>
            </a:r>
            <a:r>
              <a:rPr lang="en-US" sz="2200" dirty="0">
                <a:latin typeface="Times New Roman" panose="02020603050405020304" pitchFamily="18" charset="0"/>
                <a:cs typeface="Times New Roman" panose="02020603050405020304" pitchFamily="18" charset="0"/>
              </a:rPr>
              <a:t> mala </a:t>
            </a:r>
            <a:r>
              <a:rPr lang="en-US" sz="2200" dirty="0" err="1">
                <a:latin typeface="Times New Roman" panose="02020603050405020304" pitchFamily="18" charset="0"/>
                <a:cs typeface="Times New Roman" panose="02020603050405020304" pitchFamily="18" charset="0"/>
              </a:rPr>
              <a:t>šansa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pogubljenje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mnogo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godina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nakon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počinjenja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zločina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utjecati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ponašanje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sociopatskog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devijanta</a:t>
            </a:r>
            <a:r>
              <a:rPr lang="en-US" sz="2200" dirty="0">
                <a:latin typeface="Times New Roman" panose="02020603050405020304" pitchFamily="18" charset="0"/>
                <a:cs typeface="Times New Roman" panose="02020603050405020304" pitchFamily="18" charset="0"/>
              </a:rPr>
              <a:t>."</a:t>
            </a:r>
            <a:endParaRPr lang="bs-Latn-BA"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3. “... </a:t>
            </a:r>
            <a:r>
              <a:rPr lang="en-US" sz="2200" dirty="0" err="1">
                <a:latin typeface="Times New Roman" panose="02020603050405020304" pitchFamily="18" charset="0"/>
                <a:cs typeface="Times New Roman" panose="02020603050405020304" pitchFamily="18" charset="0"/>
              </a:rPr>
              <a:t>postoje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zakoni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koji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sprječavaju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pojedince</a:t>
            </a:r>
            <a:r>
              <a:rPr lang="en-US" sz="2200" dirty="0">
                <a:latin typeface="Times New Roman" panose="02020603050405020304" pitchFamily="18" charset="0"/>
                <a:cs typeface="Times New Roman" panose="02020603050405020304" pitchFamily="18" charset="0"/>
              </a:rPr>
              <a:t> da se </a:t>
            </a:r>
            <a:r>
              <a:rPr lang="en-US" sz="2200" dirty="0" err="1">
                <a:latin typeface="Times New Roman" panose="02020603050405020304" pitchFamily="18" charset="0"/>
                <a:cs typeface="Times New Roman" panose="02020603050405020304" pitchFamily="18" charset="0"/>
              </a:rPr>
              <a:t>osvete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dobiju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svoju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viziju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pravde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Ako</a:t>
            </a:r>
            <a:r>
              <a:rPr lang="en-US" sz="2200" dirty="0">
                <a:latin typeface="Times New Roman" panose="02020603050405020304" pitchFamily="18" charset="0"/>
                <a:cs typeface="Times New Roman" panose="02020603050405020304" pitchFamily="18" charset="0"/>
              </a:rPr>
              <a:t> to </a:t>
            </a:r>
            <a:r>
              <a:rPr lang="en-US" sz="2200" dirty="0" err="1">
                <a:latin typeface="Times New Roman" panose="02020603050405020304" pitchFamily="18" charset="0"/>
                <a:cs typeface="Times New Roman" panose="02020603050405020304" pitchFamily="18" charset="0"/>
              </a:rPr>
              <a:t>učine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primjer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žrtva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ubije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počinitelja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postaju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počinitelji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plaćaju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cijenu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zakonski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moralno</a:t>
            </a: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Nijedan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nacionalni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interes</a:t>
            </a:r>
            <a:r>
              <a:rPr lang="en-US" sz="2200" dirty="0">
                <a:latin typeface="Times New Roman" panose="02020603050405020304" pitchFamily="18" charset="0"/>
                <a:cs typeface="Times New Roman" panose="02020603050405020304" pitchFamily="18" charset="0"/>
              </a:rPr>
              <a:t> ne </a:t>
            </a:r>
            <a:r>
              <a:rPr lang="en-US" sz="2200" dirty="0" err="1">
                <a:latin typeface="Times New Roman" panose="02020603050405020304" pitchFamily="18" charset="0"/>
                <a:cs typeface="Times New Roman" panose="02020603050405020304" pitchFamily="18" charset="0"/>
              </a:rPr>
              <a:t>može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opravdati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kršenje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ljudskih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prava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poput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smrtne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kazne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mučenja</a:t>
            </a:r>
            <a:r>
              <a:rPr lang="en-US" sz="2200" dirty="0">
                <a:latin typeface="Times New Roman" panose="02020603050405020304" pitchFamily="18" charset="0"/>
                <a:cs typeface="Times New Roman" panose="02020603050405020304" pitchFamily="18" charset="0"/>
              </a:rPr>
              <a:t>. „</a:t>
            </a:r>
            <a:endParaRPr lang="bs-Latn-BA"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4. "</a:t>
            </a:r>
            <a:r>
              <a:rPr lang="en-US" sz="2200" dirty="0" err="1">
                <a:latin typeface="Times New Roman" panose="02020603050405020304" pitchFamily="18" charset="0"/>
                <a:cs typeface="Times New Roman" panose="02020603050405020304" pitchFamily="18" charset="0"/>
              </a:rPr>
              <a:t>Preko</a:t>
            </a:r>
            <a:r>
              <a:rPr lang="en-US" sz="2200" dirty="0">
                <a:latin typeface="Times New Roman" panose="02020603050405020304" pitchFamily="18" charset="0"/>
                <a:cs typeface="Times New Roman" panose="02020603050405020304" pitchFamily="18" charset="0"/>
              </a:rPr>
              <a:t> 150 </a:t>
            </a:r>
            <a:r>
              <a:rPr lang="en-US" sz="2200" dirty="0" err="1">
                <a:latin typeface="Times New Roman" panose="02020603050405020304" pitchFamily="18" charset="0"/>
                <a:cs typeface="Times New Roman" panose="02020603050405020304" pitchFamily="18" charset="0"/>
              </a:rPr>
              <a:t>ljudi</a:t>
            </a:r>
            <a:r>
              <a:rPr lang="en-US" sz="2200" dirty="0">
                <a:latin typeface="Times New Roman" panose="02020603050405020304" pitchFamily="18" charset="0"/>
                <a:cs typeface="Times New Roman" panose="02020603050405020304" pitchFamily="18" charset="0"/>
              </a:rPr>
              <a:t> u </a:t>
            </a:r>
            <a:r>
              <a:rPr lang="en-US" sz="2200" dirty="0" err="1">
                <a:latin typeface="Times New Roman" panose="02020603050405020304" pitchFamily="18" charset="0"/>
                <a:cs typeface="Times New Roman" panose="02020603050405020304" pitchFamily="18" charset="0"/>
              </a:rPr>
              <a:t>posljednjih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nekoliko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godina</a:t>
            </a:r>
            <a:r>
              <a:rPr lang="en-US" sz="2200" dirty="0">
                <a:latin typeface="Times New Roman" panose="02020603050405020304" pitchFamily="18" charset="0"/>
                <a:cs typeface="Times New Roman" panose="02020603050405020304" pitchFamily="18" charset="0"/>
              </a:rPr>
              <a:t> je </a:t>
            </a:r>
            <a:r>
              <a:rPr lang="en-US" sz="2200" dirty="0" err="1">
                <a:latin typeface="Times New Roman" panose="02020603050405020304" pitchFamily="18" charset="0"/>
                <a:cs typeface="Times New Roman" panose="02020603050405020304" pitchFamily="18" charset="0"/>
              </a:rPr>
              <a:t>bilo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nevino</a:t>
            </a:r>
            <a:r>
              <a:rPr lang="en-US" sz="2200" dirty="0">
                <a:latin typeface="Times New Roman" panose="02020603050405020304" pitchFamily="18" charset="0"/>
                <a:cs typeface="Times New Roman" panose="02020603050405020304" pitchFamily="18" charset="0"/>
              </a:rPr>
              <a:t>, a </a:t>
            </a:r>
            <a:r>
              <a:rPr lang="en-US" sz="2200" dirty="0" err="1">
                <a:latin typeface="Times New Roman" panose="02020603050405020304" pitchFamily="18" charset="0"/>
                <a:cs typeface="Times New Roman" panose="02020603050405020304" pitchFamily="18" charset="0"/>
              </a:rPr>
              <a:t>bila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im</a:t>
            </a:r>
            <a:r>
              <a:rPr lang="en-US" sz="2200" dirty="0">
                <a:latin typeface="Times New Roman" panose="02020603050405020304" pitchFamily="18" charset="0"/>
                <a:cs typeface="Times New Roman" panose="02020603050405020304" pitchFamily="18" charset="0"/>
              </a:rPr>
              <a:t> je </a:t>
            </a:r>
            <a:r>
              <a:rPr lang="en-US" sz="2200" dirty="0" err="1">
                <a:latin typeface="Times New Roman" panose="02020603050405020304" pitchFamily="18" charset="0"/>
                <a:cs typeface="Times New Roman" panose="02020603050405020304" pitchFamily="18" charset="0"/>
              </a:rPr>
              <a:t>izrečena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smrtna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kazna</a:t>
            </a:r>
            <a:r>
              <a:rPr lang="en-US" sz="2200" dirty="0">
                <a:latin typeface="Times New Roman" panose="02020603050405020304" pitchFamily="18" charset="0"/>
                <a:cs typeface="Times New Roman" panose="02020603050405020304" pitchFamily="18" charset="0"/>
              </a:rPr>
              <a:t>.“</a:t>
            </a:r>
            <a:endParaRPr lang="bs-Latn-BA" sz="2200" dirty="0">
              <a:latin typeface="Times New Roman" panose="02020603050405020304" pitchFamily="18" charset="0"/>
              <a:cs typeface="Times New Roman" panose="02020603050405020304" pitchFamily="18" charset="0"/>
            </a:endParaRPr>
          </a:p>
          <a:p>
            <a:pPr marL="0" indent="0">
              <a:buNone/>
            </a:pPr>
            <a:endParaRPr lang="bs-Latn-BA" u="sng" dirty="0"/>
          </a:p>
        </p:txBody>
      </p:sp>
    </p:spTree>
    <p:extLst>
      <p:ext uri="{BB962C8B-B14F-4D97-AF65-F5344CB8AC3E}">
        <p14:creationId xmlns:p14="http://schemas.microsoft.com/office/powerpoint/2010/main" val="417328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300" dirty="0">
                <a:latin typeface="Times New Roman" panose="02020603050405020304" pitchFamily="18" charset="0"/>
                <a:cs typeface="Times New Roman" panose="02020603050405020304" pitchFamily="18" charset="0"/>
              </a:rPr>
              <a:t>5. „..Kao </a:t>
            </a:r>
            <a:r>
              <a:rPr lang="en-US" sz="2300" dirty="0" err="1">
                <a:latin typeface="Times New Roman" panose="02020603050405020304" pitchFamily="18" charset="0"/>
                <a:cs typeface="Times New Roman" panose="02020603050405020304" pitchFamily="18" charset="0"/>
              </a:rPr>
              <a:t>tužitelj</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vidio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sam</a:t>
            </a:r>
            <a:r>
              <a:rPr lang="en-US" sz="2300" dirty="0">
                <a:latin typeface="Times New Roman" panose="02020603050405020304" pitchFamily="18" charset="0"/>
                <a:cs typeface="Times New Roman" panose="02020603050405020304" pitchFamily="18" charset="0"/>
              </a:rPr>
              <a:t> da se </a:t>
            </a:r>
            <a:r>
              <a:rPr lang="en-US" sz="2300" dirty="0" err="1">
                <a:latin typeface="Times New Roman" panose="02020603050405020304" pitchFamily="18" charset="0"/>
                <a:cs typeface="Times New Roman" panose="02020603050405020304" pitchFamily="18" charset="0"/>
              </a:rPr>
              <a:t>na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osnovu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rasne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osnavštine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smrtne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kazne</a:t>
            </a:r>
            <a:r>
              <a:rPr lang="en-US" sz="2300" dirty="0">
                <a:latin typeface="Times New Roman" panose="02020603050405020304" pitchFamily="18" charset="0"/>
                <a:cs typeface="Times New Roman" panose="02020603050405020304" pitchFamily="18" charset="0"/>
              </a:rPr>
              <a:t> ne </a:t>
            </a:r>
            <a:r>
              <a:rPr lang="en-US" sz="2300" dirty="0" err="1">
                <a:latin typeface="Times New Roman" panose="02020603050405020304" pitchFamily="18" charset="0"/>
                <a:cs typeface="Times New Roman" panose="02020603050405020304" pitchFamily="18" charset="0"/>
              </a:rPr>
              <a:t>može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opravdati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ili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objasniti</a:t>
            </a:r>
            <a:r>
              <a:rPr lang="en-US" sz="2300" dirty="0">
                <a:latin typeface="Times New Roman" panose="02020603050405020304" pitchFamily="18" charset="0"/>
                <a:cs typeface="Times New Roman" panose="02020603050405020304" pitchFamily="18" charset="0"/>
              </a:rPr>
              <a:t> - </a:t>
            </a:r>
            <a:r>
              <a:rPr lang="en-US" sz="2300" dirty="0" err="1">
                <a:latin typeface="Times New Roman" panose="02020603050405020304" pitchFamily="18" charset="0"/>
                <a:cs typeface="Times New Roman" panose="02020603050405020304" pitchFamily="18" charset="0"/>
              </a:rPr>
              <a:t>i</a:t>
            </a:r>
            <a:r>
              <a:rPr lang="en-US" sz="2300" dirty="0">
                <a:latin typeface="Times New Roman" panose="02020603050405020304" pitchFamily="18" charset="0"/>
                <a:cs typeface="Times New Roman" panose="02020603050405020304" pitchFamily="18" charset="0"/>
              </a:rPr>
              <a:t> da je </a:t>
            </a:r>
            <a:r>
              <a:rPr lang="en-US" sz="2300" dirty="0" err="1">
                <a:latin typeface="Times New Roman" panose="02020603050405020304" pitchFamily="18" charset="0"/>
                <a:cs typeface="Times New Roman" panose="02020603050405020304" pitchFamily="18" charset="0"/>
              </a:rPr>
              <a:t>ovom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dubokom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pogrešnom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praksom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oduzeto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previše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nevinih</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života</a:t>
            </a:r>
            <a:r>
              <a:rPr lang="en-US" sz="2300" dirty="0">
                <a:latin typeface="Times New Roman" panose="02020603050405020304" pitchFamily="18" charset="0"/>
                <a:cs typeface="Times New Roman" panose="02020603050405020304" pitchFamily="18" charset="0"/>
              </a:rPr>
              <a:t>."</a:t>
            </a:r>
            <a:endParaRPr lang="bs-Latn-BA" sz="23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6. „U </a:t>
            </a:r>
            <a:r>
              <a:rPr lang="en-US" sz="2300" dirty="0" err="1">
                <a:latin typeface="Times New Roman" panose="02020603050405020304" pitchFamily="18" charset="0"/>
                <a:cs typeface="Times New Roman" panose="02020603050405020304" pitchFamily="18" charset="0"/>
              </a:rPr>
              <a:t>mnogim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slučajevima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imenovani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odvjetnici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prezaposleni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nedovoljno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plaćeni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ili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nedostaje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iskustvo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suđenja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koje</a:t>
            </a:r>
            <a:r>
              <a:rPr lang="en-US" sz="2300" dirty="0">
                <a:latin typeface="Times New Roman" panose="02020603050405020304" pitchFamily="18" charset="0"/>
                <a:cs typeface="Times New Roman" panose="02020603050405020304" pitchFamily="18" charset="0"/>
              </a:rPr>
              <a:t> je </a:t>
            </a:r>
            <a:r>
              <a:rPr lang="en-US" sz="2300" dirty="0" err="1">
                <a:latin typeface="Times New Roman" panose="02020603050405020304" pitchFamily="18" charset="0"/>
                <a:cs typeface="Times New Roman" panose="02020603050405020304" pitchFamily="18" charset="0"/>
              </a:rPr>
              <a:t>potrebno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za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slučajeve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smrtne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kazne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Pravo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odvjetnika</a:t>
            </a:r>
            <a:r>
              <a:rPr lang="en-US" sz="2300" dirty="0">
                <a:latin typeface="Times New Roman" panose="02020603050405020304" pitchFamily="18" charset="0"/>
                <a:cs typeface="Times New Roman" panose="02020603050405020304" pitchFamily="18" charset="0"/>
              </a:rPr>
              <a:t> je </a:t>
            </a:r>
            <a:r>
              <a:rPr lang="en-US" sz="2300" dirty="0" err="1">
                <a:latin typeface="Times New Roman" panose="02020603050405020304" pitchFamily="18" charset="0"/>
                <a:cs typeface="Times New Roman" panose="02020603050405020304" pitchFamily="18" charset="0"/>
              </a:rPr>
              <a:t>vitalni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znak</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američkog</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pravosudnog</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sustava</a:t>
            </a:r>
            <a:r>
              <a:rPr lang="en-US" sz="2300" dirty="0">
                <a:latin typeface="Times New Roman" panose="02020603050405020304" pitchFamily="18" charset="0"/>
                <a:cs typeface="Times New Roman" panose="02020603050405020304" pitchFamily="18" charset="0"/>
              </a:rPr>
              <a:t>."</a:t>
            </a:r>
            <a:endParaRPr lang="bs-Latn-BA" sz="23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7. " </a:t>
            </a:r>
            <a:r>
              <a:rPr lang="en-US" sz="2300" dirty="0" err="1">
                <a:latin typeface="Times New Roman" panose="02020603050405020304" pitchFamily="18" charset="0"/>
                <a:cs typeface="Times New Roman" panose="02020603050405020304" pitchFamily="18" charset="0"/>
              </a:rPr>
              <a:t>Imati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državni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mandat</a:t>
            </a:r>
            <a:r>
              <a:rPr lang="en-US" sz="2300" dirty="0">
                <a:latin typeface="Times New Roman" panose="02020603050405020304" pitchFamily="18" charset="0"/>
                <a:cs typeface="Times New Roman" panose="02020603050405020304" pitchFamily="18" charset="0"/>
              </a:rPr>
              <a:t> da se </a:t>
            </a:r>
            <a:r>
              <a:rPr lang="en-US" sz="2300" dirty="0" err="1">
                <a:latin typeface="Times New Roman" panose="02020603050405020304" pitchFamily="18" charset="0"/>
                <a:cs typeface="Times New Roman" panose="02020603050405020304" pitchFamily="18" charset="0"/>
              </a:rPr>
              <a:t>liječničke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vještine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okrenu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protivno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ljudskom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biću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potkopava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osnovni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etički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temelj</a:t>
            </a:r>
            <a:r>
              <a:rPr lang="en-US" sz="2300" dirty="0">
                <a:latin typeface="Times New Roman" panose="02020603050405020304" pitchFamily="18" charset="0"/>
                <a:cs typeface="Times New Roman" panose="02020603050405020304" pitchFamily="18" charset="0"/>
              </a:rPr>
              <a:t> medicine."</a:t>
            </a:r>
            <a:endParaRPr lang="bs-Latn-BA" sz="2300" dirty="0">
              <a:latin typeface="Times New Roman" panose="02020603050405020304" pitchFamily="18" charset="0"/>
              <a:cs typeface="Times New Roman" panose="02020603050405020304" pitchFamily="18" charset="0"/>
            </a:endParaRPr>
          </a:p>
          <a:p>
            <a:r>
              <a:rPr lang="bs-Latn-BA" sz="2300" dirty="0">
                <a:latin typeface="Times New Roman" panose="02020603050405020304" pitchFamily="18" charset="0"/>
                <a:cs typeface="Times New Roman" panose="02020603050405020304" pitchFamily="18" charset="0"/>
              </a:rPr>
              <a:t>8. Postoje druge mogućnosti osim smrtne kazne da se ljudi zadrže u zatvoru.</a:t>
            </a:r>
          </a:p>
          <a:p>
            <a:r>
              <a:rPr lang="bs-Latn-BA" sz="2300" dirty="0">
                <a:latin typeface="Times New Roman" panose="02020603050405020304" pitchFamily="18" charset="0"/>
                <a:cs typeface="Times New Roman" panose="02020603050405020304" pitchFamily="18" charset="0"/>
              </a:rPr>
              <a:t>9. Stvara mogućnost odmjeravanja smrtne kazne maloljetnicima.</a:t>
            </a:r>
          </a:p>
        </p:txBody>
      </p:sp>
    </p:spTree>
    <p:extLst>
      <p:ext uri="{BB962C8B-B14F-4D97-AF65-F5344CB8AC3E}">
        <p14:creationId xmlns:p14="http://schemas.microsoft.com/office/powerpoint/2010/main" val="233492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Times New Roman" panose="02020603050405020304" pitchFamily="18" charset="0"/>
                <a:cs typeface="Times New Roman" panose="02020603050405020304" pitchFamily="18" charset="0"/>
              </a:rPr>
              <a:t>6. SMRTNA KAZNA U BIH I REGIONU</a:t>
            </a:r>
          </a:p>
        </p:txBody>
      </p:sp>
      <p:sp>
        <p:nvSpPr>
          <p:cNvPr id="3" name="Content Placeholder 2"/>
          <p:cNvSpPr>
            <a:spLocks noGrp="1"/>
          </p:cNvSpPr>
          <p:nvPr>
            <p:ph idx="1"/>
          </p:nvPr>
        </p:nvSpPr>
        <p:spPr>
          <a:xfrm>
            <a:off x="1104900" y="1600200"/>
            <a:ext cx="5462155" cy="4572000"/>
          </a:xfrm>
        </p:spPr>
        <p:txBody>
          <a:bodyPr>
            <a:normAutofit/>
          </a:bodyPr>
          <a:lstStyle/>
          <a:p>
            <a:r>
              <a:rPr lang="bs-Latn-BA" dirty="0">
                <a:latin typeface="Times New Roman" panose="02020603050405020304" pitchFamily="18" charset="0"/>
                <a:cs typeface="Times New Roman" panose="02020603050405020304" pitchFamily="18" charset="0"/>
              </a:rPr>
              <a:t>S</a:t>
            </a:r>
            <a:r>
              <a:rPr lang="en-US" dirty="0" err="1">
                <a:latin typeface="Times New Roman" panose="02020603050405020304" pitchFamily="18" charset="0"/>
                <a:cs typeface="Times New Roman" panose="02020603050405020304" pitchFamily="18" charset="0"/>
              </a:rPr>
              <a:t>mrtne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posljednji</a:t>
            </a:r>
            <a:r>
              <a:rPr lang="en-US" dirty="0">
                <a:latin typeface="Times New Roman" panose="02020603050405020304" pitchFamily="18" charset="0"/>
                <a:cs typeface="Times New Roman" panose="02020603050405020304" pitchFamily="18" charset="0"/>
              </a:rPr>
              <a:t> put </a:t>
            </a:r>
            <a:r>
              <a:rPr lang="en-US" dirty="0" err="1">
                <a:latin typeface="Times New Roman" panose="02020603050405020304" pitchFamily="18" charset="0"/>
                <a:cs typeface="Times New Roman" panose="02020603050405020304" pitchFamily="18" charset="0"/>
              </a:rPr>
              <a:t>provedene</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Bosna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Hercegovina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strijeljanje</a:t>
            </a:r>
            <a:r>
              <a:rPr lang="en-US" dirty="0">
                <a:latin typeface="Times New Roman" panose="02020603050405020304" pitchFamily="18" charset="0"/>
                <a:cs typeface="Times New Roman" panose="02020603050405020304" pitchFamily="18" charset="0"/>
              </a:rPr>
              <a:t> 1977. </a:t>
            </a:r>
            <a:r>
              <a:rPr lang="en-US" dirty="0" err="1">
                <a:latin typeface="Times New Roman" panose="02020603050405020304" pitchFamily="18" charset="0"/>
                <a:cs typeface="Times New Roman" panose="02020603050405020304" pitchFamily="18" charset="0"/>
              </a:rPr>
              <a:t>godine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Srbija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strijeljanje</a:t>
            </a:r>
            <a:r>
              <a:rPr lang="en-US" dirty="0">
                <a:latin typeface="Times New Roman" panose="02020603050405020304" pitchFamily="18" charset="0"/>
                <a:cs typeface="Times New Roman" panose="02020603050405020304" pitchFamily="18" charset="0"/>
              </a:rPr>
              <a:t>, 1992. </a:t>
            </a:r>
            <a:r>
              <a:rPr lang="en-US" dirty="0" err="1">
                <a:latin typeface="Times New Roman" panose="02020603050405020304" pitchFamily="18" charset="0"/>
                <a:cs typeface="Times New Roman" panose="02020603050405020304" pitchFamily="18" charset="0"/>
              </a:rPr>
              <a:t>godine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Hrvatska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strijeljanje</a:t>
            </a:r>
            <a:r>
              <a:rPr lang="en-US" dirty="0">
                <a:latin typeface="Times New Roman" panose="02020603050405020304" pitchFamily="18" charset="0"/>
                <a:cs typeface="Times New Roman" panose="02020603050405020304" pitchFamily="18" charset="0"/>
              </a:rPr>
              <a:t>, 1987. </a:t>
            </a:r>
            <a:r>
              <a:rPr lang="en-US" dirty="0" err="1">
                <a:latin typeface="Times New Roman" panose="02020603050405020304" pitchFamily="18" charset="0"/>
                <a:cs typeface="Times New Roman" panose="02020603050405020304" pitchFamily="18" charset="0"/>
              </a:rPr>
              <a:t>godine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Crna</a:t>
            </a:r>
            <a:r>
              <a:rPr lang="en-US" dirty="0">
                <a:latin typeface="Times New Roman" panose="02020603050405020304" pitchFamily="18" charset="0"/>
                <a:cs typeface="Times New Roman" panose="02020603050405020304" pitchFamily="18" charset="0"/>
              </a:rPr>
              <a:t> Gora: </a:t>
            </a:r>
            <a:r>
              <a:rPr lang="en-US" dirty="0" err="1">
                <a:latin typeface="Times New Roman" panose="02020603050405020304" pitchFamily="18" charset="0"/>
                <a:cs typeface="Times New Roman" panose="02020603050405020304" pitchFamily="18" charset="0"/>
              </a:rPr>
              <a:t>strijeljanje</a:t>
            </a:r>
            <a:r>
              <a:rPr lang="en-US" dirty="0">
                <a:latin typeface="Times New Roman" panose="02020603050405020304" pitchFamily="18" charset="0"/>
                <a:cs typeface="Times New Roman" panose="02020603050405020304" pitchFamily="18" charset="0"/>
              </a:rPr>
              <a:t>, 1981. </a:t>
            </a:r>
            <a:r>
              <a:rPr lang="en-US" dirty="0" err="1">
                <a:latin typeface="Times New Roman" panose="02020603050405020304" pitchFamily="18" charset="0"/>
                <a:cs typeface="Times New Roman" panose="02020603050405020304" pitchFamily="18" charset="0"/>
              </a:rPr>
              <a:t>godine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Makedonija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strijeljanje</a:t>
            </a:r>
            <a:r>
              <a:rPr lang="en-US" dirty="0">
                <a:latin typeface="Times New Roman" panose="02020603050405020304" pitchFamily="18" charset="0"/>
                <a:cs typeface="Times New Roman" panose="02020603050405020304" pitchFamily="18" charset="0"/>
              </a:rPr>
              <a:t>, 1977. </a:t>
            </a:r>
            <a:r>
              <a:rPr lang="en-US" dirty="0" err="1">
                <a:latin typeface="Times New Roman" panose="02020603050405020304" pitchFamily="18" charset="0"/>
                <a:cs typeface="Times New Roman" panose="02020603050405020304" pitchFamily="18" charset="0"/>
              </a:rPr>
              <a:t>godine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Slovenija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strijeljanje</a:t>
            </a:r>
            <a:r>
              <a:rPr lang="en-US" dirty="0">
                <a:latin typeface="Times New Roman" panose="02020603050405020304" pitchFamily="18" charset="0"/>
                <a:cs typeface="Times New Roman" panose="02020603050405020304" pitchFamily="18" charset="0"/>
              </a:rPr>
              <a:t>, 1959. </a:t>
            </a:r>
            <a:r>
              <a:rPr lang="en-US" dirty="0" err="1">
                <a:latin typeface="Times New Roman" panose="02020603050405020304" pitchFamily="18" charset="0"/>
                <a:cs typeface="Times New Roman" panose="02020603050405020304" pitchFamily="18" charset="0"/>
              </a:rPr>
              <a:t>godine</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pPr marL="0" indent="0">
              <a:buNone/>
            </a:pPr>
            <a:r>
              <a:rPr lang="en-US" dirty="0"/>
              <a:t> </a:t>
            </a:r>
            <a:endParaRPr lang="bs-Latn-BA" dirty="0"/>
          </a:p>
          <a:p>
            <a:endParaRPr lang="bs-Latn-B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7381" y="2098964"/>
            <a:ext cx="4125191" cy="2971800"/>
          </a:xfrm>
          <a:prstGeom prst="rect">
            <a:avLst/>
          </a:prstGeom>
        </p:spPr>
      </p:pic>
    </p:spTree>
    <p:extLst>
      <p:ext uri="{BB962C8B-B14F-4D97-AF65-F5344CB8AC3E}">
        <p14:creationId xmlns:p14="http://schemas.microsoft.com/office/powerpoint/2010/main" val="189007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err="1">
                <a:latin typeface="Times New Roman" panose="02020603050405020304" pitchFamily="18" charset="0"/>
                <a:cs typeface="Times New Roman" panose="02020603050405020304" pitchFamily="18" charset="0"/>
              </a:rPr>
              <a:t>Posljednja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smrtna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kazna</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Bosni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Hercegovini</a:t>
            </a:r>
            <a:r>
              <a:rPr lang="en-US" sz="2800" dirty="0">
                <a:latin typeface="Times New Roman" panose="02020603050405020304" pitchFamily="18" charset="0"/>
                <a:cs typeface="Times New Roman" panose="02020603050405020304" pitchFamily="18" charset="0"/>
              </a:rPr>
              <a:t> </a:t>
            </a:r>
            <a:r>
              <a:rPr lang="bs-Latn-BA"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1977. </a:t>
            </a:r>
            <a:r>
              <a:rPr lang="en-US" sz="2800" dirty="0" err="1">
                <a:latin typeface="Times New Roman" panose="02020603050405020304" pitchFamily="18" charset="0"/>
                <a:cs typeface="Times New Roman" panose="02020603050405020304" pitchFamily="18" charset="0"/>
              </a:rPr>
              <a:t>godine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nad</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Dušanom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Prodićem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ukinuta</a:t>
            </a:r>
            <a:r>
              <a:rPr lang="en-US" sz="2800" dirty="0">
                <a:latin typeface="Times New Roman" panose="02020603050405020304" pitchFamily="18" charset="0"/>
                <a:cs typeface="Times New Roman" panose="02020603050405020304" pitchFamily="18" charset="0"/>
              </a:rPr>
              <a:t> 1994</a:t>
            </a:r>
            <a:r>
              <a:rPr lang="bs-Latn-BA" sz="2800" dirty="0">
                <a:latin typeface="Times New Roman" panose="02020603050405020304" pitchFamily="18" charset="0"/>
                <a:cs typeface="Times New Roman" panose="02020603050405020304" pitchFamily="18" charset="0"/>
              </a:rPr>
              <a:t>. godine</a:t>
            </a:r>
            <a:r>
              <a:rPr lang="en-US" sz="2800" dirty="0">
                <a:latin typeface="Times New Roman" panose="02020603050405020304" pitchFamily="18" charset="0"/>
                <a:cs typeface="Times New Roman" panose="02020603050405020304" pitchFamily="18" charset="0"/>
              </a:rPr>
              <a:t>.</a:t>
            </a:r>
            <a:endParaRPr lang="bs-Latn-BA"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Smrtna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kazna</a:t>
            </a:r>
            <a:r>
              <a:rPr lang="en-US" sz="2800" dirty="0">
                <a:latin typeface="Times New Roman" panose="02020603050405020304" pitchFamily="18" charset="0"/>
                <a:cs typeface="Times New Roman" panose="02020603050405020304" pitchFamily="18" charset="0"/>
              </a:rPr>
              <a:t>, se </a:t>
            </a:r>
            <a:r>
              <a:rPr lang="en-US" sz="2800" dirty="0" err="1">
                <a:latin typeface="Times New Roman" panose="02020603050405020304" pitchFamily="18" charset="0"/>
                <a:cs typeface="Times New Roman" panose="02020603050405020304" pitchFamily="18" charset="0"/>
              </a:rPr>
              <a:t>po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Ustavu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Republike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Srpske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može</a:t>
            </a:r>
            <a:r>
              <a:rPr lang="en-US" sz="2800" dirty="0">
                <a:latin typeface="Times New Roman" panose="02020603050405020304" pitchFamily="18" charset="0"/>
                <a:cs typeface="Times New Roman" panose="02020603050405020304" pitchFamily="18" charset="0"/>
              </a:rPr>
              <a:t> se </a:t>
            </a:r>
            <a:r>
              <a:rPr lang="en-US" sz="2800" dirty="0" err="1">
                <a:latin typeface="Times New Roman" panose="02020603050405020304" pitchFamily="18" charset="0"/>
                <a:cs typeface="Times New Roman" panose="02020603050405020304" pitchFamily="18" charset="0"/>
              </a:rPr>
              <a:t>izuzetno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propisati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izreći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samo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najteže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oblike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teških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krivičnih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djela</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Ustavni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sud</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odlučio</a:t>
            </a:r>
            <a:r>
              <a:rPr lang="en-US" sz="2800" dirty="0">
                <a:latin typeface="Times New Roman" panose="02020603050405020304" pitchFamily="18" charset="0"/>
                <a:cs typeface="Times New Roman" panose="02020603050405020304" pitchFamily="18" charset="0"/>
              </a:rPr>
              <a:t> da ne </a:t>
            </a:r>
            <a:r>
              <a:rPr lang="en-US" sz="2800" dirty="0" err="1">
                <a:latin typeface="Times New Roman" panose="02020603050405020304" pitchFamily="18" charset="0"/>
                <a:cs typeface="Times New Roman" panose="02020603050405020304" pitchFamily="18" charset="0"/>
              </a:rPr>
              <a:t>može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više</a:t>
            </a:r>
            <a:r>
              <a:rPr lang="en-US" sz="2800" dirty="0">
                <a:latin typeface="Times New Roman" panose="02020603050405020304" pitchFamily="18" charset="0"/>
                <a:cs typeface="Times New Roman" panose="02020603050405020304" pitchFamily="18" charset="0"/>
              </a:rPr>
              <a:t> da </a:t>
            </a:r>
            <a:r>
              <a:rPr lang="en-US" sz="2800" dirty="0" err="1">
                <a:latin typeface="Times New Roman" panose="02020603050405020304" pitchFamily="18" charset="0"/>
                <a:cs typeface="Times New Roman" panose="02020603050405020304" pitchFamily="18" charset="0"/>
              </a:rPr>
              <a:t>egzistira</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Ustavu</a:t>
            </a:r>
            <a:r>
              <a:rPr lang="en-US" sz="2800" dirty="0">
                <a:latin typeface="Times New Roman" panose="02020603050405020304" pitchFamily="18" charset="0"/>
                <a:cs typeface="Times New Roman" panose="02020603050405020304" pitchFamily="18" charset="0"/>
              </a:rPr>
              <a:t> RS. </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Prihvačena </a:t>
            </a:r>
            <a:r>
              <a:rPr lang="en-US" sz="2800" dirty="0" err="1">
                <a:latin typeface="Times New Roman" panose="02020603050405020304" pitchFamily="18" charset="0"/>
                <a:cs typeface="Times New Roman" panose="02020603050405020304" pitchFamily="18" charset="0"/>
              </a:rPr>
              <a:t>apelaciju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Kluba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Bošnjaka</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Vijeću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naroda</a:t>
            </a:r>
            <a:r>
              <a:rPr lang="en-US" sz="2800" dirty="0">
                <a:latin typeface="Times New Roman" panose="02020603050405020304" pitchFamily="18" charset="0"/>
                <a:cs typeface="Times New Roman" panose="02020603050405020304" pitchFamily="18" charset="0"/>
              </a:rPr>
              <a:t> RS </a:t>
            </a:r>
            <a:r>
              <a:rPr lang="en-US" sz="2800" dirty="0" err="1">
                <a:latin typeface="Times New Roman" panose="02020603050405020304" pitchFamily="18" charset="0"/>
                <a:cs typeface="Times New Roman" panose="02020603050405020304" pitchFamily="18" charset="0"/>
              </a:rPr>
              <a:t>za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ocjenu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ustavnosti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člana</a:t>
            </a:r>
            <a:r>
              <a:rPr lang="en-US" sz="2800" dirty="0">
                <a:latin typeface="Times New Roman" panose="02020603050405020304" pitchFamily="18" charset="0"/>
                <a:cs typeface="Times New Roman" panose="02020603050405020304" pitchFamily="18" charset="0"/>
              </a:rPr>
              <a:t> 11. </a:t>
            </a:r>
            <a:r>
              <a:rPr lang="en-US" sz="2800" dirty="0" err="1">
                <a:latin typeface="Times New Roman" panose="02020603050405020304" pitchFamily="18" charset="0"/>
                <a:cs typeface="Times New Roman" panose="02020603050405020304" pitchFamily="18" charset="0"/>
              </a:rPr>
              <a:t>stav</a:t>
            </a:r>
            <a:r>
              <a:rPr lang="en-US" sz="2800" dirty="0">
                <a:latin typeface="Times New Roman" panose="02020603050405020304" pitchFamily="18" charset="0"/>
                <a:cs typeface="Times New Roman" panose="02020603050405020304" pitchFamily="18" charset="0"/>
              </a:rPr>
              <a:t> 2. </a:t>
            </a:r>
            <a:r>
              <a:rPr lang="en-US" sz="2800" dirty="0" err="1">
                <a:latin typeface="Times New Roman" panose="02020603050405020304" pitchFamily="18" charset="0"/>
                <a:cs typeface="Times New Roman" panose="02020603050405020304" pitchFamily="18" charset="0"/>
              </a:rPr>
              <a:t>Ustava</a:t>
            </a:r>
            <a:r>
              <a:rPr lang="en-US" sz="2800" dirty="0">
                <a:latin typeface="Times New Roman" panose="02020603050405020304" pitchFamily="18" charset="0"/>
                <a:cs typeface="Times New Roman" panose="02020603050405020304" pitchFamily="18" charset="0"/>
              </a:rPr>
              <a:t> RS.</a:t>
            </a:r>
            <a:endParaRPr lang="bs-Latn-BA"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Protokol</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broj</a:t>
            </a:r>
            <a:r>
              <a:rPr lang="en-US" sz="2800" dirty="0">
                <a:latin typeface="Times New Roman" panose="02020603050405020304" pitchFamily="18" charset="0"/>
                <a:cs typeface="Times New Roman" panose="02020603050405020304" pitchFamily="18" charset="0"/>
              </a:rPr>
              <a:t> 13 </a:t>
            </a:r>
            <a:r>
              <a:rPr lang="bs-Latn-BA" sz="2800" dirty="0">
                <a:latin typeface="Times New Roman" panose="02020603050405020304" pitchFamily="18" charset="0"/>
                <a:cs typeface="Times New Roman" panose="02020603050405020304" pitchFamily="18" charset="0"/>
              </a:rPr>
              <a:t>EKLJP</a:t>
            </a:r>
            <a:r>
              <a:rPr lang="en-US" sz="2800" dirty="0">
                <a:latin typeface="Times New Roman" panose="02020603050405020304" pitchFamily="18" charset="0"/>
                <a:cs typeface="Times New Roman" panose="02020603050405020304" pitchFamily="18" charset="0"/>
              </a:rPr>
              <a:t>.</a:t>
            </a:r>
            <a:endParaRPr lang="bs-Latn-BA" sz="2800"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59561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75DB-5FFF-4D23-BFBB-C80D4D1EAB75}"/>
              </a:ext>
            </a:extLst>
          </p:cNvPr>
          <p:cNvSpPr>
            <a:spLocks noGrp="1"/>
          </p:cNvSpPr>
          <p:nvPr>
            <p:ph type="title"/>
          </p:nvPr>
        </p:nvSpPr>
        <p:spPr>
          <a:xfrm>
            <a:off x="1104899" y="2805344"/>
            <a:ext cx="10453827" cy="2530136"/>
          </a:xfrm>
        </p:spPr>
        <p:txBody>
          <a:bodyPr/>
          <a:lstStyle/>
          <a:p>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650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106418" y="0"/>
            <a:ext cx="9980682" cy="1096962"/>
          </a:xfrm>
        </p:spPr>
        <p:txBody>
          <a:bodyPr/>
          <a:lstStyle/>
          <a:p>
            <a:r>
              <a:rPr lang="en-US" b="1" dirty="0" err="1">
                <a:latin typeface="Times New Roman" panose="02020603050405020304" pitchFamily="18" charset="0"/>
                <a:cs typeface="Times New Roman" panose="02020603050405020304" pitchFamily="18" charset="0"/>
              </a:rPr>
              <a:t>Kazna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14" name="Content Placeholder 13"/>
          <p:cNvSpPr>
            <a:spLocks noGrp="1"/>
          </p:cNvSpPr>
          <p:nvPr>
            <p:ph idx="1"/>
          </p:nvPr>
        </p:nvSpPr>
        <p:spPr>
          <a:xfrm>
            <a:off x="1104900" y="2088169"/>
            <a:ext cx="3822207" cy="4084031"/>
          </a:xfrm>
        </p:spPr>
        <p:txBody>
          <a:bodyPr>
            <a:normAutofit/>
          </a:bodyPr>
          <a:lstStyle/>
          <a:p>
            <a:pPr algn="just"/>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lišenja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slobode</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r>
              <a:rPr lang="en-US" sz="2400" dirty="0">
                <a:latin typeface="Times New Roman" panose="02020603050405020304" pitchFamily="18" charset="0"/>
                <a:cs typeface="Times New Roman" panose="02020603050405020304" pitchFamily="18" charset="0"/>
              </a:rPr>
              <a:t> - se </a:t>
            </a:r>
            <a:r>
              <a:rPr lang="en-US" sz="2400" dirty="0" err="1">
                <a:latin typeface="Times New Roman" panose="02020603050405020304" pitchFamily="18" charset="0"/>
                <a:cs typeface="Times New Roman" panose="02020603050405020304" pitchFamily="18" charset="0"/>
              </a:rPr>
              <a:t>sastoji</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oduzimanju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slobode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kretanja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učinitelju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krivičnog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djela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određeno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vrijeme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predviđeno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određeno</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presudi</a:t>
            </a:r>
            <a:r>
              <a:rPr lang="en-US" sz="2400" dirty="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realizacija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procesu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izvršenja</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izvršenje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predstavlja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najznačajniju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fazu</a:t>
            </a:r>
            <a:r>
              <a:rPr lang="en-US" sz="2400" dirty="0">
                <a:latin typeface="Times New Roman" panose="02020603050405020304" pitchFamily="18" charset="0"/>
                <a:cs typeface="Times New Roman" panose="02020603050405020304" pitchFamily="18" charset="0"/>
              </a:rPr>
              <a:t> za </a:t>
            </a:r>
            <a:r>
              <a:rPr lang="en-US" sz="2400" dirty="0" err="1">
                <a:latin typeface="Times New Roman" panose="02020603050405020304" pitchFamily="18" charset="0"/>
                <a:cs typeface="Times New Roman" panose="02020603050405020304" pitchFamily="18" charset="0"/>
              </a:rPr>
              <a:t>ostvarivanje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resocijalizacije</a:t>
            </a:r>
            <a:r>
              <a:rPr lang="bs-Latn-BA"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p>
          <a:p>
            <a:pPr algn="just"/>
            <a:endParaRPr lang="en-US" dirty="0"/>
          </a:p>
          <a:p>
            <a:endParaRPr lang="en-US" dirty="0"/>
          </a:p>
          <a:p>
            <a:endParaRPr lang="en-US" dirty="0"/>
          </a:p>
        </p:txBody>
      </p:sp>
      <p:pic>
        <p:nvPicPr>
          <p:cNvPr id="3" name="Picture 2">
            <a:extLst>
              <a:ext uri="{FF2B5EF4-FFF2-40B4-BE49-F238E27FC236}">
                <a16:creationId xmlns:a16="http://schemas.microsoft.com/office/drawing/2014/main" id="{EF8E719A-D1F9-40E1-AD22-24BA173041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2088169"/>
            <a:ext cx="4681728" cy="3877056"/>
          </a:xfrm>
          <a:prstGeom prst="rect">
            <a:avLst/>
          </a:prstGeom>
        </p:spPr>
      </p:pic>
    </p:spTree>
    <p:extLst>
      <p:ext uri="{BB962C8B-B14F-4D97-AF65-F5344CB8AC3E}">
        <p14:creationId xmlns:p14="http://schemas.microsoft.com/office/powerpoint/2010/main" val="3178219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4426AF9-BDBA-47AB-A6F4-0F074F545626}"/>
              </a:ext>
            </a:extLst>
          </p:cNvPr>
          <p:cNvPicPr>
            <a:picLocks noGrp="1" noChangeAspect="1"/>
          </p:cNvPicPr>
          <p:nvPr>
            <p:ph idx="1"/>
          </p:nvPr>
        </p:nvPicPr>
        <p:blipFill>
          <a:blip r:embed="rId2"/>
          <a:stretch>
            <a:fillRect/>
          </a:stretch>
        </p:blipFill>
        <p:spPr>
          <a:xfrm>
            <a:off x="6853562" y="1757778"/>
            <a:ext cx="4232022" cy="4595061"/>
          </a:xfrm>
          <a:prstGeom prst="rect">
            <a:avLst/>
          </a:prstGeom>
        </p:spPr>
      </p:pic>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Historijski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prikaz</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razvoja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kazne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9843C6E3-B369-4559-A485-4B36B0C06F70}"/>
              </a:ext>
            </a:extLst>
          </p:cNvPr>
          <p:cNvSpPr/>
          <p:nvPr/>
        </p:nvSpPr>
        <p:spPr>
          <a:xfrm>
            <a:off x="1170744" y="1757778"/>
            <a:ext cx="4167696" cy="4563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Times New Roman" panose="02020603050405020304" pitchFamily="18" charset="0"/>
                <a:cs typeface="Times New Roman" panose="02020603050405020304" pitchFamily="18" charset="0"/>
              </a:rPr>
              <a:t>Do XVIII </a:t>
            </a:r>
            <a:r>
              <a:rPr lang="en-US" b="1" dirty="0" err="1">
                <a:latin typeface="Times New Roman" panose="02020603050405020304" pitchFamily="18" charset="0"/>
                <a:cs typeface="Times New Roman" panose="02020603050405020304" pitchFamily="18" charset="0"/>
              </a:rPr>
              <a:t>stoljeća</a:t>
            </a:r>
            <a:r>
              <a:rPr lang="en-US" b="1"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nije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poklanjala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pažnja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pitanju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izvršenja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svrha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odmazda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osuđenicima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postupalo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obespravljenim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bićima</a:t>
            </a: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err="1">
                <a:latin typeface="Times New Roman" panose="02020603050405020304" pitchFamily="18" charset="0"/>
                <a:cs typeface="Times New Roman" panose="02020603050405020304" pitchFamily="18" charset="0"/>
              </a:rPr>
              <a:t>režim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izdržavanja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bio je </a:t>
            </a:r>
            <a:r>
              <a:rPr lang="en-US" dirty="0" err="1">
                <a:latin typeface="Times New Roman" panose="02020603050405020304" pitchFamily="18" charset="0"/>
                <a:cs typeface="Times New Roman" panose="02020603050405020304" pitchFamily="18" charset="0"/>
              </a:rPr>
              <a:t>surov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nečovječan</a:t>
            </a:r>
            <a:r>
              <a:rPr lang="en-US" dirty="0">
                <a:latin typeface="Times New Roman" panose="02020603050405020304" pitchFamily="18" charset="0"/>
                <a:cs typeface="Times New Roman" panose="02020603050405020304" pitchFamily="18" charset="0"/>
              </a:rPr>
              <a:t>.</a:t>
            </a:r>
          </a:p>
        </p:txBody>
      </p:sp>
      <p:sp>
        <p:nvSpPr>
          <p:cNvPr id="9" name="Rectangle 8">
            <a:extLst>
              <a:ext uri="{FF2B5EF4-FFF2-40B4-BE49-F238E27FC236}">
                <a16:creationId xmlns:a16="http://schemas.microsoft.com/office/drawing/2014/main" id="{55FC34E4-F474-4FAF-98A2-1B8D7B8E922A}"/>
              </a:ext>
            </a:extLst>
          </p:cNvPr>
          <p:cNvSpPr/>
          <p:nvPr/>
        </p:nvSpPr>
        <p:spPr>
          <a:xfrm>
            <a:off x="7004480" y="2873906"/>
            <a:ext cx="3764133" cy="2505622"/>
          </a:xfrm>
          <a:prstGeom prst="rect">
            <a:avLst/>
          </a:prstGeom>
        </p:spPr>
        <p:txBody>
          <a:bodyPr wrap="square">
            <a:spAutoFit/>
          </a:bodyPr>
          <a:lstStyle/>
          <a:p>
            <a:pPr>
              <a:lnSpc>
                <a:spcPct val="115000"/>
              </a:lnSpc>
              <a:spcAft>
                <a:spcPts val="800"/>
              </a:spcAft>
            </a:pPr>
            <a:r>
              <a:rPr lang="en-US" b="1" dirty="0">
                <a:solidFill>
                  <a:schemeClr val="bg2"/>
                </a:solidFill>
                <a:latin typeface="Times New Roman" panose="02020603050405020304" pitchFamily="18" charset="0"/>
                <a:ea typeface="Calibri" panose="020F0502020204030204" pitchFamily="34" charset="0"/>
                <a:cs typeface="Times New Roman" panose="02020603050405020304" pitchFamily="18" charset="0"/>
              </a:rPr>
              <a:t>XVIII </a:t>
            </a:r>
            <a:r>
              <a:rPr lang="en-US" b="1" dirty="0" err="1">
                <a:solidFill>
                  <a:schemeClr val="bg2"/>
                </a:solidFill>
                <a:latin typeface="Times New Roman" panose="02020603050405020304" pitchFamily="18" charset="0"/>
                <a:ea typeface="Calibri" panose="020F0502020204030204" pitchFamily="34" charset="0"/>
                <a:cs typeface="Times New Roman" panose="02020603050405020304" pitchFamily="18" charset="0"/>
              </a:rPr>
              <a:t>stoljeće</a:t>
            </a:r>
            <a:endParaRPr lang="en-US" b="1" dirty="0">
              <a:solidFill>
                <a:schemeClr val="bg2"/>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en-US" dirty="0" err="1">
                <a:solidFill>
                  <a:schemeClr val="bg2"/>
                </a:solidFill>
                <a:latin typeface="Times New Roman" panose="02020603050405020304" pitchFamily="18" charset="0"/>
                <a:cs typeface="Times New Roman" panose="02020603050405020304" pitchFamily="18" charset="0"/>
              </a:rPr>
              <a:t>reforma</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zatvora</a:t>
            </a:r>
            <a:r>
              <a:rPr lang="en-US" dirty="0">
                <a:solidFill>
                  <a:schemeClr val="bg2"/>
                </a:solidFill>
                <a:latin typeface="Times New Roman" panose="02020603050405020304" pitchFamily="18" charset="0"/>
                <a:cs typeface="Times New Roman" panose="02020603050405020304" pitchFamily="18" charset="0"/>
              </a:rPr>
              <a:t> - </a:t>
            </a:r>
            <a:r>
              <a:rPr lang="en-US" dirty="0" err="1">
                <a:solidFill>
                  <a:schemeClr val="bg2"/>
                </a:solidFill>
                <a:latin typeface="Times New Roman" panose="02020603050405020304" pitchFamily="18" charset="0"/>
                <a:cs typeface="Times New Roman" panose="02020603050405020304" pitchFamily="18" charset="0"/>
              </a:rPr>
              <a:t>utjecaj</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ideja</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Johna</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Howarda</a:t>
            </a:r>
            <a:endParaRPr lang="en-US" dirty="0">
              <a:solidFill>
                <a:schemeClr val="bg2"/>
              </a:solidFill>
              <a:latin typeface="Times New Roman" panose="02020603050405020304" pitchFamily="18"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en-US" dirty="0" err="1">
                <a:solidFill>
                  <a:schemeClr val="bg2"/>
                </a:solidFill>
                <a:latin typeface="Times New Roman" panose="02020603050405020304" pitchFamily="18" charset="0"/>
                <a:cs typeface="Times New Roman" panose="02020603050405020304" pitchFamily="18" charset="0"/>
              </a:rPr>
              <a:t>njegovi</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prijedlozi</a:t>
            </a:r>
            <a:r>
              <a:rPr lang="en-US" dirty="0">
                <a:solidFill>
                  <a:schemeClr val="bg2"/>
                </a:solidFill>
                <a:latin typeface="Times New Roman" panose="02020603050405020304" pitchFamily="18" charset="0"/>
                <a:cs typeface="Times New Roman" panose="02020603050405020304" pitchFamily="18" charset="0"/>
              </a:rPr>
              <a:t> - </a:t>
            </a:r>
            <a:r>
              <a:rPr lang="en-US" dirty="0" err="1">
                <a:solidFill>
                  <a:schemeClr val="bg2"/>
                </a:solidFill>
                <a:latin typeface="Times New Roman" panose="02020603050405020304" pitchFamily="18" charset="0"/>
                <a:cs typeface="Times New Roman" panose="02020603050405020304" pitchFamily="18" charset="0"/>
              </a:rPr>
              <a:t>potreba</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prevaspitavanja</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osuđenika</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primjenom</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usamljeničkog</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ćelijskog</a:t>
            </a:r>
            <a:r>
              <a:rPr lang="en-US" dirty="0">
                <a:solidFill>
                  <a:schemeClr val="bg2"/>
                </a:solidFill>
                <a:latin typeface="Times New Roman" panose="02020603050405020304" pitchFamily="18" charset="0"/>
                <a:cs typeface="Times New Roman" panose="02020603050405020304" pitchFamily="18" charset="0"/>
              </a:rPr>
              <a:t>) </a:t>
            </a:r>
            <a:r>
              <a:rPr lang="en-US" dirty="0" err="1">
                <a:solidFill>
                  <a:schemeClr val="bg2"/>
                </a:solidFill>
                <a:latin typeface="Times New Roman" panose="02020603050405020304" pitchFamily="18" charset="0"/>
                <a:cs typeface="Times New Roman" panose="02020603050405020304" pitchFamily="18" charset="0"/>
              </a:rPr>
              <a:t>sistema</a:t>
            </a:r>
            <a:endParaRPr lang="en-US" dirty="0">
              <a:solidFill>
                <a:schemeClr val="bg2"/>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Times New Roman" panose="02020603050405020304" pitchFamily="18" charset="0"/>
                <a:cs typeface="Times New Roman" panose="02020603050405020304" pitchFamily="18" charset="0"/>
              </a:rPr>
              <a:t>Sistemi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lgn="just"/>
            <a:r>
              <a:rPr lang="en-US" dirty="0" err="1">
                <a:latin typeface="Times New Roman" panose="02020603050405020304" pitchFamily="18" charset="0"/>
                <a:cs typeface="Times New Roman" panose="02020603050405020304" pitchFamily="18" charset="0"/>
              </a:rPr>
              <a:t>Howardov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sistem</a:t>
            </a:r>
            <a:r>
              <a:rPr lang="en-US" dirty="0">
                <a:latin typeface="Times New Roman" panose="02020603050405020304" pitchFamily="18" charset="0"/>
                <a:cs typeface="Times New Roman" panose="02020603050405020304" pitchFamily="18" charset="0"/>
              </a:rPr>
              <a:t> -&gt; </a:t>
            </a:r>
            <a:r>
              <a:rPr lang="en-US" dirty="0" err="1">
                <a:latin typeface="Times New Roman" panose="02020603050405020304" pitchFamily="18" charset="0"/>
                <a:cs typeface="Times New Roman" panose="02020603050405020304" pitchFamily="18" charset="0"/>
              </a:rPr>
              <a:t>usvojen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djelimično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Belgiji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Ganu</a:t>
            </a:r>
            <a:r>
              <a:rPr lang="en-US" dirty="0">
                <a:latin typeface="Times New Roman" panose="02020603050405020304" pitchFamily="18" charset="0"/>
                <a:cs typeface="Times New Roman" panose="02020603050405020304" pitchFamily="18" charset="0"/>
              </a:rPr>
              <a:t>)</a:t>
            </a:r>
          </a:p>
          <a:p>
            <a:pPr algn="just"/>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potpunog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usamljenja</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pensilvanijski</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filadelfijski</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usamljenje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izrazito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štetno</a:t>
            </a:r>
            <a:r>
              <a:rPr lang="en-US" dirty="0">
                <a:latin typeface="Times New Roman" panose="02020603050405020304" pitchFamily="18" charset="0"/>
                <a:cs typeface="Times New Roman" panose="02020603050405020304" pitchFamily="18" charset="0"/>
              </a:rPr>
              <a:t> po </a:t>
            </a:r>
            <a:r>
              <a:rPr lang="en-US" dirty="0" err="1">
                <a:latin typeface="Times New Roman" panose="02020603050405020304" pitchFamily="18" charset="0"/>
                <a:cs typeface="Times New Roman" panose="02020603050405020304" pitchFamily="18" charset="0"/>
              </a:rPr>
              <a:t>duševno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fizičko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osuđenika</a:t>
            </a:r>
            <a:r>
              <a:rPr lang="en-US" dirty="0">
                <a:latin typeface="Times New Roman" panose="02020603050405020304" pitchFamily="18" charset="0"/>
                <a:cs typeface="Times New Roman" panose="02020603050405020304" pitchFamily="18" charset="0"/>
              </a:rPr>
              <a:t> -&gt; </a:t>
            </a:r>
            <a:r>
              <a:rPr lang="en-US" dirty="0" err="1">
                <a:latin typeface="Times New Roman" panose="02020603050405020304" pitchFamily="18" charset="0"/>
                <a:cs typeface="Times New Roman" panose="02020603050405020304" pitchFamily="18" charset="0"/>
              </a:rPr>
              <a:t>posljedica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samoubistva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duševna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oboljenja</a:t>
            </a:r>
            <a:endParaRPr lang="en-US" dirty="0">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Auburnski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usamljenje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noću</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zajednički</a:t>
            </a:r>
            <a:r>
              <a:rPr lang="en-US" dirty="0">
                <a:latin typeface="Times New Roman" panose="02020603050405020304" pitchFamily="18" charset="0"/>
                <a:cs typeface="Times New Roman" panose="02020603050405020304" pitchFamily="18" charset="0"/>
              </a:rPr>
              <a:t> rad </a:t>
            </a:r>
            <a:r>
              <a:rPr lang="en-US" dirty="0" err="1">
                <a:latin typeface="Times New Roman" panose="02020603050405020304" pitchFamily="18" charset="0"/>
                <a:cs typeface="Times New Roman" panose="02020603050405020304" pitchFamily="18" charset="0"/>
              </a:rPr>
              <a:t>osuđenika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ali</a:t>
            </a:r>
            <a:r>
              <a:rPr lang="en-US" dirty="0">
                <a:latin typeface="Times New Roman" panose="02020603050405020304" pitchFamily="18" charset="0"/>
                <a:cs typeface="Times New Roman" panose="02020603050405020304" pitchFamily="18" charset="0"/>
              </a:rPr>
              <a:t> pod </a:t>
            </a:r>
            <a:r>
              <a:rPr lang="en-US" dirty="0" err="1">
                <a:latin typeface="Times New Roman" panose="02020603050405020304" pitchFamily="18" charset="0"/>
                <a:cs typeface="Times New Roman" panose="02020603050405020304" pitchFamily="18" charset="0"/>
              </a:rPr>
              <a:t>strogom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zabranom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govora</a:t>
            </a:r>
            <a:endParaRPr lang="en-US" dirty="0">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85CF7BC4-98F9-44AC-980F-C0E3D87A84DB}"/>
              </a:ext>
            </a:extLst>
          </p:cNvPr>
          <p:cNvCxnSpPr>
            <a:cxnSpLocks/>
          </p:cNvCxnSpPr>
          <p:nvPr/>
        </p:nvCxnSpPr>
        <p:spPr>
          <a:xfrm>
            <a:off x="2876365" y="3187083"/>
            <a:ext cx="0" cy="7279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9" name="Picture 8">
            <a:extLst>
              <a:ext uri="{FF2B5EF4-FFF2-40B4-BE49-F238E27FC236}">
                <a16:creationId xmlns:a16="http://schemas.microsoft.com/office/drawing/2014/main" id="{711DBECB-2558-43A0-9491-F18EC568C9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202" y="1966403"/>
            <a:ext cx="5759387" cy="3839591"/>
          </a:xfrm>
          <a:prstGeom prst="rect">
            <a:avLst/>
          </a:prstGeom>
        </p:spPr>
      </p:pic>
      <p:sp>
        <p:nvSpPr>
          <p:cNvPr id="11" name="TextBox 10">
            <a:extLst>
              <a:ext uri="{FF2B5EF4-FFF2-40B4-BE49-F238E27FC236}">
                <a16:creationId xmlns:a16="http://schemas.microsoft.com/office/drawing/2014/main" id="{A45B6F8E-7388-467F-A54E-3348261EC12A}"/>
              </a:ext>
            </a:extLst>
          </p:cNvPr>
          <p:cNvSpPr txBox="1"/>
          <p:nvPr/>
        </p:nvSpPr>
        <p:spPr>
          <a:xfrm>
            <a:off x="6542844" y="6001305"/>
            <a:ext cx="5379868" cy="461665"/>
          </a:xfrm>
          <a:prstGeom prst="rect">
            <a:avLst/>
          </a:prstGeom>
          <a:noFill/>
        </p:spPr>
        <p:txBody>
          <a:bodyPr wrap="square" rtlCol="0">
            <a:spAutoFit/>
          </a:bodyPr>
          <a:lstStyle/>
          <a:p>
            <a:r>
              <a:rPr lang="en-US" sz="1200" b="1" i="1" dirty="0" err="1"/>
              <a:t>Slika</a:t>
            </a:r>
            <a:r>
              <a:rPr lang="en-US" sz="1200" b="1" i="1" dirty="0"/>
              <a:t>: Eastern State Penitentiary – </a:t>
            </a:r>
            <a:r>
              <a:rPr lang="en-US" sz="1200" b="1" i="1" dirty="0" err="1"/>
              <a:t>zatvor</a:t>
            </a:r>
            <a:r>
              <a:rPr lang="en-US" sz="1200" b="1" i="1" dirty="0"/>
              <a:t> u </a:t>
            </a:r>
            <a:r>
              <a:rPr lang="en-US" sz="1200" b="1" i="1" dirty="0" err="1"/>
              <a:t>Pensilvaniji</a:t>
            </a:r>
            <a:r>
              <a:rPr lang="en-US" sz="1200" b="1" i="1" dirty="0"/>
              <a:t>; </a:t>
            </a:r>
            <a:r>
              <a:rPr lang="en-US" sz="1200" b="1" i="1" dirty="0" err="1"/>
              <a:t>izvor</a:t>
            </a:r>
            <a:r>
              <a:rPr lang="en-US" sz="1200" b="1" i="1" dirty="0"/>
              <a:t>: </a:t>
            </a:r>
            <a:r>
              <a:rPr lang="en-US" sz="1200" b="1" i="1"/>
              <a:t>https://img.theculturetrip.com/wp-content/uploads/2018/03/esp.jpg</a:t>
            </a:r>
            <a:r>
              <a:rPr lang="en-US" sz="1200" b="1" i="1" dirty="0"/>
              <a:t> </a:t>
            </a:r>
          </a:p>
        </p:txBody>
      </p:sp>
    </p:spTree>
    <p:extLst>
      <p:ext uri="{BB962C8B-B14F-4D97-AF65-F5344CB8AC3E}">
        <p14:creationId xmlns:p14="http://schemas.microsoft.com/office/powerpoint/2010/main" val="281685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Sistemi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1BE740DF-65D2-4EAC-8994-FAB6A4BAB99B}"/>
              </a:ext>
            </a:extLst>
          </p:cNvPr>
          <p:cNvSpPr>
            <a:spLocks noGrp="1"/>
          </p:cNvSpPr>
          <p:nvPr>
            <p:ph idx="1"/>
          </p:nvPr>
        </p:nvSpPr>
        <p:spPr>
          <a:xfrm>
            <a:off x="1104899" y="1600199"/>
            <a:ext cx="5118347" cy="4827233"/>
          </a:xfrm>
        </p:spPr>
        <p:txBody>
          <a:bodyPr>
            <a:normAutofit fontScale="92500" lnSpcReduction="10000"/>
          </a:bodyPr>
          <a:lstStyle/>
          <a:p>
            <a:pPr algn="just"/>
            <a:r>
              <a:rPr lang="en-US" dirty="0" err="1">
                <a:latin typeface="Times New Roman" panose="02020603050405020304" pitchFamily="18" charset="0"/>
                <a:cs typeface="Times New Roman" panose="02020603050405020304" pitchFamily="18" charset="0"/>
              </a:rPr>
              <a:t>Polovina</a:t>
            </a:r>
            <a:r>
              <a:rPr lang="en-US" dirty="0">
                <a:latin typeface="Times New Roman" panose="02020603050405020304" pitchFamily="18" charset="0"/>
                <a:cs typeface="Times New Roman" panose="02020603050405020304" pitchFamily="18" charset="0"/>
              </a:rPr>
              <a:t> XIX </a:t>
            </a:r>
            <a:r>
              <a:rPr lang="en-US" dirty="0" err="1">
                <a:latin typeface="Times New Roman" panose="02020603050405020304" pitchFamily="18" charset="0"/>
                <a:cs typeface="Times New Roman" panose="02020603050405020304" pitchFamily="18" charset="0"/>
              </a:rPr>
              <a:t>vijeka</a:t>
            </a:r>
            <a:r>
              <a:rPr lang="en-US" dirty="0">
                <a:latin typeface="Times New Roman" panose="02020603050405020304" pitchFamily="18" charset="0"/>
                <a:cs typeface="Times New Roman" panose="02020603050405020304" pitchFamily="18" charset="0"/>
              </a:rPr>
              <a:t>:  za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dužem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trajanju</a:t>
            </a:r>
            <a:r>
              <a:rPr lang="en-US" dirty="0">
                <a:latin typeface="Times New Roman" panose="02020603050405020304" pitchFamily="18" charset="0"/>
                <a:cs typeface="Times New Roman" panose="02020603050405020304" pitchFamily="18" charset="0"/>
              </a:rPr>
              <a:t> -&gt; </a:t>
            </a:r>
            <a:r>
              <a:rPr lang="en-US" b="1" dirty="0" err="1">
                <a:latin typeface="Times New Roman" panose="02020603050405020304" pitchFamily="18" charset="0"/>
                <a:cs typeface="Times New Roman" panose="02020603050405020304" pitchFamily="18" charset="0"/>
              </a:rPr>
              <a:t>tzv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progresivni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endParaRPr lang="en-US" b="1"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tri </a:t>
            </a:r>
            <a:r>
              <a:rPr lang="en-US" dirty="0" err="1">
                <a:latin typeface="Times New Roman" panose="02020603050405020304" pitchFamily="18" charset="0"/>
                <a:cs typeface="Times New Roman" panose="02020603050405020304" pitchFamily="18" charset="0"/>
              </a:rPr>
              <a:t>stepena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izdržavanju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 </a:t>
            </a:r>
          </a:p>
          <a:p>
            <a:pPr algn="ctr"/>
            <a:r>
              <a:rPr lang="en-US" dirty="0" err="1">
                <a:latin typeface="Times New Roman" panose="02020603050405020304" pitchFamily="18" charset="0"/>
                <a:cs typeface="Times New Roman" panose="02020603050405020304" pitchFamily="18" charset="0"/>
              </a:rPr>
              <a:t>usamljenje</a:t>
            </a:r>
            <a:r>
              <a:rPr lang="en-US" dirty="0">
                <a:latin typeface="Times New Roman" panose="02020603050405020304" pitchFamily="18" charset="0"/>
                <a:cs typeface="Times New Roman" panose="02020603050405020304" pitchFamily="18" charset="0"/>
              </a:rPr>
              <a:t>, </a:t>
            </a:r>
          </a:p>
          <a:p>
            <a:pPr algn="ctr"/>
            <a:r>
              <a:rPr lang="en-US" dirty="0" err="1">
                <a:latin typeface="Times New Roman" panose="02020603050405020304" pitchFamily="18" charset="0"/>
                <a:cs typeface="Times New Roman" panose="02020603050405020304" pitchFamily="18" charset="0"/>
              </a:rPr>
              <a:t>zajednički</a:t>
            </a:r>
            <a:r>
              <a:rPr lang="en-US" dirty="0">
                <a:latin typeface="Times New Roman" panose="02020603050405020304" pitchFamily="18" charset="0"/>
                <a:cs typeface="Times New Roman" panose="02020603050405020304" pitchFamily="18" charset="0"/>
              </a:rPr>
              <a:t> rad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p>
          <a:p>
            <a:pPr algn="ctr"/>
            <a:r>
              <a:rPr lang="en-US" dirty="0" err="1">
                <a:latin typeface="Times New Roman" panose="02020603050405020304" pitchFamily="18" charset="0"/>
                <a:cs typeface="Times New Roman" panose="02020603050405020304" pitchFamily="18" charset="0"/>
              </a:rPr>
              <a:t>uslovni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otpust</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Osuđeni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svojim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vladanjem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treba</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zasluži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prelazak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težeg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režima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lakši</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Varijanta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progresivnog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sistema</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tzv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irski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osuđeni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nego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što</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pusti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uslovni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otpust</a:t>
            </a:r>
            <a:r>
              <a:rPr lang="en-US" dirty="0">
                <a:latin typeface="Times New Roman" panose="02020603050405020304" pitchFamily="18" charset="0"/>
                <a:cs typeface="Times New Roman" panose="02020603050405020304" pitchFamily="18" charset="0"/>
              </a:rPr>
              <a:t> mora da </a:t>
            </a:r>
            <a:r>
              <a:rPr lang="en-US" dirty="0" err="1">
                <a:latin typeface="Times New Roman" panose="02020603050405020304" pitchFamily="18" charset="0"/>
                <a:cs typeface="Times New Roman" panose="02020603050405020304" pitchFamily="18" charset="0"/>
              </a:rPr>
              <a:t>provede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izvjesno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vrijeme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odjeljku</a:t>
            </a:r>
            <a:r>
              <a:rPr lang="en-US" dirty="0">
                <a:latin typeface="Times New Roman" panose="02020603050405020304" pitchFamily="18" charset="0"/>
                <a:cs typeface="Times New Roman" panose="02020603050405020304" pitchFamily="18" charset="0"/>
              </a:rPr>
              <a:t> za </a:t>
            </a:r>
            <a:r>
              <a:rPr lang="en-US" dirty="0" err="1">
                <a:latin typeface="Times New Roman" panose="02020603050405020304" pitchFamily="18" charset="0"/>
                <a:cs typeface="Times New Roman" panose="02020603050405020304" pitchFamily="18" charset="0"/>
              </a:rPr>
              <a:t>slobodnjake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gdje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može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slobodnije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kretati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uživati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druge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povlastice</a:t>
            </a:r>
            <a:r>
              <a:rPr lang="en-US" dirty="0">
                <a:latin typeface="Times New Roman" panose="02020603050405020304" pitchFamily="18" charset="0"/>
                <a:cs typeface="Times New Roman" panose="02020603050405020304" pitchFamily="18" charset="0"/>
              </a:rPr>
              <a:t>.</a:t>
            </a:r>
          </a:p>
        </p:txBody>
      </p:sp>
      <p:pic>
        <p:nvPicPr>
          <p:cNvPr id="7" name="Picture 6">
            <a:extLst>
              <a:ext uri="{FF2B5EF4-FFF2-40B4-BE49-F238E27FC236}">
                <a16:creationId xmlns:a16="http://schemas.microsoft.com/office/drawing/2014/main" id="{BB2BEE89-4ACE-42F6-9920-E0DA2198D8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2292" y="1776642"/>
            <a:ext cx="5406501" cy="3604334"/>
          </a:xfrm>
          <a:prstGeom prst="rect">
            <a:avLst/>
          </a:prstGeom>
        </p:spPr>
      </p:pic>
      <p:sp>
        <p:nvSpPr>
          <p:cNvPr id="8" name="TextBox 7">
            <a:extLst>
              <a:ext uri="{FF2B5EF4-FFF2-40B4-BE49-F238E27FC236}">
                <a16:creationId xmlns:a16="http://schemas.microsoft.com/office/drawing/2014/main" id="{37F5D045-2483-4874-84EE-DA3B37812B79}"/>
              </a:ext>
            </a:extLst>
          </p:cNvPr>
          <p:cNvSpPr txBox="1"/>
          <p:nvPr/>
        </p:nvSpPr>
        <p:spPr>
          <a:xfrm>
            <a:off x="6542843" y="5539666"/>
            <a:ext cx="5237825" cy="646331"/>
          </a:xfrm>
          <a:prstGeom prst="rect">
            <a:avLst/>
          </a:prstGeom>
          <a:noFill/>
        </p:spPr>
        <p:txBody>
          <a:bodyPr wrap="square" rtlCol="0">
            <a:spAutoFit/>
          </a:bodyPr>
          <a:lstStyle/>
          <a:p>
            <a:r>
              <a:rPr lang="en-US" sz="1200" i="1" dirty="0" err="1"/>
              <a:t>Slika</a:t>
            </a:r>
            <a:r>
              <a:rPr lang="en-US" sz="1200" i="1" dirty="0"/>
              <a:t>: Richmond General Penitentiary, </a:t>
            </a:r>
            <a:r>
              <a:rPr lang="en-US" sz="1200" i="1" dirty="0" err="1"/>
              <a:t>zatvor</a:t>
            </a:r>
            <a:r>
              <a:rPr lang="en-US" sz="1200" i="1" dirty="0"/>
              <a:t> u </a:t>
            </a:r>
            <a:r>
              <a:rPr lang="en-US" sz="1200" i="1" dirty="0" err="1"/>
              <a:t>Dublinu</a:t>
            </a:r>
            <a:r>
              <a:rPr lang="en-US" sz="1200" i="1" dirty="0"/>
              <a:t>; </a:t>
            </a:r>
            <a:r>
              <a:rPr lang="en-US" sz="1200" i="1" dirty="0" err="1"/>
              <a:t>izvor</a:t>
            </a:r>
            <a:r>
              <a:rPr lang="en-US" sz="1200" i="1" dirty="0"/>
              <a:t>: </a:t>
            </a:r>
            <a:r>
              <a:rPr lang="en-US" sz="1200" i="1" dirty="0">
                <a:hlinkClick r:id="rId3"/>
              </a:rPr>
              <a:t>https://upload.wikimedia.org/wikipedia/commons/thumb/9/92/Grangegorman_penitentiary.JPG/1280px-Grangegorman_penitentiary.JPG</a:t>
            </a:r>
            <a:r>
              <a:rPr lang="en-US" sz="1200" i="1" dirty="0"/>
              <a:t> </a:t>
            </a:r>
          </a:p>
        </p:txBody>
      </p:sp>
    </p:spTree>
    <p:extLst>
      <p:ext uri="{BB962C8B-B14F-4D97-AF65-F5344CB8AC3E}">
        <p14:creationId xmlns:p14="http://schemas.microsoft.com/office/powerpoint/2010/main" val="32733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Savremeni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stavovi</a:t>
            </a:r>
            <a:endParaRPr lang="en-US" b="1"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a:xfrm>
            <a:off x="1104899" y="2015231"/>
            <a:ext cx="5091715" cy="4048218"/>
          </a:xfrm>
        </p:spPr>
        <p:txBody>
          <a:bodyPr>
            <a:normAutofit/>
          </a:bodyPr>
          <a:lstStyle/>
          <a:p>
            <a:pPr marL="285750" indent="-285750" algn="jus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Nove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ideje</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penologija</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osnovna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svrha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kazne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odmazda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već</a:t>
            </a:r>
            <a:r>
              <a:rPr lang="en-US" sz="2000"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prevencija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koja</a:t>
            </a:r>
            <a:r>
              <a:rPr lang="en-US" sz="2000" dirty="0">
                <a:latin typeface="Times New Roman" panose="02020603050405020304" pitchFamily="18" charset="0"/>
                <a:cs typeface="Times New Roman" panose="02020603050405020304" pitchFamily="18" charset="0"/>
              </a:rPr>
              <a:t> se </a:t>
            </a:r>
            <a:r>
              <a:rPr lang="en-US" sz="2000" dirty="0" err="1">
                <a:latin typeface="Times New Roman" panose="02020603050405020304" pitchFamily="18" charset="0"/>
                <a:cs typeface="Times New Roman" panose="02020603050405020304" pitchFamily="18" charset="0"/>
              </a:rPr>
              <a:t>sastoji</a:t>
            </a:r>
            <a:r>
              <a:rPr lang="en-US" sz="2000" dirty="0">
                <a:latin typeface="Times New Roman" panose="02020603050405020304" pitchFamily="18" charset="0"/>
                <a:cs typeface="Times New Roman" panose="02020603050405020304" pitchFamily="18" charset="0"/>
              </a:rPr>
              <a:t> u </a:t>
            </a:r>
            <a:r>
              <a:rPr lang="en-US" sz="2000" dirty="0" err="1">
                <a:latin typeface="Times New Roman" panose="02020603050405020304" pitchFamily="18" charset="0"/>
                <a:cs typeface="Times New Roman" panose="02020603050405020304" pitchFamily="18" charset="0"/>
              </a:rPr>
              <a:t>resocijalizaciji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prevaspitavanju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osuđenika</a:t>
            </a:r>
            <a:r>
              <a:rPr lang="en-US" sz="2000"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Osuđenik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društveno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neprilagođeno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neadaptirano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biće</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koje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treba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izdržavanjem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kazne</a:t>
            </a:r>
            <a:r>
              <a:rPr lang="en-US" sz="2000" dirty="0">
                <a:latin typeface="Times New Roman" panose="02020603050405020304" pitchFamily="18" charset="0"/>
                <a:cs typeface="Times New Roman" panose="02020603050405020304" pitchFamily="18" charset="0"/>
              </a:rPr>
              <a:t> da se </a:t>
            </a:r>
            <a:r>
              <a:rPr lang="en-US" sz="2000" dirty="0" err="1">
                <a:latin typeface="Times New Roman" panose="02020603050405020304" pitchFamily="18" charset="0"/>
                <a:cs typeface="Times New Roman" panose="02020603050405020304" pitchFamily="18" charset="0"/>
              </a:rPr>
              <a:t>prilagodi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vrati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društvu</a:t>
            </a:r>
            <a:endParaRPr lang="en-US" sz="20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Specijalizacija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kazneno-popravnih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ustanova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ustanovljavanje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zavoda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otvorenog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tipa</a:t>
            </a:r>
            <a:endParaRPr lang="en-US" sz="20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Individualizacija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kazne</a:t>
            </a:r>
            <a:endParaRPr lang="en-US" sz="2000" dirty="0">
              <a:latin typeface="Times New Roman" panose="02020603050405020304" pitchFamily="18" charset="0"/>
              <a:cs typeface="Times New Roman" panose="02020603050405020304" pitchFamily="18" charset="0"/>
            </a:endParaRPr>
          </a:p>
        </p:txBody>
      </p:sp>
      <p:pic>
        <p:nvPicPr>
          <p:cNvPr id="8" name="Picture Placeholder 7" descr="Jail">
            <a:extLst>
              <a:ext uri="{FF2B5EF4-FFF2-40B4-BE49-F238E27FC236}">
                <a16:creationId xmlns:a16="http://schemas.microsoft.com/office/drawing/2014/main" id="{31323D81-B5E2-4DD9-AAC1-548BF498E38F}"/>
              </a:ext>
            </a:extLst>
          </p:cNvPr>
          <p:cNvPicPr>
            <a:picLocks noGrp="1" noChangeAspect="1"/>
          </p:cNvPicPr>
          <p:nvPr>
            <p:ph type="pic"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5861" r="5861"/>
          <a:stretch>
            <a:fillRect/>
          </a:stretch>
        </p:blipFill>
        <p:spPr>
          <a:xfrm>
            <a:off x="7235825" y="1811338"/>
            <a:ext cx="3849688" cy="4360862"/>
          </a:xfrm>
        </p:spPr>
      </p:pic>
    </p:spTree>
    <p:extLst>
      <p:ext uri="{BB962C8B-B14F-4D97-AF65-F5344CB8AC3E}">
        <p14:creationId xmlns:p14="http://schemas.microsoft.com/office/powerpoint/2010/main" val="208379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F9F44-3660-466D-8A8F-0508E6D35648}"/>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Problemi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kritike</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kazna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A56B79-C61C-453E-B088-32D694123846}"/>
              </a:ext>
            </a:extLst>
          </p:cNvPr>
          <p:cNvSpPr>
            <a:spLocks noGrp="1"/>
          </p:cNvSpPr>
          <p:nvPr>
            <p:ph idx="1"/>
          </p:nvPr>
        </p:nvSpPr>
        <p:spPr/>
        <p:txBody>
          <a:bodyPr/>
          <a:lstStyle/>
          <a:p>
            <a:pPr algn="just"/>
            <a:r>
              <a:rPr lang="en-US" dirty="0" err="1">
                <a:latin typeface="Times New Roman" panose="02020603050405020304" pitchFamily="18" charset="0"/>
                <a:cs typeface="Times New Roman" panose="02020603050405020304" pitchFamily="18" charset="0"/>
              </a:rPr>
              <a:t>Prigovori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dugotrajnog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dugotrajnog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humana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primjenom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osuđeni</a:t>
            </a:r>
            <a:r>
              <a:rPr lang="en-US" dirty="0">
                <a:latin typeface="Times New Roman" panose="02020603050405020304" pitchFamily="18" charset="0"/>
                <a:cs typeface="Times New Roman" panose="02020603050405020304" pitchFamily="18" charset="0"/>
              </a:rPr>
              <a:t> je </a:t>
            </a:r>
            <a:r>
              <a:rPr lang="en-US" dirty="0" err="1">
                <a:latin typeface="Times New Roman" panose="02020603050405020304" pitchFamily="18" charset="0"/>
                <a:cs typeface="Times New Roman" panose="02020603050405020304" pitchFamily="18" charset="0"/>
              </a:rPr>
              <a:t>praktično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smrt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koja</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nastupa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odmah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dugotrajno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dugovremeno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lišenje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slobode</a:t>
            </a:r>
            <a:r>
              <a:rPr lang="en-US" dirty="0">
                <a:latin typeface="Times New Roman" panose="02020603050405020304" pitchFamily="18" charset="0"/>
                <a:cs typeface="Times New Roman" panose="02020603050405020304" pitchFamily="18" charset="0"/>
              </a:rPr>
              <a:t>.</a:t>
            </a:r>
          </a:p>
          <a:p>
            <a:pPr marL="457200" lvl="0" indent="-457200" algn="just">
              <a:buFont typeface="+mj-lt"/>
              <a:buAutoNum type="arabicPeriod"/>
            </a:pP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dugotrajnog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može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ostvariti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ciljeve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generalne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prevencije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Postoji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mogućnost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bjekstva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takvog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osuđenika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što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promijenjenih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političkih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drugih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uvjeta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postoji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mogućnost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zamjene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amnestije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pomilovanja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blažom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kaznom</a:t>
            </a:r>
            <a:r>
              <a:rPr lang="en-US" dirty="0">
                <a:latin typeface="Times New Roman" panose="02020603050405020304" pitchFamily="18" charset="0"/>
                <a:cs typeface="Times New Roman" panose="02020603050405020304" pitchFamily="18" charset="0"/>
              </a:rPr>
              <a:t>. </a:t>
            </a:r>
          </a:p>
          <a:p>
            <a:pPr marL="457200" indent="-457200" algn="just">
              <a:buFont typeface="+mj-lt"/>
              <a:buAutoNum type="arabicPeriod"/>
            </a:pP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dugotrajnog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može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ostvariti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funkciju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specijalne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prevencije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Ako</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specijalna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prevencija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sastoji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popravljanju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resocijalizaciji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postavlja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pitanje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očekivanja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ostvarenju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funkcije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odnosu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osobu</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osuđenika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koji</a:t>
            </a:r>
            <a:r>
              <a:rPr lang="en-US" dirty="0">
                <a:latin typeface="Times New Roman" panose="02020603050405020304" pitchFamily="18" charset="0"/>
                <a:cs typeface="Times New Roman" panose="02020603050405020304" pitchFamily="18" charset="0"/>
              </a:rPr>
              <a:t> je </a:t>
            </a:r>
            <a:r>
              <a:rPr lang="en-US" dirty="0" err="1">
                <a:latin typeface="Times New Roman" panose="02020603050405020304" pitchFamily="18" charset="0"/>
                <a:cs typeface="Times New Roman" panose="02020603050405020304" pitchFamily="18" charset="0"/>
              </a:rPr>
              <a:t>siguran</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nikada</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kraja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života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neće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izaći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zavoda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će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izaći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dubokoj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starosti</a:t>
            </a:r>
            <a:r>
              <a:rPr lang="en-US" dirty="0">
                <a:latin typeface="Times New Roman" panose="02020603050405020304" pitchFamily="18" charset="0"/>
                <a:cs typeface="Times New Roman" panose="02020603050405020304" pitchFamily="18" charset="0"/>
              </a:rPr>
              <a:t>.</a:t>
            </a:r>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402804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8513A-7988-4359-B680-79FE5CC6D1FA}"/>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Problem </a:t>
            </a:r>
            <a:r>
              <a:rPr lang="en-US" b="1" dirty="0" err="1">
                <a:latin typeface="Times New Roman" panose="02020603050405020304" pitchFamily="18" charset="0"/>
                <a:cs typeface="Times New Roman" panose="02020603050405020304" pitchFamily="18" charset="0"/>
              </a:rPr>
              <a:t>kazne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kratkotrajnog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322BD09-5704-42DC-A8EF-85C15C87A9C0}"/>
              </a:ext>
            </a:extLst>
          </p:cNvPr>
          <p:cNvSpPr>
            <a:spLocks noGrp="1"/>
          </p:cNvSpPr>
          <p:nvPr>
            <p:ph idx="1"/>
          </p:nvPr>
        </p:nvSpPr>
        <p:spPr>
          <a:xfrm>
            <a:off x="1104900" y="1420427"/>
            <a:ext cx="9982200" cy="5237825"/>
          </a:xfrm>
        </p:spPr>
        <p:txBody>
          <a:bodyPr>
            <a:normAutofit fontScale="92500" lnSpcReduction="10000"/>
          </a:bodyPr>
          <a:lstStyle/>
          <a:p>
            <a:pPr algn="just"/>
            <a:r>
              <a:rPr lang="en-US" dirty="0" err="1">
                <a:latin typeface="Times New Roman" panose="02020603050405020304" pitchFamily="18" charset="0"/>
                <a:cs typeface="Times New Roman" panose="02020603050405020304" pitchFamily="18" charset="0"/>
              </a:rPr>
              <a:t>Kratke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lišenja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podrazumijevaju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trajanju</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šest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mjeseci</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Prigovori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kratkotrajnog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a:t>
            </a:r>
          </a:p>
          <a:p>
            <a:pPr marL="457200" lvl="0" indent="-457200" algn="just">
              <a:buFont typeface="+mj-lt"/>
              <a:buAutoNum type="arabicPeriod"/>
            </a:pPr>
            <a:r>
              <a:rPr lang="en-US" dirty="0" err="1">
                <a:latin typeface="Times New Roman" panose="02020603050405020304" pitchFamily="18" charset="0"/>
                <a:cs typeface="Times New Roman" panose="02020603050405020304" pitchFamily="18" charset="0"/>
              </a:rPr>
              <a:t>Kratke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nisu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pogodne</a:t>
            </a:r>
            <a:r>
              <a:rPr lang="en-US" dirty="0">
                <a:latin typeface="Times New Roman" panose="02020603050405020304" pitchFamily="18" charset="0"/>
                <a:cs typeface="Times New Roman" panose="02020603050405020304" pitchFamily="18" charset="0"/>
              </a:rPr>
              <a:t> za </a:t>
            </a:r>
            <a:r>
              <a:rPr lang="en-US" dirty="0" err="1">
                <a:latin typeface="Times New Roman" panose="02020603050405020304" pitchFamily="18" charset="0"/>
                <a:cs typeface="Times New Roman" panose="02020603050405020304" pitchFamily="18" charset="0"/>
              </a:rPr>
              <a:t>ostvarenje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specijalne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generalne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prevencije</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jer</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mogu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efikasno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djelovati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učinitelja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potencijalne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učinitelje</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obzirom</a:t>
            </a:r>
            <a:r>
              <a:rPr lang="en-US" dirty="0">
                <a:latin typeface="Times New Roman" panose="02020603050405020304" pitchFamily="18" charset="0"/>
                <a:cs typeface="Times New Roman" panose="02020603050405020304" pitchFamily="18" charset="0"/>
              </a:rPr>
              <a:t> da se od </a:t>
            </a:r>
            <a:r>
              <a:rPr lang="en-US" dirty="0" err="1">
                <a:latin typeface="Times New Roman" panose="02020603050405020304" pitchFamily="18" charset="0"/>
                <a:cs typeface="Times New Roman" panose="02020603050405020304" pitchFamily="18" charset="0"/>
              </a:rPr>
              <a:t>ovih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osoba</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shvataju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ozbiljno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moralna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opomena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sredstvo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zastrašivanja</a:t>
            </a:r>
            <a:r>
              <a:rPr lang="en-US" dirty="0">
                <a:latin typeface="Times New Roman" panose="02020603050405020304" pitchFamily="18" charset="0"/>
                <a:cs typeface="Times New Roman" panose="02020603050405020304" pitchFamily="18" charset="0"/>
              </a:rPr>
              <a:t>. </a:t>
            </a:r>
          </a:p>
          <a:p>
            <a:pPr marL="457200" lvl="0" indent="-457200" algn="just">
              <a:buFont typeface="+mj-lt"/>
              <a:buAutoNum type="arabicPeriod"/>
            </a:pPr>
            <a:r>
              <a:rPr lang="en-US" dirty="0" err="1">
                <a:latin typeface="Times New Roman" panose="02020603050405020304" pitchFamily="18" charset="0"/>
                <a:cs typeface="Times New Roman" panose="02020603050405020304" pitchFamily="18" charset="0"/>
              </a:rPr>
              <a:t>Usljed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kratkog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trajanja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ovih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kazni</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postoji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mogućnost</a:t>
            </a:r>
            <a:r>
              <a:rPr lang="en-US" dirty="0">
                <a:latin typeface="Times New Roman" panose="02020603050405020304" pitchFamily="18" charset="0"/>
                <a:cs typeface="Times New Roman" panose="02020603050405020304" pitchFamily="18" charset="0"/>
              </a:rPr>
              <a:t> da se </a:t>
            </a:r>
            <a:r>
              <a:rPr lang="en-US" dirty="0" err="1">
                <a:latin typeface="Times New Roman" panose="02020603050405020304" pitchFamily="18" charset="0"/>
                <a:cs typeface="Times New Roman" panose="02020603050405020304" pitchFamily="18" charset="0"/>
              </a:rPr>
              <a:t>primijeni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jedan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ozbiljan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odgojno-preodgojni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pedagoški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tretman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osuđeniku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koji</a:t>
            </a:r>
            <a:r>
              <a:rPr lang="en-US" dirty="0">
                <a:latin typeface="Times New Roman" panose="02020603050405020304" pitchFamily="18" charset="0"/>
                <a:cs typeface="Times New Roman" panose="02020603050405020304" pitchFamily="18" charset="0"/>
              </a:rPr>
              <a:t> bi bio </a:t>
            </a:r>
            <a:r>
              <a:rPr lang="en-US" dirty="0" err="1">
                <a:latin typeface="Times New Roman" panose="02020603050405020304" pitchFamily="18" charset="0"/>
                <a:cs typeface="Times New Roman" panose="02020603050405020304" pitchFamily="18" charset="0"/>
              </a:rPr>
              <a:t>podoban</a:t>
            </a:r>
            <a:r>
              <a:rPr lang="en-US" dirty="0">
                <a:latin typeface="Times New Roman" panose="02020603050405020304" pitchFamily="18" charset="0"/>
                <a:cs typeface="Times New Roman" panose="02020603050405020304" pitchFamily="18" charset="0"/>
              </a:rPr>
              <a:t> za </a:t>
            </a:r>
            <a:r>
              <a:rPr lang="en-US" dirty="0" err="1">
                <a:latin typeface="Times New Roman" panose="02020603050405020304" pitchFamily="18" charset="0"/>
                <a:cs typeface="Times New Roman" panose="02020603050405020304" pitchFamily="18" charset="0"/>
              </a:rPr>
              <a:t>ostvarivanje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resocijalizacije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preodgoja</a:t>
            </a:r>
            <a:r>
              <a:rPr lang="en-US" dirty="0">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en-US" dirty="0" err="1">
                <a:latin typeface="Times New Roman" panose="02020603050405020304" pitchFamily="18" charset="0"/>
                <a:cs typeface="Times New Roman" panose="02020603050405020304" pitchFamily="18" charset="0"/>
              </a:rPr>
              <a:t>Kratka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proizvodi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štetnih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posljedica</a:t>
            </a:r>
            <a:r>
              <a:rPr lang="en-US" dirty="0">
                <a:latin typeface="Times New Roman" panose="02020603050405020304" pitchFamily="18" charset="0"/>
                <a:cs typeface="Times New Roman" panose="02020603050405020304" pitchFamily="18" charset="0"/>
              </a:rPr>
              <a:t> za </a:t>
            </a:r>
            <a:r>
              <a:rPr lang="en-US" dirty="0" err="1">
                <a:latin typeface="Times New Roman" panose="02020603050405020304" pitchFamily="18" charset="0"/>
                <a:cs typeface="Times New Roman" panose="02020603050405020304" pitchFamily="18" charset="0"/>
              </a:rPr>
              <a:t>osuđenog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njenom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primjenom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stigmatizacija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stavlja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pečat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osuđivanosti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učinitelja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krivičnog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djela</a:t>
            </a:r>
            <a:r>
              <a:rPr lang="en-US" dirty="0">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en-US" dirty="0" err="1">
                <a:latin typeface="Times New Roman" panose="02020603050405020304" pitchFamily="18" charset="0"/>
                <a:cs typeface="Times New Roman" panose="02020603050405020304" pitchFamily="18" charset="0"/>
              </a:rPr>
              <a:t>Zatvaranje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kratkom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trajanju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stimulira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povrat</a:t>
            </a:r>
            <a:r>
              <a:rPr lang="en-US" dirty="0">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en-US" dirty="0">
                <a:latin typeface="Times New Roman" panose="02020603050405020304" pitchFamily="18" charset="0"/>
                <a:cs typeface="Times New Roman" panose="02020603050405020304" pitchFamily="18" charset="0"/>
              </a:rPr>
              <a:t>Za </a:t>
            </a:r>
            <a:r>
              <a:rPr lang="en-US" dirty="0" err="1">
                <a:latin typeface="Times New Roman" panose="02020603050405020304" pitchFamily="18" charset="0"/>
                <a:cs typeface="Times New Roman" panose="02020603050405020304" pitchFamily="18" charset="0"/>
              </a:rPr>
              <a:t>kratko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vrijeme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trajanja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ovih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kazni</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može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organizirati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adekvatan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odgojni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medicinski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tretman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ovim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osobama</a:t>
            </a:r>
            <a:r>
              <a:rPr lang="en-US" dirty="0">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en-US" dirty="0" err="1">
                <a:latin typeface="Times New Roman" panose="02020603050405020304" pitchFamily="18" charset="0"/>
                <a:cs typeface="Times New Roman" panose="02020603050405020304" pitchFamily="18" charset="0"/>
              </a:rPr>
              <a:t>Kratke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krajnje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neekonomične</a:t>
            </a:r>
            <a:r>
              <a:rPr lang="en-US" dirty="0">
                <a:latin typeface="Times New Roman" panose="02020603050405020304" pitchFamily="18" charset="0"/>
                <a:cs typeface="Times New Roman" panose="02020603050405020304" pitchFamily="18" charset="0"/>
              </a:rPr>
              <a:t>.</a:t>
            </a:r>
          </a:p>
          <a:p>
            <a:pPr marL="457200" indent="-457200">
              <a:buFont typeface="+mj-lt"/>
              <a:buAutoNum type="arabicPeriod"/>
            </a:pPr>
            <a:endParaRPr lang="en-US" dirty="0"/>
          </a:p>
        </p:txBody>
      </p:sp>
    </p:spTree>
    <p:extLst>
      <p:ext uri="{BB962C8B-B14F-4D97-AF65-F5344CB8AC3E}">
        <p14:creationId xmlns:p14="http://schemas.microsoft.com/office/powerpoint/2010/main" val="271866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6BB8-3446-4CC0-AE06-500869477AF8}"/>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Ljudska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kazna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2009344-9A05-45D4-869F-5C450111C996}"/>
              </a:ext>
            </a:extLst>
          </p:cNvPr>
          <p:cNvSpPr>
            <a:spLocks noGrp="1"/>
          </p:cNvSpPr>
          <p:nvPr>
            <p:ph idx="1"/>
          </p:nvPr>
        </p:nvSpPr>
        <p:spPr/>
        <p:txBody>
          <a:bodyPr>
            <a:normAutofit/>
          </a:bodyPr>
          <a:lstStyle/>
          <a:p>
            <a:pPr algn="just"/>
            <a:r>
              <a:rPr lang="en-US" dirty="0" err="1">
                <a:latin typeface="Times New Roman" panose="02020603050405020304" pitchFamily="18" charset="0"/>
                <a:cs typeface="Times New Roman" panose="02020603050405020304" pitchFamily="18" charset="0"/>
              </a:rPr>
              <a:t>Međunarodni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pakt</a:t>
            </a:r>
            <a:r>
              <a:rPr lang="en-US" dirty="0">
                <a:latin typeface="Times New Roman" panose="02020603050405020304" pitchFamily="18" charset="0"/>
                <a:cs typeface="Times New Roman" panose="02020603050405020304" pitchFamily="18" charset="0"/>
              </a:rPr>
              <a:t> o </a:t>
            </a:r>
            <a:r>
              <a:rPr lang="en-US" dirty="0" err="1">
                <a:latin typeface="Times New Roman" panose="02020603050405020304" pitchFamily="18" charset="0"/>
                <a:cs typeface="Times New Roman" panose="02020603050405020304" pitchFamily="18" charset="0"/>
              </a:rPr>
              <a:t>građanskim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političkim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a:t>
            </a:r>
            <a:r>
              <a:rPr lang="en-US" dirty="0">
                <a:latin typeface="Times New Roman" panose="02020603050405020304" pitchFamily="18" charset="0"/>
                <a:cs typeface="Times New Roman" panose="02020603050405020304" pitchFamily="18" charset="0"/>
              </a:rPr>
              <a:t> 1966. u </a:t>
            </a:r>
            <a:r>
              <a:rPr lang="en-US" dirty="0" err="1">
                <a:latin typeface="Times New Roman" panose="02020603050405020304" pitchFamily="18" charset="0"/>
                <a:cs typeface="Times New Roman" panose="02020603050405020304" pitchFamily="18" charset="0"/>
              </a:rPr>
              <a:t>čl</a:t>
            </a:r>
            <a:r>
              <a:rPr lang="en-US" dirty="0">
                <a:latin typeface="Times New Roman" panose="02020603050405020304" pitchFamily="18" charset="0"/>
                <a:cs typeface="Times New Roman" panose="02020603050405020304" pitchFamily="18" charset="0"/>
              </a:rPr>
              <a:t>. 7. </a:t>
            </a:r>
            <a:r>
              <a:rPr lang="en-US" dirty="0" err="1">
                <a:latin typeface="Times New Roman" panose="02020603050405020304" pitchFamily="18" charset="0"/>
                <a:cs typeface="Times New Roman" panose="02020603050405020304" pitchFamily="18" charset="0"/>
              </a:rPr>
              <a:t>postavlja</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opću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zabranu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mučenja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dok</a:t>
            </a:r>
            <a:r>
              <a:rPr lang="en-US" dirty="0">
                <a:latin typeface="Times New Roman" panose="02020603050405020304" pitchFamily="18" charset="0"/>
                <a:cs typeface="Times New Roman" panose="02020603050405020304" pitchFamily="18" charset="0"/>
              </a:rPr>
              <a:t> se u </a:t>
            </a:r>
            <a:r>
              <a:rPr lang="en-US" dirty="0" err="1">
                <a:latin typeface="Times New Roman" panose="02020603050405020304" pitchFamily="18" charset="0"/>
                <a:cs typeface="Times New Roman" panose="02020603050405020304" pitchFamily="18" charset="0"/>
              </a:rPr>
              <a:t>čl</a:t>
            </a:r>
            <a:r>
              <a:rPr lang="en-US" dirty="0">
                <a:latin typeface="Times New Roman" panose="02020603050405020304" pitchFamily="18" charset="0"/>
                <a:cs typeface="Times New Roman" panose="02020603050405020304" pitchFamily="18" charset="0"/>
              </a:rPr>
              <a:t>. 10. </a:t>
            </a:r>
            <a:r>
              <a:rPr lang="en-US" dirty="0" err="1">
                <a:latin typeface="Times New Roman" panose="02020603050405020304" pitchFamily="18" charset="0"/>
                <a:cs typeface="Times New Roman" panose="02020603050405020304" pitchFamily="18" charset="0"/>
              </a:rPr>
              <a:t>izravno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referira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zatvorenike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zahtjevajući</a:t>
            </a:r>
            <a:r>
              <a:rPr lang="en-US" dirty="0">
                <a:latin typeface="Times New Roman" panose="02020603050405020304" pitchFamily="18" charset="0"/>
                <a:cs typeface="Times New Roman" panose="02020603050405020304" pitchFamily="18" charset="0"/>
              </a:rPr>
              <a:t> da se </a:t>
            </a:r>
            <a:r>
              <a:rPr lang="en-US" b="1" dirty="0" err="1">
                <a:latin typeface="Times New Roman" panose="02020603050405020304" pitchFamily="18" charset="0"/>
                <a:cs typeface="Times New Roman" panose="02020603050405020304" pitchFamily="18" charset="0"/>
              </a:rPr>
              <a:t>sa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svim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osobama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lišenima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slobode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postupa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čovječno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poštovanjem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prirodnog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dostojanstva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ljudske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osobe</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Član</a:t>
            </a:r>
            <a:r>
              <a:rPr lang="en-US" dirty="0">
                <a:latin typeface="Times New Roman" panose="02020603050405020304" pitchFamily="18" charset="0"/>
                <a:cs typeface="Times New Roman" panose="02020603050405020304" pitchFamily="18" charset="0"/>
              </a:rPr>
              <a:t> 10. </a:t>
            </a:r>
            <a:r>
              <a:rPr lang="en-US" dirty="0" err="1">
                <a:latin typeface="Times New Roman" panose="02020603050405020304" pitchFamily="18" charset="0"/>
                <a:cs typeface="Times New Roman" panose="02020603050405020304" pitchFamily="18" charset="0"/>
              </a:rPr>
              <a:t>Međunarodnog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pakta</a:t>
            </a:r>
            <a:r>
              <a:rPr lang="en-US" dirty="0">
                <a:latin typeface="Times New Roman" panose="02020603050405020304" pitchFamily="18" charset="0"/>
                <a:cs typeface="Times New Roman" panose="02020603050405020304" pitchFamily="18" charset="0"/>
              </a:rPr>
              <a:t> o </a:t>
            </a:r>
            <a:r>
              <a:rPr lang="en-US" dirty="0" err="1">
                <a:latin typeface="Times New Roman" panose="02020603050405020304" pitchFamily="18" charset="0"/>
                <a:cs typeface="Times New Roman" panose="02020603050405020304" pitchFamily="18" charset="0"/>
              </a:rPr>
              <a:t>građanskim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političkim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pravima</a:t>
            </a:r>
            <a:r>
              <a:rPr lang="en-US" dirty="0">
                <a:latin typeface="Times New Roman" panose="02020603050405020304" pitchFamily="18" charset="0"/>
                <a:cs typeface="Times New Roman" panose="02020603050405020304" pitchFamily="18" charset="0"/>
              </a:rPr>
              <a:t>: </a:t>
            </a:r>
          </a:p>
          <a:p>
            <a:pPr algn="just"/>
            <a:r>
              <a:rPr lang="en-US" i="1" dirty="0">
                <a:latin typeface="Times New Roman" panose="02020603050405020304" pitchFamily="18" charset="0"/>
                <a:cs typeface="Times New Roman" panose="02020603050405020304" pitchFamily="18" charset="0"/>
              </a:rPr>
              <a:t>1. Sa </a:t>
            </a:r>
            <a:r>
              <a:rPr lang="en-US" i="1" dirty="0" err="1">
                <a:latin typeface="Times New Roman" panose="02020603050405020304" pitchFamily="18" charset="0"/>
                <a:cs typeface="Times New Roman" panose="02020603050405020304" pitchFamily="18" charset="0"/>
              </a:rPr>
              <a:t>svakim</a:t>
            </a:r>
            <a:r>
              <a:rPr lang="en-US" i="1" dirty="0">
                <a:latin typeface="Times New Roman" panose="02020603050405020304" pitchFamily="18" charset="0"/>
                <a:cs typeface="Times New Roman" panose="02020603050405020304" pitchFamily="18" charset="0"/>
              </a:rPr>
              <a:t> ko je </a:t>
            </a:r>
            <a:r>
              <a:rPr lang="en-US" i="1" dirty="0" err="1">
                <a:latin typeface="Times New Roman" panose="02020603050405020304" pitchFamily="18" charset="0"/>
                <a:cs typeface="Times New Roman" panose="02020603050405020304" pitchFamily="18" charset="0"/>
              </a:rPr>
              <a:t>lišen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slobode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postupat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će</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čovječno</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s </a:t>
            </a:r>
            <a:r>
              <a:rPr lang="en-US" i="1" dirty="0" err="1">
                <a:latin typeface="Times New Roman" panose="02020603050405020304" pitchFamily="18" charset="0"/>
                <a:cs typeface="Times New Roman" panose="02020603050405020304" pitchFamily="18" charset="0"/>
              </a:rPr>
              <a:t>poštovanjem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urođenog</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dostojanstva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ljudske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ličnosti</a:t>
            </a:r>
            <a:r>
              <a:rPr lang="en-US" i="1" dirty="0">
                <a:latin typeface="Times New Roman" panose="02020603050405020304" pitchFamily="18" charset="0"/>
                <a:cs typeface="Times New Roman" panose="02020603050405020304" pitchFamily="18" charset="0"/>
              </a:rPr>
              <a:t>. </a:t>
            </a:r>
          </a:p>
          <a:p>
            <a:pPr algn="just"/>
            <a:r>
              <a:rPr lang="en-US" i="1" dirty="0">
                <a:latin typeface="Times New Roman" panose="02020603050405020304" pitchFamily="18" charset="0"/>
                <a:cs typeface="Times New Roman" panose="02020603050405020304" pitchFamily="18" charset="0"/>
              </a:rPr>
              <a:t>2. a) </a:t>
            </a:r>
            <a:r>
              <a:rPr lang="en-US" i="1" dirty="0" err="1">
                <a:latin typeface="Times New Roman" panose="02020603050405020304" pitchFamily="18" charset="0"/>
                <a:cs typeface="Times New Roman" panose="02020603050405020304" pitchFamily="18" charset="0"/>
              </a:rPr>
              <a:t>Optuženi</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osim</a:t>
            </a:r>
            <a:r>
              <a:rPr lang="en-US" i="1" dirty="0">
                <a:latin typeface="Times New Roman" panose="02020603050405020304" pitchFamily="18" charset="0"/>
                <a:cs typeface="Times New Roman" panose="02020603050405020304" pitchFamily="18" charset="0"/>
              </a:rPr>
              <a:t> u </a:t>
            </a:r>
            <a:r>
              <a:rPr lang="en-US" i="1" dirty="0" err="1">
                <a:latin typeface="Times New Roman" panose="02020603050405020304" pitchFamily="18" charset="0"/>
                <a:cs typeface="Times New Roman" panose="02020603050405020304" pitchFamily="18" charset="0"/>
              </a:rPr>
              <a:t>izuzetnim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prilikama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drže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odvojeno</a:t>
            </a:r>
            <a:r>
              <a:rPr lang="en-US" i="1" dirty="0">
                <a:latin typeface="Times New Roman" panose="02020603050405020304" pitchFamily="18" charset="0"/>
                <a:cs typeface="Times New Roman" panose="02020603050405020304" pitchFamily="18" charset="0"/>
              </a:rPr>
              <a:t> od </a:t>
            </a:r>
            <a:r>
              <a:rPr lang="en-US" i="1" dirty="0" err="1">
                <a:latin typeface="Times New Roman" panose="02020603050405020304" pitchFamily="18" charset="0"/>
                <a:cs typeface="Times New Roman" panose="02020603050405020304" pitchFamily="18" charset="0"/>
              </a:rPr>
              <a:t>osuđenika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podvrgavaju</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posebnom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postupku</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koji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odgovara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njihovom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položaju</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neosuđenih</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lica</a:t>
            </a:r>
            <a:r>
              <a:rPr lang="en-US" i="1" dirty="0">
                <a:latin typeface="Times New Roman" panose="02020603050405020304" pitchFamily="18" charset="0"/>
                <a:cs typeface="Times New Roman" panose="02020603050405020304" pitchFamily="18" charset="0"/>
              </a:rPr>
              <a:t>. b) </a:t>
            </a:r>
            <a:r>
              <a:rPr lang="en-US" i="1" dirty="0" err="1">
                <a:latin typeface="Times New Roman" panose="02020603050405020304" pitchFamily="18" charset="0"/>
                <a:cs typeface="Times New Roman" panose="02020603050405020304" pitchFamily="18" charset="0"/>
              </a:rPr>
              <a:t>Optuženi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maloljetnici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odvojiće</a:t>
            </a:r>
            <a:r>
              <a:rPr lang="en-US" i="1" dirty="0">
                <a:latin typeface="Times New Roman" panose="02020603050405020304" pitchFamily="18" charset="0"/>
                <a:cs typeface="Times New Roman" panose="02020603050405020304" pitchFamily="18" charset="0"/>
              </a:rPr>
              <a:t> se od </a:t>
            </a:r>
            <a:r>
              <a:rPr lang="en-US" i="1" dirty="0" err="1">
                <a:latin typeface="Times New Roman" panose="02020603050405020304" pitchFamily="18" charset="0"/>
                <a:cs typeface="Times New Roman" panose="02020603050405020304" pitchFamily="18" charset="0"/>
              </a:rPr>
              <a:t>odraslih</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o </a:t>
            </a:r>
            <a:r>
              <a:rPr lang="en-US" i="1" dirty="0" err="1">
                <a:latin typeface="Times New Roman" panose="02020603050405020304" pitchFamily="18" charset="0"/>
                <a:cs typeface="Times New Roman" panose="02020603050405020304" pitchFamily="18" charset="0"/>
              </a:rPr>
              <a:t>njihovom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slučaju</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odlučuje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što</a:t>
            </a:r>
            <a:r>
              <a:rPr lang="en-US" i="1" dirty="0">
                <a:latin typeface="Times New Roman" panose="02020603050405020304" pitchFamily="18" charset="0"/>
                <a:cs typeface="Times New Roman" panose="02020603050405020304" pitchFamily="18" charset="0"/>
              </a:rPr>
              <a:t> je </a:t>
            </a:r>
            <a:r>
              <a:rPr lang="en-US" i="1" dirty="0" err="1">
                <a:latin typeface="Times New Roman" panose="02020603050405020304" pitchFamily="18" charset="0"/>
                <a:cs typeface="Times New Roman" panose="02020603050405020304" pitchFamily="18" charset="0"/>
              </a:rPr>
              <a:t>moguće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prije</a:t>
            </a:r>
            <a:r>
              <a:rPr lang="en-US" i="1" dirty="0">
                <a:latin typeface="Times New Roman" panose="02020603050405020304" pitchFamily="18" charset="0"/>
                <a:cs typeface="Times New Roman" panose="02020603050405020304" pitchFamily="18" charset="0"/>
              </a:rPr>
              <a:t>. </a:t>
            </a:r>
          </a:p>
          <a:p>
            <a:pPr algn="just"/>
            <a:r>
              <a:rPr lang="en-US" i="1" dirty="0">
                <a:latin typeface="Times New Roman" panose="02020603050405020304" pitchFamily="18" charset="0"/>
                <a:cs typeface="Times New Roman" panose="02020603050405020304" pitchFamily="18" charset="0"/>
              </a:rPr>
              <a:t>3. </a:t>
            </a:r>
            <a:r>
              <a:rPr lang="en-US" i="1" dirty="0" err="1">
                <a:latin typeface="Times New Roman" panose="02020603050405020304" pitchFamily="18" charset="0"/>
                <a:cs typeface="Times New Roman" panose="02020603050405020304" pitchFamily="18" charset="0"/>
              </a:rPr>
              <a:t>Kazneno-popravni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režim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podrazumijevat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će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takvo</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postupanje</a:t>
            </a:r>
            <a:r>
              <a:rPr lang="en-US" i="1" dirty="0">
                <a:latin typeface="Times New Roman" panose="02020603050405020304" pitchFamily="18" charset="0"/>
                <a:cs typeface="Times New Roman" panose="02020603050405020304" pitchFamily="18" charset="0"/>
              </a:rPr>
              <a:t> s </a:t>
            </a:r>
            <a:r>
              <a:rPr lang="en-US" i="1" dirty="0" err="1">
                <a:latin typeface="Times New Roman" panose="02020603050405020304" pitchFamily="18" charset="0"/>
                <a:cs typeface="Times New Roman" panose="02020603050405020304" pitchFamily="18" charset="0"/>
              </a:rPr>
              <a:t>osuđenicima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čiji</a:t>
            </a:r>
            <a:r>
              <a:rPr lang="en-US" i="1" dirty="0">
                <a:latin typeface="Times New Roman" panose="02020603050405020304" pitchFamily="18" charset="0"/>
                <a:cs typeface="Times New Roman" panose="02020603050405020304" pitchFamily="18" charset="0"/>
              </a:rPr>
              <a:t> je </a:t>
            </a:r>
            <a:r>
              <a:rPr lang="en-US" i="1" dirty="0" err="1">
                <a:latin typeface="Times New Roman" panose="02020603050405020304" pitchFamily="18" charset="0"/>
                <a:cs typeface="Times New Roman" panose="02020603050405020304" pitchFamily="18" charset="0"/>
              </a:rPr>
              <a:t>bitan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cilj</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njihovo</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prevaspitavanje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ponovno</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uključenje</a:t>
            </a:r>
            <a:r>
              <a:rPr lang="en-US" i="1" dirty="0">
                <a:latin typeface="Times New Roman" panose="02020603050405020304" pitchFamily="18" charset="0"/>
                <a:cs typeface="Times New Roman" panose="02020603050405020304" pitchFamily="18" charset="0"/>
              </a:rPr>
              <a:t> u </a:t>
            </a:r>
            <a:r>
              <a:rPr lang="en-US" i="1" dirty="0" err="1">
                <a:latin typeface="Times New Roman" panose="02020603050405020304" pitchFamily="18" charset="0"/>
                <a:cs typeface="Times New Roman" panose="02020603050405020304" pitchFamily="18" charset="0"/>
              </a:rPr>
              <a:t>društvo</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Maloljetni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prijestupnici</a:t>
            </a:r>
            <a:r>
              <a:rPr lang="en-US" i="1" dirty="0">
                <a:latin typeface="Times New Roman" panose="02020603050405020304" pitchFamily="18" charset="0"/>
                <a:cs typeface="Times New Roman" panose="02020603050405020304" pitchFamily="18" charset="0"/>
              </a:rPr>
              <a:t> bit </a:t>
            </a:r>
            <a:r>
              <a:rPr lang="en-US" i="1" dirty="0" err="1">
                <a:latin typeface="Times New Roman" panose="02020603050405020304" pitchFamily="18" charset="0"/>
                <a:cs typeface="Times New Roman" panose="02020603050405020304" pitchFamily="18" charset="0"/>
              </a:rPr>
              <a:t>će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odvojeni</a:t>
            </a:r>
            <a:r>
              <a:rPr lang="en-US" i="1" dirty="0">
                <a:latin typeface="Times New Roman" panose="02020603050405020304" pitchFamily="18" charset="0"/>
                <a:cs typeface="Times New Roman" panose="02020603050405020304" pitchFamily="18" charset="0"/>
              </a:rPr>
              <a:t> od </a:t>
            </a:r>
            <a:r>
              <a:rPr lang="en-US" i="1" dirty="0" err="1">
                <a:latin typeface="Times New Roman" panose="02020603050405020304" pitchFamily="18" charset="0"/>
                <a:cs typeface="Times New Roman" panose="02020603050405020304" pitchFamily="18" charset="0"/>
              </a:rPr>
              <a:t>odraslih</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podvrgnuti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režimu</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koji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odgovara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njihovom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dobu</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njihovom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pravnom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položaju</a:t>
            </a:r>
            <a:r>
              <a:rPr lang="en-US" i="1"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4290912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C010-CE82-4851-9B65-629EDD1DFE1F}"/>
              </a:ext>
            </a:extLst>
          </p:cNvPr>
          <p:cNvSpPr>
            <a:spLocks noGrp="1"/>
          </p:cNvSpPr>
          <p:nvPr>
            <p:ph type="title"/>
          </p:nvPr>
        </p:nvSpPr>
        <p:spPr/>
        <p:txBody>
          <a:bodyPr>
            <a:normAutofit/>
          </a:bodyPr>
          <a:lstStyle/>
          <a:p>
            <a:r>
              <a:rPr lang="en-US" b="1" dirty="0" err="1">
                <a:latin typeface="Times New Roman" panose="02020603050405020304" pitchFamily="18" charset="0"/>
                <a:cs typeface="Times New Roman" panose="02020603050405020304" pitchFamily="18" charset="0"/>
              </a:rPr>
              <a:t>Standardi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pravila</a:t>
            </a:r>
            <a:r>
              <a:rPr lang="en-US" b="1" dirty="0">
                <a:latin typeface="Times New Roman" panose="02020603050405020304" pitchFamily="18" charset="0"/>
                <a:cs typeface="Times New Roman" panose="02020603050405020304" pitchFamily="18" charset="0"/>
              </a:rPr>
              <a:t> UN-a o </a:t>
            </a:r>
            <a:r>
              <a:rPr lang="en-US" b="1" dirty="0" err="1">
                <a:latin typeface="Times New Roman" panose="02020603050405020304" pitchFamily="18" charset="0"/>
                <a:cs typeface="Times New Roman" panose="02020603050405020304" pitchFamily="18" charset="0"/>
              </a:rPr>
              <a:t>postupanju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osobama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lišenima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slobode</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5A85E4-AB37-442A-A7A5-32B1B9FFF2ED}"/>
              </a:ext>
            </a:extLst>
          </p:cNvPr>
          <p:cNvSpPr>
            <a:spLocks noGrp="1"/>
          </p:cNvSpPr>
          <p:nvPr>
            <p:ph idx="1"/>
          </p:nvPr>
        </p:nvSpPr>
        <p:spPr>
          <a:xfrm>
            <a:off x="1104900" y="1775534"/>
            <a:ext cx="9982200" cy="4396666"/>
          </a:xfrm>
        </p:spPr>
        <p:txBody>
          <a:bodyPr>
            <a:normAutofit/>
          </a:bodyPr>
          <a:lstStyle/>
          <a:p>
            <a:pPr algn="just"/>
            <a:r>
              <a:rPr lang="en-US" sz="2400" dirty="0">
                <a:latin typeface="Times New Roman" panose="02020603050405020304" pitchFamily="18" charset="0"/>
                <a:cs typeface="Times New Roman" panose="02020603050405020304" pitchFamily="18" charset="0"/>
              </a:rPr>
              <a:t>1955. - </a:t>
            </a:r>
            <a:r>
              <a:rPr lang="en-US" sz="2400" dirty="0" err="1">
                <a:latin typeface="Times New Roman" panose="02020603050405020304" pitchFamily="18" charset="0"/>
                <a:cs typeface="Times New Roman" panose="02020603050405020304" pitchFamily="18" charset="0"/>
              </a:rPr>
              <a:t>Pravila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uređuju</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temeljna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načela</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izvršavanja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postavljaju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rukovodeća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načela</a:t>
            </a:r>
            <a:r>
              <a:rPr lang="en-US" sz="2400" dirty="0">
                <a:latin typeface="Times New Roman" panose="02020603050405020304" pitchFamily="18" charset="0"/>
                <a:cs typeface="Times New Roman" panose="02020603050405020304" pitchFamily="18" charset="0"/>
              </a:rPr>
              <a:t> za </a:t>
            </a:r>
            <a:r>
              <a:rPr lang="en-US" sz="2400" dirty="0" err="1">
                <a:latin typeface="Times New Roman" panose="02020603050405020304" pitchFamily="18" charset="0"/>
                <a:cs typeface="Times New Roman" panose="02020603050405020304" pitchFamily="18" charset="0"/>
              </a:rPr>
              <a:t>zatvorenike</a:t>
            </a:r>
            <a:r>
              <a:rPr lang="en-US" sz="2400" dirty="0">
                <a:latin typeface="Times New Roman" panose="02020603050405020304" pitchFamily="18" charset="0"/>
                <a:cs typeface="Times New Roman" panose="02020603050405020304" pitchFamily="18" charset="0"/>
              </a:rPr>
              <a:t>. </a:t>
            </a:r>
          </a:p>
          <a:p>
            <a:pPr algn="just"/>
            <a:r>
              <a:rPr lang="en-US" sz="2400" dirty="0" err="1">
                <a:latin typeface="Times New Roman" panose="02020603050405020304" pitchFamily="18" charset="0"/>
                <a:cs typeface="Times New Roman" panose="02020603050405020304" pitchFamily="18" charset="0"/>
              </a:rPr>
              <a:t>Pravila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nameću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obavezu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odvajanja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različitih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kategorija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zatvorenika</a:t>
            </a:r>
            <a:r>
              <a:rPr lang="en-US" sz="2400" dirty="0">
                <a:latin typeface="Times New Roman" panose="02020603050405020304" pitchFamily="18" charset="0"/>
                <a:cs typeface="Times New Roman" panose="02020603050405020304" pitchFamily="18" charset="0"/>
              </a:rPr>
              <a:t> s </a:t>
            </a:r>
            <a:r>
              <a:rPr lang="en-US" sz="2400" dirty="0" err="1">
                <a:latin typeface="Times New Roman" panose="02020603050405020304" pitchFamily="18" charset="0"/>
                <a:cs typeface="Times New Roman" panose="02020603050405020304" pitchFamily="18" charset="0"/>
              </a:rPr>
              <a:t>obzirom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spol</a:t>
            </a:r>
            <a:r>
              <a:rPr lang="en-US" sz="2400" dirty="0">
                <a:latin typeface="Times New Roman" panose="02020603050405020304" pitchFamily="18" charset="0"/>
                <a:cs typeface="Times New Roman" panose="02020603050405020304" pitchFamily="18" charset="0"/>
              </a:rPr>
              <a:t>, dob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raniji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život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propisuju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minimalne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uvjete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smještaja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zdravstvene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zaštite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lične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higijene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pravo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žalbu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kontakte</a:t>
            </a:r>
            <a:r>
              <a:rPr lang="en-US" sz="2400" dirty="0">
                <a:latin typeface="Times New Roman" panose="02020603050405020304" pitchFamily="18" charset="0"/>
                <a:cs typeface="Times New Roman" panose="02020603050405020304" pitchFamily="18" charset="0"/>
              </a:rPr>
              <a:t> s </a:t>
            </a:r>
            <a:r>
              <a:rPr lang="en-US" sz="2400" dirty="0" err="1">
                <a:latin typeface="Times New Roman" panose="02020603050405020304" pitchFamily="18" charset="0"/>
                <a:cs typeface="Times New Roman" panose="02020603050405020304" pitchFamily="18" charset="0"/>
              </a:rPr>
              <a:t>vanjskim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svijetom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pogodnosti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zatvorenika</a:t>
            </a:r>
            <a:r>
              <a:rPr lang="en-US" sz="2400" dirty="0">
                <a:latin typeface="Times New Roman" panose="02020603050405020304" pitchFamily="18" charset="0"/>
                <a:cs typeface="Times New Roman" panose="02020603050405020304" pitchFamily="18" charset="0"/>
              </a:rPr>
              <a:t>, rad u </a:t>
            </a:r>
            <a:r>
              <a:rPr lang="en-US" sz="2400" dirty="0" err="1">
                <a:latin typeface="Times New Roman" panose="02020603050405020304" pitchFamily="18" charset="0"/>
                <a:cs typeface="Times New Roman" panose="02020603050405020304" pitchFamily="18" charset="0"/>
              </a:rPr>
              <a:t>zatvoru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nastavu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razonodu</a:t>
            </a:r>
            <a:r>
              <a:rPr lang="en-US" sz="2400" dirty="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Zatvorski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sistem</a:t>
            </a:r>
            <a:r>
              <a:rPr lang="en-US" sz="2400" dirty="0">
                <a:latin typeface="Times New Roman" panose="02020603050405020304" pitchFamily="18" charset="0"/>
                <a:cs typeface="Times New Roman" panose="02020603050405020304" pitchFamily="18" charset="0"/>
              </a:rPr>
              <a:t> ne </a:t>
            </a:r>
            <a:r>
              <a:rPr lang="en-US" sz="2400" dirty="0" err="1">
                <a:latin typeface="Times New Roman" panose="02020603050405020304" pitchFamily="18" charset="0"/>
                <a:cs typeface="Times New Roman" panose="02020603050405020304" pitchFamily="18" charset="0"/>
              </a:rPr>
              <a:t>smije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pojačavati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patnju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osim</a:t>
            </a:r>
            <a:r>
              <a:rPr lang="en-US" sz="2400" dirty="0">
                <a:latin typeface="Times New Roman" panose="02020603050405020304" pitchFamily="18" charset="0"/>
                <a:cs typeface="Times New Roman" panose="02020603050405020304" pitchFamily="18" charset="0"/>
              </a:rPr>
              <a:t> one </a:t>
            </a:r>
            <a:r>
              <a:rPr lang="en-US" sz="2400" dirty="0" err="1">
                <a:latin typeface="Times New Roman" panose="02020603050405020304" pitchFamily="18" charset="0"/>
                <a:cs typeface="Times New Roman" panose="02020603050405020304" pitchFamily="18" charset="0"/>
              </a:rPr>
              <a:t>koja</a:t>
            </a:r>
            <a:r>
              <a:rPr lang="en-US" sz="2400" dirty="0">
                <a:latin typeface="Times New Roman" panose="02020603050405020304" pitchFamily="18" charset="0"/>
                <a:cs typeface="Times New Roman" panose="02020603050405020304" pitchFamily="18" charset="0"/>
              </a:rPr>
              <a:t> je </a:t>
            </a:r>
            <a:r>
              <a:rPr lang="en-US" sz="2400" dirty="0" err="1">
                <a:latin typeface="Times New Roman" panose="02020603050405020304" pitchFamily="18" charset="0"/>
                <a:cs typeface="Times New Roman" panose="02020603050405020304" pitchFamily="18" charset="0"/>
              </a:rPr>
              <a:t>svojstvena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samoj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kazni</a:t>
            </a:r>
            <a:r>
              <a:rPr lang="en-US" sz="2400" dirty="0">
                <a:latin typeface="Times New Roman" panose="02020603050405020304" pitchFamily="18" charset="0"/>
                <a:cs typeface="Times New Roman" panose="02020603050405020304" pitchFamily="18" charset="0"/>
              </a:rPr>
              <a:t>, da je </a:t>
            </a:r>
            <a:r>
              <a:rPr lang="en-US" sz="2400" dirty="0" err="1">
                <a:latin typeface="Times New Roman" panose="02020603050405020304" pitchFamily="18" charset="0"/>
                <a:cs typeface="Times New Roman" panose="02020603050405020304" pitchFamily="18" charset="0"/>
              </a:rPr>
              <a:t>svrha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opravdanje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zaštita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društva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resocijalizacija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84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E777-9F25-4F24-AFD2-7865F397B33B}"/>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EKLJP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Evropski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sud</a:t>
            </a:r>
            <a:r>
              <a:rPr lang="en-US" b="1" dirty="0">
                <a:latin typeface="Times New Roman" panose="02020603050405020304" pitchFamily="18" charset="0"/>
                <a:cs typeface="Times New Roman" panose="02020603050405020304" pitchFamily="18" charset="0"/>
              </a:rPr>
              <a:t> za </a:t>
            </a:r>
            <a:r>
              <a:rPr lang="en-US" b="1" dirty="0" err="1">
                <a:latin typeface="Times New Roman" panose="02020603050405020304" pitchFamily="18" charset="0"/>
                <a:cs typeface="Times New Roman" panose="02020603050405020304" pitchFamily="18" charset="0"/>
              </a:rPr>
              <a:t>ljudska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prava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E38AC46-6174-4634-9ADA-3B23665304C1}"/>
              </a:ext>
            </a:extLst>
          </p:cNvPr>
          <p:cNvSpPr>
            <a:spLocks noGrp="1"/>
          </p:cNvSpPr>
          <p:nvPr>
            <p:ph idx="1"/>
          </p:nvPr>
        </p:nvSpPr>
        <p:spPr>
          <a:xfrm>
            <a:off x="1104900" y="1797728"/>
            <a:ext cx="7302253" cy="4374472"/>
          </a:xfrm>
        </p:spPr>
        <p:txBody>
          <a:bodyPr/>
          <a:lstStyle/>
          <a:p>
            <a:pPr algn="just"/>
            <a:r>
              <a:rPr lang="en-US" dirty="0" err="1">
                <a:latin typeface="Times New Roman" panose="02020603050405020304" pitchFamily="18" charset="0"/>
                <a:cs typeface="Times New Roman" panose="02020603050405020304" pitchFamily="18" charset="0"/>
              </a:rPr>
              <a:t>Čl</a:t>
            </a:r>
            <a:r>
              <a:rPr lang="en-US" dirty="0">
                <a:latin typeface="Times New Roman" panose="02020603050405020304" pitchFamily="18" charset="0"/>
                <a:cs typeface="Times New Roman" panose="02020603050405020304" pitchFamily="18" charset="0"/>
              </a:rPr>
              <a:t>. 5. EKLJP </a:t>
            </a:r>
            <a:r>
              <a:rPr lang="en-US" dirty="0" err="1">
                <a:latin typeface="Times New Roman" panose="02020603050405020304" pitchFamily="18" charset="0"/>
                <a:cs typeface="Times New Roman" panose="02020603050405020304" pitchFamily="18" charset="0"/>
              </a:rPr>
              <a:t>ustanovljuje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povezanost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između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pojedinca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ličnu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sigurnost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dužnosti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državne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vlasti</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izvršavanje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doseg</a:t>
            </a:r>
            <a:r>
              <a:rPr lang="en-US" dirty="0">
                <a:latin typeface="Times New Roman" panose="02020603050405020304" pitchFamily="18" charset="0"/>
                <a:cs typeface="Times New Roman" panose="02020603050405020304" pitchFamily="18" charset="0"/>
              </a:rPr>
              <a:t> tog </a:t>
            </a:r>
            <a:r>
              <a:rPr lang="en-US" dirty="0" err="1">
                <a:latin typeface="Times New Roman" panose="02020603050405020304" pitchFamily="18" charset="0"/>
                <a:cs typeface="Times New Roman" panose="02020603050405020304" pitchFamily="18" charset="0"/>
              </a:rPr>
              <a:t>prava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osigura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propisima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će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otkloniti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mogućnost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proizvoljnih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samovoljnih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zadiranja</a:t>
            </a:r>
            <a:r>
              <a:rPr lang="en-US" dirty="0">
                <a:latin typeface="Times New Roman" panose="02020603050405020304" pitchFamily="18" charset="0"/>
                <a:cs typeface="Times New Roman" panose="02020603050405020304" pitchFamily="18" charset="0"/>
              </a:rPr>
              <a:t>  u to </a:t>
            </a:r>
            <a:r>
              <a:rPr lang="en-US" dirty="0" err="1">
                <a:latin typeface="Times New Roman" panose="02020603050405020304" pitchFamily="18" charset="0"/>
                <a:cs typeface="Times New Roman" panose="02020603050405020304" pitchFamily="18" charset="0"/>
              </a:rPr>
              <a:t>pravo</a:t>
            </a:r>
            <a:r>
              <a:rPr lang="en-US" dirty="0">
                <a:latin typeface="Times New Roman" panose="02020603050405020304" pitchFamily="18" charset="0"/>
                <a:cs typeface="Times New Roman" panose="02020603050405020304" pitchFamily="18" charset="0"/>
              </a:rPr>
              <a:t>.</a:t>
            </a:r>
          </a:p>
          <a:p>
            <a:pPr algn="just"/>
            <a:r>
              <a:rPr lang="en-US" i="1" dirty="0">
                <a:latin typeface="Times New Roman" panose="02020603050405020304" pitchFamily="18" charset="0"/>
                <a:cs typeface="Times New Roman" panose="02020603050405020304" pitchFamily="18" charset="0"/>
              </a:rPr>
              <a:t>Hirst v. 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ističući</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zatvorenici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nastavljaju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uživati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temeljna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zajamčene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Konvencijom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slobodu</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slučaju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a:t>
            </a:r>
            <a:r>
              <a:rPr lang="en-US" dirty="0">
                <a:latin typeface="Times New Roman" panose="02020603050405020304" pitchFamily="18" charset="0"/>
                <a:cs typeface="Times New Roman" panose="02020603050405020304" pitchFamily="18" charset="0"/>
              </a:rPr>
              <a:t> je </a:t>
            </a:r>
            <a:r>
              <a:rPr lang="en-US" dirty="0" err="1">
                <a:latin typeface="Times New Roman" panose="02020603050405020304" pitchFamily="18" charset="0"/>
                <a:cs typeface="Times New Roman" panose="02020603050405020304" pitchFamily="18" charset="0"/>
              </a:rPr>
              <a:t>oduzeta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skladu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zakonom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okviru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uvjeta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postavljenih</a:t>
            </a:r>
            <a:r>
              <a:rPr lang="en-US" dirty="0">
                <a:latin typeface="Times New Roman" panose="02020603050405020304" pitchFamily="18" charset="0"/>
                <a:cs typeface="Times New Roman" panose="02020603050405020304" pitchFamily="18" charset="0"/>
              </a:rPr>
              <a:t> čl.5. </a:t>
            </a:r>
            <a:r>
              <a:rPr lang="en-US" dirty="0" err="1">
                <a:latin typeface="Times New Roman" panose="02020603050405020304" pitchFamily="18" charset="0"/>
                <a:cs typeface="Times New Roman" panose="02020603050405020304" pitchFamily="18" charset="0"/>
              </a:rPr>
              <a:t>Konvencije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imaju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poštovanje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porodičnog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života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izražavanja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mišljenja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dopisivanje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pristup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advokatu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sudu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ispovijedanje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vjere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svako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ograničenje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navedenih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prava</a:t>
            </a:r>
            <a:r>
              <a:rPr lang="en-US" dirty="0">
                <a:latin typeface="Times New Roman" panose="02020603050405020304" pitchFamily="18" charset="0"/>
                <a:cs typeface="Times New Roman" panose="02020603050405020304" pitchFamily="18" charset="0"/>
              </a:rPr>
              <a:t> mora </a:t>
            </a:r>
            <a:r>
              <a:rPr lang="en-US" dirty="0" err="1">
                <a:latin typeface="Times New Roman" panose="02020603050405020304" pitchFamily="18" charset="0"/>
                <a:cs typeface="Times New Roman" panose="02020603050405020304" pitchFamily="18" charset="0"/>
              </a:rPr>
              <a:t>biti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opravdano</a:t>
            </a:r>
            <a:r>
              <a:rPr lang="en-US" dirty="0">
                <a:latin typeface="Times New Roman" panose="02020603050405020304" pitchFamily="18" charset="0"/>
                <a:cs typeface="Times New Roman" panose="02020603050405020304" pitchFamily="18" charset="0"/>
              </a:rPr>
              <a:t>.</a:t>
            </a:r>
          </a:p>
        </p:txBody>
      </p:sp>
      <p:pic>
        <p:nvPicPr>
          <p:cNvPr id="6" name="Picture 5">
            <a:extLst>
              <a:ext uri="{FF2B5EF4-FFF2-40B4-BE49-F238E27FC236}">
                <a16:creationId xmlns:a16="http://schemas.microsoft.com/office/drawing/2014/main" id="{9032E6B3-4F85-4E88-AF0B-E71014DF02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1191" y="1797728"/>
            <a:ext cx="2314391" cy="3262544"/>
          </a:xfrm>
          <a:prstGeom prst="rect">
            <a:avLst/>
          </a:prstGeom>
        </p:spPr>
      </p:pic>
    </p:spTree>
    <p:extLst>
      <p:ext uri="{BB962C8B-B14F-4D97-AF65-F5344CB8AC3E}">
        <p14:creationId xmlns:p14="http://schemas.microsoft.com/office/powerpoint/2010/main" val="113780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42FE-FA2C-4EAA-AF3F-D9C2D9A2CBC1}"/>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Evropska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zatvorska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pravila</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6658DA-CAD5-461F-B692-F66C34590436}"/>
              </a:ext>
            </a:extLst>
          </p:cNvPr>
          <p:cNvSpPr>
            <a:spLocks noGrp="1"/>
          </p:cNvSpPr>
          <p:nvPr>
            <p:ph idx="1"/>
          </p:nvPr>
        </p:nvSpPr>
        <p:spPr>
          <a:xfrm>
            <a:off x="1104900" y="1775534"/>
            <a:ext cx="9982200" cy="4396665"/>
          </a:xfrm>
        </p:spPr>
        <p:txBody>
          <a:bodyPr/>
          <a:lstStyle/>
          <a:p>
            <a:pPr algn="just"/>
            <a:r>
              <a:rPr lang="en-US" dirty="0">
                <a:latin typeface="Times New Roman" panose="02020603050405020304" pitchFamily="18" charset="0"/>
                <a:cs typeface="Times New Roman" panose="02020603050405020304" pitchFamily="18" charset="0"/>
              </a:rPr>
              <a:t>1973. – </a:t>
            </a:r>
            <a:r>
              <a:rPr lang="en-US" dirty="0" err="1">
                <a:latin typeface="Times New Roman" panose="02020603050405020304" pitchFamily="18" charset="0"/>
                <a:cs typeface="Times New Roman" panose="02020603050405020304" pitchFamily="18" charset="0"/>
              </a:rPr>
              <a:t>Rezolucija</a:t>
            </a:r>
            <a:r>
              <a:rPr lang="en-US" dirty="0">
                <a:latin typeface="Times New Roman" panose="02020603050405020304" pitchFamily="18" charset="0"/>
                <a:cs typeface="Times New Roman" panose="02020603050405020304" pitchFamily="18" charset="0"/>
              </a:rPr>
              <a:t> (73) u </a:t>
            </a:r>
            <a:r>
              <a:rPr lang="en-US" dirty="0" err="1">
                <a:latin typeface="Times New Roman" panose="02020603050405020304" pitchFamily="18" charset="0"/>
                <a:cs typeface="Times New Roman" panose="02020603050405020304" pitchFamily="18" charset="0"/>
              </a:rPr>
              <a:t>okviru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Vijeća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Evrope</a:t>
            </a:r>
            <a:r>
              <a:rPr lang="en-US" dirty="0">
                <a:latin typeface="Times New Roman" panose="02020603050405020304" pitchFamily="18" charset="0"/>
                <a:cs typeface="Times New Roman" panose="02020603050405020304" pitchFamily="18" charset="0"/>
              </a:rPr>
              <a:t> </a:t>
            </a:r>
          </a:p>
          <a:p>
            <a:pPr algn="just"/>
            <a:r>
              <a:rPr lang="en-US" i="1" dirty="0" err="1">
                <a:latin typeface="Times New Roman" panose="02020603050405020304" pitchFamily="18" charset="0"/>
                <a:cs typeface="Times New Roman" panose="02020603050405020304" pitchFamily="18" charset="0"/>
              </a:rPr>
              <a:t>Evropska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standardna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minimalna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pravila</a:t>
            </a:r>
            <a:r>
              <a:rPr lang="en-US" i="1" dirty="0">
                <a:latin typeface="Times New Roman" panose="02020603050405020304" pitchFamily="18" charset="0"/>
                <a:cs typeface="Times New Roman" panose="02020603050405020304" pitchFamily="18" charset="0"/>
              </a:rPr>
              <a:t> za </a:t>
            </a:r>
            <a:r>
              <a:rPr lang="en-US" i="1" dirty="0" err="1">
                <a:latin typeface="Times New Roman" panose="02020603050405020304" pitchFamily="18" charset="0"/>
                <a:cs typeface="Times New Roman" panose="02020603050405020304" pitchFamily="18" charset="0"/>
              </a:rPr>
              <a:t>postupanje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zatvorenicima</a:t>
            </a:r>
            <a:r>
              <a:rPr lang="en-US" i="1"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Pravila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nastoje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unijeti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osnovne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civilizacijske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standarde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moralna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načela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upravljanju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zatvorskim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ustanovama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postupanje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zatvorenicima.ž</a:t>
            </a:r>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Pravila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cjelini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izražavaju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koje</a:t>
            </a:r>
            <a:r>
              <a:rPr lang="en-US" dirty="0">
                <a:latin typeface="Times New Roman" panose="02020603050405020304" pitchFamily="18" charset="0"/>
                <a:cs typeface="Times New Roman" panose="02020603050405020304" pitchFamily="18" charset="0"/>
              </a:rPr>
              <a:t> je </a:t>
            </a:r>
            <a:r>
              <a:rPr lang="en-US" dirty="0" err="1">
                <a:latin typeface="Times New Roman" panose="02020603050405020304" pitchFamily="18" charset="0"/>
                <a:cs typeface="Times New Roman" panose="02020603050405020304" pitchFamily="18" charset="0"/>
              </a:rPr>
              <a:t>potrebno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poduzeti</a:t>
            </a:r>
            <a:r>
              <a:rPr lang="en-US" dirty="0">
                <a:latin typeface="Times New Roman" panose="02020603050405020304" pitchFamily="18" charset="0"/>
                <a:cs typeface="Times New Roman" panose="02020603050405020304" pitchFamily="18" charset="0"/>
              </a:rPr>
              <a:t> da bi se </a:t>
            </a:r>
            <a:r>
              <a:rPr lang="en-US" dirty="0" err="1">
                <a:latin typeface="Times New Roman" panose="02020603050405020304" pitchFamily="18" charset="0"/>
                <a:cs typeface="Times New Roman" panose="02020603050405020304" pitchFamily="18" charset="0"/>
              </a:rPr>
              <a:t>smanjile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negativne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posljedice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gubitka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slobode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naglasak</a:t>
            </a:r>
            <a:r>
              <a:rPr lang="en-US" dirty="0">
                <a:latin typeface="Times New Roman" panose="02020603050405020304" pitchFamily="18" charset="0"/>
                <a:cs typeface="Times New Roman" panose="02020603050405020304" pitchFamily="18" charset="0"/>
              </a:rPr>
              <a:t> da </a:t>
            </a:r>
            <a:r>
              <a:rPr lang="en-US" dirty="0" err="1">
                <a:latin typeface="Times New Roman" panose="02020603050405020304" pitchFamily="18" charset="0"/>
                <a:cs typeface="Times New Roman" panose="02020603050405020304" pitchFamily="18" charset="0"/>
              </a:rPr>
              <a:t>svako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daljnje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ograničavanje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prava</a:t>
            </a:r>
            <a:r>
              <a:rPr lang="en-US" dirty="0">
                <a:latin typeface="Times New Roman" panose="02020603050405020304" pitchFamily="18" charset="0"/>
                <a:cs typeface="Times New Roman" panose="02020603050405020304" pitchFamily="18" charset="0"/>
              </a:rPr>
              <a:t> mora </a:t>
            </a:r>
            <a:r>
              <a:rPr lang="en-US" dirty="0" err="1">
                <a:latin typeface="Times New Roman" panose="02020603050405020304" pitchFamily="18" charset="0"/>
                <a:cs typeface="Times New Roman" panose="02020603050405020304" pitchFamily="18" charset="0"/>
              </a:rPr>
              <a:t>biti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utemeljeno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zakonu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određeno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samo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kada</a:t>
            </a:r>
            <a:r>
              <a:rPr lang="en-US" dirty="0">
                <a:latin typeface="Times New Roman" panose="02020603050405020304" pitchFamily="18" charset="0"/>
                <a:cs typeface="Times New Roman" panose="02020603050405020304" pitchFamily="18" charset="0"/>
              </a:rPr>
              <a:t> je to </a:t>
            </a:r>
            <a:r>
              <a:rPr lang="en-US" dirty="0" err="1">
                <a:latin typeface="Times New Roman" panose="02020603050405020304" pitchFamily="18" charset="0"/>
                <a:cs typeface="Times New Roman" panose="02020603050405020304" pitchFamily="18" charset="0"/>
              </a:rPr>
              <a:t>nužno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zbog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održavanja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sigurnosti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zatvoru</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2006. – nova </a:t>
            </a:r>
            <a:r>
              <a:rPr lang="en-US" dirty="0" err="1">
                <a:latin typeface="Times New Roman" panose="02020603050405020304" pitchFamily="18" charset="0"/>
                <a:cs typeface="Times New Roman" panose="02020603050405020304" pitchFamily="18" charset="0"/>
              </a:rPr>
              <a:t>Evropska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zatvorska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pravila</a:t>
            </a:r>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3BD8F168-3437-4B30-8AB3-1C38300D1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3526" y="4488571"/>
            <a:ext cx="2857500" cy="2286000"/>
          </a:xfrm>
          <a:prstGeom prst="rect">
            <a:avLst/>
          </a:prstGeom>
        </p:spPr>
      </p:pic>
    </p:spTree>
    <p:extLst>
      <p:ext uri="{BB962C8B-B14F-4D97-AF65-F5344CB8AC3E}">
        <p14:creationId xmlns:p14="http://schemas.microsoft.com/office/powerpoint/2010/main" val="4293845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48614-2408-48B7-9AE8-DAB8EB8B5527}"/>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Kazna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BiH</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1B1E884-44D6-4C5D-8F7C-E47587C0EFE0}"/>
              </a:ext>
            </a:extLst>
          </p:cNvPr>
          <p:cNvSpPr>
            <a:spLocks noGrp="1"/>
          </p:cNvSpPr>
          <p:nvPr>
            <p:ph idx="1"/>
          </p:nvPr>
        </p:nvSpPr>
        <p:spPr>
          <a:xfrm>
            <a:off x="1103382" y="1722268"/>
            <a:ext cx="9982200" cy="4441053"/>
          </a:xfrm>
        </p:spPr>
        <p:txBody>
          <a:bodyPr>
            <a:normAutofit/>
          </a:bodyPr>
          <a:lstStyle/>
          <a:p>
            <a:r>
              <a:rPr lang="en-US" sz="2600" dirty="0">
                <a:latin typeface="Times New Roman" panose="02020603050405020304" pitchFamily="18" charset="0"/>
                <a:cs typeface="Times New Roman" panose="02020603050405020304" pitchFamily="18" charset="0"/>
              </a:rPr>
              <a:t>KZ </a:t>
            </a:r>
            <a:r>
              <a:rPr lang="en-US" sz="2600" dirty="0" err="1">
                <a:latin typeface="Times New Roman" panose="02020603050405020304" pitchFamily="18" charset="0"/>
                <a:cs typeface="Times New Roman" panose="02020603050405020304" pitchFamily="18" charset="0"/>
              </a:rPr>
              <a:t>BiH</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kazna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zatvora</a:t>
            </a:r>
            <a:r>
              <a:rPr lang="en-US" sz="2600" dirty="0">
                <a:latin typeface="Times New Roman" panose="02020603050405020304" pitchFamily="18" charset="0"/>
                <a:cs typeface="Times New Roman" panose="02020603050405020304" pitchFamily="18" charset="0"/>
              </a:rPr>
              <a:t> ne </a:t>
            </a:r>
            <a:r>
              <a:rPr lang="en-US" sz="2600" dirty="0" err="1">
                <a:latin typeface="Times New Roman" panose="02020603050405020304" pitchFamily="18" charset="0"/>
                <a:cs typeface="Times New Roman" panose="02020603050405020304" pitchFamily="18" charset="0"/>
              </a:rPr>
              <a:t>može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biti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kraća</a:t>
            </a:r>
            <a:r>
              <a:rPr lang="en-US" sz="2600" dirty="0">
                <a:latin typeface="Times New Roman" panose="02020603050405020304" pitchFamily="18" charset="0"/>
                <a:cs typeface="Times New Roman" panose="02020603050405020304" pitchFamily="18" charset="0"/>
              </a:rPr>
              <a:t> od 30 dana </a:t>
            </a:r>
            <a:r>
              <a:rPr lang="en-US" sz="2600" dirty="0" err="1">
                <a:latin typeface="Times New Roman" panose="02020603050405020304" pitchFamily="18" charset="0"/>
                <a:cs typeface="Times New Roman" panose="02020603050405020304" pitchFamily="18" charset="0"/>
              </a:rPr>
              <a:t>ni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duža</a:t>
            </a:r>
            <a:r>
              <a:rPr lang="en-US" sz="2600" dirty="0">
                <a:latin typeface="Times New Roman" panose="02020603050405020304" pitchFamily="18" charset="0"/>
                <a:cs typeface="Times New Roman" panose="02020603050405020304" pitchFamily="18" charset="0"/>
              </a:rPr>
              <a:t> od 20 </a:t>
            </a:r>
            <a:r>
              <a:rPr lang="en-US" sz="2600" dirty="0" err="1">
                <a:latin typeface="Times New Roman" panose="02020603050405020304" pitchFamily="18" charset="0"/>
                <a:cs typeface="Times New Roman" panose="02020603050405020304" pitchFamily="18" charset="0"/>
              </a:rPr>
              <a:t>godina</a:t>
            </a:r>
            <a:r>
              <a:rPr lang="en-US" sz="2600" dirty="0">
                <a:latin typeface="Times New Roman" panose="02020603050405020304" pitchFamily="18" charset="0"/>
                <a:cs typeface="Times New Roman" panose="02020603050405020304" pitchFamily="18" charset="0"/>
              </a:rPr>
              <a:t>. </a:t>
            </a:r>
          </a:p>
          <a:p>
            <a:r>
              <a:rPr lang="en-US" sz="2600" dirty="0" err="1">
                <a:latin typeface="Times New Roman" panose="02020603050405020304" pitchFamily="18" charset="0"/>
                <a:cs typeface="Times New Roman" panose="02020603050405020304" pitchFamily="18" charset="0"/>
              </a:rPr>
              <a:t>Kazna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dugotrajnog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zatvora</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trajanju</a:t>
            </a:r>
            <a:r>
              <a:rPr lang="en-US" sz="2600" dirty="0">
                <a:latin typeface="Times New Roman" panose="02020603050405020304" pitchFamily="18" charset="0"/>
                <a:cs typeface="Times New Roman" panose="02020603050405020304" pitchFamily="18" charset="0"/>
              </a:rPr>
              <a:t> od 21 do 45 </a:t>
            </a:r>
            <a:r>
              <a:rPr lang="en-US" sz="2600" dirty="0" err="1">
                <a:latin typeface="Times New Roman" panose="02020603050405020304" pitchFamily="18" charset="0"/>
                <a:cs typeface="Times New Roman" panose="02020603050405020304" pitchFamily="18" charset="0"/>
              </a:rPr>
              <a:t>godina</a:t>
            </a:r>
            <a:r>
              <a:rPr lang="en-US" sz="2600" dirty="0">
                <a:latin typeface="Times New Roman" panose="02020603050405020304" pitchFamily="18" charset="0"/>
                <a:cs typeface="Times New Roman" panose="02020603050405020304" pitchFamily="18" charset="0"/>
              </a:rPr>
              <a:t>.</a:t>
            </a:r>
          </a:p>
          <a:p>
            <a:r>
              <a:rPr lang="en-US" sz="2600" dirty="0" err="1">
                <a:latin typeface="Times New Roman" panose="02020603050405020304" pitchFamily="18" charset="0"/>
                <a:cs typeface="Times New Roman" panose="02020603050405020304" pitchFamily="18" charset="0"/>
              </a:rPr>
              <a:t>Tokom</a:t>
            </a:r>
            <a:r>
              <a:rPr lang="en-US" sz="2600" dirty="0">
                <a:latin typeface="Times New Roman" panose="02020603050405020304" pitchFamily="18" charset="0"/>
                <a:cs typeface="Times New Roman" panose="02020603050405020304" pitchFamily="18" charset="0"/>
              </a:rPr>
              <a:t> 2019.-te </a:t>
            </a:r>
            <a:r>
              <a:rPr lang="en-US" sz="2600" dirty="0" err="1">
                <a:latin typeface="Times New Roman" panose="02020603050405020304" pitchFamily="18" charset="0"/>
                <a:cs typeface="Times New Roman" panose="02020603050405020304" pitchFamily="18" charset="0"/>
              </a:rPr>
              <a:t>godine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nakon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ponovog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uvođenja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doživotne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kazne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zatvora</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Republici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Srbiji</a:t>
            </a:r>
            <a:r>
              <a:rPr lang="en-US" sz="2600" dirty="0">
                <a:latin typeface="Times New Roman" panose="02020603050405020304" pitchFamily="18" charset="0"/>
                <a:cs typeface="Times New Roman" panose="02020603050405020304" pitchFamily="18" charset="0"/>
              </a:rPr>
              <a:t> ; u </a:t>
            </a:r>
            <a:r>
              <a:rPr lang="en-US" sz="2600" dirty="0" err="1">
                <a:latin typeface="Times New Roman" panose="02020603050405020304" pitchFamily="18" charset="0"/>
                <a:cs typeface="Times New Roman" panose="02020603050405020304" pitchFamily="18" charset="0"/>
              </a:rPr>
              <a:t>Bosni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Hercegovini</a:t>
            </a:r>
            <a:r>
              <a:rPr lang="en-US" sz="2600" dirty="0">
                <a:latin typeface="Times New Roman" panose="02020603050405020304" pitchFamily="18" charset="0"/>
                <a:cs typeface="Times New Roman" panose="02020603050405020304" pitchFamily="18" charset="0"/>
              </a:rPr>
              <a:t> se </a:t>
            </a:r>
            <a:r>
              <a:rPr lang="en-US" sz="2600" dirty="0" err="1">
                <a:latin typeface="Times New Roman" panose="02020603050405020304" pitchFamily="18" charset="0"/>
                <a:cs typeface="Times New Roman" panose="02020603050405020304" pitchFamily="18" charset="0"/>
              </a:rPr>
              <a:t>postavilo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pitanje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potrebe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pooštravanje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kaznene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politike</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smislu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podjednake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izmjene</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krivičnog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zakonodavstva</a:t>
            </a:r>
            <a:r>
              <a:rPr lang="en-US" sz="2600" dirty="0">
                <a:latin typeface="Times New Roman" panose="02020603050405020304" pitchFamily="18" charset="0"/>
                <a:cs typeface="Times New Roman" panose="02020603050405020304" pitchFamily="18" charset="0"/>
              </a:rPr>
              <a:t> u </a:t>
            </a:r>
            <a:r>
              <a:rPr lang="en-US" sz="2600" dirty="0" err="1">
                <a:latin typeface="Times New Roman" panose="02020603050405020304" pitchFamily="18" charset="0"/>
                <a:cs typeface="Times New Roman" panose="02020603050405020304" pitchFamily="18" charset="0"/>
              </a:rPr>
              <a:t>cilju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uvođenja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kazne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doživotnog</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zatvora</a:t>
            </a:r>
            <a:r>
              <a:rPr lang="en-US" sz="2600" dirty="0">
                <a:latin typeface="Times New Roman" panose="02020603050405020304" pitchFamily="18" charset="0"/>
                <a:cs typeface="Times New Roman" panose="02020603050405020304" pitchFamily="18" charset="0"/>
              </a:rPr>
              <a:t>. </a:t>
            </a:r>
          </a:p>
          <a:p>
            <a:r>
              <a:rPr lang="en-US" sz="2600" dirty="0" err="1">
                <a:latin typeface="Times New Roman" panose="02020603050405020304" pitchFamily="18" charset="0"/>
                <a:cs typeface="Times New Roman" panose="02020603050405020304" pitchFamily="18" charset="0"/>
              </a:rPr>
              <a:t>pitanje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opravdanosti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neophodnosti</a:t>
            </a:r>
            <a:r>
              <a:rPr lang="en-US" sz="2600" dirty="0">
                <a:latin typeface="Times New Roman" panose="02020603050405020304" pitchFamily="18" charset="0"/>
                <a:cs typeface="Times New Roman" panose="02020603050405020304" pitchFamily="18" charset="0"/>
              </a:rPr>
              <a:t>?</a:t>
            </a:r>
          </a:p>
        </p:txBody>
      </p:sp>
      <p:pic>
        <p:nvPicPr>
          <p:cNvPr id="5" name="Graphic 4" descr="Handcuffs">
            <a:extLst>
              <a:ext uri="{FF2B5EF4-FFF2-40B4-BE49-F238E27FC236}">
                <a16:creationId xmlns:a16="http://schemas.microsoft.com/office/drawing/2014/main" id="{99ACE7BC-CBDC-44B6-A0E3-973C13F33C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3551584">
            <a:off x="10626954" y="333520"/>
            <a:ext cx="1387008" cy="1387008"/>
          </a:xfrm>
          <a:prstGeom prst="rect">
            <a:avLst/>
          </a:prstGeom>
        </p:spPr>
      </p:pic>
    </p:spTree>
    <p:extLst>
      <p:ext uri="{BB962C8B-B14F-4D97-AF65-F5344CB8AC3E}">
        <p14:creationId xmlns:p14="http://schemas.microsoft.com/office/powerpoint/2010/main" val="2796241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909DF-7A1A-467B-8A43-18A86EE19664}"/>
              </a:ext>
            </a:extLst>
          </p:cNvPr>
          <p:cNvSpPr>
            <a:spLocks noGrp="1"/>
          </p:cNvSpPr>
          <p:nvPr>
            <p:ph type="title"/>
          </p:nvPr>
        </p:nvSpPr>
        <p:spPr/>
        <p:txBody>
          <a:bodyPr/>
          <a:lstStyle/>
          <a:p>
            <a:r>
              <a:rPr lang="en-US" dirty="0" err="1">
                <a:latin typeface="Times New Roman" panose="02020603050405020304" pitchFamily="18" charset="0"/>
                <a:cs typeface="Times New Roman" panose="02020603050405020304" pitchFamily="18" charset="0"/>
              </a:rPr>
              <a:t>Komparativni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pristup</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smtna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8FED88E-BB2D-4E0B-89B0-289F155A0BA5}"/>
              </a:ext>
            </a:extLst>
          </p:cNvPr>
          <p:cNvSpPr>
            <a:spLocks noGrp="1"/>
          </p:cNvSpPr>
          <p:nvPr>
            <p:ph idx="1"/>
          </p:nvPr>
        </p:nvSpPr>
        <p:spPr/>
        <p:txBody>
          <a:bodyPr>
            <a:normAutofit lnSpcReduction="10000"/>
          </a:bodyPr>
          <a:lstStyle/>
          <a:p>
            <a:r>
              <a:rPr lang="bs-Latn-BA" sz="2800" dirty="0" err="1">
                <a:latin typeface="Times New Roman" panose="02020603050405020304" pitchFamily="18" charset="0"/>
                <a:cs typeface="Times New Roman" panose="02020603050405020304" pitchFamily="18" charset="0"/>
              </a:rPr>
              <a:t>S</a:t>
            </a:r>
            <a:r>
              <a:rPr lang="en-US" sz="2800" dirty="0" err="1">
                <a:latin typeface="Times New Roman" panose="02020603050405020304" pitchFamily="18" charset="0"/>
                <a:cs typeface="Times New Roman" panose="02020603050405020304" pitchFamily="18" charset="0"/>
              </a:rPr>
              <a:t>mrtna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kazna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predstavlja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lišenje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apsolutnog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prava</a:t>
            </a:r>
            <a:r>
              <a:rPr lang="bs-Latn-BA"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prav</a:t>
            </a:r>
            <a:r>
              <a:rPr lang="bs-Latn-BA" sz="2800" dirty="0">
                <a:latin typeface="Times New Roman" panose="02020603050405020304" pitchFamily="18" charset="0"/>
                <a:cs typeface="Times New Roman" panose="02020603050405020304" pitchFamily="18" charset="0"/>
              </a:rPr>
              <a:t>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život</a:t>
            </a:r>
            <a:r>
              <a:rPr lang="bs-Latn-BA"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Moral</a:t>
            </a:r>
            <a:r>
              <a:rPr lang="bs-Latn-BA" sz="2800" dirty="0">
                <a:latin typeface="Times New Roman" panose="02020603050405020304" pitchFamily="18" charset="0"/>
                <a:cs typeface="Times New Roman" panose="02020603050405020304" pitchFamily="18" charset="0"/>
              </a:rPr>
              <a:t>?</a:t>
            </a:r>
          </a:p>
          <a:p>
            <a:r>
              <a:rPr lang="en-US" sz="2800" dirty="0" err="1">
                <a:latin typeface="Times New Roman" panose="02020603050405020304" pitchFamily="18" charset="0"/>
                <a:cs typeface="Times New Roman" panose="02020603050405020304" pitchFamily="18" charset="0"/>
              </a:rPr>
              <a:t>Skupa</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Z</a:t>
            </a:r>
            <a:r>
              <a:rPr lang="en-US" sz="2800" dirty="0" err="1">
                <a:latin typeface="Times New Roman" panose="02020603050405020304" pitchFamily="18" charset="0"/>
                <a:cs typeface="Times New Roman" panose="02020603050405020304" pitchFamily="18" charset="0"/>
              </a:rPr>
              <a:t>astrašivanje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društva</a:t>
            </a:r>
            <a:r>
              <a:rPr lang="en-US" sz="2800" dirty="0">
                <a:latin typeface="Times New Roman" panose="02020603050405020304" pitchFamily="18" charset="0"/>
                <a:cs typeface="Times New Roman" panose="02020603050405020304" pitchFamily="18" charset="0"/>
              </a:rPr>
              <a:t> s </a:t>
            </a:r>
            <a:r>
              <a:rPr lang="en-US" sz="2800" dirty="0" err="1">
                <a:latin typeface="Times New Roman" panose="02020603050405020304" pitchFamily="18" charset="0"/>
                <a:cs typeface="Times New Roman" panose="02020603050405020304" pitchFamily="18" charset="0"/>
              </a:rPr>
              <a:t>upitnim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dosegom</a:t>
            </a:r>
            <a:endParaRPr lang="bs-Latn-BA" sz="2800" dirty="0">
              <a:latin typeface="Times New Roman" panose="02020603050405020304" pitchFamily="18" charset="0"/>
              <a:cs typeface="Times New Roman" panose="02020603050405020304" pitchFamily="18" charset="0"/>
            </a:endParaRPr>
          </a:p>
          <a:p>
            <a:r>
              <a:rPr lang="bs-Latn-BA" sz="2800" dirty="0" err="1">
                <a:latin typeface="Times New Roman" panose="02020603050405020304" pitchFamily="18" charset="0"/>
                <a:cs typeface="Times New Roman" panose="02020603050405020304" pitchFamily="18" charset="0"/>
              </a:rPr>
              <a:t>A</a:t>
            </a:r>
            <a:r>
              <a:rPr lang="en-US" sz="2800" dirty="0" err="1">
                <a:latin typeface="Times New Roman" panose="02020603050405020304" pitchFamily="18" charset="0"/>
                <a:cs typeface="Times New Roman" panose="02020603050405020304" pitchFamily="18" charset="0"/>
              </a:rPr>
              <a:t>psolutno</a:t>
            </a:r>
            <a:r>
              <a:rPr lang="en-US" sz="2800" dirty="0">
                <a:latin typeface="Times New Roman" panose="02020603050405020304" pitchFamily="18" charset="0"/>
                <a:cs typeface="Times New Roman" panose="02020603050405020304" pitchFamily="18" charset="0"/>
              </a:rPr>
              <a:t> ne </a:t>
            </a:r>
            <a:r>
              <a:rPr lang="en-US" sz="2800" dirty="0" err="1">
                <a:latin typeface="Times New Roman" panose="02020603050405020304" pitchFamily="18" charset="0"/>
                <a:cs typeface="Times New Roman" panose="02020603050405020304" pitchFamily="18" charset="0"/>
              </a:rPr>
              <a:t>pruža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pomoć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resocijalizaciju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izvršiocu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krivičnog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djela</a:t>
            </a:r>
            <a:endParaRPr lang="bs-Latn-BA"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bs-Latn-BA" sz="2800" dirty="0" err="1">
                <a:latin typeface="Times New Roman" panose="02020603050405020304" pitchFamily="18" charset="0"/>
                <a:cs typeface="Times New Roman" panose="02020603050405020304" pitchFamily="18" charset="0"/>
              </a:rPr>
              <a:t>P</a:t>
            </a:r>
            <a:r>
              <a:rPr lang="en-US" sz="2800" dirty="0" err="1">
                <a:latin typeface="Times New Roman" panose="02020603050405020304" pitchFamily="18" charset="0"/>
                <a:cs typeface="Times New Roman" panose="02020603050405020304" pitchFamily="18" charset="0"/>
              </a:rPr>
              <a:t>ruža</a:t>
            </a:r>
            <a:r>
              <a:rPr lang="en-US" sz="2800" dirty="0">
                <a:latin typeface="Times New Roman" panose="02020603050405020304" pitchFamily="18" charset="0"/>
                <a:cs typeface="Times New Roman" panose="02020603050405020304" pitchFamily="18" charset="0"/>
              </a:rPr>
              <a:t> </a:t>
            </a:r>
            <a:r>
              <a:rPr lang="bs-Latn-BA"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instant</a:t>
            </a:r>
            <a:r>
              <a:rPr lang="bs-Latn-BA"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zadovoljenje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pravde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olakšanje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žrtvama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porodici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žrtve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iako</a:t>
            </a:r>
            <a:r>
              <a:rPr lang="en-US" sz="2800" dirty="0">
                <a:latin typeface="Times New Roman" panose="02020603050405020304" pitchFamily="18" charset="0"/>
                <a:cs typeface="Times New Roman" panose="02020603050405020304" pitchFamily="18" charset="0"/>
              </a:rPr>
              <a:t> je </a:t>
            </a:r>
            <a:r>
              <a:rPr lang="en-US" sz="2800" dirty="0" err="1">
                <a:latin typeface="Times New Roman" panose="02020603050405020304" pitchFamily="18" charset="0"/>
                <a:cs typeface="Times New Roman" panose="02020603050405020304" pitchFamily="18" charset="0"/>
              </a:rPr>
              <a:t>jasno</a:t>
            </a:r>
            <a:r>
              <a:rPr lang="en-US" sz="2800" dirty="0">
                <a:latin typeface="Times New Roman" panose="02020603050405020304" pitchFamily="18" charset="0"/>
                <a:cs typeface="Times New Roman" panose="02020603050405020304" pitchFamily="18" charset="0"/>
              </a:rPr>
              <a:t> da </a:t>
            </a:r>
            <a:r>
              <a:rPr lang="en-US" sz="2800" dirty="0" err="1">
                <a:latin typeface="Times New Roman" panose="02020603050405020304" pitchFamily="18" charset="0"/>
                <a:cs typeface="Times New Roman" panose="02020603050405020304" pitchFamily="18" charset="0"/>
              </a:rPr>
              <a:t>ništa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neće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vratiti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žrtvu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izjednačiti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situaciju</a:t>
            </a:r>
            <a:r>
              <a:rPr lang="en-US" sz="2800" dirty="0">
                <a:latin typeface="Times New Roman" panose="02020603050405020304" pitchFamily="18" charset="0"/>
                <a:cs typeface="Times New Roman" panose="02020603050405020304" pitchFamily="18" charset="0"/>
              </a:rPr>
              <a:t>).</a:t>
            </a:r>
            <a:endParaRPr lang="bs-Latn-BA"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4327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bs-Latn-BA" sz="2800" dirty="0">
                <a:latin typeface="Times New Roman" panose="02020603050405020304" pitchFamily="18" charset="0"/>
                <a:cs typeface="Times New Roman" panose="02020603050405020304" pitchFamily="18" charset="0"/>
              </a:rPr>
              <a:t>S</a:t>
            </a:r>
            <a:r>
              <a:rPr lang="en-US" sz="2800" dirty="0" err="1">
                <a:latin typeface="Times New Roman" panose="02020603050405020304" pitchFamily="18" charset="0"/>
                <a:cs typeface="Times New Roman" panose="02020603050405020304" pitchFamily="18" charset="0"/>
              </a:rPr>
              <a:t>vijest</a:t>
            </a:r>
            <a:r>
              <a:rPr lang="en-US" sz="2800" dirty="0">
                <a:latin typeface="Times New Roman" panose="02020603050405020304" pitchFamily="18" charset="0"/>
                <a:cs typeface="Times New Roman" panose="02020603050405020304" pitchFamily="18" charset="0"/>
              </a:rPr>
              <a:t> da </a:t>
            </a:r>
            <a:r>
              <a:rPr lang="en-US" sz="2800" dirty="0" err="1">
                <a:latin typeface="Times New Roman" panose="02020603050405020304" pitchFamily="18" charset="0"/>
                <a:cs typeface="Times New Roman" panose="02020603050405020304" pitchFamily="18" charset="0"/>
              </a:rPr>
              <a:t>optuženi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teška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krivična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djela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većinom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dolaze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ekonomski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izrazito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slabih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porodica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okruženja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zbog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čega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izvršavaju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krivična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djela</a:t>
            </a:r>
            <a:r>
              <a:rPr lang="en-US" sz="2800" dirty="0">
                <a:latin typeface="Times New Roman" panose="02020603050405020304" pitchFamily="18" charset="0"/>
                <a:cs typeface="Times New Roman" panose="02020603050405020304" pitchFamily="18" charset="0"/>
              </a:rPr>
              <a:t>. </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N</a:t>
            </a:r>
            <a:r>
              <a:rPr lang="en-US" sz="2800" dirty="0" err="1">
                <a:latin typeface="Times New Roman" panose="02020603050405020304" pitchFamily="18" charset="0"/>
                <a:cs typeface="Times New Roman" panose="02020603050405020304" pitchFamily="18" charset="0"/>
              </a:rPr>
              <a:t>ajčešći</a:t>
            </a:r>
            <a:r>
              <a:rPr lang="en-US" sz="2800" dirty="0">
                <a:latin typeface="Times New Roman" panose="02020603050405020304" pitchFamily="18" charset="0"/>
                <a:cs typeface="Times New Roman" panose="02020603050405020304" pitchFamily="18" charset="0"/>
              </a:rPr>
              <a:t> scenario </a:t>
            </a:r>
            <a:r>
              <a:rPr lang="bs-Latn-BA"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dodjeljuju</a:t>
            </a:r>
            <a:r>
              <a:rPr lang="en-US" sz="2800" dirty="0">
                <a:latin typeface="Times New Roman" panose="02020603050405020304" pitchFamily="18" charset="0"/>
                <a:cs typeface="Times New Roman" panose="02020603050405020304" pitchFamily="18" charset="0"/>
              </a:rPr>
              <a:t> </a:t>
            </a:r>
            <a:r>
              <a:rPr lang="bs-Latn-BA" sz="2800" dirty="0">
                <a:latin typeface="Times New Roman" panose="02020603050405020304" pitchFamily="18" charset="0"/>
                <a:cs typeface="Times New Roman" panose="02020603050405020304" pitchFamily="18" charset="0"/>
              </a:rPr>
              <a:t>se </a:t>
            </a:r>
            <a:r>
              <a:rPr lang="en-US" sz="2800" dirty="0" err="1">
                <a:latin typeface="Times New Roman" panose="02020603050405020304" pitchFamily="18" charset="0"/>
                <a:cs typeface="Times New Roman" panose="02020603050405020304" pitchFamily="18" charset="0"/>
              </a:rPr>
              <a:t>advokati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službenoj</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dužnosti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koji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pretrpani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predmetima</a:t>
            </a:r>
            <a:r>
              <a:rPr lang="en-US" sz="2800" dirty="0">
                <a:latin typeface="Times New Roman" panose="02020603050405020304" pitchFamily="18" charset="0"/>
                <a:cs typeface="Times New Roman" panose="02020603050405020304" pitchFamily="18" charset="0"/>
              </a:rPr>
              <a:t>, </a:t>
            </a:r>
            <a:r>
              <a:rPr lang="bs-Latn-BA" sz="2800" dirty="0">
                <a:latin typeface="Times New Roman" panose="02020603050405020304" pitchFamily="18" charset="0"/>
                <a:cs typeface="Times New Roman" panose="02020603050405020304" pitchFamily="18" charset="0"/>
              </a:rPr>
              <a:t>ne</a:t>
            </a:r>
            <a:r>
              <a:rPr lang="en-US" sz="2800" dirty="0" err="1">
                <a:latin typeface="Times New Roman" panose="02020603050405020304" pitchFamily="18" charset="0"/>
                <a:cs typeface="Times New Roman" panose="02020603050405020304" pitchFamily="18" charset="0"/>
              </a:rPr>
              <a:t>zainteresirani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bs-Latn-BA" sz="2800" dirty="0">
                <a:latin typeface="Times New Roman" panose="02020603050405020304" pitchFamily="18" charset="0"/>
                <a:cs typeface="Times New Roman" panose="02020603050405020304" pitchFamily="18" charset="0"/>
              </a:rPr>
              <a:t>ne</a:t>
            </a:r>
            <a:r>
              <a:rPr lang="en-US" sz="2800" dirty="0" err="1">
                <a:latin typeface="Times New Roman" panose="02020603050405020304" pitchFamily="18" charset="0"/>
                <a:cs typeface="Times New Roman" panose="02020603050405020304" pitchFamily="18" charset="0"/>
              </a:rPr>
              <a:t>motivirani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iz</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različitih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razloga</a:t>
            </a:r>
            <a:r>
              <a:rPr lang="en-US" sz="2800" dirty="0">
                <a:latin typeface="Times New Roman" panose="02020603050405020304" pitchFamily="18" charset="0"/>
                <a:cs typeface="Times New Roman" panose="02020603050405020304" pitchFamily="18" charset="0"/>
              </a:rPr>
              <a:t>. </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e </a:t>
            </a:r>
            <a:r>
              <a:rPr lang="en-US" sz="2800" dirty="0" err="1">
                <a:latin typeface="Times New Roman" panose="02020603050405020304" pitchFamily="18" charset="0"/>
                <a:cs typeface="Times New Roman" panose="02020603050405020304" pitchFamily="18" charset="0"/>
              </a:rPr>
              <a:t>možemo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govoriti</a:t>
            </a:r>
            <a:r>
              <a:rPr lang="en-US" sz="2800" dirty="0">
                <a:latin typeface="Times New Roman" panose="02020603050405020304" pitchFamily="18" charset="0"/>
                <a:cs typeface="Times New Roman" panose="02020603050405020304" pitchFamily="18" charset="0"/>
              </a:rPr>
              <a:t> o </a:t>
            </a:r>
            <a:r>
              <a:rPr lang="en-US" sz="2800" dirty="0" err="1">
                <a:latin typeface="Times New Roman" panose="02020603050405020304" pitchFamily="18" charset="0"/>
                <a:cs typeface="Times New Roman" panose="02020603050405020304" pitchFamily="18" charset="0"/>
              </a:rPr>
              <a:t>uspješnoj</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odbrani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jednakosti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tužioca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koji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ima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sredstva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raspolaganju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odbrane</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postupku</a:t>
            </a:r>
            <a:r>
              <a:rPr lang="en-US" sz="2800" dirty="0">
                <a:latin typeface="Times New Roman" panose="02020603050405020304" pitchFamily="18" charset="0"/>
                <a:cs typeface="Times New Roman" panose="02020603050405020304" pitchFamily="18" charset="0"/>
              </a:rPr>
              <a:t>. </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N</a:t>
            </a:r>
            <a:r>
              <a:rPr lang="en-US" sz="2800" dirty="0" err="1">
                <a:latin typeface="Times New Roman" panose="02020603050405020304" pitchFamily="18" charset="0"/>
                <a:cs typeface="Times New Roman" panose="02020603050405020304" pitchFamily="18" charset="0"/>
              </a:rPr>
              <a:t>evine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osobe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osuđene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smrtnu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kaznu</a:t>
            </a:r>
            <a:r>
              <a:rPr lang="bs-Latn-BA" sz="2800" dirty="0">
                <a:latin typeface="Times New Roman" panose="02020603050405020304" pitchFamily="18" charset="0"/>
                <a:cs typeface="Times New Roman" panose="02020603050405020304" pitchFamily="18" charset="0"/>
              </a:rPr>
              <a:t> – moguća posljedica.</a:t>
            </a:r>
          </a:p>
          <a:p>
            <a:endParaRPr lang="bs-Latn-BA" dirty="0"/>
          </a:p>
        </p:txBody>
      </p:sp>
    </p:spTree>
    <p:extLst>
      <p:ext uri="{BB962C8B-B14F-4D97-AF65-F5344CB8AC3E}">
        <p14:creationId xmlns:p14="http://schemas.microsoft.com/office/powerpoint/2010/main" val="149753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F717-C7D1-4C4B-BE4F-2A8B3D73F2DC}"/>
              </a:ext>
            </a:extLst>
          </p:cNvPr>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Komparativni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pristup</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smtna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kazna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kazna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zatvora</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3784C67-0299-4B5D-A863-A7A6A004773B}"/>
              </a:ext>
            </a:extLst>
          </p:cNvPr>
          <p:cNvSpPr>
            <a:spLocks noGrp="1"/>
          </p:cNvSpPr>
          <p:nvPr>
            <p:ph idx="1"/>
          </p:nvPr>
        </p:nvSpPr>
        <p:spPr>
          <a:xfrm>
            <a:off x="1104900" y="1109709"/>
            <a:ext cx="9982200" cy="5062491"/>
          </a:xfrm>
        </p:spPr>
        <p:txBody>
          <a:bodyPr>
            <a:noAutofit/>
          </a:bodyPr>
          <a:lstStyle/>
          <a:p>
            <a:endParaRPr lang="en-US" sz="2400" dirty="0">
              <a:latin typeface="Times New Roman" panose="02020603050405020304" pitchFamily="18" charset="0"/>
              <a:cs typeface="Times New Roman" panose="02020603050405020304" pitchFamily="18" charset="0"/>
            </a:endParaRPr>
          </a:p>
          <a:p>
            <a:r>
              <a:rPr lang="en-US" sz="2400" dirty="0" err="1">
                <a:latin typeface="Times New Roman" panose="02020603050405020304" pitchFamily="18" charset="0"/>
                <a:cs typeface="Times New Roman" panose="02020603050405020304" pitchFamily="18" charset="0"/>
              </a:rPr>
              <a:t>Zatvor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kažnavanja</a:t>
            </a:r>
            <a:r>
              <a:rPr lang="en-US" sz="2400" dirty="0">
                <a:latin typeface="Times New Roman" panose="02020603050405020304" pitchFamily="18" charset="0"/>
                <a:cs typeface="Times New Roman" panose="02020603050405020304" pitchFamily="18" charset="0"/>
              </a:rPr>
              <a:t> -&gt; </a:t>
            </a:r>
            <a:r>
              <a:rPr lang="en-US" sz="2400" dirty="0" err="1">
                <a:latin typeface="Times New Roman" panose="02020603050405020304" pitchFamily="18" charset="0"/>
                <a:cs typeface="Times New Roman" panose="02020603050405020304" pitchFamily="18" charset="0"/>
              </a:rPr>
              <a:t>zaštita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društva</a:t>
            </a:r>
            <a:r>
              <a:rPr lang="en-US" sz="2400" dirty="0">
                <a:latin typeface="Times New Roman" panose="02020603050405020304" pitchFamily="18" charset="0"/>
                <a:cs typeface="Times New Roman" panose="02020603050405020304" pitchFamily="18" charset="0"/>
              </a:rPr>
              <a:t> od </a:t>
            </a:r>
            <a:r>
              <a:rPr lang="en-US" sz="2400" dirty="0" err="1">
                <a:latin typeface="Times New Roman" panose="02020603050405020304" pitchFamily="18" charset="0"/>
                <a:cs typeface="Times New Roman" panose="02020603050405020304" pitchFamily="18" charset="0"/>
              </a:rPr>
              <a:t>učinitelja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krivičnih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djela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njihovu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eliminaciju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društvenog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života</a:t>
            </a:r>
            <a:r>
              <a:rPr lang="en-US" sz="2400" dirty="0">
                <a:latin typeface="Times New Roman" panose="02020603050405020304" pitchFamily="18" charset="0"/>
                <a:cs typeface="Times New Roman" panose="02020603050405020304" pitchFamily="18" charset="0"/>
              </a:rPr>
              <a:t> -&gt; </a:t>
            </a:r>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dugotrajnog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smrtna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pogodni</a:t>
            </a:r>
            <a:r>
              <a:rPr lang="en-US" sz="2400" dirty="0">
                <a:latin typeface="Times New Roman" panose="02020603050405020304" pitchFamily="18" charset="0"/>
                <a:cs typeface="Times New Roman" panose="02020603050405020304" pitchFamily="18" charset="0"/>
              </a:rPr>
              <a:t> za </a:t>
            </a:r>
            <a:r>
              <a:rPr lang="en-US" sz="2400" dirty="0" err="1">
                <a:latin typeface="Times New Roman" panose="02020603050405020304" pitchFamily="18" charset="0"/>
                <a:cs typeface="Times New Roman" panose="02020603050405020304" pitchFamily="18" charset="0"/>
              </a:rPr>
              <a:t>ostvarenje</a:t>
            </a:r>
            <a:r>
              <a:rPr lang="en-US" sz="2400" dirty="0">
                <a:latin typeface="Times New Roman" panose="02020603050405020304" pitchFamily="18" charset="0"/>
                <a:cs typeface="Times New Roman" panose="02020603050405020304" pitchFamily="18" charset="0"/>
              </a:rPr>
              <a:t> tog </a:t>
            </a:r>
            <a:r>
              <a:rPr lang="en-US" sz="2400" dirty="0" err="1">
                <a:latin typeface="Times New Roman" panose="02020603050405020304" pitchFamily="18" charset="0"/>
                <a:cs typeface="Times New Roman" panose="02020603050405020304" pitchFamily="18" charset="0"/>
              </a:rPr>
              <a:t>cilja</a:t>
            </a:r>
            <a:r>
              <a:rPr lang="en-US" sz="2400" dirty="0">
                <a:latin typeface="Times New Roman" panose="02020603050405020304" pitchFamily="18" charset="0"/>
                <a:cs typeface="Times New Roman" panose="02020603050405020304" pitchFamily="18" charset="0"/>
              </a:rPr>
              <a:t>. </a:t>
            </a:r>
          </a:p>
          <a:p>
            <a:r>
              <a:rPr lang="en-US" sz="2400" dirty="0" err="1">
                <a:latin typeface="Times New Roman" panose="02020603050405020304" pitchFamily="18" charset="0"/>
                <a:cs typeface="Times New Roman" panose="02020603050405020304" pitchFamily="18" charset="0"/>
              </a:rPr>
              <a:t>Cilj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kažnjavanja</a:t>
            </a:r>
            <a:r>
              <a:rPr lang="en-US" sz="2400" dirty="0">
                <a:latin typeface="Times New Roman" panose="02020603050405020304" pitchFamily="18" charset="0"/>
                <a:cs typeface="Times New Roman" panose="02020603050405020304" pitchFamily="18" charset="0"/>
              </a:rPr>
              <a:t> -&gt; </a:t>
            </a:r>
            <a:r>
              <a:rPr lang="en-US" sz="2400" dirty="0" err="1">
                <a:latin typeface="Times New Roman" panose="02020603050405020304" pitchFamily="18" charset="0"/>
                <a:cs typeface="Times New Roman" panose="02020603050405020304" pitchFamily="18" charset="0"/>
              </a:rPr>
              <a:t>resocijalizacija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integracija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natrag</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društvo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učinitelja</a:t>
            </a:r>
            <a:r>
              <a:rPr lang="en-US" sz="2400" dirty="0">
                <a:latin typeface="Times New Roman" panose="02020603050405020304" pitchFamily="18" charset="0"/>
                <a:cs typeface="Times New Roman" panose="02020603050405020304" pitchFamily="18" charset="0"/>
              </a:rPr>
              <a:t> -&gt; </a:t>
            </a:r>
            <a:r>
              <a:rPr lang="en-US" sz="2400" dirty="0" err="1">
                <a:latin typeface="Times New Roman" panose="02020603050405020304" pitchFamily="18" charset="0"/>
                <a:cs typeface="Times New Roman" panose="02020603050405020304" pitchFamily="18" charset="0"/>
              </a:rPr>
              <a:t>smrtna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dugotrajnog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r>
              <a:rPr lang="en-US" sz="2400" dirty="0">
                <a:latin typeface="Times New Roman" panose="02020603050405020304" pitchFamily="18" charset="0"/>
                <a:cs typeface="Times New Roman" panose="02020603050405020304" pitchFamily="18" charset="0"/>
              </a:rPr>
              <a:t> ne </a:t>
            </a:r>
            <a:r>
              <a:rPr lang="en-US" sz="2400" dirty="0" err="1">
                <a:latin typeface="Times New Roman" panose="02020603050405020304" pitchFamily="18" charset="0"/>
                <a:cs typeface="Times New Roman" panose="02020603050405020304" pitchFamily="18" charset="0"/>
              </a:rPr>
              <a:t>daju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mogućnost</a:t>
            </a:r>
            <a:r>
              <a:rPr lang="en-US" sz="2400" dirty="0">
                <a:latin typeface="Times New Roman" panose="02020603050405020304" pitchFamily="18" charset="0"/>
                <a:cs typeface="Times New Roman" panose="02020603050405020304" pitchFamily="18" charset="0"/>
              </a:rPr>
              <a:t> za </a:t>
            </a:r>
            <a:r>
              <a:rPr lang="en-US" sz="2400" dirty="0" err="1">
                <a:latin typeface="Times New Roman" panose="02020603050405020304" pitchFamily="18" charset="0"/>
                <a:cs typeface="Times New Roman" panose="02020603050405020304" pitchFamily="18" charset="0"/>
              </a:rPr>
              <a:t>realiziranje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ciljeva</a:t>
            </a:r>
            <a:r>
              <a:rPr lang="en-US" sz="2400" dirty="0">
                <a:latin typeface="Times New Roman" panose="02020603050405020304" pitchFamily="18" charset="0"/>
                <a:cs typeface="Times New Roman" panose="02020603050405020304" pitchFamily="18" charset="0"/>
              </a:rPr>
              <a:t>. </a:t>
            </a:r>
          </a:p>
          <a:p>
            <a:r>
              <a:rPr lang="en-US" sz="2400" dirty="0" err="1">
                <a:latin typeface="Times New Roman" panose="02020603050405020304" pitchFamily="18" charset="0"/>
                <a:cs typeface="Times New Roman" panose="02020603050405020304" pitchFamily="18" charset="0"/>
              </a:rPr>
              <a:t>Izricanje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-&gt; </a:t>
            </a:r>
            <a:r>
              <a:rPr lang="en-US" sz="2400" dirty="0" err="1">
                <a:latin typeface="Times New Roman" panose="02020603050405020304" pitchFamily="18" charset="0"/>
                <a:cs typeface="Times New Roman" panose="02020603050405020304" pitchFamily="18" charset="0"/>
              </a:rPr>
              <a:t>osuđenik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neće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zbog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dužine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izrečene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imati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mogućnost</a:t>
            </a:r>
            <a:r>
              <a:rPr lang="en-US" sz="2400" dirty="0">
                <a:latin typeface="Times New Roman" panose="02020603050405020304" pitchFamily="18" charset="0"/>
                <a:cs typeface="Times New Roman" panose="02020603050405020304" pitchFamily="18" charset="0"/>
              </a:rPr>
              <a:t> za </a:t>
            </a:r>
            <a:r>
              <a:rPr lang="en-US" sz="2400" dirty="0" err="1">
                <a:latin typeface="Times New Roman" panose="02020603050405020304" pitchFamily="18" charset="0"/>
                <a:cs typeface="Times New Roman" panose="02020603050405020304" pitchFamily="18" charset="0"/>
              </a:rPr>
              <a:t>povratak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natrag</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zajednicu</a:t>
            </a:r>
            <a:r>
              <a:rPr lang="en-US" sz="2400" dirty="0">
                <a:latin typeface="Times New Roman" panose="02020603050405020304" pitchFamily="18" charset="0"/>
                <a:cs typeface="Times New Roman" panose="02020603050405020304" pitchFamily="18" charset="0"/>
              </a:rPr>
              <a:t> -&gt; </a:t>
            </a:r>
            <a:r>
              <a:rPr lang="en-US" sz="2400" dirty="0" err="1">
                <a:latin typeface="Times New Roman" panose="02020603050405020304" pitchFamily="18" charset="0"/>
                <a:cs typeface="Times New Roman" panose="02020603050405020304" pitchFamily="18" charset="0"/>
              </a:rPr>
              <a:t>pitanje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svrhe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kažnjavanja</a:t>
            </a:r>
            <a:r>
              <a:rPr lang="en-US" sz="2400" dirty="0">
                <a:latin typeface="Times New Roman" panose="02020603050405020304" pitchFamily="18" charset="0"/>
                <a:cs typeface="Times New Roman" panose="02020603050405020304" pitchFamily="18" charset="0"/>
              </a:rPr>
              <a:t>?</a:t>
            </a:r>
          </a:p>
          <a:p>
            <a:r>
              <a:rPr lang="en-US" sz="2400" dirty="0" err="1">
                <a:latin typeface="Times New Roman" panose="02020603050405020304" pitchFamily="18" charset="0"/>
                <a:cs typeface="Times New Roman" panose="02020603050405020304" pitchFamily="18" charset="0"/>
              </a:rPr>
              <a:t>Bitan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momenat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finansijski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izdaci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koji</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vežu</a:t>
            </a:r>
            <a:r>
              <a:rPr lang="en-US" sz="2400" dirty="0">
                <a:latin typeface="Times New Roman" panose="02020603050405020304" pitchFamily="18" charset="0"/>
                <a:cs typeface="Times New Roman" panose="02020603050405020304" pitchFamily="18" charset="0"/>
              </a:rPr>
              <a:t> za </a:t>
            </a:r>
            <a:r>
              <a:rPr lang="en-US" sz="2400" dirty="0" err="1">
                <a:latin typeface="Times New Roman" panose="02020603050405020304" pitchFamily="18" charset="0"/>
                <a:cs typeface="Times New Roman" panose="02020603050405020304" pitchFamily="18" charset="0"/>
              </a:rPr>
              <a:t>izvršenje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smrtne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kazne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zatvora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288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b="1" dirty="0">
                <a:latin typeface="Times New Roman" panose="02020603050405020304" pitchFamily="18" charset="0"/>
                <a:cs typeface="Times New Roman" panose="02020603050405020304" pitchFamily="18" charset="0"/>
              </a:rPr>
              <a:t>ZAKLJUČAK</a:t>
            </a:r>
          </a:p>
        </p:txBody>
      </p:sp>
      <p:sp>
        <p:nvSpPr>
          <p:cNvPr id="3" name="Content Placeholder 2"/>
          <p:cNvSpPr>
            <a:spLocks noGrp="1"/>
          </p:cNvSpPr>
          <p:nvPr>
            <p:ph idx="1"/>
          </p:nvPr>
        </p:nvSpPr>
        <p:spPr/>
        <p:txBody>
          <a:bodyPr>
            <a:normAutofit lnSpcReduction="10000"/>
          </a:bodyPr>
          <a:lstStyle/>
          <a:p>
            <a:r>
              <a:rPr lang="bs-Latn-BA" dirty="0">
                <a:latin typeface="Times New Roman" panose="02020603050405020304" pitchFamily="18" charset="0"/>
                <a:cs typeface="Times New Roman" panose="02020603050405020304" pitchFamily="18" charset="0"/>
              </a:rPr>
              <a:t>S</a:t>
            </a:r>
            <a:r>
              <a:rPr lang="en-US" dirty="0" err="1">
                <a:latin typeface="Times New Roman" panose="02020603050405020304" pitchFamily="18" charset="0"/>
                <a:cs typeface="Times New Roman" panose="02020603050405020304" pitchFamily="18" charset="0"/>
              </a:rPr>
              <a:t>mrtna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ostatak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barbarskih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vremena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bs-Latn-BA" dirty="0">
                <a:latin typeface="Times New Roman" panose="02020603050405020304" pitchFamily="18" charset="0"/>
                <a:cs typeface="Times New Roman" panose="02020603050405020304" pitchFamily="18" charset="0"/>
              </a:rPr>
              <a:t>Z</a:t>
            </a:r>
            <a:r>
              <a:rPr lang="en-US" dirty="0" err="1">
                <a:latin typeface="Times New Roman" panose="02020603050405020304" pitchFamily="18" charset="0"/>
                <a:cs typeface="Times New Roman" panose="02020603050405020304" pitchFamily="18" charset="0"/>
              </a:rPr>
              <a:t>astrašivanje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odmazda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svojevrsn</a:t>
            </a:r>
            <a:r>
              <a:rPr lang="bs-Latn-BA"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tiranije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prevencija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Prevencija</a:t>
            </a:r>
            <a:r>
              <a:rPr lang="en-US"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edukacija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stanovništva</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izvršioce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krivičnih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djela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resocijalizacija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drugi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intezivni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načini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rada</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istima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Kazna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zatvora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neizbježan</a:t>
            </a:r>
            <a:r>
              <a:rPr lang="en-US" dirty="0">
                <a:latin typeface="Times New Roman" panose="02020603050405020304" pitchFamily="18" charset="0"/>
                <a:cs typeface="Times New Roman" panose="02020603050405020304" pitchFamily="18" charset="0"/>
              </a:rPr>
              <a:t> je </a:t>
            </a:r>
            <a:r>
              <a:rPr lang="en-US" dirty="0" err="1">
                <a:latin typeface="Times New Roman" panose="02020603050405020304" pitchFamily="18" charset="0"/>
                <a:cs typeface="Times New Roman" panose="02020603050405020304" pitchFamily="18" charset="0"/>
              </a:rPr>
              <a:t>oblik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kažnjavanja</a:t>
            </a:r>
            <a:endParaRPr lang="bs-Latn-BA" dirty="0">
              <a:latin typeface="Times New Roman" panose="02020603050405020304" pitchFamily="18" charset="0"/>
              <a:cs typeface="Times New Roman" panose="02020603050405020304" pitchFamily="18" charset="0"/>
            </a:endParaRPr>
          </a:p>
          <a:p>
            <a:r>
              <a:rPr lang="bs-Latn-BA" dirty="0">
                <a:latin typeface="Times New Roman" panose="02020603050405020304" pitchFamily="18" charset="0"/>
                <a:cs typeface="Times New Roman" panose="02020603050405020304" pitchFamily="18" charset="0"/>
              </a:rPr>
              <a:t>I</a:t>
            </a:r>
            <a:r>
              <a:rPr lang="en-US" dirty="0" err="1">
                <a:latin typeface="Times New Roman" panose="02020603050405020304" pitchFamily="18" charset="0"/>
                <a:cs typeface="Times New Roman" panose="02020603050405020304" pitchFamily="18" charset="0"/>
              </a:rPr>
              <a:t>nstitucionalizacija</a:t>
            </a:r>
            <a:r>
              <a:rPr lang="en-US"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negativnih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posljedica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bs-Latn-BA" dirty="0" err="1">
                <a:latin typeface="Times New Roman" panose="02020603050405020304" pitchFamily="18" charset="0"/>
                <a:cs typeface="Times New Roman" panose="02020603050405020304" pitchFamily="18" charset="0"/>
              </a:rPr>
              <a:t>P</a:t>
            </a:r>
            <a:r>
              <a:rPr lang="en-US" dirty="0" err="1">
                <a:latin typeface="Times New Roman" panose="02020603050405020304" pitchFamily="18" charset="0"/>
                <a:cs typeface="Times New Roman" panose="02020603050405020304" pitchFamily="18" charset="0"/>
              </a:rPr>
              <a:t>ostpenaln</a:t>
            </a:r>
            <a:r>
              <a:rPr lang="bs-Latn-BA"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integracij</a:t>
            </a:r>
            <a:r>
              <a:rPr lang="bs-Latn-BA" dirty="0">
                <a:latin typeface="Times New Roman" panose="02020603050405020304" pitchFamily="18" charset="0"/>
                <a:cs typeface="Times New Roman" panose="02020603050405020304" pitchFamily="18" charset="0"/>
              </a:rPr>
              <a:t>a</a:t>
            </a:r>
          </a:p>
          <a:p>
            <a:r>
              <a:rPr lang="bs-Latn-BA" dirty="0">
                <a:latin typeface="Times New Roman" panose="02020603050405020304" pitchFamily="18" charset="0"/>
                <a:cs typeface="Times New Roman" panose="02020603050405020304" pitchFamily="18" charset="0"/>
              </a:rPr>
              <a:t>V</a:t>
            </a:r>
            <a:r>
              <a:rPr lang="en-US" dirty="0" err="1">
                <a:latin typeface="Times New Roman" panose="02020603050405020304" pitchFamily="18" charset="0"/>
                <a:cs typeface="Times New Roman" panose="02020603050405020304" pitchFamily="18" charset="0"/>
              </a:rPr>
              <a:t>isok</a:t>
            </a:r>
            <a:r>
              <a:rPr lang="bs-Latn-BA"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stop</a:t>
            </a:r>
            <a:r>
              <a:rPr lang="bs-Latn-BA"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recidivista</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bs-Latn-BA" dirty="0">
                <a:latin typeface="Times New Roman" panose="02020603050405020304" pitchFamily="18" charset="0"/>
                <a:cs typeface="Times New Roman" panose="02020603050405020304" pitchFamily="18" charset="0"/>
              </a:rPr>
              <a:t>D</a:t>
            </a:r>
            <a:r>
              <a:rPr lang="en-US" dirty="0" err="1">
                <a:latin typeface="Times New Roman" panose="02020603050405020304" pitchFamily="18" charset="0"/>
                <a:cs typeface="Times New Roman" panose="02020603050405020304" pitchFamily="18" charset="0"/>
              </a:rPr>
              <a:t>ehumanizacija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degradacija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stigmatizacija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druge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štetne</a:t>
            </a:r>
            <a:r>
              <a:rPr lang="en-US" dirty="0">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pojave</a:t>
            </a:r>
            <a:endParaRPr lang="bs-Latn-BA" dirty="0">
              <a:latin typeface="Times New Roman" panose="02020603050405020304" pitchFamily="18" charset="0"/>
              <a:cs typeface="Times New Roman" panose="02020603050405020304" pitchFamily="18" charset="0"/>
            </a:endParaRPr>
          </a:p>
          <a:p>
            <a:r>
              <a:rPr lang="bs-Latn-BA" dirty="0" err="1">
                <a:latin typeface="Times New Roman" panose="02020603050405020304" pitchFamily="18" charset="0"/>
                <a:cs typeface="Times New Roman" panose="02020603050405020304" pitchFamily="18" charset="0"/>
              </a:rPr>
              <a:t>U</a:t>
            </a:r>
            <a:r>
              <a:rPr lang="en-US" dirty="0" err="1">
                <a:latin typeface="Times New Roman" panose="02020603050405020304" pitchFamily="18" charset="0"/>
                <a:cs typeface="Times New Roman" panose="02020603050405020304" pitchFamily="18" charset="0"/>
              </a:rPr>
              <a:t>grožava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ciljeve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kažnjavanja</a:t>
            </a:r>
            <a:r>
              <a:rPr lang="en-US" dirty="0">
                <a:latin typeface="Times New Roman" panose="02020603050405020304" pitchFamily="18" charset="0"/>
                <a:cs typeface="Times New Roman" panose="02020603050405020304" pitchFamily="18" charset="0"/>
              </a:rPr>
              <a:t>.</a:t>
            </a:r>
            <a:endParaRPr lang="bs-Latn-BA"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24464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b="1" dirty="0">
                <a:latin typeface="Times New Roman" panose="02020603050405020304" pitchFamily="18" charset="0"/>
                <a:cs typeface="Times New Roman" panose="02020603050405020304" pitchFamily="18" charset="0"/>
              </a:rPr>
              <a:t>LITERATURA</a:t>
            </a:r>
          </a:p>
        </p:txBody>
      </p:sp>
      <p:sp>
        <p:nvSpPr>
          <p:cNvPr id="3" name="Content Placeholder 2"/>
          <p:cNvSpPr>
            <a:spLocks noGrp="1"/>
          </p:cNvSpPr>
          <p:nvPr>
            <p:ph idx="1"/>
          </p:nvPr>
        </p:nvSpPr>
        <p:spPr/>
        <p:txBody>
          <a:bodyPr/>
          <a:lstStyle/>
          <a:p>
            <a:pPr lvl="1"/>
            <a:r>
              <a:rPr lang="en-US" sz="2800" b="1" dirty="0" err="1">
                <a:latin typeface="Times New Roman" panose="02020603050405020304" pitchFamily="18" charset="0"/>
                <a:cs typeface="Times New Roman" panose="02020603050405020304" pitchFamily="18" charset="0"/>
              </a:rPr>
              <a:t>Knjige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članci</a:t>
            </a:r>
            <a:r>
              <a:rPr lang="en-US" sz="2800" dirty="0">
                <a:latin typeface="Times New Roman" panose="02020603050405020304" pitchFamily="18" charset="0"/>
                <a:cs typeface="Times New Roman" panose="02020603050405020304" pitchFamily="18" charset="0"/>
              </a:rPr>
              <a:t> </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1.“Pravna </a:t>
            </a:r>
            <a:r>
              <a:rPr lang="en-US" sz="2800" dirty="0" err="1">
                <a:latin typeface="Times New Roman" panose="02020603050405020304" pitchFamily="18" charset="0"/>
                <a:cs typeface="Times New Roman" panose="02020603050405020304" pitchFamily="18" charset="0"/>
              </a:rPr>
              <a:t>Enciklopedija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Savremena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administracija</a:t>
            </a:r>
            <a:r>
              <a:rPr lang="en-US" sz="2800" dirty="0">
                <a:latin typeface="Times New Roman" panose="02020603050405020304" pitchFamily="18" charset="0"/>
                <a:cs typeface="Times New Roman" panose="02020603050405020304" pitchFamily="18" charset="0"/>
              </a:rPr>
              <a:t>, Beograd, 1985.</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2.Borislav </a:t>
            </a:r>
            <a:r>
              <a:rPr lang="en-US" sz="2800" dirty="0" err="1">
                <a:latin typeface="Times New Roman" panose="02020603050405020304" pitchFamily="18" charset="0"/>
                <a:cs typeface="Times New Roman" panose="02020603050405020304" pitchFamily="18" charset="0"/>
              </a:rPr>
              <a:t>Petrović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Dragan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Jovašević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Amila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Ferhatović</a:t>
            </a:r>
            <a:r>
              <a:rPr lang="en-US" sz="2800"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Krivično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pravo</a:t>
            </a:r>
            <a:r>
              <a:rPr lang="en-US" sz="2800" i="1" dirty="0">
                <a:latin typeface="Times New Roman" panose="02020603050405020304" pitchFamily="18" charset="0"/>
                <a:cs typeface="Times New Roman" panose="02020603050405020304" pitchFamily="18" charset="0"/>
              </a:rPr>
              <a:t> II (</a:t>
            </a:r>
            <a:r>
              <a:rPr lang="en-US" sz="2800" i="1" dirty="0" err="1">
                <a:latin typeface="Times New Roman" panose="02020603050405020304" pitchFamily="18" charset="0"/>
                <a:cs typeface="Times New Roman" panose="02020603050405020304" pitchFamily="18" charset="0"/>
              </a:rPr>
              <a:t>Saučesništvo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krivične</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sankcije</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posebni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dio</a:t>
            </a:r>
            <a:r>
              <a:rPr lang="en-US" sz="2800" i="1"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Pravni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fakultet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Univerziteta</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Sarajevu</a:t>
            </a:r>
            <a:r>
              <a:rPr lang="en-US" sz="2800" dirty="0">
                <a:latin typeface="Times New Roman" panose="02020603050405020304" pitchFamily="18" charset="0"/>
                <a:cs typeface="Times New Roman" panose="02020603050405020304" pitchFamily="18" charset="0"/>
              </a:rPr>
              <a:t>, Sarajevo, 2016.</a:t>
            </a:r>
            <a:endParaRPr lang="bs-Latn-BA" sz="2800" dirty="0">
              <a:latin typeface="Times New Roman" panose="02020603050405020304" pitchFamily="18" charset="0"/>
              <a:cs typeface="Times New Roman" panose="02020603050405020304" pitchFamily="18" charset="0"/>
            </a:endParaRPr>
          </a:p>
          <a:p>
            <a:r>
              <a:rPr lang="bs-Latn-BA"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3.Hajrija </a:t>
            </a:r>
            <a:r>
              <a:rPr lang="en-US" sz="2800" dirty="0" err="1">
                <a:latin typeface="Times New Roman" panose="02020603050405020304" pitchFamily="18" charset="0"/>
                <a:cs typeface="Times New Roman" panose="02020603050405020304" pitchFamily="18" charset="0"/>
              </a:rPr>
              <a:t>Sijerčić-Čolić</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Vildana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Vranj</a:t>
            </a:r>
            <a:r>
              <a:rPr lang="en-US" sz="2800"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Uvod</a:t>
            </a:r>
            <a:r>
              <a:rPr lang="en-US" sz="2800" i="1" dirty="0">
                <a:latin typeface="Times New Roman" panose="02020603050405020304" pitchFamily="18" charset="0"/>
                <a:cs typeface="Times New Roman" panose="02020603050405020304" pitchFamily="18" charset="0"/>
              </a:rPr>
              <a:t> u </a:t>
            </a:r>
            <a:r>
              <a:rPr lang="en-US" sz="2800" i="1" dirty="0" err="1">
                <a:latin typeface="Times New Roman" panose="02020603050405020304" pitchFamily="18" charset="0"/>
                <a:cs typeface="Times New Roman" panose="02020603050405020304" pitchFamily="18" charset="0"/>
              </a:rPr>
              <a:t>penologiju</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izvršno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krivično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pravo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Bosne</a:t>
            </a:r>
            <a:r>
              <a:rPr lang="en-US" sz="2800" i="1" dirty="0">
                <a:latin typeface="Times New Roman" panose="02020603050405020304" pitchFamily="18" charset="0"/>
                <a:cs typeface="Times New Roman" panose="02020603050405020304" pitchFamily="18" charset="0"/>
              </a:rPr>
              <a:t> I </a:t>
            </a:r>
            <a:r>
              <a:rPr lang="bs-Latn-BA"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Hercegovine</a:t>
            </a:r>
            <a:r>
              <a:rPr lang="en-US" sz="2800" i="1"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Pravni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fakultet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Univerziteta</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Sarajevu</a:t>
            </a:r>
            <a:r>
              <a:rPr lang="en-US" sz="2800" dirty="0">
                <a:latin typeface="Times New Roman" panose="02020603050405020304" pitchFamily="18" charset="0"/>
                <a:cs typeface="Times New Roman" panose="02020603050405020304" pitchFamily="18" charset="0"/>
              </a:rPr>
              <a:t>, Sarajevo, 2011.</a:t>
            </a:r>
            <a:endParaRPr lang="bs-Latn-BA" sz="2800"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883183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1"/>
            <a:r>
              <a:rPr lang="en-US" sz="2800" b="1" u="sng" dirty="0" err="1">
                <a:latin typeface="Times New Roman" panose="02020603050405020304" pitchFamily="18" charset="0"/>
                <a:cs typeface="Times New Roman" panose="02020603050405020304" pitchFamily="18" charset="0"/>
              </a:rPr>
              <a:t>Slučajevi</a:t>
            </a:r>
            <a:endParaRPr lang="bs-Latn-BA"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4.Concurring opinion in </a:t>
            </a:r>
            <a:r>
              <a:rPr lang="en-US" sz="2800" dirty="0" err="1">
                <a:latin typeface="Times New Roman" panose="02020603050405020304" pitchFamily="18" charset="0"/>
                <a:cs typeface="Times New Roman" panose="02020603050405020304" pitchFamily="18" charset="0"/>
              </a:rPr>
              <a:t>Glossip</a:t>
            </a:r>
            <a:r>
              <a:rPr lang="en-US" sz="2800" dirty="0">
                <a:latin typeface="Times New Roman" panose="02020603050405020304" pitchFamily="18" charset="0"/>
                <a:cs typeface="Times New Roman" panose="02020603050405020304" pitchFamily="18" charset="0"/>
              </a:rPr>
              <a:t> v. Gross, </a:t>
            </a:r>
            <a:r>
              <a:rPr lang="en-US" sz="2800" u="sng" dirty="0">
                <a:latin typeface="Times New Roman" panose="02020603050405020304" pitchFamily="18" charset="0"/>
                <a:cs typeface="Times New Roman" panose="02020603050405020304" pitchFamily="18" charset="0"/>
                <a:hlinkClick r:id="rId2"/>
              </a:rPr>
              <a:t>www.supreme.justicia.com</a:t>
            </a:r>
            <a:endParaRPr lang="bs-Latn-BA" sz="2800" dirty="0">
              <a:latin typeface="Times New Roman" panose="02020603050405020304" pitchFamily="18" charset="0"/>
              <a:cs typeface="Times New Roman" panose="02020603050405020304" pitchFamily="18" charset="0"/>
            </a:endParaRPr>
          </a:p>
          <a:p>
            <a:r>
              <a:rPr lang="en-US" sz="2800" i="1" dirty="0">
                <a:latin typeface="Times New Roman" panose="02020603050405020304" pitchFamily="18" charset="0"/>
                <a:cs typeface="Times New Roman" panose="02020603050405020304" pitchFamily="18" charset="0"/>
              </a:rPr>
              <a:t>5.Hirst v.UK</a:t>
            </a:r>
            <a:r>
              <a:rPr lang="en-US" sz="2800" dirty="0">
                <a:latin typeface="Times New Roman" panose="02020603050405020304" pitchFamily="18" charset="0"/>
                <a:cs typeface="Times New Roman" panose="02020603050405020304" pitchFamily="18" charset="0"/>
              </a:rPr>
              <a:t>, App. No. 74025/01 </a:t>
            </a:r>
            <a:endParaRPr lang="bs-Latn-BA"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6.</a:t>
            </a:r>
            <a:r>
              <a:rPr lang="en-US" sz="2800" u="sng" dirty="0">
                <a:latin typeface="Times New Roman" panose="02020603050405020304" pitchFamily="18" charset="0"/>
                <a:cs typeface="Times New Roman" panose="02020603050405020304" pitchFamily="18" charset="0"/>
                <a:hlinkClick r:id="rId3"/>
              </a:rPr>
              <a:t>https://www.oyez.org/cases/2001/00-8452</a:t>
            </a:r>
            <a:endParaRPr lang="bs-Latn-BA"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7.</a:t>
            </a:r>
            <a:r>
              <a:rPr lang="en-US" sz="2800" u="sng" dirty="0">
                <a:latin typeface="Times New Roman" panose="02020603050405020304" pitchFamily="18" charset="0"/>
                <a:cs typeface="Times New Roman" panose="02020603050405020304" pitchFamily="18" charset="0"/>
                <a:hlinkClick r:id="rId4"/>
              </a:rPr>
              <a:t>https://www.oyez.org/cases/2007/07-5439</a:t>
            </a:r>
            <a:endParaRPr lang="bs-Latn-BA"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8.</a:t>
            </a:r>
            <a:r>
              <a:rPr lang="en-US" sz="2800" u="sng" dirty="0">
                <a:latin typeface="Times New Roman" panose="02020603050405020304" pitchFamily="18" charset="0"/>
                <a:cs typeface="Times New Roman" panose="02020603050405020304" pitchFamily="18" charset="0"/>
                <a:hlinkClick r:id="rId5"/>
              </a:rPr>
              <a:t>https://www.oyez.org/cases/2014/14-7955</a:t>
            </a:r>
            <a:endParaRPr lang="bs-Latn-BA" sz="2800" dirty="0">
              <a:latin typeface="Times New Roman" panose="02020603050405020304" pitchFamily="18" charset="0"/>
              <a:cs typeface="Times New Roman" panose="02020603050405020304" pitchFamily="18" charset="0"/>
            </a:endParaRPr>
          </a:p>
          <a:p>
            <a:r>
              <a:rPr lang="en-US" sz="2800" u="sng" dirty="0">
                <a:latin typeface="Times New Roman" panose="02020603050405020304" pitchFamily="18" charset="0"/>
                <a:cs typeface="Times New Roman" panose="02020603050405020304" pitchFamily="18" charset="0"/>
              </a:rPr>
              <a:t>9. </a:t>
            </a:r>
            <a:r>
              <a:rPr lang="en-US" sz="2800" u="sng" dirty="0">
                <a:latin typeface="Times New Roman" panose="02020603050405020304" pitchFamily="18" charset="0"/>
                <a:cs typeface="Times New Roman" panose="02020603050405020304" pitchFamily="18" charset="0"/>
                <a:hlinkClick r:id="rId6"/>
              </a:rPr>
              <a:t>http://www.ustavnisud.ba/dokumenti/_bs/U-7-19-1203148.pdf</a:t>
            </a:r>
            <a:endParaRPr lang="bs-Latn-BA" sz="2800" dirty="0">
              <a:latin typeface="Times New Roman" panose="02020603050405020304" pitchFamily="18" charset="0"/>
              <a:cs typeface="Times New Roman" panose="02020603050405020304" pitchFamily="18" charset="0"/>
            </a:endParaRPr>
          </a:p>
          <a:p>
            <a:pPr marL="0" indent="0">
              <a:buNone/>
            </a:pPr>
            <a:endParaRPr lang="bs-Latn-BA" sz="2800"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52346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lvl="1"/>
            <a:r>
              <a:rPr lang="en-US" b="1" u="sng" dirty="0">
                <a:latin typeface="Times New Roman" panose="02020603050405020304" pitchFamily="18" charset="0"/>
                <a:cs typeface="Times New Roman" panose="02020603050405020304" pitchFamily="18" charset="0"/>
              </a:rPr>
              <a:t>Internet </a:t>
            </a:r>
            <a:r>
              <a:rPr lang="en-US" b="1" u="sng" dirty="0" err="1">
                <a:latin typeface="Times New Roman" panose="02020603050405020304" pitchFamily="18" charset="0"/>
                <a:cs typeface="Times New Roman" panose="02020603050405020304" pitchFamily="18" charset="0"/>
              </a:rPr>
              <a:t>izvori</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9.</a:t>
            </a:r>
            <a:r>
              <a:rPr lang="en-US" u="sng" dirty="0">
                <a:latin typeface="Times New Roman" panose="02020603050405020304" pitchFamily="18" charset="0"/>
                <a:cs typeface="Times New Roman" panose="02020603050405020304" pitchFamily="18" charset="0"/>
                <a:hlinkClick r:id="rId2"/>
              </a:rPr>
              <a:t>https://www.britannica.com/topic/capital-punishment/Arguments-for-and-against-capital-punishment</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10.</a:t>
            </a:r>
            <a:r>
              <a:rPr lang="en-US" u="sng" dirty="0">
                <a:latin typeface="Times New Roman" panose="02020603050405020304" pitchFamily="18" charset="0"/>
                <a:cs typeface="Times New Roman" panose="02020603050405020304" pitchFamily="18" charset="0"/>
                <a:hlinkClick r:id="rId3"/>
              </a:rPr>
              <a:t>https://criminal.findlaw.com/criminal-procedure/history-of-death-penalty-laws.html</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11.</a:t>
            </a:r>
            <a:r>
              <a:rPr lang="en-US" u="sng" dirty="0">
                <a:latin typeface="Times New Roman" panose="02020603050405020304" pitchFamily="18" charset="0"/>
                <a:cs typeface="Times New Roman" panose="02020603050405020304" pitchFamily="18" charset="0"/>
                <a:hlinkClick r:id="rId4"/>
              </a:rPr>
              <a:t>https://www.thebalance.com/comparing-the-costs-of-death-penalty-vs-life-in-prison-4689874</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12.</a:t>
            </a:r>
            <a:r>
              <a:rPr lang="en-US" u="sng" dirty="0">
                <a:latin typeface="Times New Roman" panose="02020603050405020304" pitchFamily="18" charset="0"/>
                <a:cs typeface="Times New Roman" panose="02020603050405020304" pitchFamily="18" charset="0"/>
                <a:hlinkClick r:id="rId5"/>
              </a:rPr>
              <a:t>https://www.thelancet.com/journals/lancet/article/PIIS0140-6736(17)31052-8/fulltext</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13.</a:t>
            </a:r>
            <a:r>
              <a:rPr lang="en-US" u="sng" dirty="0">
                <a:latin typeface="Times New Roman" panose="02020603050405020304" pitchFamily="18" charset="0"/>
                <a:cs typeface="Times New Roman" panose="02020603050405020304" pitchFamily="18" charset="0"/>
                <a:hlinkClick r:id="rId6"/>
              </a:rPr>
              <a:t>https://eji.org/issues/death-penalty</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14.</a:t>
            </a:r>
            <a:r>
              <a:rPr lang="en-US" u="sng" dirty="0">
                <a:latin typeface="Times New Roman" panose="02020603050405020304" pitchFamily="18" charset="0"/>
                <a:cs typeface="Times New Roman" panose="02020603050405020304" pitchFamily="18" charset="0"/>
                <a:hlinkClick r:id="rId7"/>
              </a:rPr>
              <a:t>https://vittana.org/15-biggest-capital-punishment-pros-and-cons</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15.</a:t>
            </a:r>
            <a:r>
              <a:rPr lang="en-US" u="sng" dirty="0">
                <a:latin typeface="Times New Roman" panose="02020603050405020304" pitchFamily="18" charset="0"/>
                <a:cs typeface="Times New Roman" panose="02020603050405020304" pitchFamily="18" charset="0"/>
                <a:hlinkClick r:id="rId8"/>
              </a:rPr>
              <a:t>https://www.frontslobode.ba/vijesti/drustvo/134538/smrtna-kazna-je-posljednji-put-u-bih-izvrsena-1977-godine</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16.</a:t>
            </a:r>
            <a:r>
              <a:rPr lang="en-US" u="sng" dirty="0">
                <a:latin typeface="Times New Roman" panose="02020603050405020304" pitchFamily="18" charset="0"/>
                <a:cs typeface="Times New Roman" panose="02020603050405020304" pitchFamily="18" charset="0"/>
                <a:hlinkClick r:id="rId9"/>
              </a:rPr>
              <a:t>https://www.nezavisne.com/novosti/bih/Ukinuta-smrtna-kazna-u-Republici-Srpskoj/561694</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17.</a:t>
            </a:r>
            <a:r>
              <a:rPr lang="en-US" u="sng" dirty="0">
                <a:latin typeface="Times New Roman" panose="02020603050405020304" pitchFamily="18" charset="0"/>
                <a:cs typeface="Times New Roman" panose="02020603050405020304" pitchFamily="18" charset="0"/>
                <a:hlinkClick r:id="rId10"/>
              </a:rPr>
              <a:t>https://www.oslobodjenje.ba/vijesti/bih/ustavni-sud-bih-ukinuo-smrtnu-kaznu-u-republici-srpskoj-495963</a:t>
            </a:r>
            <a:endParaRPr lang="bs-Latn-BA"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50215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18. “Asking new questions: Lessons relearned from John Howard.” </a:t>
            </a:r>
            <a:r>
              <a:rPr lang="en-US" u="sng" dirty="0">
                <a:latin typeface="Times New Roman" panose="02020603050405020304" pitchFamily="18" charset="0"/>
                <a:cs typeface="Times New Roman" panose="02020603050405020304" pitchFamily="18" charset="0"/>
                <a:hlinkClick r:id="rId2"/>
              </a:rPr>
              <a:t>https://howardleague.org/wp-content/uploads/2016/09/Lessons-relearned-from-John-Howard.pdf</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19. Alice Tweed </a:t>
            </a:r>
            <a:r>
              <a:rPr lang="en-US" dirty="0" err="1">
                <a:latin typeface="Times New Roman" panose="02020603050405020304" pitchFamily="18" charset="0"/>
                <a:cs typeface="Times New Roman" panose="02020603050405020304" pitchFamily="18" charset="0"/>
              </a:rPr>
              <a:t>Tuohy</a:t>
            </a:r>
            <a:r>
              <a:rPr lang="en-US" dirty="0">
                <a:latin typeface="Times New Roman" panose="02020603050405020304" pitchFamily="18" charset="0"/>
                <a:cs typeface="Times New Roman" panose="02020603050405020304" pitchFamily="18" charset="0"/>
              </a:rPr>
              <a:t> Professor of Government and Ethics at Claremont McKenna College, “Why the Death Penalty Is Still Necessary,” </a:t>
            </a:r>
            <a:r>
              <a:rPr lang="en-US" u="sng" dirty="0">
                <a:latin typeface="Times New Roman" panose="02020603050405020304" pitchFamily="18" charset="0"/>
                <a:cs typeface="Times New Roman" panose="02020603050405020304" pitchFamily="18" charset="0"/>
                <a:hlinkClick r:id="rId3"/>
              </a:rPr>
              <a:t>www.catholicworldreport.com</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20. </a:t>
            </a:r>
            <a:r>
              <a:rPr lang="en-US" dirty="0" err="1">
                <a:latin typeface="Times New Roman" panose="02020603050405020304" pitchFamily="18" charset="0"/>
                <a:cs typeface="Times New Roman" panose="02020603050405020304" pitchFamily="18" charset="0"/>
              </a:rPr>
              <a:t>Ardis</a:t>
            </a:r>
            <a:r>
              <a:rPr lang="en-US" dirty="0">
                <a:latin typeface="Times New Roman" panose="02020603050405020304" pitchFamily="18" charset="0"/>
                <a:cs typeface="Times New Roman" panose="02020603050405020304" pitchFamily="18" charset="0"/>
              </a:rPr>
              <a:t> Dee Hoven, MD Chair of the World Medical Association “State Mandates for Physician Participation in Capital Punishment Violate Medical Ethics,” </a:t>
            </a:r>
            <a:r>
              <a:rPr lang="en-US" u="sng" dirty="0">
                <a:latin typeface="Times New Roman" panose="02020603050405020304" pitchFamily="18" charset="0"/>
                <a:cs typeface="Times New Roman" panose="02020603050405020304" pitchFamily="18" charset="0"/>
                <a:hlinkClick r:id="rId4"/>
              </a:rPr>
              <a:t>www.ama-assn.org</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21.“Capital Punishment Works: It Deters Crime,” </a:t>
            </a:r>
            <a:r>
              <a:rPr lang="en-US" u="sng" dirty="0">
                <a:latin typeface="Times New Roman" panose="02020603050405020304" pitchFamily="18" charset="0"/>
                <a:cs typeface="Times New Roman" panose="02020603050405020304" pitchFamily="18" charset="0"/>
                <a:hlinkClick r:id="rId5"/>
              </a:rPr>
              <a:t>www.dailysignal.com</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22. Concurring opinion in </a:t>
            </a:r>
            <a:r>
              <a:rPr lang="en-US" dirty="0" err="1">
                <a:latin typeface="Times New Roman" panose="02020603050405020304" pitchFamily="18" charset="0"/>
                <a:cs typeface="Times New Roman" panose="02020603050405020304" pitchFamily="18" charset="0"/>
              </a:rPr>
              <a:t>Glossip</a:t>
            </a:r>
            <a:r>
              <a:rPr lang="en-US" dirty="0">
                <a:latin typeface="Times New Roman" panose="02020603050405020304" pitchFamily="18" charset="0"/>
                <a:cs typeface="Times New Roman" panose="02020603050405020304" pitchFamily="18" charset="0"/>
              </a:rPr>
              <a:t> v. Gross, </a:t>
            </a:r>
            <a:r>
              <a:rPr lang="en-US" u="sng" dirty="0">
                <a:latin typeface="Times New Roman" panose="02020603050405020304" pitchFamily="18" charset="0"/>
                <a:cs typeface="Times New Roman" panose="02020603050405020304" pitchFamily="18" charset="0"/>
                <a:hlinkClick r:id="rId6"/>
              </a:rPr>
              <a:t>www.supreme.justicia.com</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23. Death Penalty Information Center “Death Penalty Representation,” </a:t>
            </a:r>
            <a:r>
              <a:rPr lang="en-US" u="sng" dirty="0">
                <a:latin typeface="Times New Roman" panose="02020603050405020304" pitchFamily="18" charset="0"/>
                <a:cs typeface="Times New Roman" panose="02020603050405020304" pitchFamily="18" charset="0"/>
                <a:hlinkClick r:id="rId7"/>
              </a:rPr>
              <a:t>www.deathpenaltyinfo.org</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24. Edward Koch, </a:t>
            </a:r>
            <a:r>
              <a:rPr lang="en-US" dirty="0" err="1">
                <a:latin typeface="Times New Roman" panose="02020603050405020304" pitchFamily="18" charset="0"/>
                <a:cs typeface="Times New Roman" panose="02020603050405020304" pitchFamily="18" charset="0"/>
              </a:rPr>
              <a:t>LLBFormer</a:t>
            </a:r>
            <a:r>
              <a:rPr lang="en-US" dirty="0">
                <a:latin typeface="Times New Roman" panose="02020603050405020304" pitchFamily="18" charset="0"/>
                <a:cs typeface="Times New Roman" panose="02020603050405020304" pitchFamily="18" charset="0"/>
              </a:rPr>
              <a:t> Mayor of New York </a:t>
            </a:r>
            <a:r>
              <a:rPr lang="en-US" dirty="0" err="1">
                <a:latin typeface="Times New Roman" panose="02020603050405020304" pitchFamily="18" charset="0"/>
                <a:cs typeface="Times New Roman" panose="02020603050405020304" pitchFamily="18" charset="0"/>
              </a:rPr>
              <a:t>City“Statistics</a:t>
            </a:r>
            <a:r>
              <a:rPr lang="en-US" dirty="0">
                <a:latin typeface="Times New Roman" panose="02020603050405020304" pitchFamily="18" charset="0"/>
                <a:cs typeface="Times New Roman" panose="02020603050405020304" pitchFamily="18" charset="0"/>
              </a:rPr>
              <a:t> Show Death Penalty Not Racist,” </a:t>
            </a:r>
            <a:r>
              <a:rPr lang="en-US" u="sng" dirty="0">
                <a:latin typeface="Times New Roman" panose="02020603050405020304" pitchFamily="18" charset="0"/>
                <a:cs typeface="Times New Roman" panose="02020603050405020304" pitchFamily="18" charset="0"/>
                <a:hlinkClick r:id="rId8"/>
              </a:rPr>
              <a:t>www.newsmax.com</a:t>
            </a:r>
            <a:endParaRPr lang="bs-Latn-B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35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25. Ivan </a:t>
            </a:r>
            <a:r>
              <a:rPr lang="en-US" dirty="0" err="1">
                <a:latin typeface="Times New Roman" panose="02020603050405020304" pitchFamily="18" charset="0"/>
                <a:cs typeface="Times New Roman" panose="02020603050405020304" pitchFamily="18" charset="0"/>
              </a:rPr>
              <a:t>Simonovic</a:t>
            </a:r>
            <a:r>
              <a:rPr lang="en-US" dirty="0">
                <a:latin typeface="Times New Roman" panose="02020603050405020304" pitchFamily="18" charset="0"/>
                <a:cs typeface="Times New Roman" panose="02020603050405020304" pitchFamily="18" charset="0"/>
              </a:rPr>
              <a:t>, PhD, LLM Special Adviser to the United Nations Secretary-General on the Responsibility to </a:t>
            </a:r>
            <a:r>
              <a:rPr lang="en-US" dirty="0" err="1">
                <a:latin typeface="Times New Roman" panose="02020603050405020304" pitchFamily="18" charset="0"/>
                <a:cs typeface="Times New Roman" panose="02020603050405020304" pitchFamily="18" charset="0"/>
              </a:rPr>
              <a:t>Protect“Introduction</a:t>
            </a:r>
            <a:r>
              <a:rPr lang="en-US" dirty="0">
                <a:latin typeface="Times New Roman" panose="02020603050405020304" pitchFamily="18" charset="0"/>
                <a:cs typeface="Times New Roman" panose="02020603050405020304" pitchFamily="18" charset="0"/>
              </a:rPr>
              <a:t>: An Abolitionist’s Perspective”</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26. John J. Donohue III, JD, PhD Professor of Law at Stanford University “There’s No Evidence That Death Penalty Is a Deterrent against Crime,” </a:t>
            </a:r>
            <a:r>
              <a:rPr lang="en-US" u="sng" dirty="0">
                <a:latin typeface="Times New Roman" panose="02020603050405020304" pitchFamily="18" charset="0"/>
                <a:cs typeface="Times New Roman" panose="02020603050405020304" pitchFamily="18" charset="0"/>
                <a:hlinkClick r:id="rId2"/>
              </a:rPr>
              <a:t>www.theconversation.com</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27. Joshua Marquis, JD District Attorney of Clatsop County, Oregon “The Myth of </a:t>
            </a:r>
            <a:r>
              <a:rPr lang="en-US" dirty="0" err="1">
                <a:latin typeface="Times New Roman" panose="02020603050405020304" pitchFamily="18" charset="0"/>
                <a:cs typeface="Times New Roman" panose="02020603050405020304" pitchFamily="18" charset="0"/>
              </a:rPr>
              <a:t>Innocence,Journal</a:t>
            </a:r>
            <a:r>
              <a:rPr lang="en-US" dirty="0">
                <a:latin typeface="Times New Roman" panose="02020603050405020304" pitchFamily="18" charset="0"/>
                <a:cs typeface="Times New Roman" panose="02020603050405020304" pitchFamily="18" charset="0"/>
              </a:rPr>
              <a:t> of Criminal Law and Criminology”</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28. Julie Cantor, MD, </a:t>
            </a:r>
            <a:r>
              <a:rPr lang="en-US" dirty="0" err="1">
                <a:latin typeface="Times New Roman" panose="02020603050405020304" pitchFamily="18" charset="0"/>
                <a:cs typeface="Times New Roman" panose="02020603050405020304" pitchFamily="18" charset="0"/>
              </a:rPr>
              <a:t>JDAttorney</a:t>
            </a:r>
            <a:r>
              <a:rPr lang="en-US" dirty="0">
                <a:latin typeface="Times New Roman" panose="02020603050405020304" pitchFamily="18" charset="0"/>
                <a:cs typeface="Times New Roman" panose="02020603050405020304" pitchFamily="18" charset="0"/>
              </a:rPr>
              <a:t> Of Counsel at Goldman, Ismail, </a:t>
            </a:r>
            <a:r>
              <a:rPr lang="en-US" dirty="0" err="1">
                <a:latin typeface="Times New Roman" panose="02020603050405020304" pitchFamily="18" charset="0"/>
                <a:cs typeface="Times New Roman" panose="02020603050405020304" pitchFamily="18" charset="0"/>
              </a:rPr>
              <a:t>Tomaselli</a:t>
            </a:r>
            <a:r>
              <a:rPr lang="en-US" dirty="0">
                <a:latin typeface="Times New Roman" panose="02020603050405020304" pitchFamily="18" charset="0"/>
                <a:cs typeface="Times New Roman" panose="02020603050405020304" pitchFamily="18" charset="0"/>
              </a:rPr>
              <a:t>, Brennan &amp; Baum, </a:t>
            </a:r>
            <a:r>
              <a:rPr lang="en-US" dirty="0" err="1">
                <a:latin typeface="Times New Roman" panose="02020603050405020304" pitchFamily="18" charset="0"/>
                <a:cs typeface="Times New Roman" panose="02020603050405020304" pitchFamily="18" charset="0"/>
              </a:rPr>
              <a:t>LLP“Doctors</a:t>
            </a:r>
            <a:r>
              <a:rPr lang="en-US" dirty="0">
                <a:latin typeface="Times New Roman" panose="02020603050405020304" pitchFamily="18" charset="0"/>
                <a:cs typeface="Times New Roman" panose="02020603050405020304" pitchFamily="18" charset="0"/>
              </a:rPr>
              <a:t> Can Ease Suffering, Even in Executions, </a:t>
            </a:r>
            <a:r>
              <a:rPr lang="en-US" u="sng" dirty="0">
                <a:latin typeface="Times New Roman" panose="02020603050405020304" pitchFamily="18" charset="0"/>
                <a:cs typeface="Times New Roman" panose="02020603050405020304" pitchFamily="18" charset="0"/>
                <a:hlinkClick r:id="rId3"/>
              </a:rPr>
              <a:t>www.nytimes.com</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29. Martin O’Malley, JD Former Governor of Maryland “Why the Death Penalty Needs to Go,” </a:t>
            </a:r>
            <a:r>
              <a:rPr lang="en-US" u="sng" dirty="0">
                <a:latin typeface="Times New Roman" panose="02020603050405020304" pitchFamily="18" charset="0"/>
                <a:cs typeface="Times New Roman" panose="02020603050405020304" pitchFamily="18" charset="0"/>
                <a:hlinkClick r:id="rId4"/>
              </a:rPr>
              <a:t>www.cnn.com</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30. Michele </a:t>
            </a:r>
            <a:r>
              <a:rPr lang="en-US" dirty="0" err="1">
                <a:latin typeface="Times New Roman" panose="02020603050405020304" pitchFamily="18" charset="0"/>
                <a:cs typeface="Times New Roman" panose="02020603050405020304" pitchFamily="18" charset="0"/>
              </a:rPr>
              <a:t>Hanisee</a:t>
            </a:r>
            <a:r>
              <a:rPr lang="en-US" dirty="0">
                <a:latin typeface="Times New Roman" panose="02020603050405020304" pitchFamily="18" charset="0"/>
                <a:cs typeface="Times New Roman" panose="02020603050405020304" pitchFamily="18" charset="0"/>
              </a:rPr>
              <a:t>, JD Deputy District Attorney for the County of Los Angeles and President of the Association of District </a:t>
            </a:r>
            <a:r>
              <a:rPr lang="en-US" dirty="0" err="1">
                <a:latin typeface="Times New Roman" panose="02020603050405020304" pitchFamily="18" charset="0"/>
                <a:cs typeface="Times New Roman" panose="02020603050405020304" pitchFamily="18" charset="0"/>
              </a:rPr>
              <a:t>Attorneys“Justice</a:t>
            </a:r>
            <a:r>
              <a:rPr lang="en-US" dirty="0">
                <a:latin typeface="Times New Roman" panose="02020603050405020304" pitchFamily="18" charset="0"/>
                <a:cs typeface="Times New Roman" panose="02020603050405020304" pitchFamily="18" charset="0"/>
              </a:rPr>
              <a:t> Requires a Swift Death Penalty in California,” </a:t>
            </a:r>
            <a:r>
              <a:rPr lang="en-US" u="sng" dirty="0">
                <a:latin typeface="Times New Roman" panose="02020603050405020304" pitchFamily="18" charset="0"/>
                <a:cs typeface="Times New Roman" panose="02020603050405020304" pitchFamily="18" charset="0"/>
                <a:hlinkClick r:id="rId5"/>
              </a:rPr>
              <a:t>www.marinscope.com</a:t>
            </a:r>
            <a:endParaRPr lang="bs-Latn-BA"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61640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31. </a:t>
            </a:r>
            <a:r>
              <a:rPr lang="en-US" dirty="0" err="1">
                <a:latin typeface="Times New Roman" panose="02020603050405020304" pitchFamily="18" charset="0"/>
                <a:cs typeface="Times New Roman" panose="02020603050405020304" pitchFamily="18" charset="0"/>
              </a:rPr>
              <a:t>Norval</a:t>
            </a:r>
            <a:r>
              <a:rPr lang="en-US" dirty="0">
                <a:latin typeface="Times New Roman" panose="02020603050405020304" pitchFamily="18" charset="0"/>
                <a:cs typeface="Times New Roman" panose="02020603050405020304" pitchFamily="18" charset="0"/>
              </a:rPr>
              <a:t> Morris, David J. Rothman, “The Oxford History of the Prison: The Practice of Punishment in Western Society”, </a:t>
            </a:r>
            <a:r>
              <a:rPr lang="en-US" u="sng" dirty="0">
                <a:latin typeface="Times New Roman" panose="02020603050405020304" pitchFamily="18" charset="0"/>
                <a:cs typeface="Times New Roman" panose="02020603050405020304" pitchFamily="18" charset="0"/>
                <a:hlinkClick r:id="rId2"/>
              </a:rPr>
              <a:t>https://books.google.ba/books?id=bwvH5ce94eIC&amp;printsec=frontcover&amp;dq=history+of+prison+sentences&amp;hl=hr&amp;sa=X&amp;ved=0ahUKEwjTh4zT_K7oAhUHqYsKHbWGA7UQ6AEIJjAA#v=onepage&amp;q=history%20of%20prison%20sentences&amp;f=false</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32. Piet Hein van </a:t>
            </a:r>
            <a:r>
              <a:rPr lang="en-US" dirty="0" err="1">
                <a:latin typeface="Times New Roman" panose="02020603050405020304" pitchFamily="18" charset="0"/>
                <a:cs typeface="Times New Roman" panose="02020603050405020304" pitchFamily="18" charset="0"/>
              </a:rPr>
              <a:t>Kempen</a:t>
            </a:r>
            <a:r>
              <a:rPr lang="en-US" dirty="0">
                <a:latin typeface="Times New Roman" panose="02020603050405020304" pitchFamily="18" charset="0"/>
                <a:cs typeface="Times New Roman" panose="02020603050405020304" pitchFamily="18" charset="0"/>
              </a:rPr>
              <a:t>, “Positive obligations to ensure the human rights of prisoners”, </a:t>
            </a:r>
            <a:r>
              <a:rPr lang="en-US" u="sng" dirty="0">
                <a:latin typeface="Times New Roman" panose="02020603050405020304" pitchFamily="18" charset="0"/>
                <a:cs typeface="Times New Roman" panose="02020603050405020304" pitchFamily="18" charset="0"/>
                <a:hlinkClick r:id="rId3"/>
              </a:rPr>
              <a:t>http://www.internationalpenalandpenitentiaryfoundation.org/Site/documents/Stavern/05_Stavern_Contribution%20Van%20Kempen.pdf</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33. Robert </a:t>
            </a:r>
            <a:r>
              <a:rPr lang="en-US" dirty="0" err="1">
                <a:latin typeface="Times New Roman" panose="02020603050405020304" pitchFamily="18" charset="0"/>
                <a:cs typeface="Times New Roman" panose="02020603050405020304" pitchFamily="18" charset="0"/>
              </a:rPr>
              <a:t>Blecker</a:t>
            </a:r>
            <a:r>
              <a:rPr lang="en-US" dirty="0">
                <a:latin typeface="Times New Roman" panose="02020603050405020304" pitchFamily="18" charset="0"/>
                <a:cs typeface="Times New Roman" panose="02020603050405020304" pitchFamily="18" charset="0"/>
              </a:rPr>
              <a:t>, JD Professor of Law at New York Law School “Q&amp;A: Death Penalty Proponent Robert </a:t>
            </a:r>
            <a:r>
              <a:rPr lang="en-US" dirty="0" err="1">
                <a:latin typeface="Times New Roman" panose="02020603050405020304" pitchFamily="18" charset="0"/>
                <a:cs typeface="Times New Roman" panose="02020603050405020304" pitchFamily="18" charset="0"/>
              </a:rPr>
              <a:t>Blecker</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4"/>
              </a:rPr>
              <a:t>www.dallasnews.com</a:t>
            </a:r>
            <a:r>
              <a:rPr lang="en-US" dirty="0">
                <a:latin typeface="Times New Roman" panose="02020603050405020304" pitchFamily="18" charset="0"/>
                <a:cs typeface="Times New Roman" panose="02020603050405020304" pitchFamily="18" charset="0"/>
              </a:rPr>
              <a:t> </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34.Sara Margery Fry, “Protecting the human rights of prisoners”, </a:t>
            </a:r>
            <a:r>
              <a:rPr lang="en-US" u="sng" dirty="0">
                <a:latin typeface="Times New Roman" panose="02020603050405020304" pitchFamily="18" charset="0"/>
                <a:cs typeface="Times New Roman" panose="02020603050405020304" pitchFamily="18" charset="0"/>
                <a:hlinkClick r:id="rId5"/>
              </a:rPr>
              <a:t>https://en.unesco.org/courier/2018-4/protecting-human-rights-prisoners</a:t>
            </a:r>
            <a:endParaRPr lang="bs-Latn-BA"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35. Steven G. Breyer, JD Associate Justice of the US Supreme Court Dissenting opinion in </a:t>
            </a:r>
            <a:r>
              <a:rPr lang="en-US" dirty="0" err="1">
                <a:latin typeface="Times New Roman" panose="02020603050405020304" pitchFamily="18" charset="0"/>
                <a:cs typeface="Times New Roman" panose="02020603050405020304" pitchFamily="18" charset="0"/>
              </a:rPr>
              <a:t>Glossip</a:t>
            </a:r>
            <a:r>
              <a:rPr lang="en-US" dirty="0">
                <a:latin typeface="Times New Roman" panose="02020603050405020304" pitchFamily="18" charset="0"/>
                <a:cs typeface="Times New Roman" panose="02020603050405020304" pitchFamily="18" charset="0"/>
              </a:rPr>
              <a:t> v. Gross, </a:t>
            </a:r>
            <a:r>
              <a:rPr lang="en-US" u="sng" dirty="0">
                <a:latin typeface="Times New Roman" panose="02020603050405020304" pitchFamily="18" charset="0"/>
                <a:cs typeface="Times New Roman" panose="02020603050405020304" pitchFamily="18" charset="0"/>
                <a:hlinkClick r:id="rId6"/>
              </a:rPr>
              <a:t>www.supreme.justicia.com</a:t>
            </a:r>
            <a:endParaRPr lang="bs-Latn-BA"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211755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lang="en-US" sz="2400" b="1" u="sng" dirty="0" err="1">
                <a:latin typeface="Times New Roman" panose="02020603050405020304" pitchFamily="18" charset="0"/>
                <a:cs typeface="Times New Roman" panose="02020603050405020304" pitchFamily="18" charset="0"/>
              </a:rPr>
              <a:t>Pravni</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akti</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36. </a:t>
            </a:r>
            <a:r>
              <a:rPr lang="en-US" sz="2400" u="sng" dirty="0">
                <a:latin typeface="Times New Roman" panose="02020603050405020304" pitchFamily="18" charset="0"/>
                <a:cs typeface="Times New Roman" panose="02020603050405020304" pitchFamily="18" charset="0"/>
                <a:hlinkClick r:id="rId2"/>
              </a:rPr>
              <a:t>http://www.mhrr.gov.ba/PDF/MedunarodniPakt%20B.pdf</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37. </a:t>
            </a:r>
            <a:r>
              <a:rPr lang="en-US" sz="2400" dirty="0" err="1">
                <a:latin typeface="Times New Roman" panose="02020603050405020304" pitchFamily="18" charset="0"/>
                <a:cs typeface="Times New Roman" panose="02020603050405020304" pitchFamily="18" charset="0"/>
              </a:rPr>
              <a:t>Krivični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zakon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Bosne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Hercegovine</a:t>
            </a:r>
            <a:r>
              <a:rPr lang="en-US" sz="2400" dirty="0">
                <a:latin typeface="Times New Roman" panose="02020603050405020304" pitchFamily="18" charset="0"/>
                <a:cs typeface="Times New Roman" panose="02020603050405020304" pitchFamily="18" charset="0"/>
              </a:rPr>
              <a:t> "Sl. </a:t>
            </a:r>
            <a:r>
              <a:rPr lang="en-US" sz="2400" dirty="0" err="1">
                <a:latin typeface="Times New Roman" panose="02020603050405020304" pitchFamily="18" charset="0"/>
                <a:cs typeface="Times New Roman" panose="02020603050405020304" pitchFamily="18" charset="0"/>
              </a:rPr>
              <a:t>glasnik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BiH</a:t>
            </a:r>
            <a:r>
              <a:rPr lang="en-US" sz="2400" dirty="0">
                <a:latin typeface="Times New Roman" panose="02020603050405020304" pitchFamily="18" charset="0"/>
                <a:cs typeface="Times New Roman" panose="02020603050405020304" pitchFamily="18" charset="0"/>
              </a:rPr>
              <a:t>", br. 3/2003, 32/2003 - </a:t>
            </a:r>
            <a:r>
              <a:rPr lang="en-US" sz="2400" dirty="0" err="1">
                <a:latin typeface="Times New Roman" panose="02020603050405020304" pitchFamily="18" charset="0"/>
                <a:cs typeface="Times New Roman" panose="02020603050405020304" pitchFamily="18" charset="0"/>
              </a:rPr>
              <a:t>ispr</a:t>
            </a:r>
            <a:r>
              <a:rPr lang="en-US" sz="2400" dirty="0">
                <a:latin typeface="Times New Roman" panose="02020603050405020304" pitchFamily="18" charset="0"/>
                <a:cs typeface="Times New Roman" panose="02020603050405020304" pitchFamily="18" charset="0"/>
              </a:rPr>
              <a:t>., 37/2003, 54/2004, 61/2004, 30/2005, 53/2006, 55/2006, 8/2010, 47/2014, 22/2015, 40/2015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35/2018</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38. </a:t>
            </a:r>
            <a:r>
              <a:rPr lang="en-US" sz="2400" dirty="0" err="1">
                <a:latin typeface="Times New Roman" panose="02020603050405020304" pitchFamily="18" charset="0"/>
                <a:cs typeface="Times New Roman" panose="02020603050405020304" pitchFamily="18" charset="0"/>
              </a:rPr>
              <a:t>Međunarodni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pakt</a:t>
            </a:r>
            <a:r>
              <a:rPr lang="en-US" sz="2400" dirty="0">
                <a:latin typeface="Times New Roman" panose="02020603050405020304" pitchFamily="18" charset="0"/>
                <a:cs typeface="Times New Roman" panose="02020603050405020304" pitchFamily="18" charset="0"/>
              </a:rPr>
              <a:t> o </a:t>
            </a:r>
            <a:r>
              <a:rPr lang="en-US" sz="2400" dirty="0" err="1">
                <a:latin typeface="Times New Roman" panose="02020603050405020304" pitchFamily="18" charset="0"/>
                <a:cs typeface="Times New Roman" panose="02020603050405020304" pitchFamily="18" charset="0"/>
              </a:rPr>
              <a:t>građanskim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političkim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pravima</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40. </a:t>
            </a:r>
            <a:r>
              <a:rPr lang="en-US" sz="2400" dirty="0" err="1">
                <a:latin typeface="Times New Roman" panose="02020603050405020304" pitchFamily="18" charset="0"/>
                <a:cs typeface="Times New Roman" panose="02020603050405020304" pitchFamily="18" charset="0"/>
              </a:rPr>
              <a:t>Evropska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konvencija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zaštitu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ljudskih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temeljnih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sloboda</a:t>
            </a:r>
            <a:endParaRPr lang="bs-Latn-BA"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41.</a:t>
            </a:r>
            <a:r>
              <a:rPr lang="en-US" sz="2400" u="sng" dirty="0">
                <a:latin typeface="Times New Roman" panose="02020603050405020304" pitchFamily="18" charset="0"/>
                <a:cs typeface="Times New Roman" panose="02020603050405020304" pitchFamily="18" charset="0"/>
                <a:hlinkClick r:id="rId3"/>
              </a:rPr>
              <a:t>http://media.cgo-cce.org/2013/06/16-Skup-minimalnih-pravila-o-postupanju-sa-zatvorenicima.pdf</a:t>
            </a:r>
            <a:endParaRPr lang="bs-Latn-BA" sz="2400" dirty="0">
              <a:latin typeface="Times New Roman" panose="02020603050405020304" pitchFamily="18" charset="0"/>
              <a:cs typeface="Times New Roman" panose="02020603050405020304" pitchFamily="18" charset="0"/>
            </a:endParaRPr>
          </a:p>
          <a:p>
            <a:endParaRPr lang="bs-Latn-BA" dirty="0"/>
          </a:p>
        </p:txBody>
      </p:sp>
    </p:spTree>
    <p:extLst>
      <p:ext uri="{BB962C8B-B14F-4D97-AF65-F5344CB8AC3E}">
        <p14:creationId xmlns:p14="http://schemas.microsoft.com/office/powerpoint/2010/main" val="119439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73</TotalTime>
  <Words>4044</Words>
  <Application>Microsoft Office PowerPoint</Application>
  <PresentationFormat>Widescreen</PresentationFormat>
  <Paragraphs>237</Paragraphs>
  <Slides>40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Euphemia</vt:lpstr>
      <vt:lpstr>Plantagenet Cherokee</vt:lpstr>
      <vt:lpstr>Times New Roman</vt:lpstr>
      <vt:lpstr>Wingdings</vt:lpstr>
      <vt:lpstr>Academic Literature 16x9</vt:lpstr>
      <vt:lpstr>Smrtna kazna i kazna zatvora – komparativni pristup </vt:lpstr>
      <vt:lpstr>Smrtna kazna </vt:lpstr>
      <vt:lpstr>1. UVOD</vt:lpstr>
      <vt:lpstr>2. HISTORIJSKI PRIKAZ SMRTNE KAZNE</vt:lpstr>
      <vt:lpstr>3. DEATH ROW</vt:lpstr>
      <vt:lpstr>4. SMRTNA KAZNA</vt:lpstr>
      <vt:lpstr>PowerPoint Presentation</vt:lpstr>
      <vt:lpstr>PowerPoint Presentation</vt:lpstr>
      <vt:lpstr>PowerPoint Presentation</vt:lpstr>
      <vt:lpstr>5. ARGUMENTI ZA I PROTIV SMRTNE KAZNE </vt:lpstr>
      <vt:lpstr>PowerPoint Presentation</vt:lpstr>
      <vt:lpstr>PowerPoint Presentation</vt:lpstr>
      <vt:lpstr>PowerPoint Presentation</vt:lpstr>
      <vt:lpstr>PowerPoint Presentation</vt:lpstr>
      <vt:lpstr>6. SMRTNA KAZNA U BIH I REGIONU</vt:lpstr>
      <vt:lpstr>PowerPoint Presentation</vt:lpstr>
      <vt:lpstr>Kazna zatvora</vt:lpstr>
      <vt:lpstr>Kazna zatvora</vt:lpstr>
      <vt:lpstr>Historijski prikaz razvoja kazne zatvora</vt:lpstr>
      <vt:lpstr>Sistemi zatvora</vt:lpstr>
      <vt:lpstr>Sistemi zatvora</vt:lpstr>
      <vt:lpstr>Savremeni stavovi</vt:lpstr>
      <vt:lpstr>Problemi i kritike – kazna zatvora</vt:lpstr>
      <vt:lpstr>Problem kazne kratkotrajnog zatvora</vt:lpstr>
      <vt:lpstr>Ljudska prava i kazna zatvora</vt:lpstr>
      <vt:lpstr>Standardi i pravila UN-a o postupanju sa osobama lišenima slobode </vt:lpstr>
      <vt:lpstr>EKLJP i Evropski sud za ljudska prava</vt:lpstr>
      <vt:lpstr>Evropska zatvorska pravila</vt:lpstr>
      <vt:lpstr>Kazna zatvora i BiH</vt:lpstr>
      <vt:lpstr>Komparativni pristup – smtna kazna i kazna zatvora</vt:lpstr>
      <vt:lpstr>PowerPoint Presentation</vt:lpstr>
      <vt:lpstr>Komparativni pristup – smtna kazna i kazna zatvora</vt:lpstr>
      <vt:lpstr>ZAKLJUČAK</vt:lpstr>
      <vt:lpstr>LITERATURA</vt:lpstr>
      <vt:lpstr>PowerPoint Presentation</vt:lpstr>
      <vt:lpstr>PowerPoint Presentation</vt:lpstr>
      <vt:lpstr>PowerPoint Presentation</vt:lpstr>
      <vt:lpstr>PowerPoint Presentation</vt:lpstr>
      <vt:lpstr>PowerPoint Presentation</vt:lpstr>
      <vt:lpstr>PowerPoint Presentation</vt:lpstr>
    </vt:vector>
  </TitlesOfParts>
  <Compan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Smrtna kazna i kazna zatvora – komparativni pristup</dc:title>
  <dc:creator>Slavica</dc:creator>
  <cp:lastModifiedBy>Ena Gotovuša</cp:lastModifiedBy>
  <cp:revision>20</cp:revision>
  <dcterms:created xsi:type="dcterms:W3CDTF">2020-04-02T09:38:29Z</dcterms:created>
  <dcterms:modified xsi:type="dcterms:W3CDTF">2020-04-20T10:57:37Z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