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 lvl="0">
      <a:defRPr lang="en-US"/>
    </a:defPPr>
    <a:lvl1pPr marL="0" lv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45D3F528-EBE4-4BD0-ABCF-0C44EE48F7DE}" type="datetimeFigureOut">
              <a:rPr lang="hr-BA" smtClean="0"/>
              <a:t>22. 4. 2020.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B4AC0F2F-F7DC-4C85-9B8E-37D0AECD9CC6}" type="slidenum">
              <a:rPr lang="hr-BA" smtClean="0"/>
              <a:t>‹#›</a:t>
            </a:fld>
            <a:endParaRPr lang="hr-BA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536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F528-EBE4-4BD0-ABCF-0C44EE48F7DE}" type="datetimeFigureOut">
              <a:rPr lang="hr-BA" smtClean="0"/>
              <a:t>22. 4. 2020.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C0F2F-F7DC-4C85-9B8E-37D0AECD9CC6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80566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45D3F528-EBE4-4BD0-ABCF-0C44EE48F7DE}" type="datetimeFigureOut">
              <a:rPr lang="hr-BA" smtClean="0"/>
              <a:t>22. 4. 2020.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B4AC0F2F-F7DC-4C85-9B8E-37D0AECD9CC6}" type="slidenum">
              <a:rPr lang="hr-BA" smtClean="0"/>
              <a:t>‹#›</a:t>
            </a:fld>
            <a:endParaRPr lang="hr-BA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3756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F528-EBE4-4BD0-ABCF-0C44EE48F7DE}" type="datetimeFigureOut">
              <a:rPr lang="hr-BA" smtClean="0"/>
              <a:t>22. 4. 2020.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C0F2F-F7DC-4C85-9B8E-37D0AECD9CC6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554764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5D3F528-EBE4-4BD0-ABCF-0C44EE48F7DE}" type="datetimeFigureOut">
              <a:rPr lang="hr-BA" smtClean="0"/>
              <a:t>22. 4. 2020.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AC0F2F-F7DC-4C85-9B8E-37D0AECD9CC6}" type="slidenum">
              <a:rPr lang="hr-BA" smtClean="0"/>
              <a:t>‹#›</a:t>
            </a:fld>
            <a:endParaRPr lang="hr-B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54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F528-EBE4-4BD0-ABCF-0C44EE48F7DE}" type="datetimeFigureOut">
              <a:rPr lang="hr-BA" smtClean="0"/>
              <a:t>22. 4. 2020.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C0F2F-F7DC-4C85-9B8E-37D0AECD9CC6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2649752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F528-EBE4-4BD0-ABCF-0C44EE48F7DE}" type="datetimeFigureOut">
              <a:rPr lang="hr-BA" smtClean="0"/>
              <a:t>22. 4. 2020.</a:t>
            </a:fld>
            <a:endParaRPr lang="hr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C0F2F-F7DC-4C85-9B8E-37D0AECD9CC6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2266040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F528-EBE4-4BD0-ABCF-0C44EE48F7DE}" type="datetimeFigureOut">
              <a:rPr lang="hr-BA" smtClean="0"/>
              <a:t>22. 4. 2020.</a:t>
            </a:fld>
            <a:endParaRPr lang="hr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C0F2F-F7DC-4C85-9B8E-37D0AECD9CC6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840204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F528-EBE4-4BD0-ABCF-0C44EE48F7DE}" type="datetimeFigureOut">
              <a:rPr lang="hr-BA" smtClean="0"/>
              <a:t>22. 4. 2020.</a:t>
            </a:fld>
            <a:endParaRPr lang="hr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C0F2F-F7DC-4C85-9B8E-37D0AECD9CC6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1180000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45D3F528-EBE4-4BD0-ABCF-0C44EE48F7DE}" type="datetimeFigureOut">
              <a:rPr lang="hr-BA" smtClean="0"/>
              <a:t>22. 4. 2020.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B4AC0F2F-F7DC-4C85-9B8E-37D0AECD9CC6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27157325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45D3F528-EBE4-4BD0-ABCF-0C44EE48F7DE}" type="datetimeFigureOut">
              <a:rPr lang="hr-BA" smtClean="0"/>
              <a:t>22. 4. 2020.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B4AC0F2F-F7DC-4C85-9B8E-37D0AECD9CC6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40502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45D3F528-EBE4-4BD0-ABCF-0C44EE48F7DE}" type="datetimeFigureOut">
              <a:rPr lang="hr-BA" smtClean="0"/>
              <a:t>22. 4. 2020.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B4AC0F2F-F7DC-4C85-9B8E-37D0AECD9CC6}" type="slidenum">
              <a:rPr lang="hr-BA" smtClean="0"/>
              <a:t>‹#›</a:t>
            </a:fld>
            <a:endParaRPr lang="hr-BA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2674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822A2-00BC-4050-925F-B9AE7E31F8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BA" dirty="0"/>
              <a:t>Serijske ubice - psihopatija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05F1B4-C3CD-406C-AC93-B31F8A857D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0752" y="4796373"/>
            <a:ext cx="3793678" cy="1037760"/>
          </a:xfrm>
        </p:spPr>
        <p:txBody>
          <a:bodyPr>
            <a:normAutofit fontScale="70000" lnSpcReduction="20000"/>
          </a:bodyPr>
          <a:lstStyle/>
          <a:p>
            <a:r>
              <a:rPr lang="hr-BA" dirty="0"/>
              <a:t>Selma Dedović</a:t>
            </a:r>
          </a:p>
          <a:p>
            <a:r>
              <a:rPr lang="hr-BA" dirty="0"/>
              <a:t>Ilma Fehratović</a:t>
            </a:r>
          </a:p>
          <a:p>
            <a:r>
              <a:rPr lang="hr-BA" dirty="0"/>
              <a:t>Maida Hadžiavdić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FD5D7C-6AFA-49A1-A477-D6047AD1C6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88074">
            <a:off x="142642" y="310328"/>
            <a:ext cx="2837070" cy="15558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831D08-354F-4EDB-91E3-C6D945DD2C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1560">
            <a:off x="2650434" y="241618"/>
            <a:ext cx="2368826" cy="23688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D8B53F0-C074-489E-8C84-4783850F23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03" y="1783015"/>
            <a:ext cx="2489403" cy="14625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3BEFDB-2021-4525-B33E-D4DD1D7274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4562">
            <a:off x="2619873" y="3288913"/>
            <a:ext cx="2970205" cy="20263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EBC8E9B-65FD-4F73-B202-560F9C3DE0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0736">
            <a:off x="167892" y="3235223"/>
            <a:ext cx="2153617" cy="215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CF90C-1755-4F9B-86EB-79A9162DD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Pojam psihopatije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8416FA-770C-47D4-AC21-1EFA2F1F0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Psihopatija je konstrukt ličnosti koji karakterizira oslabljena socijalno-emocionalna obrada u kombinaciji s tendencijom iskazivanja poremećaja i antisocijalnog ponašanja.</a:t>
            </a:r>
          </a:p>
          <a:p>
            <a:r>
              <a:rPr lang="hr-HR" dirty="0"/>
              <a:t>Psihopatija je iskrivljenim moralnim rezonovanjima, prijestupnim postupcima, kao i manjkom društvenog funkcioniranja, prepoznata kao rizična društvena prijetnja koja dovodi do nesigurnosti i nemira, izazivajući strah u cijelom društvu.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229737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5F5B2-8EBE-4838-9FEF-DB317B543B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Psihopatija je u više navrata povezana s lošim društvenim odlučivanjem, dijelom hipoteziranim kao smanjenom sposobnošću donošenja odgovarajućih socijalnih zaključaka i slijeđenja društvenih normi i pravila.</a:t>
            </a:r>
          </a:p>
          <a:p>
            <a:r>
              <a:rPr lang="hr-HR" dirty="0"/>
              <a:t>Za optimalno odlučivanje, izbor donesen tijekom društvene razmjene zahtijeva precizna predviđanja očekivanja svog socijalnog partnera. </a:t>
            </a:r>
          </a:p>
          <a:p>
            <a:r>
              <a:rPr lang="hr-HR" dirty="0"/>
              <a:t>Ipak, i) nije jasno u kojoj su mjeri pojedinci s povišenom razinom psihopatije sposobni izvršiti socijalne zaključke potrebne za obostrano zadovoljavajuću razmjenu; ii) ili, posjeduju li potrebna znanja o očekivanjima svog partnera za interakciju, ali jednostavno nisu neosjetljivi na to društveno znanje. </a:t>
            </a:r>
            <a:endParaRPr lang="hr-BA" dirty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77511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90AE8-8FB5-4DAA-8C84-AA71B971A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Rodne uloge: ženske vs. muške serijske ubice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C1AC6-08D9-470B-8969-466116F66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3699" y="3206496"/>
            <a:ext cx="8770571" cy="3651504"/>
          </a:xfrm>
        </p:spPr>
        <p:txBody>
          <a:bodyPr/>
          <a:lstStyle/>
          <a:p>
            <a:pPr algn="just"/>
            <a:r>
              <a:rPr lang="hr-BA" dirty="0"/>
              <a:t>Žena se najčešće prikazuje kao žrtva, a ne kao ubica. </a:t>
            </a:r>
          </a:p>
          <a:p>
            <a:pPr algn="just"/>
            <a:r>
              <a:rPr lang="hr-BA" dirty="0"/>
              <a:t>Roy Hazelwood: </a:t>
            </a:r>
            <a:r>
              <a:rPr lang="hr-BA" i="1" dirty="0"/>
              <a:t>„Nema ženskih serijskih ubica”</a:t>
            </a:r>
            <a:r>
              <a:rPr lang="hr-B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9039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D875A-7E76-4601-A70E-B8C3D7414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Razlike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9E0D7-3889-4EA1-97E5-F847EFB42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HR" b="1" dirty="0"/>
              <a:t>Prostorna mobilnost </a:t>
            </a:r>
            <a:r>
              <a:rPr lang="hr-HR" dirty="0"/>
              <a:t>igra ulogu u muškim i ženskim serijskim ubistvima, bez obzira jesu li geografski stabilni (počinitelji koji žive na jednom mjestu i ubijaju svoje žrtve na istom području ili u blizini) ili su geografski prolazni. </a:t>
            </a:r>
          </a:p>
          <a:p>
            <a:pPr algn="just"/>
            <a:r>
              <a:rPr lang="hr-HR" dirty="0"/>
              <a:t>Općenito, muški prijestupnik spada u obje kategorije, za razliku od ženskih prijestupnika, koji spadaju u geografski stabilnu kategoriju.</a:t>
            </a:r>
            <a:endParaRPr lang="hr-BA" dirty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11639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C59F1-BE3D-44C7-91A0-022F9C936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691" y="3429000"/>
            <a:ext cx="8770571" cy="3651504"/>
          </a:xfrm>
        </p:spPr>
        <p:txBody>
          <a:bodyPr/>
          <a:lstStyle/>
          <a:p>
            <a:pPr algn="just"/>
            <a:r>
              <a:rPr lang="hr-HR" dirty="0"/>
              <a:t>Za razliku od muškaraca, žene poznaju svoje žrtve i gotovo su uvijek muškarci.</a:t>
            </a:r>
          </a:p>
          <a:p>
            <a:pPr algn="just"/>
            <a:r>
              <a:rPr lang="hr-HR" dirty="0"/>
              <a:t>Njihovi su motivi obično materijalna korist, profit i moć, ubijanje u svrhu utjehe, a ne seksa i užitka. 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55970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8A71A-8D46-428E-933B-855706E1D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Sličnosti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90D7AD-776D-4601-AD00-12BACFF78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HR" dirty="0"/>
              <a:t>Oboje su došli iz razbijenih domova, doživjeli zlostavljanje u djetinjstvu (uključujući fizičko i seksualno zlostavljanje), a nekim je ženama dijagnosticirana patologija kao što je antisocijalna ličnost i shizofrenija. (Hickeyeva studija)</a:t>
            </a:r>
          </a:p>
          <a:p>
            <a:pPr algn="just"/>
            <a:r>
              <a:rPr lang="hr-HR" dirty="0"/>
              <a:t>Više sličnosti pronađeno je u demografskoj kategoriji kao što su rasa, obrazovanje i zanimanje. Većina ih je imala relativno visoku razinu obrazovanja i stabilnog posla. </a:t>
            </a:r>
          </a:p>
          <a:p>
            <a:endParaRPr lang="hr-BA" dirty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240681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1638F-F576-45B8-9892-A2CCA7742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4278" y="2438400"/>
            <a:ext cx="6959993" cy="365150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hr-HR" dirty="0"/>
              <a:t>Neke sličnosti pronađene su u jednom od najzloglasnijih slučajeva serijskog ubstva čiji počinitelj je bila žena, Aileen Wuornos, prostitutka na Floridi koja je tokom nekoliko sedmica pucala i ubila 7 muškaraca. S historijom razorenog doma, incesta, prostitucije, droge i alkohola, Aileenina bi pozadina možda igrala veliku ulogu u izvršenju njenih ubistava.</a:t>
            </a:r>
            <a:endParaRPr lang="hr-BA" dirty="0"/>
          </a:p>
          <a:p>
            <a:pPr algn="just"/>
            <a:r>
              <a:rPr lang="hr-HR" dirty="0"/>
              <a:t>Njena strategija ubijanja bila je precizna i pažljivo odabrana, ona bi odabrala srednjovjekovnog </a:t>
            </a:r>
            <a:r>
              <a:rPr lang="hr-HR" b="1" dirty="0"/>
              <a:t>Johna</a:t>
            </a:r>
            <a:r>
              <a:rPr lang="hr-HR" dirty="0"/>
              <a:t> koji bi je pokupio i odvezao u privatni lokal, a ona bi ga potom upucala i opljačkala. Tijela je odbacivala u udaljena područja i napuštala vozilo na nekoj drugoj lokaciji. </a:t>
            </a:r>
            <a:endParaRPr lang="hr-BA" dirty="0"/>
          </a:p>
          <a:p>
            <a:pPr algn="just"/>
            <a:r>
              <a:rPr lang="hr-BA" dirty="0"/>
              <a:t>John Doe – naziv za nepoznatu žrtvu.</a:t>
            </a:r>
          </a:p>
          <a:p>
            <a:endParaRPr lang="hr-B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B1A492-8286-4230-AAF8-54246C413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80" y="2556427"/>
            <a:ext cx="4409998" cy="247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24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38A16-CC95-4BD1-985E-5FE5AA5F2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Sankcije za serijskog ubicu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0DE56-2482-444D-8D93-2548157620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Vidljivo je da je vrsta sankcije za svakog serijskog ubicu u SAD-u gotovo ista. </a:t>
            </a:r>
          </a:p>
          <a:p>
            <a:r>
              <a:rPr lang="hr-HR" dirty="0"/>
              <a:t>90% njih je osuđeno na smrtnu kaznu, a ovi koji nisu, osuđeni su na više istodobnih doživotnih kazni, a jedini razlog tome je suspenzija na smrtu kaznu u datoj državi unutar SAD-a. </a:t>
            </a:r>
          </a:p>
          <a:p>
            <a:r>
              <a:rPr lang="hr-HR" dirty="0"/>
              <a:t>Prilikom procesuiranja, prije i u toku suđenja, svi su podvrgnuti psihičkoj evaluaciji. </a:t>
            </a:r>
          </a:p>
          <a:p>
            <a:r>
              <a:rPr lang="hr-HR" dirty="0"/>
              <a:t>Većina serijskih ubica biva kompetentna za suđenje, u suprotnom, bivaju smješteni u mentalnu ustanovu gdje izdržavaju svoju kaznu. </a:t>
            </a:r>
            <a:endParaRPr lang="hr-BA" dirty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862521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BF17C-8C30-4AE6-9E58-44118D935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Pojam resocijalizacije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C7B50-5E99-4281-83EF-5CAE4B9D9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2140" y="2438400"/>
            <a:ext cx="9332132" cy="365150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hr-BA" sz="2400" dirty="0"/>
              <a:t>Resocijalizacija je pojam koji obuhvata postupke i procese koji dovode do društveno poželjnih promjena u stavovima, vrijednostima i ponašanju osoba kod kojih socijalizacija nije dovela do društveno prihvatljivih ponašanja već do antisocijalnog ponašanja, odnosno to je </a:t>
            </a:r>
            <a:r>
              <a:rPr lang="hr-BA" sz="2400" i="1" dirty="0"/>
              <a:t>„...proces socijalnog učenja u kojem pojedinac dobiva socijalno relevantne oblike ponašanja i oblikuje se kao ličnost...“</a:t>
            </a:r>
            <a:r>
              <a:rPr lang="hr-BA" sz="2400" dirty="0"/>
              <a:t> (Macanović i Nadarević, 2014, str. 88). </a:t>
            </a:r>
          </a:p>
          <a:p>
            <a:pPr algn="just"/>
            <a:r>
              <a:rPr lang="hr-BA" sz="2400" dirty="0"/>
              <a:t>Osnova za uspješnu resocijalizaciju osuđenika krije se u sljedećoj spoznaji </a:t>
            </a:r>
            <a:r>
              <a:rPr lang="hr-BA" sz="2400" i="1" dirty="0"/>
              <a:t>„...svako ponašanje, poželjno i nepoželjno, naučeno je...“ </a:t>
            </a:r>
            <a:r>
              <a:rPr lang="hr-BA" sz="2400" dirty="0"/>
              <a:t>(Mejovšek, 2001, str. 171). </a:t>
            </a:r>
          </a:p>
          <a:p>
            <a:pPr algn="just"/>
            <a:r>
              <a:rPr lang="hr-BA" sz="2400" dirty="0"/>
              <a:t>Upravo ova premisa upućuje na resocijalizacijsko polazište prema kojem se svako trenutno ponašanje može korigirati ili u potpunosti ukloniti te na njegovo mjesto usvojiti drugačiji (društveno prihvatljiv) obrazac ponašanja.  </a:t>
            </a:r>
            <a:endParaRPr lang="hr-BA" sz="1800" dirty="0"/>
          </a:p>
        </p:txBody>
      </p:sp>
    </p:spTree>
    <p:extLst>
      <p:ext uri="{BB962C8B-B14F-4D97-AF65-F5344CB8AC3E}">
        <p14:creationId xmlns:p14="http://schemas.microsoft.com/office/powerpoint/2010/main" val="11246208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C081A-34E9-427E-A61A-CA3590525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Resocijalizacija serijskih ubica i psihopata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331F5-090D-42C6-8D0F-900A4292D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hr-BA" dirty="0"/>
              <a:t>U praksi SAD-a nije zabilježen niti jedan slučaj resocijalizacije serijskog ubice, od njihovog prvog pojavljivanja, pa sve do danas. </a:t>
            </a:r>
          </a:p>
          <a:p>
            <a:pPr algn="just"/>
            <a:r>
              <a:rPr lang="hr-BA" dirty="0"/>
              <a:t>Resocijalizacija predstavlja vrstu preodgoja počinilaca krivičnih djela, te njihovo ponovno uključivanje u društvenu sredinu i sprječavanje ponovnog učinjenja krivičnih djela. </a:t>
            </a:r>
          </a:p>
          <a:p>
            <a:pPr algn="just"/>
            <a:r>
              <a:rPr lang="hr-BA" dirty="0"/>
              <a:t>Razlog zašto resocijalizacija nema efekta na serijske ubice, a najčešće se i ne pokušava ostvariti u praksi, jeste činjenica da je serijsko ubistvo planski osmišljena radnja koja se rađa iz snažnog motiva koji je psihološke prirode. </a:t>
            </a:r>
          </a:p>
          <a:p>
            <a:pPr algn="just"/>
            <a:r>
              <a:rPr lang="hr-BA" dirty="0"/>
              <a:t>Američki zakonodavci zauzimaju stav da je previše riskantno u većini slučajeva čak i pokušati uključiti serijskog ubicu nazad u društvo, jer ga smatraju „izgubljenim slučajem”. </a:t>
            </a:r>
          </a:p>
        </p:txBody>
      </p:sp>
    </p:spTree>
    <p:extLst>
      <p:ext uri="{BB962C8B-B14F-4D97-AF65-F5344CB8AC3E}">
        <p14:creationId xmlns:p14="http://schemas.microsoft.com/office/powerpoint/2010/main" val="424968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71551-DBA6-4D33-84FB-5CFEB94BF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Pojam serijskog ubice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9FBCF-2057-4EC6-B946-6E2575577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BA" dirty="0"/>
              <a:t>Prvu definiciju serijskog ubice daje FBI agent Robert Ressler, koji kaže da su </a:t>
            </a:r>
            <a:r>
              <a:rPr lang="hr-BA" i="1" dirty="0"/>
              <a:t>„serijske ubice ljudi koji ubiju dvoje ili više ljudi u periodu dužem od 30 dana s „cooling off“ periodom između svakog ubistva“</a:t>
            </a:r>
            <a:r>
              <a:rPr lang="hr-BA" dirty="0"/>
              <a:t>.</a:t>
            </a:r>
          </a:p>
          <a:p>
            <a:pPr algn="just"/>
            <a:r>
              <a:rPr lang="hr-HR" dirty="0"/>
              <a:t>Čak i sa pravilnom definicijom profesionalaca, serijske ubice međusobno se razlikuju po motivima, po psihološkim i biološkim karakteristikama, pa ih stoga čine jedinstvenim i njihovi životni profili.</a:t>
            </a:r>
            <a:endParaRPr lang="hr-B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187D6C-0738-4B8C-9439-34E0C8ED46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41" y="2129061"/>
            <a:ext cx="257335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73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256EDB-93BB-470D-A6D4-2D2B1CCC62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hr-BA" sz="2400" dirty="0"/>
              <a:t>Čak i uz pokušaj psihološkog tretmana, gotovo je nemoguće postići cilj preodgoja serijskog ubice, a najčešće zbog nedostatka kajanja, previše jakog poriva za novo ubistvo, mržnje, ali i straha javnosti. </a:t>
            </a:r>
          </a:p>
          <a:p>
            <a:pPr algn="just"/>
            <a:r>
              <a:rPr lang="hr-BA" sz="2400" dirty="0"/>
              <a:t>Odbijanje psihološkog tretmana u zatvorima, također igra veliku ulogu u nemogućnosti preodgoja. </a:t>
            </a:r>
          </a:p>
          <a:p>
            <a:pPr algn="just"/>
            <a:r>
              <a:rPr lang="hr-BA" sz="2400" dirty="0"/>
              <a:t>Postavlja se pitanje: Kako izliječiti ili izvršiti preodgoj nad osobom koja smatra da njegove/njene radnje nisu pogrešne ili smatra da čini dobro ubijanjem? </a:t>
            </a:r>
          </a:p>
          <a:p>
            <a:pPr algn="just"/>
            <a:r>
              <a:rPr lang="hr-BA" sz="2400" dirty="0"/>
              <a:t>Smrtne kazne ili višestruke kazne doživotnog zatvora bez prava na pomilovanje također su uzroci nemogućnosti vršenja resocijalizacije. </a:t>
            </a: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44924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5002F-0984-497D-909D-15A69F6CF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BA" dirty="0"/>
              <a:t>Resocijalizacija psihopata se dugo vremena pokušavala ostvariti putem </a:t>
            </a:r>
            <a:r>
              <a:rPr lang="hr-BA" b="1" dirty="0"/>
              <a:t>terapijskih zajednica </a:t>
            </a:r>
            <a:r>
              <a:rPr lang="hr-BA" dirty="0"/>
              <a:t>u kojima se nastojao postići preodgoj u smislu građenja socijalnih i društvenih vještina osobe kojoj je ustanovljena psihopatija. </a:t>
            </a:r>
            <a:r>
              <a:rPr lang="hr-BA" sz="1600" dirty="0">
                <a:solidFill>
                  <a:srgbClr val="FF0000"/>
                </a:solidFill>
              </a:rPr>
              <a:t>(</a:t>
            </a:r>
            <a:r>
              <a:rPr lang="en-US" sz="1600" dirty="0">
                <a:solidFill>
                  <a:srgbClr val="FF0000"/>
                </a:solidFill>
              </a:rPr>
              <a:t>Barker, E. (1980) The Penetanguishene Program: A personal review. </a:t>
            </a:r>
            <a:r>
              <a:rPr lang="hr-BA" sz="1600" dirty="0">
                <a:solidFill>
                  <a:srgbClr val="FF0000"/>
                </a:solidFill>
              </a:rPr>
              <a:t>U:</a:t>
            </a:r>
            <a:r>
              <a:rPr lang="en-US" sz="1600" dirty="0">
                <a:solidFill>
                  <a:srgbClr val="FF0000"/>
                </a:solidFill>
              </a:rPr>
              <a:t> H. </a:t>
            </a:r>
            <a:r>
              <a:rPr lang="en-US" sz="1600" dirty="0" err="1">
                <a:solidFill>
                  <a:srgbClr val="FF0000"/>
                </a:solidFill>
              </a:rPr>
              <a:t>Toch</a:t>
            </a:r>
            <a:r>
              <a:rPr lang="en-US" sz="1600" dirty="0">
                <a:solidFill>
                  <a:srgbClr val="FF0000"/>
                </a:solidFill>
              </a:rPr>
              <a:t> (Ed.), </a:t>
            </a:r>
            <a:r>
              <a:rPr lang="en-US" sz="1600" i="1" dirty="0">
                <a:solidFill>
                  <a:srgbClr val="FF0000"/>
                </a:solidFill>
              </a:rPr>
              <a:t>Therapeutic communities in corrections</a:t>
            </a:r>
            <a:r>
              <a:rPr lang="hr-BA" sz="1600" i="1" dirty="0">
                <a:solidFill>
                  <a:srgbClr val="FF0000"/>
                </a:solidFill>
              </a:rPr>
              <a:t>, str</a:t>
            </a:r>
            <a:r>
              <a:rPr lang="en-US" sz="1600" dirty="0">
                <a:solidFill>
                  <a:srgbClr val="FF0000"/>
                </a:solidFill>
              </a:rPr>
              <a:t>. 73–81</a:t>
            </a:r>
            <a:r>
              <a:rPr lang="hr-BA" sz="1600" dirty="0">
                <a:solidFill>
                  <a:srgbClr val="FF0000"/>
                </a:solidFill>
              </a:rPr>
              <a:t>.</a:t>
            </a:r>
            <a:r>
              <a:rPr lang="en-US" sz="1600" dirty="0">
                <a:solidFill>
                  <a:srgbClr val="FF0000"/>
                </a:solidFill>
              </a:rPr>
              <a:t>). </a:t>
            </a:r>
            <a:endParaRPr lang="hr-BA" sz="1600" dirty="0">
              <a:solidFill>
                <a:srgbClr val="FF0000"/>
              </a:solidFill>
            </a:endParaRPr>
          </a:p>
          <a:p>
            <a:pPr algn="just"/>
            <a:r>
              <a:rPr lang="hr-BA" dirty="0"/>
              <a:t>Međutim, terapijska zajednica se dokazano pokazala neučinkovitom metodom na ovu vrstu lica, ali je i do danas ostala popularna u zatvorima i mentalnim institucijama. </a:t>
            </a:r>
            <a:r>
              <a:rPr lang="hr-BA" sz="1600" dirty="0">
                <a:solidFill>
                  <a:srgbClr val="FF0000"/>
                </a:solidFill>
              </a:rPr>
              <a:t>(</a:t>
            </a:r>
            <a:r>
              <a:rPr lang="en-US" sz="1600" dirty="0">
                <a:solidFill>
                  <a:srgbClr val="FF0000"/>
                </a:solidFill>
              </a:rPr>
              <a:t>Hare, R. D., Clark, D., </a:t>
            </a:r>
            <a:r>
              <a:rPr lang="en-US" sz="1600" dirty="0" err="1">
                <a:solidFill>
                  <a:srgbClr val="FF0000"/>
                </a:solidFill>
              </a:rPr>
              <a:t>Grann</a:t>
            </a:r>
            <a:r>
              <a:rPr lang="en-US" sz="1600" dirty="0">
                <a:solidFill>
                  <a:srgbClr val="FF0000"/>
                </a:solidFill>
              </a:rPr>
              <a:t>, M., Thornton, D.</a:t>
            </a:r>
            <a:r>
              <a:rPr lang="hr-BA" sz="1600" dirty="0">
                <a:solidFill>
                  <a:srgbClr val="FF0000"/>
                </a:solidFill>
              </a:rPr>
              <a:t> </a:t>
            </a:r>
            <a:r>
              <a:rPr lang="en-US" sz="1600" dirty="0">
                <a:solidFill>
                  <a:srgbClr val="FF0000"/>
                </a:solidFill>
              </a:rPr>
              <a:t>(2000) Psychopathy and the</a:t>
            </a:r>
            <a:r>
              <a:rPr lang="hr-BA" sz="1600" dirty="0">
                <a:solidFill>
                  <a:srgbClr val="FF0000"/>
                </a:solidFill>
              </a:rPr>
              <a:t> </a:t>
            </a:r>
            <a:r>
              <a:rPr lang="en-US" sz="1600" dirty="0">
                <a:solidFill>
                  <a:srgbClr val="FF0000"/>
                </a:solidFill>
              </a:rPr>
              <a:t>predictive validity of</a:t>
            </a:r>
            <a:r>
              <a:rPr lang="hr-BA" sz="1600" dirty="0">
                <a:solidFill>
                  <a:srgbClr val="FF0000"/>
                </a:solidFill>
              </a:rPr>
              <a:t> </a:t>
            </a:r>
            <a:r>
              <a:rPr lang="en-US" sz="1600" dirty="0">
                <a:solidFill>
                  <a:srgbClr val="FF0000"/>
                </a:solidFill>
              </a:rPr>
              <a:t>the PCL-R: An international perspective. </a:t>
            </a:r>
            <a:r>
              <a:rPr lang="en-US" sz="1600" i="1" dirty="0">
                <a:solidFill>
                  <a:srgbClr val="FF0000"/>
                </a:solidFill>
              </a:rPr>
              <a:t>Behavioral</a:t>
            </a:r>
            <a:r>
              <a:rPr lang="hr-BA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>
                <a:solidFill>
                  <a:srgbClr val="FF0000"/>
                </a:solidFill>
              </a:rPr>
              <a:t>Sciences and the Law</a:t>
            </a:r>
            <a:r>
              <a:rPr lang="en-US" sz="1600" dirty="0">
                <a:solidFill>
                  <a:srgbClr val="FF0000"/>
                </a:solidFill>
              </a:rPr>
              <a:t>, </a:t>
            </a:r>
            <a:r>
              <a:rPr lang="en-US" sz="1600" i="1" dirty="0">
                <a:solidFill>
                  <a:srgbClr val="FF0000"/>
                </a:solidFill>
              </a:rPr>
              <a:t>18</a:t>
            </a:r>
            <a:r>
              <a:rPr lang="en-US" sz="1600" dirty="0">
                <a:solidFill>
                  <a:srgbClr val="FF0000"/>
                </a:solidFill>
              </a:rPr>
              <a:t>, </a:t>
            </a:r>
            <a:r>
              <a:rPr lang="hr-BA" sz="1600" dirty="0">
                <a:solidFill>
                  <a:srgbClr val="FF0000"/>
                </a:solidFill>
              </a:rPr>
              <a:t>str. </a:t>
            </a:r>
            <a:r>
              <a:rPr lang="en-US" sz="1600" dirty="0">
                <a:solidFill>
                  <a:srgbClr val="FF0000"/>
                </a:solidFill>
              </a:rPr>
              <a:t>623–645.</a:t>
            </a:r>
            <a:r>
              <a:rPr lang="hr-BA" sz="1600" dirty="0">
                <a:solidFill>
                  <a:srgbClr val="FF0000"/>
                </a:solidFill>
              </a:rPr>
              <a:t>)</a:t>
            </a: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26722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F76EE-129F-4E61-BC8C-3414ACDAF4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hr-BA" dirty="0"/>
              <a:t>Neke druge vrste pristupa u pokušaju resocijalizacije su: </a:t>
            </a:r>
          </a:p>
          <a:p>
            <a:pPr algn="just"/>
            <a:r>
              <a:rPr lang="hr-HR" dirty="0"/>
              <a:t>Kognitivna bihevioralna terapija – ujedno biva i najčešće preporučena za ovakve prijestupnike. Smatra se da je ova metoda u ulozi prevencije relapsa kod prijestupnika, no nije se pokazala efektivnom u kontekstu seksualnih prijestupnika. </a:t>
            </a:r>
            <a:r>
              <a:rPr lang="hr-HR" sz="1600" dirty="0">
                <a:solidFill>
                  <a:srgbClr val="FF0000"/>
                </a:solidFill>
              </a:rPr>
              <a:t>(</a:t>
            </a:r>
            <a:r>
              <a:rPr lang="en-US" sz="1600" dirty="0" err="1">
                <a:solidFill>
                  <a:srgbClr val="FF0000"/>
                </a:solidFill>
              </a:rPr>
              <a:t>Copas</a:t>
            </a:r>
            <a:r>
              <a:rPr lang="en-US" sz="1600" dirty="0">
                <a:solidFill>
                  <a:srgbClr val="FF0000"/>
                </a:solidFill>
              </a:rPr>
              <a:t>, J. B., O’Brien, M., Roberts, J., </a:t>
            </a:r>
            <a:r>
              <a:rPr lang="en-US" sz="1600" dirty="0" err="1">
                <a:solidFill>
                  <a:srgbClr val="FF0000"/>
                </a:solidFill>
              </a:rPr>
              <a:t>Whiteley</a:t>
            </a:r>
            <a:r>
              <a:rPr lang="en-US" sz="1600" dirty="0">
                <a:solidFill>
                  <a:srgbClr val="FF0000"/>
                </a:solidFill>
              </a:rPr>
              <a:t>, J. S.</a:t>
            </a:r>
            <a:r>
              <a:rPr lang="hr-BA" sz="1600" dirty="0">
                <a:solidFill>
                  <a:srgbClr val="FF0000"/>
                </a:solidFill>
              </a:rPr>
              <a:t> </a:t>
            </a:r>
            <a:r>
              <a:rPr lang="en-US" sz="1600" dirty="0">
                <a:solidFill>
                  <a:srgbClr val="FF0000"/>
                </a:solidFill>
              </a:rPr>
              <a:t>(1984) Treatment outcome in personality disorder:</a:t>
            </a:r>
            <a:r>
              <a:rPr lang="hr-BA" sz="1600" dirty="0">
                <a:solidFill>
                  <a:srgbClr val="FF0000"/>
                </a:solidFill>
              </a:rPr>
              <a:t> </a:t>
            </a:r>
            <a:r>
              <a:rPr lang="en-US" sz="1600" dirty="0">
                <a:solidFill>
                  <a:srgbClr val="FF0000"/>
                </a:solidFill>
              </a:rPr>
              <a:t>The effect of social psychological and </a:t>
            </a:r>
            <a:r>
              <a:rPr lang="en-US" sz="1600" dirty="0" err="1">
                <a:solidFill>
                  <a:srgbClr val="FF0000"/>
                </a:solidFill>
              </a:rPr>
              <a:t>behavioural</a:t>
            </a:r>
            <a:r>
              <a:rPr lang="hr-BA" sz="1600" dirty="0">
                <a:solidFill>
                  <a:srgbClr val="FF0000"/>
                </a:solidFill>
              </a:rPr>
              <a:t> </a:t>
            </a:r>
            <a:r>
              <a:rPr lang="en-US" sz="1600" dirty="0">
                <a:solidFill>
                  <a:srgbClr val="FF0000"/>
                </a:solidFill>
              </a:rPr>
              <a:t>variables. </a:t>
            </a:r>
            <a:r>
              <a:rPr lang="en-US" sz="1600" i="1" dirty="0">
                <a:solidFill>
                  <a:srgbClr val="FF0000"/>
                </a:solidFill>
              </a:rPr>
              <a:t>Personality and Individual Differences</a:t>
            </a:r>
            <a:r>
              <a:rPr lang="en-US" sz="1600" dirty="0">
                <a:solidFill>
                  <a:srgbClr val="FF0000"/>
                </a:solidFill>
              </a:rPr>
              <a:t>, </a:t>
            </a:r>
            <a:r>
              <a:rPr lang="en-US" sz="1600" i="1" dirty="0">
                <a:solidFill>
                  <a:srgbClr val="FF0000"/>
                </a:solidFill>
              </a:rPr>
              <a:t>5</a:t>
            </a:r>
            <a:r>
              <a:rPr lang="en-US" sz="1600" dirty="0">
                <a:solidFill>
                  <a:srgbClr val="FF0000"/>
                </a:solidFill>
              </a:rPr>
              <a:t>,</a:t>
            </a:r>
            <a:r>
              <a:rPr lang="hr-BA" sz="1600" dirty="0">
                <a:solidFill>
                  <a:srgbClr val="FF0000"/>
                </a:solidFill>
              </a:rPr>
              <a:t> str. </a:t>
            </a:r>
            <a:r>
              <a:rPr lang="en-US" sz="1600" dirty="0">
                <a:solidFill>
                  <a:srgbClr val="FF0000"/>
                </a:solidFill>
              </a:rPr>
              <a:t>565–573.</a:t>
            </a:r>
            <a:r>
              <a:rPr lang="hr-BA" sz="1600" dirty="0">
                <a:solidFill>
                  <a:srgbClr val="FF0000"/>
                </a:solidFill>
              </a:rPr>
              <a:t>)</a:t>
            </a:r>
            <a:endParaRPr lang="hr-HR" sz="1600" dirty="0">
              <a:solidFill>
                <a:srgbClr val="FF0000"/>
              </a:solidFill>
            </a:endParaRPr>
          </a:p>
          <a:p>
            <a:pPr algn="just"/>
            <a:r>
              <a:rPr lang="hr-BA" dirty="0"/>
              <a:t>Upravljanje psihopatama, a ne terapijsko liječenje – ovoj metodi se najčešće pribjegava u praksi, jer se smatra da je lakše upravljati psihopatama u zatvorima ili mentalnim institucijama, nego ih liječiti i resocijalizirati</a:t>
            </a:r>
            <a:r>
              <a:rPr lang="hr-BA" dirty="0">
                <a:solidFill>
                  <a:srgbClr val="FF0000"/>
                </a:solidFill>
              </a:rPr>
              <a:t>. </a:t>
            </a:r>
            <a:r>
              <a:rPr lang="hr-BA" sz="1700" dirty="0">
                <a:solidFill>
                  <a:srgbClr val="FF0000"/>
                </a:solidFill>
              </a:rPr>
              <a:t>(</a:t>
            </a:r>
            <a:r>
              <a:rPr lang="en-US" sz="1700" dirty="0" err="1">
                <a:solidFill>
                  <a:srgbClr val="FF0000"/>
                </a:solidFill>
              </a:rPr>
              <a:t>Copas</a:t>
            </a:r>
            <a:r>
              <a:rPr lang="en-US" sz="1700" dirty="0">
                <a:solidFill>
                  <a:srgbClr val="FF0000"/>
                </a:solidFill>
              </a:rPr>
              <a:t>, J. B., &amp; </a:t>
            </a:r>
            <a:r>
              <a:rPr lang="en-US" sz="1700" dirty="0" err="1">
                <a:solidFill>
                  <a:srgbClr val="FF0000"/>
                </a:solidFill>
              </a:rPr>
              <a:t>Whiteley</a:t>
            </a:r>
            <a:r>
              <a:rPr lang="en-US" sz="1700" dirty="0">
                <a:solidFill>
                  <a:srgbClr val="FF0000"/>
                </a:solidFill>
              </a:rPr>
              <a:t>, J. S. (1976). Predicting success</a:t>
            </a:r>
            <a:r>
              <a:rPr lang="hr-BA" sz="1700" dirty="0">
                <a:solidFill>
                  <a:srgbClr val="FF0000"/>
                </a:solidFill>
              </a:rPr>
              <a:t> </a:t>
            </a:r>
            <a:r>
              <a:rPr lang="en-US" sz="1700" dirty="0">
                <a:solidFill>
                  <a:srgbClr val="FF0000"/>
                </a:solidFill>
              </a:rPr>
              <a:t>in the treatment of psychopaths. </a:t>
            </a:r>
            <a:r>
              <a:rPr lang="en-US" sz="1700" i="1" dirty="0">
                <a:solidFill>
                  <a:srgbClr val="FF0000"/>
                </a:solidFill>
              </a:rPr>
              <a:t>British Journal of</a:t>
            </a:r>
            <a:r>
              <a:rPr lang="hr-BA" sz="1700" i="1" dirty="0">
                <a:solidFill>
                  <a:srgbClr val="FF0000"/>
                </a:solidFill>
              </a:rPr>
              <a:t> </a:t>
            </a:r>
            <a:r>
              <a:rPr lang="en-US" sz="1700" i="1" dirty="0">
                <a:solidFill>
                  <a:srgbClr val="FF0000"/>
                </a:solidFill>
              </a:rPr>
              <a:t>Psychiatry</a:t>
            </a:r>
            <a:r>
              <a:rPr lang="en-US" sz="1700" dirty="0">
                <a:solidFill>
                  <a:srgbClr val="FF0000"/>
                </a:solidFill>
              </a:rPr>
              <a:t>, </a:t>
            </a:r>
            <a:r>
              <a:rPr lang="en-US" sz="1700" i="1" dirty="0">
                <a:solidFill>
                  <a:srgbClr val="FF0000"/>
                </a:solidFill>
              </a:rPr>
              <a:t>129</a:t>
            </a:r>
            <a:r>
              <a:rPr lang="en-US" sz="1700" dirty="0">
                <a:solidFill>
                  <a:srgbClr val="FF0000"/>
                </a:solidFill>
              </a:rPr>
              <a:t>, </a:t>
            </a:r>
            <a:r>
              <a:rPr lang="hr-BA" sz="1700" dirty="0">
                <a:solidFill>
                  <a:srgbClr val="FF0000"/>
                </a:solidFill>
              </a:rPr>
              <a:t>str. </a:t>
            </a:r>
            <a:r>
              <a:rPr lang="en-US" sz="1700" dirty="0">
                <a:solidFill>
                  <a:srgbClr val="FF0000"/>
                </a:solidFill>
              </a:rPr>
              <a:t>388–392.</a:t>
            </a:r>
            <a:r>
              <a:rPr lang="hr-BA" sz="1700" dirty="0">
                <a:solidFill>
                  <a:srgbClr val="FF0000"/>
                </a:solidFill>
              </a:rPr>
              <a:t>)</a:t>
            </a:r>
            <a:endParaRPr lang="hr-B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34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0FD75-AC8F-4546-8848-8CDF752ED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Zaključak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13793-39B5-4A21-931C-BBAB32D9AC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BA" dirty="0"/>
              <a:t>Serijske ubice često testiraju visoko na skali psihopatije. Sukladno tome, kažemo da je to zbog njihovih karakteristika koje se pojavljuju pri definiranju oba ova pojma. </a:t>
            </a:r>
          </a:p>
          <a:p>
            <a:pPr algn="just"/>
            <a:r>
              <a:rPr lang="hr-BA" dirty="0"/>
              <a:t>Neke od tih karakteristika su: nedostatak kajanja, empatije, osjećanja, hladnokrvnost, neobazrivost ka žrtvama, traganje za nemoćnim žrtvama, iskorištavanje žrtava za vlastite potrebe, visok stepen inteligencije, itd. </a:t>
            </a:r>
          </a:p>
          <a:p>
            <a:pPr algn="just"/>
            <a:r>
              <a:rPr lang="hr-BA" dirty="0"/>
              <a:t>No ono što je bitno istaći jeste činjenica da svaki serijski ubica nije po automatizmu i psihopata. </a:t>
            </a: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152252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3A11E-1178-4C78-A8C0-F628EB4535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BA" dirty="0"/>
              <a:t>Nauka nije uspjela dati odgovor na pitanje da li se psihopate rađaju ili stvaraju. Razlog tome su razne pozadine samih psihopata, te serijskih ubica. </a:t>
            </a:r>
          </a:p>
          <a:p>
            <a:pPr algn="just"/>
            <a:r>
              <a:rPr lang="hr-BA" dirty="0"/>
              <a:t>Osoba može testirati pozitivno na psihopatiju onda kada je njena pozadina turbulentna. U to se ubrajaju situacije poput: razrušenog doma, sekualnog zlostavljanja, nasilja u porodici, incesta, itd. </a:t>
            </a:r>
          </a:p>
          <a:p>
            <a:pPr algn="just"/>
            <a:r>
              <a:rPr lang="hr-BA" dirty="0"/>
              <a:t>No, osoba može biti psihopata i ukoliko nema ovako turbulentnu pozadinu. </a:t>
            </a:r>
          </a:p>
          <a:p>
            <a:pPr algn="just"/>
            <a:r>
              <a:rPr lang="hr-BA" dirty="0"/>
              <a:t>Psihoanaliza serijskog ubice je najvažnija karika pri odlučivanju o njegovoj sankciji. kako se ne radi o klasičnom slučaju ubistva, serijske ubice – psihopate, bivaju intriga za širu javnost. </a:t>
            </a:r>
          </a:p>
          <a:p>
            <a:endParaRPr lang="hr-BA" dirty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420067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543A2-EA17-40AF-84CE-6A64332864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BA" dirty="0"/>
              <a:t>Ukoliko se ocijeni kao mentalno kompetentan za suđenje, slijedi izricanje kazne koja je najčešće smrtna kazna ili višestruka kazna doživotnog zatvora. </a:t>
            </a:r>
          </a:p>
          <a:p>
            <a:r>
              <a:rPr lang="hr-BA" dirty="0"/>
              <a:t>Razlog zašto se ne izriču „slabije“ sankcije, upravo je taj što se radi o posebnoj vrsti ubistva, te o posebnoj vrsti ličnosti koja ga je počinila. </a:t>
            </a:r>
          </a:p>
          <a:p>
            <a:r>
              <a:rPr lang="hr-BA" dirty="0"/>
              <a:t>To je najviše primijetno kod profilisanja serijskog ubice, gdje gotovo svaki od njih pati od nekog mentalnog poremećaja.</a:t>
            </a: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175027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49FC8-651A-4ED5-8DA0-45F7AEBFC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Tipovi i klasifikacija serijskog ubice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D6455-00A7-4916-8AA5-1A07917AE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4435" y="2438400"/>
            <a:ext cx="7529836" cy="3651504"/>
          </a:xfrm>
        </p:spPr>
        <p:txBody>
          <a:bodyPr/>
          <a:lstStyle/>
          <a:p>
            <a:pPr algn="just"/>
            <a:r>
              <a:rPr lang="hr-HR" b="1" i="1" dirty="0"/>
              <a:t>1. Ubice vizionari</a:t>
            </a:r>
            <a:r>
              <a:rPr lang="hr-HR" dirty="0"/>
              <a:t> pate od psihoze, u iskušenju da ubiju zbog svojih unutarnjih manifestacija (glasovi ili vizije) koji im govore da to učine.</a:t>
            </a:r>
            <a:endParaRPr lang="hr-BA" dirty="0"/>
          </a:p>
          <a:p>
            <a:pPr algn="just"/>
            <a:r>
              <a:rPr lang="hr-HR" b="1" dirty="0"/>
              <a:t>David Berkowitz</a:t>
            </a:r>
            <a:r>
              <a:rPr lang="hr-HR" dirty="0"/>
              <a:t> primjer je takvog ubice, tvrdeći da mu je demon prenio naređenje da ubija, preko susjedovog psa.</a:t>
            </a:r>
          </a:p>
          <a:p>
            <a:pPr algn="just"/>
            <a:r>
              <a:rPr lang="hr-BA" dirty="0"/>
              <a:t>Berkowitz je ustanovljen kao mentalno kompetentan za suđenje. Priznao je krivicu za ubistvo drugog stepena i bio je zatvoren u državnom zatvoru. Berkowitz je u pritvoru od uhićenja i izdržava šest uzastopnih doživotnih kazni.</a:t>
            </a:r>
          </a:p>
          <a:p>
            <a:pPr algn="just"/>
            <a:endParaRPr lang="hr-B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50BC54-021E-4603-A3E8-182AFF60B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29" y="2438400"/>
            <a:ext cx="3418803" cy="3418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99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90982-5023-4D57-A38E-3E7AB1CC4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2574" y="2438400"/>
            <a:ext cx="6681697" cy="3651504"/>
          </a:xfrm>
        </p:spPr>
        <p:txBody>
          <a:bodyPr>
            <a:normAutofit lnSpcReduction="10000"/>
          </a:bodyPr>
          <a:lstStyle/>
          <a:p>
            <a:pPr lvl="0" algn="just"/>
            <a:r>
              <a:rPr lang="hr-BA" b="1" dirty="0"/>
              <a:t>2. </a:t>
            </a:r>
            <a:r>
              <a:rPr lang="hr-HR" b="1" i="1" dirty="0"/>
              <a:t>Ubice orijentirane</a:t>
            </a:r>
            <a:r>
              <a:rPr lang="hr-HR" dirty="0"/>
              <a:t> </a:t>
            </a:r>
            <a:r>
              <a:rPr lang="hr-HR" b="1" dirty="0"/>
              <a:t>na misiju </a:t>
            </a:r>
            <a:r>
              <a:rPr lang="hr-HR" dirty="0"/>
              <a:t>osjećaju se kao da ih moraju ispuniti, a žive u uvjerenju da bi ih to ubistvo učinilo herojima.</a:t>
            </a:r>
            <a:endParaRPr lang="hr-BA" dirty="0"/>
          </a:p>
          <a:p>
            <a:pPr lvl="0" algn="just"/>
            <a:r>
              <a:rPr lang="hr-HR" b="1" dirty="0"/>
              <a:t>Ted Kaczynski</a:t>
            </a:r>
            <a:r>
              <a:rPr lang="hr-HR" dirty="0"/>
              <a:t> je ubijao eksplozivom kojeg je ciljao na ljude i institucije koje promovirale napredak savremene tehnologije.</a:t>
            </a:r>
          </a:p>
          <a:p>
            <a:pPr algn="just"/>
            <a:r>
              <a:rPr lang="hr-BA" dirty="0"/>
              <a:t>Dijagnosticirana mu je paranoidna shizofrenija i osuđen je na doživotni zatvor bez mogućnosti pomilovanja zbog ubistva troje ljudi. te ranjavanja dvadeset i devet. U zatvoru se aktivno bavi pisanjem. </a:t>
            </a:r>
          </a:p>
          <a:p>
            <a:pPr lvl="0" algn="just"/>
            <a:endParaRPr lang="hr-BA" dirty="0"/>
          </a:p>
          <a:p>
            <a:endParaRPr lang="hr-B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570FD1-0506-4994-8CAA-41100EE1F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29" y="2553130"/>
            <a:ext cx="4050556" cy="3021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601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49743-3633-4E26-98AC-64268CC8C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5983" y="2438400"/>
            <a:ext cx="7238288" cy="3651504"/>
          </a:xfrm>
        </p:spPr>
        <p:txBody>
          <a:bodyPr>
            <a:normAutofit lnSpcReduction="10000"/>
          </a:bodyPr>
          <a:lstStyle/>
          <a:p>
            <a:pPr lvl="0" algn="just"/>
            <a:r>
              <a:rPr lang="hr-BA" b="1" dirty="0"/>
              <a:t>3. </a:t>
            </a:r>
            <a:r>
              <a:rPr lang="hr-HR" b="1" i="1" dirty="0"/>
              <a:t>Hedonistički ubica</a:t>
            </a:r>
            <a:r>
              <a:rPr lang="hr-HR" dirty="0"/>
              <a:t> je najčešći tip, te je podijeljen u tri kategorije.</a:t>
            </a:r>
            <a:endParaRPr lang="hr-BA" dirty="0"/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hr-HR" b="1" dirty="0"/>
              <a:t>Hedonistički ubica iz komfora</a:t>
            </a:r>
            <a:r>
              <a:rPr lang="hr-HR" dirty="0"/>
              <a:t>, motiviran je za ubistvo iz materijalnih razloga, poput novca ili poslovnih interesa.</a:t>
            </a:r>
            <a:endParaRPr lang="hr-BA" dirty="0"/>
          </a:p>
          <a:p>
            <a:pPr lvl="0" algn="just"/>
            <a:r>
              <a:rPr lang="hr-HR" b="1" dirty="0"/>
              <a:t>Dr. H. H. Holmes</a:t>
            </a:r>
            <a:r>
              <a:rPr lang="hr-HR" dirty="0"/>
              <a:t> ubio je svoje žrtve zbog nagodbe o životnom osiguranju i povezanih dobitaka od nasljedstva.</a:t>
            </a:r>
          </a:p>
          <a:p>
            <a:pPr lvl="0" algn="just"/>
            <a:r>
              <a:rPr lang="hr-BA" dirty="0"/>
              <a:t>U oktobru 1895. Holmesu je suđeno za ubistvo Benjamina Pitezela, pa je proglašen krivim i osuđen na smrt. Holmsu nije suđeno za ostala ubistva zbog nedostatka dokaza da je počinio ista.</a:t>
            </a:r>
          </a:p>
          <a:p>
            <a:endParaRPr lang="hr-B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A2D47C-E3A2-4D3E-8F11-6C37776D49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035" y="2438400"/>
            <a:ext cx="2427906" cy="323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28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34B6B9-60FD-4CD5-8336-D7E986A7A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6226" y="2438399"/>
            <a:ext cx="7278045" cy="4015409"/>
          </a:xfrm>
        </p:spPr>
        <p:txBody>
          <a:bodyPr>
            <a:normAutofit fontScale="85000" lnSpcReduction="20000"/>
          </a:bodyPr>
          <a:lstStyle/>
          <a:p>
            <a:pPr lvl="0" algn="just">
              <a:buFont typeface="Arial" panose="020B0604020202020204" pitchFamily="34" charset="0"/>
              <a:buChar char="•"/>
            </a:pPr>
            <a:r>
              <a:rPr lang="hr-HR" sz="2100" b="1" dirty="0"/>
              <a:t>Hedonistički ubica iz požude</a:t>
            </a:r>
            <a:r>
              <a:rPr lang="hr-HR" sz="2100" dirty="0"/>
              <a:t>, tipični su seksualni grabežljivci koji svoju fantaziju koriste kako bi zadovoljili potrebe mučenja i seksa.</a:t>
            </a:r>
            <a:endParaRPr lang="hr-BA" sz="2100" dirty="0"/>
          </a:p>
          <a:p>
            <a:pPr lvl="0" algn="just"/>
            <a:r>
              <a:rPr lang="hr-HR" sz="2100" b="1" dirty="0"/>
              <a:t>Edmund Kemper</a:t>
            </a:r>
            <a:r>
              <a:rPr lang="hr-HR" sz="2100" dirty="0"/>
              <a:t> imao je seks sa napuštenim i raspadajućim leševima svojih ženskih žrtava dugo nakon ubistava, tražeći tako seksualno zadovoljstvo u njima.</a:t>
            </a:r>
          </a:p>
          <a:p>
            <a:pPr algn="just"/>
            <a:r>
              <a:rPr lang="hr-BA" sz="2100" dirty="0"/>
              <a:t>Sudski psihijatri su mu dijagnosticirali paranoidnu šizofreniju i zatvorili ga u državnu bolnicu Atascadero kao kriminalno suluda maloljetnika. Otkriven zdravim i krivim na suđenju 1973. godine, Kemper je zatražio smrtnu kaznu za svoje zločine. U Kaliforniji je u to vrijeme suspendirana smrtna kazna, a on je umjesto toga dobio osam istodobnih doživotnih kazni. </a:t>
            </a:r>
          </a:p>
          <a:p>
            <a:pPr algn="just"/>
            <a:r>
              <a:rPr lang="hr-BA" sz="2100" dirty="0"/>
              <a:t>Od tada je zatvoren u medicinskoj ustanovi u Kaliforniji . Kemper se nekoliko puta odrekao prava na saslušanje i uvjetovao da je sretan u zatvoru.</a:t>
            </a:r>
          </a:p>
          <a:p>
            <a:pPr lvl="0" algn="just"/>
            <a:endParaRPr lang="hr-BA" dirty="0"/>
          </a:p>
          <a:p>
            <a:endParaRPr lang="hr-B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C43948-8449-4E4D-BB2A-AED5005C05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30" y="2860383"/>
            <a:ext cx="3730896" cy="1868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19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259C7-CFAB-4338-B21E-F99242234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3549" y="2438400"/>
            <a:ext cx="6840722" cy="3651504"/>
          </a:xfrm>
        </p:spPr>
        <p:txBody>
          <a:bodyPr/>
          <a:lstStyle/>
          <a:p>
            <a:pPr lvl="0" algn="just">
              <a:buFont typeface="Arial" panose="020B0604020202020204" pitchFamily="34" charset="0"/>
              <a:buChar char="•"/>
            </a:pPr>
            <a:r>
              <a:rPr lang="hr-HR" b="1" dirty="0"/>
              <a:t>Hedonistički ubica iz uzbuđenja </a:t>
            </a:r>
            <a:r>
              <a:rPr lang="hr-HR" dirty="0"/>
              <a:t>ima za cilj generirati strah i smrt.</a:t>
            </a:r>
            <a:endParaRPr lang="hr-BA" dirty="0"/>
          </a:p>
          <a:p>
            <a:pPr lvl="0" algn="just"/>
            <a:r>
              <a:rPr lang="hr-HR" dirty="0"/>
              <a:t>Krajnji hedonistički ubica iz uzbuđenja je </a:t>
            </a:r>
            <a:r>
              <a:rPr lang="hr-HR" b="1" dirty="0"/>
              <a:t>Zodijak</a:t>
            </a:r>
            <a:r>
              <a:rPr lang="hr-HR" dirty="0"/>
              <a:t>, koji agresivno muči žrtve koje  progoni tokom cijelog njegovog zločina. On je napisao: </a:t>
            </a:r>
            <a:r>
              <a:rPr lang="hr-HR" i="1" dirty="0"/>
              <a:t>„Ubijanje ljudi je toliko zabavno. Čak je i bolje nego ubijanje divljači u šumi, jer je čovjek najopasnija životinja. Ubiti mi pruža najuzbudljivije iskustvo. Čak je i bolje nego bivanje s djevojkom.“</a:t>
            </a:r>
          </a:p>
          <a:p>
            <a:pPr lvl="0" algn="just"/>
            <a:r>
              <a:rPr lang="hr-HR" b="1" i="1" dirty="0"/>
              <a:t>Zodijak ubica nikada nije uhvaćen.</a:t>
            </a:r>
            <a:endParaRPr lang="hr-BA" b="1" dirty="0"/>
          </a:p>
          <a:p>
            <a:endParaRPr lang="hr-B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23689D-E60B-423F-8791-E0095028B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64" y="2703443"/>
            <a:ext cx="4036047" cy="269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37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54AA0-647B-426B-BB4A-34ADA11D4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Naučna studija Jim Fallon-a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74610-14D4-4EF1-A4F4-753452996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BA" dirty="0"/>
              <a:t>Jim Fallon, neuronaučnik, je sproveo poznatu biološku studiju u toku svog istraživanja mozga psihopata preko 20 godina. Skenirao je vlastiti mozak i uporedio ga s mozgom psihopate. Rezultati tog istraživanja su bili zapanjujući. </a:t>
            </a:r>
          </a:p>
          <a:p>
            <a:endParaRPr lang="hr-B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399035-AEB6-464D-96BE-E06FFCAB57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445" y="3786809"/>
            <a:ext cx="6004591" cy="274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09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36032-8224-454C-B1A5-0F759B2C0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68049-D49F-4D8E-BA12-3C2973C156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HR" dirty="0"/>
              <a:t>Jim ima istu nisku aktivnost orbitalnog korteksa kao i psihopata, područje koje je uključeno u etičko ponašanje, donošenje odluka i kontrolu impulsa. </a:t>
            </a:r>
          </a:p>
          <a:p>
            <a:pPr algn="just"/>
            <a:r>
              <a:rPr lang="hr-HR" dirty="0"/>
              <a:t>Njegovo istraživanje dovelo ga je do promjene mišljenja o prirodi i njegovanju; prvo je vjerovao da moždana funkcija i geni mogu odrediti sve, ali sada misli da pozadinska i i iskustva iz djetinstva, kao i traume, igraju određenu ulogu. 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11561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2123</Words>
  <Application>Microsoft Office PowerPoint</Application>
  <PresentationFormat>Widescreen</PresentationFormat>
  <Paragraphs>83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Century Schoolbook</vt:lpstr>
      <vt:lpstr>Corbel</vt:lpstr>
      <vt:lpstr>Feathered</vt:lpstr>
      <vt:lpstr>Serijske ubice - psihopatija</vt:lpstr>
      <vt:lpstr>Pojam serijskog ubice </vt:lpstr>
      <vt:lpstr>Tipovi i klasifikacija serijskog ubice </vt:lpstr>
      <vt:lpstr>PowerPoint Presentation</vt:lpstr>
      <vt:lpstr>PowerPoint Presentation</vt:lpstr>
      <vt:lpstr>PowerPoint Presentation</vt:lpstr>
      <vt:lpstr>PowerPoint Presentation</vt:lpstr>
      <vt:lpstr>Naučna studija Jim Fallon-a</vt:lpstr>
      <vt:lpstr>PowerPoint Presentation</vt:lpstr>
      <vt:lpstr>Pojam psihopatije</vt:lpstr>
      <vt:lpstr>PowerPoint Presentation</vt:lpstr>
      <vt:lpstr>Rodne uloge: ženske vs. muške serijske ubice</vt:lpstr>
      <vt:lpstr>Razlike</vt:lpstr>
      <vt:lpstr>PowerPoint Presentation</vt:lpstr>
      <vt:lpstr>Sličnosti </vt:lpstr>
      <vt:lpstr>PowerPoint Presentation</vt:lpstr>
      <vt:lpstr>Sankcije za serijskog ubicu</vt:lpstr>
      <vt:lpstr>Pojam resocijalizacije</vt:lpstr>
      <vt:lpstr>Resocijalizacija serijskih ubica i psihopata</vt:lpstr>
      <vt:lpstr>PowerPoint Presentation</vt:lpstr>
      <vt:lpstr>PowerPoint Presentation</vt:lpstr>
      <vt:lpstr>PowerPoint Presentation</vt:lpstr>
      <vt:lpstr>Zaključak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Serijske ubice - psihopatija</dc:title>
  <dc:creator>Ena Gotovusa</dc:creator>
  <cp:lastModifiedBy>Ena Gotovuša</cp:lastModifiedBy>
  <cp:revision>1</cp:revision>
  <dcterms:modified xsi:type="dcterms:W3CDTF">2020-04-22T11:52:12Z</dcterms:modified>
</cp:coreProperties>
</file>