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324" r:id="rId5"/>
    <p:sldId id="267" r:id="rId6"/>
    <p:sldId id="321" r:id="rId7"/>
    <p:sldId id="272" r:id="rId8"/>
    <p:sldId id="335" r:id="rId9"/>
    <p:sldId id="308" r:id="rId10"/>
    <p:sldId id="336" r:id="rId11"/>
    <p:sldId id="309" r:id="rId12"/>
    <p:sldId id="325" r:id="rId13"/>
    <p:sldId id="328" r:id="rId14"/>
    <p:sldId id="329" r:id="rId15"/>
    <p:sldId id="330" r:id="rId16"/>
    <p:sldId id="331" r:id="rId17"/>
    <p:sldId id="334" r:id="rId18"/>
    <p:sldId id="318" r:id="rId19"/>
    <p:sldId id="326" r:id="rId20"/>
  </p:sldIdLst>
  <p:sldSz cx="9144000" cy="6858000" type="screen4x3"/>
  <p:notesSz cx="6781800" cy="9926638"/>
  <p:defaultTextStyle>
    <a:defPPr>
      <a:defRPr lang="hr-H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2644"/>
    <a:srgbClr val="FF3300"/>
    <a:srgbClr val="69CC36"/>
    <a:srgbClr val="1D31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9B483-0774-4573-B5A5-7A29ACB91873}" v="2" dt="2020-04-22T12:13:02.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5640" autoAdjust="0"/>
    <p:restoredTop sz="77797" autoAdjust="0"/>
  </p:normalViewPr>
  <p:slideViewPr>
    <p:cSldViewPr>
      <p:cViewPr varScale="1">
        <p:scale>
          <a:sx n="20" d="100"/>
          <a:sy n="20" d="100"/>
        </p:scale>
        <p:origin x="255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4"/>
    </p:cViewPr>
  </p:sorterViewPr>
  <p:notesViewPr>
    <p:cSldViewPr>
      <p:cViewPr varScale="1">
        <p:scale>
          <a:sx n="54" d="100"/>
          <a:sy n="54" d="100"/>
        </p:scale>
        <p:origin x="-1866" y="-102"/>
      </p:cViewPr>
      <p:guideLst>
        <p:guide orient="horz" pos="3127"/>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žamna Duman" userId="fc5eb89f-a579-4fa3-b80d-35f9c4648b1b" providerId="ADAL" clId="{1979B483-0774-4573-B5A5-7A29ACB91873}"/>
    <pc:docChg chg="undo custSel delSld modSld">
      <pc:chgData name="Džamna Duman" userId="fc5eb89f-a579-4fa3-b80d-35f9c4648b1b" providerId="ADAL" clId="{1979B483-0774-4573-B5A5-7A29ACB91873}" dt="2020-04-22T12:15:10.366" v="479" actId="14100"/>
      <pc:docMkLst>
        <pc:docMk/>
      </pc:docMkLst>
      <pc:sldChg chg="modNotesTx">
        <pc:chgData name="Džamna Duman" userId="fc5eb89f-a579-4fa3-b80d-35f9c4648b1b" providerId="ADAL" clId="{1979B483-0774-4573-B5A5-7A29ACB91873}" dt="2020-04-22T12:01:33.960" v="68" actId="20577"/>
        <pc:sldMkLst>
          <pc:docMk/>
          <pc:sldMk cId="0" sldId="267"/>
        </pc:sldMkLst>
      </pc:sldChg>
      <pc:sldChg chg="del">
        <pc:chgData name="Džamna Duman" userId="fc5eb89f-a579-4fa3-b80d-35f9c4648b1b" providerId="ADAL" clId="{1979B483-0774-4573-B5A5-7A29ACB91873}" dt="2020-04-22T12:01:56.944" v="69" actId="2696"/>
        <pc:sldMkLst>
          <pc:docMk/>
          <pc:sldMk cId="0" sldId="268"/>
        </pc:sldMkLst>
      </pc:sldChg>
      <pc:sldChg chg="del modNotesTx">
        <pc:chgData name="Džamna Duman" userId="fc5eb89f-a579-4fa3-b80d-35f9c4648b1b" providerId="ADAL" clId="{1979B483-0774-4573-B5A5-7A29ACB91873}" dt="2020-04-22T12:10:11.761" v="239" actId="2696"/>
        <pc:sldMkLst>
          <pc:docMk/>
          <pc:sldMk cId="0" sldId="269"/>
        </pc:sldMkLst>
      </pc:sldChg>
      <pc:sldChg chg="del">
        <pc:chgData name="Džamna Duman" userId="fc5eb89f-a579-4fa3-b80d-35f9c4648b1b" providerId="ADAL" clId="{1979B483-0774-4573-B5A5-7A29ACB91873}" dt="2020-04-22T12:02:57.904" v="73" actId="2696"/>
        <pc:sldMkLst>
          <pc:docMk/>
          <pc:sldMk cId="0" sldId="270"/>
        </pc:sldMkLst>
      </pc:sldChg>
      <pc:sldChg chg="del">
        <pc:chgData name="Džamna Duman" userId="fc5eb89f-a579-4fa3-b80d-35f9c4648b1b" providerId="ADAL" clId="{1979B483-0774-4573-B5A5-7A29ACB91873}" dt="2020-04-22T12:03:02.066" v="74" actId="2696"/>
        <pc:sldMkLst>
          <pc:docMk/>
          <pc:sldMk cId="0" sldId="271"/>
        </pc:sldMkLst>
      </pc:sldChg>
      <pc:sldChg chg="modNotesTx">
        <pc:chgData name="Džamna Duman" userId="fc5eb89f-a579-4fa3-b80d-35f9c4648b1b" providerId="ADAL" clId="{1979B483-0774-4573-B5A5-7A29ACB91873}" dt="2020-04-22T12:03:11.099" v="75" actId="6549"/>
        <pc:sldMkLst>
          <pc:docMk/>
          <pc:sldMk cId="0" sldId="272"/>
        </pc:sldMkLst>
      </pc:sldChg>
      <pc:sldChg chg="del">
        <pc:chgData name="Džamna Duman" userId="fc5eb89f-a579-4fa3-b80d-35f9c4648b1b" providerId="ADAL" clId="{1979B483-0774-4573-B5A5-7A29ACB91873}" dt="2020-04-22T12:02:06.844" v="70" actId="2696"/>
        <pc:sldMkLst>
          <pc:docMk/>
          <pc:sldMk cId="0" sldId="294"/>
        </pc:sldMkLst>
      </pc:sldChg>
      <pc:sldChg chg="del">
        <pc:chgData name="Džamna Duman" userId="fc5eb89f-a579-4fa3-b80d-35f9c4648b1b" providerId="ADAL" clId="{1979B483-0774-4573-B5A5-7A29ACB91873}" dt="2020-04-22T12:02:13.695" v="71" actId="2696"/>
        <pc:sldMkLst>
          <pc:docMk/>
          <pc:sldMk cId="0" sldId="303"/>
        </pc:sldMkLst>
      </pc:sldChg>
      <pc:sldChg chg="modNotesTx">
        <pc:chgData name="Džamna Duman" userId="fc5eb89f-a579-4fa3-b80d-35f9c4648b1b" providerId="ADAL" clId="{1979B483-0774-4573-B5A5-7A29ACB91873}" dt="2020-04-22T12:03:39.694" v="76" actId="6549"/>
        <pc:sldMkLst>
          <pc:docMk/>
          <pc:sldMk cId="0" sldId="308"/>
        </pc:sldMkLst>
      </pc:sldChg>
      <pc:sldChg chg="del">
        <pc:chgData name="Džamna Duman" userId="fc5eb89f-a579-4fa3-b80d-35f9c4648b1b" providerId="ADAL" clId="{1979B483-0774-4573-B5A5-7A29ACB91873}" dt="2020-04-22T12:04:27.976" v="77" actId="2696"/>
        <pc:sldMkLst>
          <pc:docMk/>
          <pc:sldMk cId="0" sldId="315"/>
        </pc:sldMkLst>
      </pc:sldChg>
      <pc:sldChg chg="modNotesTx">
        <pc:chgData name="Džamna Duman" userId="fc5eb89f-a579-4fa3-b80d-35f9c4648b1b" providerId="ADAL" clId="{1979B483-0774-4573-B5A5-7A29ACB91873}" dt="2020-04-22T12:08:38.293" v="159" actId="6549"/>
        <pc:sldMkLst>
          <pc:docMk/>
          <pc:sldMk cId="0" sldId="318"/>
        </pc:sldMkLst>
      </pc:sldChg>
      <pc:sldChg chg="modNotesTx">
        <pc:chgData name="Džamna Duman" userId="fc5eb89f-a579-4fa3-b80d-35f9c4648b1b" providerId="ADAL" clId="{1979B483-0774-4573-B5A5-7A29ACB91873}" dt="2020-04-22T12:09:43.327" v="238" actId="6549"/>
        <pc:sldMkLst>
          <pc:docMk/>
          <pc:sldMk cId="0" sldId="321"/>
        </pc:sldMkLst>
      </pc:sldChg>
      <pc:sldChg chg="modSp modNotesTx">
        <pc:chgData name="Džamna Duman" userId="fc5eb89f-a579-4fa3-b80d-35f9c4648b1b" providerId="ADAL" clId="{1979B483-0774-4573-B5A5-7A29ACB91873}" dt="2020-04-22T12:15:10.366" v="479" actId="14100"/>
        <pc:sldMkLst>
          <pc:docMk/>
          <pc:sldMk cId="0" sldId="324"/>
        </pc:sldMkLst>
        <pc:spChg chg="mod">
          <ac:chgData name="Džamna Duman" userId="fc5eb89f-a579-4fa3-b80d-35f9c4648b1b" providerId="ADAL" clId="{1979B483-0774-4573-B5A5-7A29ACB91873}" dt="2020-04-22T12:01:20.303" v="42" actId="20577"/>
          <ac:spMkLst>
            <pc:docMk/>
            <pc:sldMk cId="0" sldId="324"/>
            <ac:spMk id="15362" creationId="{00000000-0000-0000-0000-000000000000}"/>
          </ac:spMkLst>
        </pc:spChg>
        <pc:spChg chg="mod">
          <ac:chgData name="Džamna Duman" userId="fc5eb89f-a579-4fa3-b80d-35f9c4648b1b" providerId="ADAL" clId="{1979B483-0774-4573-B5A5-7A29ACB91873}" dt="2020-04-22T12:15:10.366" v="479" actId="14100"/>
          <ac:spMkLst>
            <pc:docMk/>
            <pc:sldMk cId="0" sldId="324"/>
            <ac:spMk id="291842" creationId="{00000000-0000-0000-0000-000000000000}"/>
          </ac:spMkLst>
        </pc:spChg>
      </pc:sldChg>
      <pc:sldChg chg="modNotesTx">
        <pc:chgData name="Džamna Duman" userId="fc5eb89f-a579-4fa3-b80d-35f9c4648b1b" providerId="ADAL" clId="{1979B483-0774-4573-B5A5-7A29ACB91873}" dt="2020-04-22T12:05:03.928" v="86" actId="20577"/>
        <pc:sldMkLst>
          <pc:docMk/>
          <pc:sldMk cId="0" sldId="325"/>
        </pc:sldMkLst>
      </pc:sldChg>
      <pc:sldChg chg="modNotesTx">
        <pc:chgData name="Džamna Duman" userId="fc5eb89f-a579-4fa3-b80d-35f9c4648b1b" providerId="ADAL" clId="{1979B483-0774-4573-B5A5-7A29ACB91873}" dt="2020-04-22T12:05:29.582" v="95" actId="20577"/>
        <pc:sldMkLst>
          <pc:docMk/>
          <pc:sldMk cId="0" sldId="328"/>
        </pc:sldMkLst>
      </pc:sldChg>
      <pc:sldChg chg="modNotes modNotesTx">
        <pc:chgData name="Džamna Duman" userId="fc5eb89f-a579-4fa3-b80d-35f9c4648b1b" providerId="ADAL" clId="{1979B483-0774-4573-B5A5-7A29ACB91873}" dt="2020-04-22T12:12:31.500" v="400" actId="27636"/>
        <pc:sldMkLst>
          <pc:docMk/>
          <pc:sldMk cId="0" sldId="329"/>
        </pc:sldMkLst>
      </pc:sldChg>
      <pc:sldChg chg="modNotes modNotesTx">
        <pc:chgData name="Džamna Duman" userId="fc5eb89f-a579-4fa3-b80d-35f9c4648b1b" providerId="ADAL" clId="{1979B483-0774-4573-B5A5-7A29ACB91873}" dt="2020-04-22T12:12:31.701" v="401" actId="27636"/>
        <pc:sldMkLst>
          <pc:docMk/>
          <pc:sldMk cId="0" sldId="330"/>
        </pc:sldMkLst>
      </pc:sldChg>
      <pc:sldChg chg="modNotesTx">
        <pc:chgData name="Džamna Duman" userId="fc5eb89f-a579-4fa3-b80d-35f9c4648b1b" providerId="ADAL" clId="{1979B483-0774-4573-B5A5-7A29ACB91873}" dt="2020-04-22T12:07:23.439" v="141" actId="20577"/>
        <pc:sldMkLst>
          <pc:docMk/>
          <pc:sldMk cId="0" sldId="331"/>
        </pc:sldMkLst>
      </pc:sldChg>
      <pc:sldChg chg="modNotesTx">
        <pc:chgData name="Džamna Duman" userId="fc5eb89f-a579-4fa3-b80d-35f9c4648b1b" providerId="ADAL" clId="{1979B483-0774-4573-B5A5-7A29ACB91873}" dt="2020-04-22T12:13:21.855" v="413" actId="20577"/>
        <pc:sldMkLst>
          <pc:docMk/>
          <pc:sldMk cId="0" sldId="334"/>
        </pc:sldMkLst>
      </pc:sldChg>
      <pc:sldChg chg="modNotesTx">
        <pc:chgData name="Džamna Duman" userId="fc5eb89f-a579-4fa3-b80d-35f9c4648b1b" providerId="ADAL" clId="{1979B483-0774-4573-B5A5-7A29ACB91873}" dt="2020-04-22T12:10:25.067" v="240" actId="6549"/>
        <pc:sldMkLst>
          <pc:docMk/>
          <pc:sldMk cId="0" sldId="335"/>
        </pc:sldMkLst>
      </pc:sldChg>
      <pc:sldChg chg="modNotesTx">
        <pc:chgData name="Džamna Duman" userId="fc5eb89f-a579-4fa3-b80d-35f9c4648b1b" providerId="ADAL" clId="{1979B483-0774-4573-B5A5-7A29ACB91873}" dt="2020-04-22T12:10:41.891" v="241" actId="6549"/>
        <pc:sldMkLst>
          <pc:docMk/>
          <pc:sldMk cId="0" sldId="33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3346"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13347" name="Rectangle 3"/>
          <p:cNvSpPr>
            <a:spLocks noGrp="1" noChangeArrowheads="1"/>
          </p:cNvSpPr>
          <p:nvPr>
            <p:ph type="dt" sz="quarter" idx="1"/>
          </p:nvPr>
        </p:nvSpPr>
        <p:spPr bwMode="auto">
          <a:xfrm>
            <a:off x="384175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AEDCD1F-8172-45D8-B835-C14AB01CFA1F}" type="datetimeFigureOut">
              <a:rPr lang="en-GB"/>
              <a:pPr>
                <a:defRPr/>
              </a:pPr>
              <a:t>22/04/2020</a:t>
            </a:fld>
            <a:endParaRPr lang="en-GB"/>
          </a:p>
        </p:txBody>
      </p:sp>
      <p:sp>
        <p:nvSpPr>
          <p:cNvPr id="313348" name="Rectangle 4"/>
          <p:cNvSpPr>
            <a:spLocks noGrp="1" noChangeArrowheads="1"/>
          </p:cNvSpPr>
          <p:nvPr>
            <p:ph type="ftr" sz="quarter" idx="2"/>
          </p:nvPr>
        </p:nvSpPr>
        <p:spPr bwMode="auto">
          <a:xfrm>
            <a:off x="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13349" name="Rectangle 5"/>
          <p:cNvSpPr>
            <a:spLocks noGrp="1" noChangeArrowheads="1"/>
          </p:cNvSpPr>
          <p:nvPr>
            <p:ph type="sldNum" sz="quarter" idx="3"/>
          </p:nvPr>
        </p:nvSpPr>
        <p:spPr bwMode="auto">
          <a:xfrm>
            <a:off x="384175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C89E315-52E9-4C71-A971-62D607FA460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43338" y="0"/>
            <a:ext cx="29384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C73E1716-EDD3-4E16-A78C-BA3F24FFB3C7}" type="datetimeFigureOut">
              <a:rPr lang="en-GB"/>
              <a:pPr>
                <a:defRPr/>
              </a:pPr>
              <a:t>22/04/2020</a:t>
            </a:fld>
            <a:endParaRPr lang="en-GB"/>
          </a:p>
        </p:txBody>
      </p:sp>
      <p:sp>
        <p:nvSpPr>
          <p:cNvPr id="13316" name="Rectangle 4"/>
          <p:cNvSpPr>
            <a:spLocks noGrp="1" noRot="1" noChangeAspect="1" noChangeArrowheads="1" noTextEdit="1"/>
          </p:cNvSpPr>
          <p:nvPr>
            <p:ph type="sldImg" idx="2"/>
          </p:nvPr>
        </p:nvSpPr>
        <p:spPr bwMode="auto">
          <a:xfrm>
            <a:off x="909638" y="744538"/>
            <a:ext cx="4964112"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4875" y="4714875"/>
            <a:ext cx="49720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a:t>Click to edit Master text styles</a:t>
            </a:r>
          </a:p>
          <a:p>
            <a:pPr lvl="1"/>
            <a:r>
              <a:rPr lang="hr-HR" noProof="0"/>
              <a:t>Second level</a:t>
            </a:r>
          </a:p>
          <a:p>
            <a:pPr lvl="2"/>
            <a:r>
              <a:rPr lang="hr-HR" noProof="0"/>
              <a:t>Third level</a:t>
            </a:r>
          </a:p>
          <a:p>
            <a:pPr lvl="3"/>
            <a:r>
              <a:rPr lang="hr-HR" noProof="0"/>
              <a:t>Fourth level</a:t>
            </a:r>
          </a:p>
          <a:p>
            <a:pPr lvl="4"/>
            <a:r>
              <a:rPr lang="hr-HR" noProof="0"/>
              <a:t>Fifth level</a:t>
            </a:r>
          </a:p>
        </p:txBody>
      </p:sp>
      <p:sp>
        <p:nvSpPr>
          <p:cNvPr id="4102" name="Rectangle 6"/>
          <p:cNvSpPr>
            <a:spLocks noGrp="1" noChangeArrowheads="1"/>
          </p:cNvSpPr>
          <p:nvPr>
            <p:ph type="ftr" sz="quarter" idx="4"/>
          </p:nvPr>
        </p:nvSpPr>
        <p:spPr bwMode="auto">
          <a:xfrm>
            <a:off x="0" y="9429750"/>
            <a:ext cx="29384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43338" y="9429750"/>
            <a:ext cx="293846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F98BD5B-F6B3-42A7-8083-45BA55B75B21}" type="slidenum">
              <a:rPr lang="hr-HR"/>
              <a:pPr>
                <a:defRPr/>
              </a:pPr>
              <a:t>‹#›</a:t>
            </a:fld>
            <a:endParaRPr lang="hr-H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D83EBFC9-1C7D-437D-BA89-4513A4053533}" type="slidenum">
              <a:rPr lang="hr-HR" smtClean="0"/>
              <a:pPr/>
              <a:t>1</a:t>
            </a:fld>
            <a:endParaRPr lang="hr-H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GB"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lgn="just">
              <a:lnSpc>
                <a:spcPct val="80000"/>
              </a:lnSpc>
            </a:pPr>
            <a:r>
              <a:rPr lang="hr-HR" sz="900" dirty="0"/>
              <a:t>Uzajamnost prava i dužnosti roditelja, te njihov odnos prema pravu i dužnosti djece primila je, u skladu s opisanim razvojnim procesima u međunarodnom političkom, kulturnom i ekonomskom poretku novi sadržaj afirmiranjem pojma „odgovornost roditelja“. Taj pojam uveden je u većinu međunarodnih dokumenata koji se bave pitanjem odnosa roditelja i djece, pa je njegovo uključivanje u nacionalna porodična prava onaj teorijski i praktični činitelj koji podstiče procese harmoniziranja različitih pravnih sistema. </a:t>
            </a:r>
          </a:p>
          <a:p>
            <a:pPr algn="just">
              <a:lnSpc>
                <a:spcPct val="80000"/>
              </a:lnSpc>
            </a:pPr>
            <a:r>
              <a:rPr lang="hr-HR" sz="900" dirty="0"/>
              <a:t> </a:t>
            </a:r>
          </a:p>
          <a:p>
            <a:pPr algn="just">
              <a:lnSpc>
                <a:spcPct val="80000"/>
              </a:lnSpc>
            </a:pPr>
            <a:r>
              <a:rPr lang="hr-HR" sz="900" dirty="0"/>
              <a:t>Odgovornost roditelja je pravni termin koji uključuje uravnotežen odnos roditeljskih prava i dužnosti prema djetetu. Zakonskim artikuliranjem koncepta roditeljske odgovornosti moraju biti obuhvaćeni svi bitni sadržaji pretpostavljenih oblika neodgovornosti, kako bi bila spriječena sva zanemarivanja i zlostavljanja djeteta.</a:t>
            </a:r>
          </a:p>
          <a:p>
            <a:pPr algn="just">
              <a:lnSpc>
                <a:spcPct val="80000"/>
              </a:lnSpc>
            </a:pPr>
            <a:r>
              <a:rPr lang="hr-HR" sz="900" dirty="0"/>
              <a:t> </a:t>
            </a:r>
          </a:p>
          <a:p>
            <a:pPr algn="just">
              <a:lnSpc>
                <a:spcPct val="80000"/>
              </a:lnSpc>
            </a:pPr>
            <a:r>
              <a:rPr lang="hr-HR" sz="900" dirty="0"/>
              <a:t>Prava i dužnosti roditelja u odnosu sa svojom djecom nisu shvatljiva bez recipročnosti: tamo gdje su prava roditelja, tamo su dužnosti djece; tamo gdje su dužnosti roditelja, tamo su i prava djece. Ali, ta uzajamnost prava roditelja i prava djece, te dužnosti roditelja i dužnosti djece nisu statične kategorije. Djetinjstvo je razdoblje dinamičnih promjena u kojima dijete narasta i tjelesno i mentalno, pa su njegova prava i dužnosti srazmjerni upravo tome narastanju tjelesnih i mentalnih moći, te posljedičnih preuzimanja ovlasti u odnosu sa sobom, roditeljima i drugim ljudima, te s ukupnošću svijeta. Ta dvosmjerna uzajamnost prava roditelja i prava djeteta te dužnosti roditelja i dužnosti djeteta obuhvaćena je u pojmu odgovornosti, i to i roditeljske i djetetove. </a:t>
            </a:r>
          </a:p>
          <a:p>
            <a:pPr algn="just">
              <a:lnSpc>
                <a:spcPct val="80000"/>
              </a:lnSpc>
            </a:pPr>
            <a:endParaRPr lang="hr-HR" sz="900" dirty="0"/>
          </a:p>
        </p:txBody>
      </p:sp>
      <p:sp>
        <p:nvSpPr>
          <p:cNvPr id="53251" name="Slide Number Placeholder 3"/>
          <p:cNvSpPr>
            <a:spLocks noGrp="1"/>
          </p:cNvSpPr>
          <p:nvPr>
            <p:ph type="sldNum" sz="quarter" idx="5"/>
          </p:nvPr>
        </p:nvSpPr>
        <p:spPr>
          <a:noFill/>
        </p:spPr>
        <p:txBody>
          <a:bodyPr/>
          <a:lstStyle/>
          <a:p>
            <a:fld id="{F4F6DD12-1EF3-4C55-B48A-972621809352}" type="slidenum">
              <a:rPr lang="hr-HR" smtClean="0"/>
              <a:pPr/>
              <a:t>10</a:t>
            </a:fld>
            <a:endParaRPr lang="hr-H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lgn="just">
              <a:defRPr/>
            </a:pPr>
            <a:r>
              <a:rPr lang="hr-HR" sz="1000" dirty="0"/>
              <a:t>Pitanjima o odnosima roditelja i djece bavi se porodično pravo. U sadržaju te tvrdnje je najosjetljivije pitanje ljudskih odnosa – mjesto i „debljina“ granice između privatnog i javnog područja. Pravo je uvijek odnos prema javnom području, ali tako da nikada ne ugrozi najvažnije sadržaje privatnosti koje ne narušavaju interes društvenog poretka i svih njegovih članova. Odnosi roditelja i djece uvijek sadrže složenu privatnost s implikacijama diskretnosti, koja je prožeta kulturom u najširem značenju tog pojma, integracijom jezika, značenja i simbola u pojedinačni i kolektivni identitet. Taj sadržaj privatnosti ničim ne može biti nadomješten. Pravno obuhvatanje tog područja privatnosti je nadopuna, podrška i zaštita najboljih sadržaja kulture koji se javljaju u različitim oblicima. Neosporivo pravo pojedinca je da ima predstavu o sebi i da je slobodno razvija, mijenja i unapređuje te je kao svoju iznosi pred drugim. Kad god je to pravo osporeno, te predstava drugih nametana kao jedina „ispravna“, nužna posljedica je rasna i nacijska diskriminacija. U skladu s tim, pravo roditeljske odgovornosti je usmjereno prema suštinskoj ravnopravnosti ljudi. </a:t>
            </a:r>
          </a:p>
          <a:p>
            <a:pPr algn="just">
              <a:defRPr/>
            </a:pPr>
            <a:r>
              <a:rPr lang="hr-HR" sz="1000" dirty="0"/>
              <a:t> Međunarodni politički poredak, a što znači i pravni, počiva na zamisli suverenih država unutar kojih su priznate, osviještene i razvijane kulturne zasebnosti pojedinaca i skupina. Odnosi među tim nositeljima međunarodnog poretka postaju sve dinamičniji i složeniji, pa u središte pravne teorije i prakse dospijeva pitanje: Jesu li bitni sadržaji roditeljske odgovornosti odredljivi kao univerzalna vrednota koja ne ovisi o kulturnim razlikama? Od odgovora na to pitanje i njegovog uključenja u pravnu teoriju i praksu ovisi cijeli pothvat harmoniziranja odnosa porodičnih prava u svijetu. Postavka da su te vrednote neovisne o kulturnim razlikama je bitan sadržaj prava čovjeka kao takvog – što znači prava svakog pojedinca na nepovredivost njegovog dostojanstva i njegovo realiziranje u svim područjima života, i to svugdje i uvijek.</a:t>
            </a:r>
          </a:p>
          <a:p>
            <a:pPr algn="just">
              <a:defRPr/>
            </a:pPr>
            <a:r>
              <a:rPr lang="hr-HR" sz="1000" dirty="0"/>
              <a:t> Uspostavljanje ravnoteže između odgovarajućih interesa djece, roditelja i države dugo vremena je bilo protivrječno pitanje u raspravama o porodičnom pravu. Tu ravnotežu je, kako se zna, teško postići. Ipak, njeno postizanje je bitan sadržaj svih napora na unapređivanju političkog i pravnog poretka. Dokazana je pretpostavka da je ta pitanja moguće oblikovati u teoriji i praksi porodičnog prava preko jasnijeg razumijevanja sadržaja roditeljske odgovornosti i pravnog određenja odgovornog roditelja.</a:t>
            </a:r>
          </a:p>
          <a:p>
            <a:pPr algn="just">
              <a:defRPr/>
            </a:pPr>
            <a:endParaRPr lang="hr-HR" sz="1000" dirty="0"/>
          </a:p>
        </p:txBody>
      </p:sp>
      <p:sp>
        <p:nvSpPr>
          <p:cNvPr id="55299" name="Slide Number Placeholder 3"/>
          <p:cNvSpPr>
            <a:spLocks noGrp="1"/>
          </p:cNvSpPr>
          <p:nvPr>
            <p:ph type="sldNum" sz="quarter" idx="5"/>
          </p:nvPr>
        </p:nvSpPr>
        <p:spPr>
          <a:noFill/>
        </p:spPr>
        <p:txBody>
          <a:bodyPr/>
          <a:lstStyle/>
          <a:p>
            <a:fld id="{9A0D959F-F131-4957-AC84-CFD8259574F1}" type="slidenum">
              <a:rPr lang="hr-HR" smtClean="0"/>
              <a:pPr/>
              <a:t>11</a:t>
            </a:fld>
            <a:endParaRPr lang="hr-H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lgn="just">
              <a:defRPr/>
            </a:pPr>
            <a:r>
              <a:rPr lang="hr-HR" sz="1000" dirty="0"/>
              <a:t>Postavka o zajedničkoj, ravnopravnoj i sporazumnoj odgovornosti roditelja za opću dobrobit djeteta ima dva nerazdvojiva sadržaja – neosporivost i neotuđivost roditeljske odgovornosti i realiziranje njenih sadržaja u skladu s najboljim interesom djeteta, što je bitan sadržaj i mjera etičnosti svakog političkog i pravnog poretka. Idealno roditeljstvo određuju zajednička i ravnopravna vršenja roditeljske odgovornosti u bračnoj zajednici koja na najbolji mogući način odražava ideale društva ili zajednice, kojoj je ta porodica dio. Kad god je ta idealna zajednica poremećena, ili kada primi druge oblike – rastava, razvod, spriječenosti, i sl. – nužno je zakonskim i drugim mjerama osigurati održavanje optimalne raspodjele roditeljskih odgovornosti, i to uvijek u skladu s najboljim interesima djeteta. </a:t>
            </a:r>
          </a:p>
          <a:p>
            <a:pPr algn="just">
              <a:defRPr/>
            </a:pPr>
            <a:r>
              <a:rPr lang="hr-HR" sz="1000" dirty="0"/>
              <a:t>Jednako raspodijeljena roditeljska odgovornost na oba roditelja je u skladu s najboljim interesom djeteta. Ali, realiziranje tog cilja ima, jasno slijedi iz svih sadržaja složenih ljudskih odnosa, brojne modalitete koje nije moguće svesti u ograničenu i zatvorenu tipologiju. Zadaća pravne teorije i prakse je da u skladu s hijerarhijom važnosti budu određeni oni sadržaji roditeljske odgovornosti koje je moguće uvesti u odgovarajuće zakone i iz njih izvedene prakse. </a:t>
            </a:r>
          </a:p>
          <a:p>
            <a:pPr algn="just">
              <a:defRPr/>
            </a:pPr>
            <a:r>
              <a:rPr lang="hr-HR" sz="1000" dirty="0"/>
              <a:t> Prvi ili najuži okvir tipološkog razvrstavanja konkretnih prilika koje je nužno uključiti u zakonodavne i političke procedure u vezi s roditeljskom odgovornošću jest pitanje o braku. Harmoničan brak u okviru politički i pravno uređenog društva, u kojem su ljudska prava štićena u najvećoj mogućoj mjeri, jest idealan okvir za održavanje i razvoj dinamičnih odnosa roditelja i djece, u skladu s najboljim interesom djece, te posljedično i svih ostalih činitelja društvenog poretka. </a:t>
            </a:r>
          </a:p>
          <a:p>
            <a:pPr algn="just">
              <a:defRPr/>
            </a:pPr>
            <a:r>
              <a:rPr lang="hr-HR" sz="1000" dirty="0"/>
              <a:t>Kada bračna zajednica gubi svoj idealni oblik, te nastaju unutarnji sukobi, razvodi, rastave, te i drugi oblici prekida bračnih odnosa, ili zapriječenja vršenja roditeljske odgovornosti, otvoreni su procesi različitih društvenih zahvata radi minimiziranja negativnih posljedica, pri čemu najbolji interes djeteta mora biti presudan u svakom postupku rješavanja nastalih odnosa. Ti zahvati su odgovornost zakonodavne, sudske i izvršne vlasti svake političke zajednice. Reforma postojećih i uspostavljanje novih procedura prikladnih za realiziranje te odgovornosti, te razvoj i primjena najboljih iskustava svijeta u unapređenju postojećeg odnosa roditelji – djeca, jest jedna od najvažnijih  savremenih civilizacijskih zadaća.</a:t>
            </a:r>
          </a:p>
          <a:p>
            <a:pPr algn="just">
              <a:defRPr/>
            </a:pPr>
            <a:endParaRPr lang="hr-HR" sz="1000" dirty="0"/>
          </a:p>
        </p:txBody>
      </p:sp>
      <p:sp>
        <p:nvSpPr>
          <p:cNvPr id="57347" name="Slide Number Placeholder 3"/>
          <p:cNvSpPr>
            <a:spLocks noGrp="1"/>
          </p:cNvSpPr>
          <p:nvPr>
            <p:ph type="sldNum" sz="quarter" idx="5"/>
          </p:nvPr>
        </p:nvSpPr>
        <p:spPr>
          <a:noFill/>
        </p:spPr>
        <p:txBody>
          <a:bodyPr/>
          <a:lstStyle/>
          <a:p>
            <a:fld id="{5749AB92-2614-4D18-92B8-7673594B0FA6}" type="slidenum">
              <a:rPr lang="hr-HR" smtClean="0"/>
              <a:pPr/>
              <a:t>12</a:t>
            </a:fld>
            <a:endParaRPr lang="hr-H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lgn="just">
              <a:lnSpc>
                <a:spcPct val="90000"/>
              </a:lnSpc>
            </a:pPr>
            <a:r>
              <a:rPr lang="hr-HR" sz="900" dirty="0"/>
              <a:t>14. Rješavanja odnosa roditelja i djece u svim predvidljivim okolnostima funkcioniranja i nefunkcioniranja bračnih odnosa – što se pokazuje u </a:t>
            </a:r>
            <a:r>
              <a:rPr lang="hr-HR" sz="900" i="1" dirty="0"/>
              <a:t>a priori</a:t>
            </a:r>
            <a:r>
              <a:rPr lang="hr-HR" sz="900" dirty="0"/>
              <a:t> i</a:t>
            </a:r>
            <a:r>
              <a:rPr lang="hr-HR" sz="900" i="1" dirty="0"/>
              <a:t> posteriori</a:t>
            </a:r>
            <a:r>
              <a:rPr lang="hr-HR" sz="900" dirty="0"/>
              <a:t>  situacijama koje su bitne za dijete (rođenje izvan braka, nepoznato očinstvo, rastava, razvod, itd) -  i njihovih posljedica na dobrobit djeteta, roditeljska odgovornost kao složena i dinamična suma prava i dužnosti, pokazuje se u razumijevanju i određivanju prava i dužnosti djeteta. To uključuje priznavanje subjektiviteta djeteta u određivanju osnove za donošenje sudskih i drugih odluka u vezi s budućim položajem djeteta, te odgovornosti roditelja i drugih sudionika političkog i pravnog poretka koji preuzimaju neke ili sve sadržaje odgovornosti za dobrobit djeteta. Tako, u svim pitanjima koja se tiču dobrobiti djeteta nužno je uvažiti mišljenje i volju djeteta o kojem je riječ, i to u skladu s njegovim najboljim interesom.</a:t>
            </a:r>
          </a:p>
          <a:p>
            <a:pPr algn="just">
              <a:lnSpc>
                <a:spcPct val="90000"/>
              </a:lnSpc>
            </a:pPr>
            <a:r>
              <a:rPr lang="hr-HR" sz="900" dirty="0"/>
              <a:t>15. Termin „odgovornost“ (engl. </a:t>
            </a:r>
            <a:r>
              <a:rPr lang="hr-HR" sz="900" i="1" dirty="0"/>
              <a:t>responsibility</a:t>
            </a:r>
            <a:r>
              <a:rPr lang="hr-HR" sz="900" dirty="0"/>
              <a:t>, franc. </a:t>
            </a:r>
            <a:r>
              <a:rPr lang="hr-HR" sz="900" i="1" dirty="0"/>
              <a:t>la responsabilité</a:t>
            </a:r>
            <a:r>
              <a:rPr lang="hr-HR" sz="900" dirty="0"/>
              <a:t>, njem. </a:t>
            </a:r>
            <a:r>
              <a:rPr lang="hr-HR" sz="900" i="1" dirty="0"/>
              <a:t>Verantwortung</a:t>
            </a:r>
            <a:r>
              <a:rPr lang="hr-HR" sz="900" dirty="0"/>
              <a:t>) kao pojam u kojem je integriran odnos onog koji je odgovoran s onim za kojeg je odgovoran, sa svojim pridjevskim određenjima „roditeljska“ i „djetetova“, postaje sve prisutniji i obuhvatniji pravni termin u zemljama za koje je moguće reći da prednjače u razvoju pravne teorije i prakse. Konceptom roditeljske odgovornosti obuhvaćena je složena cjelina odnosa roditelja i djece, i to u oba smjera, uz uvažavanje da je dijete u središtu. </a:t>
            </a:r>
          </a:p>
          <a:p>
            <a:pPr algn="just">
              <a:lnSpc>
                <a:spcPct val="90000"/>
              </a:lnSpc>
            </a:pPr>
            <a:r>
              <a:rPr lang="hr-HR" sz="900" dirty="0"/>
              <a:t>U cijelom vremenu djetinjstva, od rođenja do punoljetstva, kroz sve tri njegove faze djetinjstva – rano djetinjstvo, srednje djetinjstvo i odraslost – potrebe i sposobnosti djeteta narastaju, pa tako i njegove mogućnosti da produbljuje i širi svoje uzajamnosti s roditeljima i okolinom. Tako, od rođenja narastaju sposobnosti djeteta da razumijeva i preuzima svoje dužnosti kao uzvrat na prava roditelja i svoja prava kao uzvrat na dužnosti roditelja, te tako upotpunjuje svoj razvoj do punoljetnosti ili potpune odgovornosti u društvenoj cjelini, što znači razumnog prepoznavanja i vršenja svojih prava i dužnosti. Zato je pojam odgovornosti djeteta komplementaran pojmu odgovornosti roditelja. Pred pravnom teorijom i praksom je zadatak artikuliranja sadržaja tog pojma i njegovog uključenja u procese razvoja porodičnog prava. Što je osvješćenje tog pojma prisutnije u procesu razvoja to su i procesi narastanja djeteta prema osposobljenosti za uključenje u složene društvene pothvate jasniji, potpuniji i djelotvorniji. </a:t>
            </a:r>
          </a:p>
          <a:p>
            <a:pPr algn="just">
              <a:lnSpc>
                <a:spcPct val="90000"/>
              </a:lnSpc>
            </a:pPr>
            <a:endParaRPr lang="hr-HR" sz="900" dirty="0"/>
          </a:p>
        </p:txBody>
      </p:sp>
      <p:sp>
        <p:nvSpPr>
          <p:cNvPr id="59395" name="Slide Number Placeholder 3"/>
          <p:cNvSpPr>
            <a:spLocks noGrp="1"/>
          </p:cNvSpPr>
          <p:nvPr>
            <p:ph type="sldNum" sz="quarter" idx="5"/>
          </p:nvPr>
        </p:nvSpPr>
        <p:spPr>
          <a:noFill/>
        </p:spPr>
        <p:txBody>
          <a:bodyPr/>
          <a:lstStyle/>
          <a:p>
            <a:fld id="{3D3713B8-4A30-4E90-A1A8-E19479083416}" type="slidenum">
              <a:rPr lang="hr-HR" smtClean="0"/>
              <a:pPr/>
              <a:t>13</a:t>
            </a:fld>
            <a:endParaRPr lang="hr-H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p:spPr>
        <p:txBody>
          <a:bodyPr/>
          <a:lstStyle/>
          <a:p>
            <a:pPr algn="just"/>
            <a:r>
              <a:rPr lang="hr-HR" sz="1000" dirty="0"/>
              <a:t>18. Bosanskohercegovačko političko i pravno iskustvo, razvijano u specifičnim okolnostima jedinstvenog pluralnog društva, predstavlja teorijski i praktični izazov za porodično pravo, a naročito za razumijevanje i afirmiranje principa roditeljske odgovornosti. Jedan jezik i zajednička historija, iskustva ljudi koji pripadaju različitim religijskim tradicijama usmjerenim prema novim razumijevanjima i realiziranjima uključenosti u evropsku zajednicu naroda i država, uz brojna pozitivna i negativna iskustva, te traumatična sukobljavanja i posljedična pamćenja,  mogu postati važan resurs usporednih proučavanja odnosa prema pitanju roditeljske odgovornosti i harmoniziranja njihovih sadržaja, i pored njihovih različitih pravnih formuliranja. </a:t>
            </a:r>
          </a:p>
          <a:p>
            <a:pPr algn="just"/>
            <a:r>
              <a:rPr lang="hr-HR" sz="1000" dirty="0"/>
              <a:t> </a:t>
            </a:r>
          </a:p>
          <a:p>
            <a:pPr algn="just"/>
            <a:r>
              <a:rPr lang="hr-HR" sz="1000" dirty="0"/>
              <a:t>19. Na osnovi rezultata koja proistječu iz istraživanja (Dž. Duman, </a:t>
            </a:r>
            <a:r>
              <a:rPr lang="hr-HR" sz="1000" i="1" dirty="0"/>
              <a:t>Ostvarivanje roditeljskog staranja-suvremeni pravni okvir</a:t>
            </a:r>
            <a:r>
              <a:rPr lang="hr-HR" sz="1000" dirty="0"/>
              <a:t>, doktorska disertacija, Pravni fakultet Univerziteta u Sarajevu, 2014.) slijedi potreba da u bosanskohercegovačku pravnu teoriju bude uvedeno područje „pravo roditeljske odgovornosti“, i to paralelno s pokretanjem programa transformiranja postojećih pravnih rješenja radi postizanja njihove kompatibilnosti s najboljim iskustvima promjena u području porodičnog prava u svijetu. Oba ta procesa su komplementarna i uvjetovana razvojem i primjenom univerzitetskih programa preko kojih bi bili osposobljavani pravni stručnjaci za njihovo realiziranje, te socijalni radnici, psiholozi, sociolozi, pedagozi. </a:t>
            </a:r>
            <a:endParaRPr lang="hr-HR" dirty="0"/>
          </a:p>
        </p:txBody>
      </p:sp>
      <p:sp>
        <p:nvSpPr>
          <p:cNvPr id="61443" name="Slide Number Placeholder 3"/>
          <p:cNvSpPr>
            <a:spLocks noGrp="1"/>
          </p:cNvSpPr>
          <p:nvPr>
            <p:ph type="sldNum" sz="quarter" idx="5"/>
          </p:nvPr>
        </p:nvSpPr>
        <p:spPr>
          <a:noFill/>
        </p:spPr>
        <p:txBody>
          <a:bodyPr/>
          <a:lstStyle/>
          <a:p>
            <a:fld id="{D66C052F-DC65-45F9-B99C-7B1799AC5BD7}" type="slidenum">
              <a:rPr lang="hr-HR" smtClean="0"/>
              <a:pPr/>
              <a:t>14</a:t>
            </a:fld>
            <a:endParaRPr lang="hr-H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C97D0986-D93F-4C02-9189-AA2D4370734A}" type="slidenum">
              <a:rPr lang="hr-HR" smtClean="0"/>
              <a:pPr/>
              <a:t>15</a:t>
            </a:fld>
            <a:endParaRPr lang="hr-H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hr-H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5E48A6E8-9805-456A-A853-BB4626B875DE}" type="slidenum">
              <a:rPr lang="hr-HR" smtClean="0"/>
              <a:pPr/>
              <a:t>16</a:t>
            </a:fld>
            <a:endParaRPr lang="hr-H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GB">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CCE74A13-AEF0-455C-A4C2-DF1046E90E24}" type="slidenum">
              <a:rPr lang="hr-HR" smtClean="0"/>
              <a:pPr/>
              <a:t>2</a:t>
            </a:fld>
            <a:endParaRPr lang="hr-HR"/>
          </a:p>
        </p:txBody>
      </p:sp>
      <p:sp>
        <p:nvSpPr>
          <p:cNvPr id="18434" name="Rectangle 2"/>
          <p:cNvSpPr>
            <a:spLocks noGrp="1" noRot="1" noChangeAspect="1" noChangeArrowheads="1" noTextEdit="1"/>
          </p:cNvSpPr>
          <p:nvPr>
            <p:ph type="sldImg"/>
          </p:nvPr>
        </p:nvSpPr>
        <p:spPr>
          <a:xfrm>
            <a:off x="942975" y="787400"/>
            <a:ext cx="4964113" cy="3722688"/>
          </a:xfrm>
          <a:ln/>
        </p:spPr>
      </p:sp>
      <p:sp>
        <p:nvSpPr>
          <p:cNvPr id="18435" name="Rectangle 3"/>
          <p:cNvSpPr>
            <a:spLocks noGrp="1" noChangeArrowheads="1"/>
          </p:cNvSpPr>
          <p:nvPr>
            <p:ph type="body" idx="1"/>
          </p:nvPr>
        </p:nvSpPr>
        <p:spPr>
          <a:noFill/>
          <a:ln/>
        </p:spPr>
        <p:txBody>
          <a:bodyPr/>
          <a:lstStyle/>
          <a:p>
            <a:r>
              <a:rPr lang="de-DE" sz="1000" b="1" dirty="0"/>
              <a:t>Problem:</a:t>
            </a:r>
            <a:r>
              <a:rPr lang="de-DE" sz="1000" dirty="0"/>
              <a:t> </a:t>
            </a:r>
            <a:r>
              <a:rPr lang="hr-HR" dirty="0"/>
              <a:t>Pravni položaj djece u odnosima sa njihovim roditeljima određen je biološkom činjenicom - rođenjem i porijeklom od majke i oca, te društvenom činjenicom – interesom društva da tim odnosima da pravno značenje. Tako, roditelji imaju prava i dužnosti prema svojoj djeci. Gdje su prava i dužnosti jednih, tamo su dužnosti i prava drugih. Ta komplementarnost prava i dužnosti roditelja i djece, s njihovom složenom reciprocnošću predstavlja vjerovatno najsloženiju uzajamnost koja se tiče ukupnosti kulture, a tako i politike i prava, i religije i etike. </a:t>
            </a:r>
          </a:p>
          <a:p>
            <a:r>
              <a:rPr lang="hr-HR" dirty="0"/>
              <a:t> </a:t>
            </a:r>
          </a:p>
          <a:p>
            <a:r>
              <a:rPr lang="hr-HR" dirty="0"/>
              <a:t>U svakom dobu historije čovječanstva odnos roditelja i djece imao je bitan značaj za trajanje pojedinih društava. Da su neka od tih društava u historiji imala presudniju ulogu, te osigurala kontinuirani razvoj svojih kultura, može se povezati s odnosom roditelja i djece, a prije svega sa shvatanjem prava roditelja u odnosu na djecu, dužnosti roditelja prema djeci, i obrnuto – shvatanja mogućnosti djece da osvijeste svoja prava u odnosu prema roditeljima i svoje dužnosti prema njima, u dinamičnim procesima smjena naraštaja pri čemu iz uspješnih djetinjstava nastaju uspješni nositelji svih sadržaja društvene odgovornosti. </a:t>
            </a:r>
          </a:p>
          <a:p>
            <a:r>
              <a:rPr lang="hr-HR" dirty="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E0958910-AC3A-4CAE-A847-D50BEA91183D}" type="slidenum">
              <a:rPr lang="hr-HR" smtClean="0"/>
              <a:pPr/>
              <a:t>3</a:t>
            </a:fld>
            <a:endParaRPr lang="hr-HR"/>
          </a:p>
        </p:txBody>
      </p:sp>
      <p:sp>
        <p:nvSpPr>
          <p:cNvPr id="20482" name="Rectangle 2"/>
          <p:cNvSpPr>
            <a:spLocks noGrp="1" noRot="1" noChangeAspect="1" noChangeArrowheads="1" noTextEdit="1"/>
          </p:cNvSpPr>
          <p:nvPr>
            <p:ph type="sldImg"/>
          </p:nvPr>
        </p:nvSpPr>
        <p:spPr>
          <a:xfrm>
            <a:off x="942975" y="787400"/>
            <a:ext cx="4964113" cy="3722688"/>
          </a:xfrm>
          <a:ln/>
        </p:spPr>
      </p:sp>
      <p:sp>
        <p:nvSpPr>
          <p:cNvPr id="20483" name="Rectangle 3"/>
          <p:cNvSpPr>
            <a:spLocks noGrp="1" noChangeArrowheads="1"/>
          </p:cNvSpPr>
          <p:nvPr>
            <p:ph type="body" idx="1"/>
          </p:nvPr>
        </p:nvSpPr>
        <p:spPr>
          <a:noFill/>
          <a:ln/>
        </p:spPr>
        <p:txBody>
          <a:bodyPr/>
          <a:lstStyle/>
          <a:p>
            <a:pPr algn="just"/>
            <a:r>
              <a:rPr lang="de-DE" sz="1000" b="1" dirty="0"/>
              <a:t>Problem:</a:t>
            </a:r>
            <a:r>
              <a:rPr lang="de-DE" sz="1000" dirty="0"/>
              <a:t> </a:t>
            </a:r>
            <a:r>
              <a:rPr lang="hr-HR" sz="1000" dirty="0"/>
              <a:t>U tim odnosima roditelja prema djeci, a to znači oca i majke prema svojoj djeci, postojale su različite raspodjele prava i dužnosti. Te raspodjele moguće je objasniti različitim ulogama oca i majke. U patrijarhalnim društvima i majka i dijete su uglavnom potčinjeni autoritetu oca. Ako se ti obrasci tradicijskih društava promatraju u današnjim vidicima, jasno je da afirmiranje ideje o pravu čovjeka otklanja tradicijski neravnopravan položaj žene u odnosu na muža. Ideja o ljudskom dostojanstvu kao jednakim pravima muška i ženska brzo je proširena na shvatanje nepovredivosti dostojanstva djeteta, koje kao tjelesno i mentalno nemoćnije dospijeva u središte odgovornosti njegovih roditelja za njegovo narastanje u tjelesnoj i mentalnoj moći.</a:t>
            </a:r>
            <a:endParaRPr lang="hr-HR" sz="1000" dirty="0">
              <a:latin typeface="Arial" charset="0"/>
            </a:endParaRPr>
          </a:p>
          <a:p>
            <a:pPr algn="just"/>
            <a:endParaRPr lang="hr-HR" sz="1000" dirty="0"/>
          </a:p>
          <a:p>
            <a:r>
              <a:rPr lang="hr-HR" sz="1000" dirty="0"/>
              <a:t>Kada su prava i dužnosti roditelja prema njihovoj djeci realizirana u najboljim bračnim odnosima, odnosima koji odražavaju političke, kulturne i ekonomske ideale društva, moguće je govoriti o idealnom okruženju realiziranja djetinjstva kao puta prema ličnosti koja je osposobljenja za uključenje u društvene procese. Ali, idealni odnosi roditelja i djece, te drugih činitelja društvenog poretka, samo su mjera kojom su određivani realni društveni procesi. Uloga prava je da, polazeći od dvije krajnosti, idealnog stanja i njegove suprotnosti, omogući preveniranje i zaštitu svih pojava destrukcije odnosa roditelja i djece koji mogu ugroziti dobrobit djeteta. Pojam „dobrobit djeteta“ je prisutan u pravnoj teoriji i praksi i može značiti u najširem okviru, osiguranje najboljih mogućih uvjeta za cijelo vrijeme djetinjstva kao pozornice izrastanja djeteta u društveno odgovornu osobu. Pred pravnom teorijom i praksom je izazov kako taj obuhvatni pojam uvesti u područje praktičnog rješavanja pitanja porodičnog prava. </a:t>
            </a:r>
          </a:p>
          <a:p>
            <a:endParaRPr lang="en-GB"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101CFF76-7787-4957-A2EE-DD581335AD91}" type="slidenum">
              <a:rPr lang="hr-HR" smtClean="0"/>
              <a:pPr/>
              <a:t>4</a:t>
            </a:fld>
            <a:endParaRPr lang="hr-H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algn="just"/>
            <a:r>
              <a:rPr lang="hr-HR" sz="1000" dirty="0"/>
              <a:t>Razmatranje instituta roditeljske odgovornosti valjalo bi započeti pitanjem šta je odgovornost. Jasno je i iz površnog uvida u značenje tog pojma da su s njim povezana barem dva subjekta odgovornosti – onaj koji je odgovoran i onaj prema kojem ili za kojeg je taj odgovoran. Pojam odgovornosti uveden je u porodično pravo u okviru razvojnih procesa koji još  uvijek traju. </a:t>
            </a:r>
          </a:p>
          <a:p>
            <a:pPr algn="just"/>
            <a:r>
              <a:rPr lang="hr-HR" sz="1000" dirty="0"/>
              <a:t>Odgovornosti koje pojedinac ima u odnosu s djetetom ovise o tome je li taj pojedinac roditelj i je li, ako jeste, kako, odgovoran prema djetetu. Pravo u vezi s tim je dodatno zamršeno činjenicom da postoje pravila koja se odnose na to kada su roditeljstvo i roditeljska odgovornost nužan i/ili dovoljan uvjet djelovanja u pitanjima koja se odnose na dijete. John Eekelaar ističe: „Ponekad je zakonito roditeljstvo nužno i dovoljno, a isto je i s roditeljskom odgovornošću. Međutim, nužno je da postoji roditelj i da ima roditeljsku odgovornost.“ Postoje slučajevi u kojima je dovoljno postojanje ili roditelja ili roditeljske odgovornosti. </a:t>
            </a:r>
          </a:p>
          <a:p>
            <a:pPr algn="just"/>
            <a:r>
              <a:rPr lang="hr-HR" sz="1000" dirty="0"/>
              <a:t>Navedeno razdvajanje roditeljstva  i roditeljske odgovornosti može se činiti nejasnim sadržajem prethodno raspravljane teorije. Roditelji postoje objektivno. Nema djece koja nemaju roditelje. Ali, to ne znači da svi roditelji vrše svoju roditeljsku odgovornost. Razlozi za nevršenje roditeljske odgovornosti mogu biti brojni</a:t>
            </a:r>
            <a:r>
              <a:rPr lang="hr-HR" sz="1000" dirty="0">
                <a:latin typeface="Arial" charset="0"/>
              </a:rPr>
              <a:t>.</a:t>
            </a:r>
            <a:r>
              <a:rPr lang="hr-HR" sz="1000" dirty="0"/>
              <a:t> Ali, kakvi god bili odnosi roditelja prema djeci, pravo djeteta da mu bude osigurano vršenje svih roditeljskih funkcija kao uvjeta njegove dobrobiti ne može biti osporeno. Ako jest osporeno, riječ je o politički i pravno neuređenim društvima u kojima nepovredivost ljudskog života i dostojanstva nije zajamčena. </a:t>
            </a:r>
          </a:p>
          <a:p>
            <a:pPr algn="just"/>
            <a:r>
              <a:rPr lang="hr-HR" sz="1000" dirty="0"/>
              <a:t>Kada se pitanje roditeljske odgovornosti razmotri u okviru trajućih teoretskih rasprava, jednostavno se zaključuje da je ono u pravnoj teoriji i dalje otvoreno. I postojeće određenje roditeljske odgovornosti upućuje na to da je zamisao roditeljske odgovornosti još uvijek daleko od jasnog razumijevanja i predstavljanja u pravnoj teoriji i praksi. </a:t>
            </a:r>
          </a:p>
          <a:p>
            <a:pPr algn="just"/>
            <a:r>
              <a:rPr lang="hr-HR" sz="1000" dirty="0"/>
              <a:t>Uzme li se odnos djeteta i njegovih roditelja kao bitan sadržaj društvene ukupnosti koji je potrebno razumjeti i odrediti u okviru pravne teorije, na samom početku treba priznati da je to pitanje prije svega unutar privatnog područja, ali i to da ga nikad nije moguće izolirati od šireg društvenog okruženja, što znači ni od njegovih implikacija u javnom području. Granica između privatnog i javnog područja nikad nije posve jasna. Zato je pitanje o pravu u vezi s pravima i odgovornostima roditelja u odnosu na dobrobit djece složeno društveno pitanje u čijem istraživanju i traženju odgovora na njega nije moguće izbjeći uvide u najrazličitije okolnosti. </a:t>
            </a:r>
          </a:p>
          <a:p>
            <a:pPr algn="just"/>
            <a:endParaRPr lang="hr-HR" sz="1000" dirty="0"/>
          </a:p>
          <a:p>
            <a:pPr algn="just"/>
            <a:r>
              <a:rPr lang="hr-HR" sz="1000" dirty="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65B53C6B-75D7-4A64-A752-1D5D57632D3E}" type="slidenum">
              <a:rPr lang="hr-HR" smtClean="0"/>
              <a:pPr/>
              <a:t>5</a:t>
            </a:fld>
            <a:endParaRPr lang="hr-HR"/>
          </a:p>
        </p:txBody>
      </p:sp>
      <p:sp>
        <p:nvSpPr>
          <p:cNvPr id="36866"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ln/>
        </p:spPr>
        <p:txBody>
          <a:bodyPr/>
          <a:lstStyle/>
          <a:p>
            <a:pPr algn="just">
              <a:defRPr/>
            </a:pPr>
            <a:r>
              <a:rPr lang="hr-HR" dirty="0"/>
              <a:t>Postoji, vjerovatno područje nerealnosti u nekim od rasprava u vezi s roditeljskom odgovornošću. Uputni su stavovi sudske prakse u kojima je priznata realnost porodičnog života. Iako postoje jasne upute o očekivanju visokih standarda, u sudskoj praksi je priznato da u realnom svijetu roditelji ne mogu uvijek promicati dobrobit djeteta niti ih zaštititi od nepoželjnih događaja. Ne mogu, jer se svaka porodična zajednica realizira u složenoj mreži političkih, kulturnih i ekonomskih odnosa. Unutar te društvene mreže brojna su ograničenja, napetosti i nemogućnosti. Svi društveni potresi političke i ekonomske prirode odražavaju se na porodicu, pa tako i na djecu. Siromašni roditelji svoju roditeljsku odgovornost realiziraju u uvjetima siromaštva. U  nerazvijenim i neuređenim društvima odnosi roditelja i djece su najranjivije područje, pri čemu u njemu najčešće i najtragičnije trpe i stradaju djeca.</a:t>
            </a:r>
          </a:p>
          <a:p>
            <a:pPr algn="just">
              <a:defRPr/>
            </a:pPr>
            <a:r>
              <a:rPr lang="hr-HR" dirty="0"/>
              <a:t>Odgovornosti roditelja proistječu iz njihovih odnosa s djecom. To znači da odgovornosti roditelja ne mogu biti navedene i popisane. One ovise o karakteristikama i prilikama roditelja i djece. To također znači da odnosi roditelja i djece, pa tako i prava i obaveze u tim odnosima, nisu statični. Oni se mijenjaju u vremenu, i to ovisno o tome kako se razvijaju odnosi s djetetom. </a:t>
            </a:r>
          </a:p>
          <a:p>
            <a:pPr algn="just">
              <a:defRPr/>
            </a:pPr>
            <a:r>
              <a:rPr lang="hr-HR" dirty="0"/>
              <a:t>Govori se o odnosima roditelja i djece, pa je pitanje o pravima i obavezama uglavnom postavljeno u taj okvir. Ali, ni roditelji ni djeca uglavnom ne žive u izolaciji od niza drugih porodičnih i širih društvenih veza. Druge osobe iz bližeg i daljeg okruženja mogu imati manje ili više važnu ulogu u podržavanju ili ometanju vršenja roditeljske odgovornosti. Uloga tih drugih osoba može utjecati na sadržaj roditeljske odgovornosti. </a:t>
            </a:r>
          </a:p>
          <a:p>
            <a:pPr algn="just">
              <a:defRPr/>
            </a:pPr>
            <a:endParaRPr lang="hr-H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DBD84ED3-CE99-4FBE-8C52-33473BB1A239}" type="slidenum">
              <a:rPr lang="hr-HR" smtClean="0"/>
              <a:pPr/>
              <a:t>6</a:t>
            </a:fld>
            <a:endParaRPr lang="hr-H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algn="just"/>
            <a:r>
              <a:rPr lang="hr-HR" sz="1000" dirty="0"/>
              <a:t>Odnos roditelja i djece je kategorija koja oduvijek i zauvijek određuje čovječanstvo. U razdijeljenosti ljudi u plemena i narode, te njihova različita iskustva u historiji, taj odnos je primao različite sadržaje. Da bi te različitosti i njihove promjene u vremenu bile određene, potrebno je razumjeti različita imenovanja njegovih sadržaja, te odgovarajuće razvoje koncepata kojima su odgovarala ta imena. </a:t>
            </a:r>
          </a:p>
          <a:p>
            <a:pPr algn="just"/>
            <a:r>
              <a:rPr lang="hr-HR" sz="1000" dirty="0"/>
              <a:t>Kako je već istaknuto, odnos roditelja, što znači majke i oca, na jednoj, i djeteta (djece), na drugoj strani, određivan je cijelim spektrom pojmova. Među tim pojmovima su: pravo, dužnost, obaveza, autoritet, ovlaštenja, autonomnost, ograničenje, i drugi. Svi ti pojmovi obuhvaćeni su različitim načinima normiranja odnosa roditelja i djeteta. Svaki od njih ima složene sadržaje koje je moguće hijerarhijski rasporediti od važnijih prema manje važnim. Normiranje tih sadržaja, kao i svih drugih jest određivanje onog minimuma u odnosu roditelja prema djeci ispod kojeg nastaju različiti oblici roditeljskog zanemarivanja djece ili zlostavljanja. Takvi odnosi nisu prihvatljivi etički. Njihovo pravno reguliranje je neosporiv i nužan sadržaj svakog pravnog poretka. </a:t>
            </a:r>
          </a:p>
          <a:p>
            <a:pPr algn="just"/>
            <a:r>
              <a:rPr lang="hr-HR" sz="1000" dirty="0"/>
              <a:t>Koncept djetinjstva obuhvata razdoblje života u kojem su priznati, prepoznati i podsticani prirodni sadržaj</a:t>
            </a:r>
            <a:r>
              <a:rPr lang="hr-HR" sz="1000" dirty="0">
                <a:latin typeface="Arial" charset="0"/>
              </a:rPr>
              <a:t>i </a:t>
            </a:r>
            <a:r>
              <a:rPr lang="hr-HR" sz="1000" dirty="0"/>
              <a:t>ljudskosti i to u skladu s najboljim interesom djeteta. A najbolji interes djeteta je da kroz razvoj tokom cijelog djetinjstva postiže one razine znanja i umijeća koje će mu omogućiti uspješno uključenje u realiziranje svog najboljeg interesa. Da bi to bilo postignuto, nužno je poznati, priznati i omogućiti razvoj kroz cijelo razdoblje djetinjstva. U skladu s tim, određeni su sadržaji roditeljske odgovornosti. </a:t>
            </a:r>
          </a:p>
          <a:p>
            <a:pPr algn="just"/>
            <a:endParaRPr lang="hr-HR" sz="1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8F29806D-DCF5-4E15-9416-3CD7574E7009}" type="slidenum">
              <a:rPr lang="hr-HR" smtClean="0"/>
              <a:pPr/>
              <a:t>7</a:t>
            </a:fld>
            <a:endParaRPr lang="hr-H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algn="just"/>
            <a:r>
              <a:rPr lang="hr-HR" sz="1000" dirty="0">
                <a:latin typeface="Arial" charset="0"/>
              </a:rPr>
              <a:t>K</a:t>
            </a:r>
            <a:r>
              <a:rPr lang="hr-HR" sz="1000" dirty="0"/>
              <a:t>oncept roditeljske odgovornosti obuhvata one sadržaje odnosa roditelja i djeteta koji omogućuju realiziranje ljudskosti na najbolji način. </a:t>
            </a:r>
            <a:br>
              <a:rPr lang="hr-HR" sz="1000" dirty="0"/>
            </a:br>
            <a:r>
              <a:rPr lang="hr-HR" sz="1000" dirty="0"/>
              <a:t>Sa stanovišta prava roditeljske odgovornosti važno je odrediti sadržaje tog koncepta koji su prikladni za formuliranje u teoriji i praksi porodičnog prava. Iako je moguće poznati različite pristupe tim sadržajima u nacionalnim pravima, danas preovlađuje stanovište da su temeljni sadržaji prava roditelja univerzalni, te da je potrebno i moguće usmjeriti razvoj nacionalnih prava prema tim univerzalnim sadržajima roditeljske odgovorn</a:t>
            </a:r>
            <a:r>
              <a:rPr lang="hr-HR" dirty="0"/>
              <a:t>osti. </a:t>
            </a:r>
          </a:p>
          <a:p>
            <a:pPr algn="just"/>
            <a:endParaRPr lang="hr-HR" sz="10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E2AE8081-AF1B-474E-994A-83A73DC5837D}" type="slidenum">
              <a:rPr lang="hr-HR" smtClean="0"/>
              <a:pPr/>
              <a:t>8</a:t>
            </a:fld>
            <a:endParaRPr lang="hr-H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algn="just"/>
            <a:r>
              <a:rPr lang="hr-HR" sz="1000"/>
              <a:t>Međunarodni politički, kulturni i ekonomski poredak kao današnja realnost svijeta nastao je u dugom procesu potvrđivanja, razumijevanja i unapređivanja ljudskih potreba da reguliraju odnose, razviju i prihvate norme preko kojih bi bila zagarantovana prava i dužnosti ljudi u ukupnosti čovječanstva. Dio takvih potreba za sviješću o nepovredivim ljudskim pravima i dužnostima jest i reguliranje odnosa roditelja i djece. Danas je moguće govoriti o međunarodnim dokumentima u kojima je to perenijalno pitanje dovedeno u središte civilizacije i s njom povezanih pravnih teorija i praksi. </a:t>
            </a:r>
            <a:endParaRPr lang="hr-HR" sz="1000">
              <a:latin typeface="Arial" charset="0"/>
            </a:endParaRPr>
          </a:p>
          <a:p>
            <a:pPr algn="just"/>
            <a:endParaRPr lang="hr-HR" sz="1000">
              <a:latin typeface="Arial" charset="0"/>
            </a:endParaRPr>
          </a:p>
          <a:p>
            <a:pPr algn="just"/>
            <a:r>
              <a:rPr lang="hr-HR" sz="1000"/>
              <a:t>Današnju međunarodnu zajednicu čini oko dvije stotine suverenih država. Politička suverenost znači sposobnost ljudi obuhvaćenih državom da organiziraju, održavaju i razvijaju zakonodavnu, sudsku i izvršnu vlast. Svaka od tih država u okviru svoje suverenosti donosi zakone koji odgovaraju njenom interesu kako ga vide nositelji te vlasti. Nijedna politička suverenost ne može biti potpuna. Ne može jer na granicama nije moguće osigurati neprolaznost, niti je ijedna država u okviru potreba svojih ljudi posve dovoljna sebi. Iz tog slijedi nužna posljedica: svaka od postojećih država u svijetu prenosi dio svog suvereniteta na različite organizacije koje nastaju kao potreba međunarodnog političkog, kulturnog i ekonomskog poretka. </a:t>
            </a:r>
          </a:p>
          <a:p>
            <a:pPr algn="just"/>
            <a:r>
              <a:rPr lang="hr-HR" sz="1000"/>
              <a:t>U skladu s tim svaka država se obavezuje na primjenu potrebnog minimuma u zaštiti prava djeteta te prikladnog rješenja odnosa s roditeljima. Zaštita djeteta smatra se općenito važnim pitanjem koje je regulirano različitim međunarodnim konvencijama. Obuhvat tih konvencija se razlikuje, ali cilj svake od njih je promicanje u najširim okvirima međunarodne zajednice dobrobiti djeteta. </a:t>
            </a:r>
          </a:p>
          <a:p>
            <a:pPr algn="just"/>
            <a:endParaRPr lang="hr-HR" sz="10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lgn="just">
              <a:lnSpc>
                <a:spcPct val="80000"/>
              </a:lnSpc>
            </a:pPr>
            <a:r>
              <a:rPr lang="hr-HR" sz="800" dirty="0"/>
              <a:t>Ubrzane promjene u razumijevanju odnosa roditelja i djece, s odgovarajućim odrazima u teoriji i praksi nacionalnih porodičnih prava i njihovih međunarodnih implikacija, ostaju uglavnom u okvirima istih disciplinarnih termina – kakvi su pravo, dužnost, staranje, autoritet, i tako dalje – ali njihovi sadržaji i međusobni odnosi zahtijevaju promjenu, i to prvenstveno u skladu s novim zahtjevima i priznanjima ljudskih prava s implicitnim afirmiranjem potrebe za reformuliranjem društvenih hijerarhija, zaštite prava manjina, te rodnih pitanja i teorija. U realiziranju tih promjena većina tradicijskih koncepata u vezi s odnosom roditelja i djece dobiva nove sadržaje, a neki od njih ne odgovaraju afirmiranju nepovredivosti ljudskog dostojanstva djeteta kao subjekta u realiziranju njegovih prava. Tako, uz promjenu sadržaja tradicijskih pravnih koncepata očita je potreba uvođenja i novih koji bi više odgovarali novim uvjetima života u svijetu uvećavajuće integriranosti. </a:t>
            </a:r>
          </a:p>
          <a:p>
            <a:pPr algn="just">
              <a:lnSpc>
                <a:spcPct val="80000"/>
              </a:lnSpc>
            </a:pPr>
            <a:r>
              <a:rPr lang="hr-HR" sz="800" dirty="0"/>
              <a:t> </a:t>
            </a:r>
          </a:p>
          <a:p>
            <a:pPr algn="just">
              <a:lnSpc>
                <a:spcPct val="80000"/>
              </a:lnSpc>
            </a:pPr>
            <a:r>
              <a:rPr lang="hr-HR" sz="800" dirty="0"/>
              <a:t>U ranijim određenjima odnosa roditelja i djece, a to znači u svim dobima do posljednja dva stoljeća, pravo roditelja je bila središnja kategorija u razumijevanju i određivanju odnosa roditelja i djece. Roditelji, a prije svega otac, smatrani su presuđujućim subjektom tog odnosa, dok je dijete bilo uglavnom objekt roditeljske volje, pri čemu su njegova prava bila srazmjerna njegovoj tjelesnoj i mentalnoj nemoći. Tako, koncept roditeljskog staranja o djetetu, koji je, prema rezultatima istraživanja u ovoj disertaciji prevaziđen, odražava upravo položaj starijih kao moćnijih, te zato i pozvanih da realiziraju staranje kao superiornost u odnosu na djecu koja su predmet „staranja“. </a:t>
            </a:r>
          </a:p>
          <a:p>
            <a:pPr algn="just">
              <a:lnSpc>
                <a:spcPct val="80000"/>
              </a:lnSpc>
            </a:pPr>
            <a:endParaRPr lang="hr-HR" sz="800" dirty="0"/>
          </a:p>
          <a:p>
            <a:pPr algn="just">
              <a:lnSpc>
                <a:spcPct val="80000"/>
              </a:lnSpc>
            </a:pPr>
            <a:r>
              <a:rPr lang="hr-HR" sz="800" dirty="0"/>
              <a:t>Iz terminologija u nacionalnim porodičnim pravima, pojam „staranje“ je čest. Proslijeđen je iz kulture i pravne tradicije. Njegovo preispitivanje je opravdano sa stanovišta novijih zagovora koncepta odgovornosti. </a:t>
            </a:r>
            <a:r>
              <a:rPr lang="es-ES" sz="800" dirty="0" err="1"/>
              <a:t>Ako</a:t>
            </a:r>
            <a:r>
              <a:rPr lang="es-ES" sz="800" dirty="0"/>
              <a:t> se </a:t>
            </a:r>
            <a:r>
              <a:rPr lang="es-ES" sz="800" dirty="0" err="1"/>
              <a:t>usporede</a:t>
            </a:r>
            <a:r>
              <a:rPr lang="es-ES" sz="800" dirty="0"/>
              <a:t> </a:t>
            </a:r>
            <a:r>
              <a:rPr lang="es-ES" sz="800" dirty="0" err="1"/>
              <a:t>definicije</a:t>
            </a:r>
            <a:r>
              <a:rPr lang="es-ES" sz="800" dirty="0"/>
              <a:t> </a:t>
            </a:r>
            <a:r>
              <a:rPr lang="es-ES" sz="800" dirty="0" err="1"/>
              <a:t>odgovarajućih</a:t>
            </a:r>
            <a:r>
              <a:rPr lang="es-ES" sz="800" dirty="0"/>
              <a:t> </a:t>
            </a:r>
            <a:r>
              <a:rPr lang="es-ES" sz="800" dirty="0" err="1"/>
              <a:t>pojmova</a:t>
            </a:r>
            <a:r>
              <a:rPr lang="es-ES" sz="800" dirty="0"/>
              <a:t> u </a:t>
            </a:r>
            <a:r>
              <a:rPr lang="es-ES" sz="800" dirty="0" err="1"/>
              <a:t>evropskom</a:t>
            </a:r>
            <a:r>
              <a:rPr lang="es-ES" sz="800" dirty="0"/>
              <a:t> i </a:t>
            </a:r>
            <a:r>
              <a:rPr lang="es-ES" sz="800" dirty="0" err="1"/>
              <a:t>bosanskohercegovačkom</a:t>
            </a:r>
            <a:r>
              <a:rPr lang="es-ES" sz="800" dirty="0"/>
              <a:t> </a:t>
            </a:r>
            <a:r>
              <a:rPr lang="es-ES" sz="800" dirty="0" err="1"/>
              <a:t>porodičnom</a:t>
            </a:r>
            <a:r>
              <a:rPr lang="es-ES" sz="800" dirty="0"/>
              <a:t> </a:t>
            </a:r>
            <a:r>
              <a:rPr lang="es-ES" sz="800" dirty="0" err="1"/>
              <a:t>pravu</a:t>
            </a:r>
            <a:r>
              <a:rPr lang="es-ES" sz="800" dirty="0"/>
              <a:t> nema </a:t>
            </a:r>
            <a:r>
              <a:rPr lang="es-ES" sz="800" dirty="0" err="1"/>
              <a:t>razlike</a:t>
            </a:r>
            <a:r>
              <a:rPr lang="es-ES" sz="800" dirty="0"/>
              <a:t> u </a:t>
            </a:r>
            <a:r>
              <a:rPr lang="es-ES" sz="800" dirty="0" err="1"/>
              <a:t>sadržaju</a:t>
            </a:r>
            <a:r>
              <a:rPr lang="es-ES" sz="800" dirty="0"/>
              <a:t> </a:t>
            </a:r>
            <a:r>
              <a:rPr lang="es-ES" sz="800" dirty="0" err="1"/>
              <a:t>pojma</a:t>
            </a:r>
            <a:r>
              <a:rPr lang="es-ES" sz="800" dirty="0"/>
              <a:t>, </a:t>
            </a:r>
            <a:r>
              <a:rPr lang="es-ES" sz="800" dirty="0" err="1"/>
              <a:t>ali</a:t>
            </a:r>
            <a:r>
              <a:rPr lang="es-ES" sz="800" dirty="0"/>
              <a:t> </a:t>
            </a:r>
            <a:r>
              <a:rPr lang="es-ES" sz="800" dirty="0" err="1"/>
              <a:t>jasno</a:t>
            </a:r>
            <a:r>
              <a:rPr lang="es-ES" sz="800" dirty="0"/>
              <a:t> je da </a:t>
            </a:r>
            <a:r>
              <a:rPr lang="es-ES" sz="800" dirty="0" err="1"/>
              <a:t>pojam</a:t>
            </a:r>
            <a:r>
              <a:rPr lang="es-ES" sz="800" dirty="0"/>
              <a:t> </a:t>
            </a:r>
            <a:r>
              <a:rPr lang="es-ES" sz="800" dirty="0" err="1"/>
              <a:t>odgovornost</a:t>
            </a:r>
            <a:r>
              <a:rPr lang="es-ES" sz="800" dirty="0"/>
              <a:t> </a:t>
            </a:r>
            <a:r>
              <a:rPr lang="es-ES" sz="800" i="1" dirty="0" err="1"/>
              <a:t>responsibility</a:t>
            </a:r>
            <a:r>
              <a:rPr lang="es-ES" sz="800" dirty="0"/>
              <a:t> ni </a:t>
            </a:r>
            <a:r>
              <a:rPr lang="es-ES" sz="800" dirty="0" err="1"/>
              <a:t>značenjski</a:t>
            </a:r>
            <a:r>
              <a:rPr lang="es-ES" sz="800" dirty="0"/>
              <a:t> </a:t>
            </a:r>
            <a:r>
              <a:rPr lang="es-ES" sz="800" dirty="0" err="1"/>
              <a:t>niti</a:t>
            </a:r>
            <a:r>
              <a:rPr lang="es-ES" sz="800" dirty="0"/>
              <a:t> </a:t>
            </a:r>
            <a:r>
              <a:rPr lang="es-ES" sz="800" dirty="0" err="1"/>
              <a:t>etimološki</a:t>
            </a:r>
            <a:r>
              <a:rPr lang="es-ES" sz="800" dirty="0"/>
              <a:t> nije </a:t>
            </a:r>
            <a:r>
              <a:rPr lang="es-ES" sz="800" dirty="0" err="1"/>
              <a:t>prevediv</a:t>
            </a:r>
            <a:r>
              <a:rPr lang="es-ES" sz="800" dirty="0"/>
              <a:t> </a:t>
            </a:r>
            <a:r>
              <a:rPr lang="es-ES" sz="800" dirty="0" err="1"/>
              <a:t>kao</a:t>
            </a:r>
            <a:r>
              <a:rPr lang="es-ES" sz="800" dirty="0"/>
              <a:t> </a:t>
            </a:r>
            <a:r>
              <a:rPr lang="es-ES" sz="800" dirty="0" err="1"/>
              <a:t>staranje</a:t>
            </a:r>
            <a:r>
              <a:rPr lang="es-ES" sz="800" dirty="0"/>
              <a:t>. </a:t>
            </a:r>
            <a:r>
              <a:rPr lang="es-ES" sz="800" dirty="0" err="1"/>
              <a:t>Prema</a:t>
            </a:r>
            <a:r>
              <a:rPr lang="es-ES" sz="800" dirty="0"/>
              <a:t> </a:t>
            </a:r>
            <a:r>
              <a:rPr lang="es-ES" sz="800" i="1" dirty="0" err="1"/>
              <a:t>Websters</a:t>
            </a:r>
            <a:r>
              <a:rPr lang="es-ES" sz="800" i="1" dirty="0"/>
              <a:t> </a:t>
            </a:r>
            <a:r>
              <a:rPr lang="es-ES" sz="800" i="1" dirty="0" err="1"/>
              <a:t>Ninth</a:t>
            </a:r>
            <a:r>
              <a:rPr lang="es-ES" sz="800" i="1" dirty="0"/>
              <a:t> New </a:t>
            </a:r>
            <a:r>
              <a:rPr lang="es-ES" sz="800" i="1" dirty="0" err="1"/>
              <a:t>Collegiate</a:t>
            </a:r>
            <a:r>
              <a:rPr lang="es-ES" sz="800" i="1" dirty="0"/>
              <a:t> </a:t>
            </a:r>
            <a:r>
              <a:rPr lang="es-ES" sz="800" i="1" dirty="0" err="1"/>
              <a:t>Dictionary</a:t>
            </a:r>
            <a:r>
              <a:rPr lang="es-ES" sz="800" dirty="0"/>
              <a:t> </a:t>
            </a:r>
            <a:r>
              <a:rPr lang="es-ES" sz="800" dirty="0" err="1"/>
              <a:t>pojam</a:t>
            </a:r>
            <a:r>
              <a:rPr lang="es-ES" sz="800" dirty="0"/>
              <a:t> </a:t>
            </a:r>
            <a:r>
              <a:rPr lang="es-ES" sz="800" i="1" dirty="0" err="1"/>
              <a:t>responsibility</a:t>
            </a:r>
            <a:r>
              <a:rPr lang="es-ES" sz="800" i="1" dirty="0"/>
              <a:t> </a:t>
            </a:r>
            <a:r>
              <a:rPr lang="es-ES" sz="800" dirty="0" err="1"/>
              <a:t>znači</a:t>
            </a:r>
            <a:r>
              <a:rPr lang="es-ES" sz="800" i="1" dirty="0"/>
              <a:t>:</a:t>
            </a:r>
            <a:r>
              <a:rPr lang="es-ES" sz="800" dirty="0"/>
              <a:t> </a:t>
            </a:r>
            <a:r>
              <a:rPr lang="es-ES" sz="800" dirty="0" err="1"/>
              <a:t>kvalitet</a:t>
            </a:r>
            <a:r>
              <a:rPr lang="es-ES" sz="800" dirty="0"/>
              <a:t> </a:t>
            </a:r>
            <a:r>
              <a:rPr lang="es-ES" sz="800" dirty="0" err="1"/>
              <a:t>bivanja</a:t>
            </a:r>
            <a:r>
              <a:rPr lang="es-ES" sz="800" dirty="0"/>
              <a:t> </a:t>
            </a:r>
            <a:r>
              <a:rPr lang="es-ES" sz="800" dirty="0" err="1"/>
              <a:t>odgovornim</a:t>
            </a:r>
            <a:r>
              <a:rPr lang="es-ES" sz="800" dirty="0"/>
              <a:t> </a:t>
            </a:r>
            <a:r>
              <a:rPr lang="es-ES" sz="800" dirty="0" err="1"/>
              <a:t>kao</a:t>
            </a:r>
            <a:r>
              <a:rPr lang="es-ES" sz="800" dirty="0"/>
              <a:t> </a:t>
            </a:r>
            <a:r>
              <a:rPr lang="es-ES" sz="800" dirty="0" err="1"/>
              <a:t>moralne</a:t>
            </a:r>
            <a:r>
              <a:rPr lang="es-ES" sz="800" dirty="0"/>
              <a:t>, </a:t>
            </a:r>
            <a:r>
              <a:rPr lang="es-ES" sz="800" dirty="0" err="1"/>
              <a:t>pravne</a:t>
            </a:r>
            <a:r>
              <a:rPr lang="es-ES" sz="800" dirty="0"/>
              <a:t> </a:t>
            </a:r>
            <a:r>
              <a:rPr lang="es-ES" sz="800" dirty="0" err="1"/>
              <a:t>ili</a:t>
            </a:r>
            <a:r>
              <a:rPr lang="es-ES" sz="800" dirty="0"/>
              <a:t> </a:t>
            </a:r>
            <a:r>
              <a:rPr lang="es-ES" sz="800" dirty="0" err="1"/>
              <a:t>duševne</a:t>
            </a:r>
            <a:r>
              <a:rPr lang="es-ES" sz="800" dirty="0"/>
              <a:t> </a:t>
            </a:r>
            <a:r>
              <a:rPr lang="es-ES" sz="800" dirty="0" err="1"/>
              <a:t>uračunljivosti</a:t>
            </a:r>
            <a:r>
              <a:rPr lang="es-ES" sz="800" dirty="0"/>
              <a:t>, </a:t>
            </a:r>
            <a:r>
              <a:rPr lang="es-ES" sz="800" dirty="0" err="1"/>
              <a:t>pouzdanosti</a:t>
            </a:r>
            <a:r>
              <a:rPr lang="es-ES" sz="800" dirty="0"/>
              <a:t> i </a:t>
            </a:r>
            <a:r>
              <a:rPr lang="es-ES" sz="800" dirty="0" err="1"/>
              <a:t>povjerljivosti</a:t>
            </a:r>
            <a:r>
              <a:rPr lang="es-ES" sz="800" dirty="0"/>
              <a:t>, </a:t>
            </a:r>
            <a:r>
              <a:rPr lang="es-ES" sz="800" dirty="0" err="1"/>
              <a:t>sposoban</a:t>
            </a:r>
            <a:r>
              <a:rPr lang="es-ES" sz="800" dirty="0"/>
              <a:t> da </a:t>
            </a:r>
            <a:r>
              <a:rPr lang="es-ES" sz="800" dirty="0" err="1"/>
              <a:t>sam</a:t>
            </a:r>
            <a:r>
              <a:rPr lang="es-ES" sz="800" dirty="0"/>
              <a:t> </a:t>
            </a:r>
            <a:r>
              <a:rPr lang="es-ES" sz="800" dirty="0" err="1"/>
              <a:t>izabere</a:t>
            </a:r>
            <a:r>
              <a:rPr lang="es-ES" sz="800" dirty="0"/>
              <a:t> </a:t>
            </a:r>
            <a:r>
              <a:rPr lang="es-ES" sz="800" dirty="0" err="1"/>
              <a:t>između</a:t>
            </a:r>
            <a:r>
              <a:rPr lang="es-ES" sz="800" dirty="0"/>
              <a:t> </a:t>
            </a:r>
            <a:r>
              <a:rPr lang="es-ES" sz="800" dirty="0" err="1"/>
              <a:t>pravog</a:t>
            </a:r>
            <a:r>
              <a:rPr lang="es-ES" sz="800" dirty="0"/>
              <a:t> i </a:t>
            </a:r>
            <a:r>
              <a:rPr lang="es-ES" sz="800" dirty="0" err="1"/>
              <a:t>krivog</a:t>
            </a:r>
            <a:r>
              <a:rPr lang="es-ES" sz="800" dirty="0"/>
              <a:t>, </a:t>
            </a:r>
            <a:r>
              <a:rPr lang="es-ES" sz="800" dirty="0" err="1"/>
              <a:t>raspoloživ</a:t>
            </a:r>
            <a:r>
              <a:rPr lang="es-ES" sz="800" dirty="0"/>
              <a:t> da </a:t>
            </a:r>
            <a:r>
              <a:rPr lang="es-ES" sz="800" dirty="0" err="1"/>
              <a:t>bude</a:t>
            </a:r>
            <a:r>
              <a:rPr lang="es-ES" sz="800" dirty="0"/>
              <a:t> </a:t>
            </a:r>
            <a:r>
              <a:rPr lang="es-ES" sz="800" dirty="0" err="1"/>
              <a:t>pozvan</a:t>
            </a:r>
            <a:r>
              <a:rPr lang="es-ES" sz="800" dirty="0"/>
              <a:t> da </a:t>
            </a:r>
            <a:r>
              <a:rPr lang="es-ES" sz="800" dirty="0" err="1"/>
              <a:t>odgovara</a:t>
            </a:r>
            <a:r>
              <a:rPr lang="es-ES" sz="800" dirty="0"/>
              <a:t>.</a:t>
            </a:r>
            <a:endParaRPr lang="hr-HR" sz="800" dirty="0"/>
          </a:p>
          <a:p>
            <a:pPr algn="just">
              <a:lnSpc>
                <a:spcPct val="80000"/>
              </a:lnSpc>
            </a:pPr>
            <a:r>
              <a:rPr lang="es-ES" sz="800" dirty="0" err="1"/>
              <a:t>Kako</a:t>
            </a:r>
            <a:r>
              <a:rPr lang="es-ES" sz="800" dirty="0"/>
              <a:t> je </a:t>
            </a:r>
            <a:r>
              <a:rPr lang="es-ES" sz="800" dirty="0" err="1"/>
              <a:t>vidljivo</a:t>
            </a:r>
            <a:r>
              <a:rPr lang="es-ES" sz="800" dirty="0"/>
              <a:t> </a:t>
            </a:r>
            <a:r>
              <a:rPr lang="es-ES" sz="800" dirty="0" err="1"/>
              <a:t>iz</a:t>
            </a:r>
            <a:r>
              <a:rPr lang="es-ES" sz="800" dirty="0"/>
              <a:t> </a:t>
            </a:r>
            <a:r>
              <a:rPr lang="es-ES" sz="800" dirty="0" err="1"/>
              <a:t>etimologijskog</a:t>
            </a:r>
            <a:r>
              <a:rPr lang="es-ES" sz="800" dirty="0"/>
              <a:t> </a:t>
            </a:r>
            <a:r>
              <a:rPr lang="es-ES" sz="800" dirty="0" err="1"/>
              <a:t>rječnika</a:t>
            </a:r>
            <a:r>
              <a:rPr lang="es-ES" sz="800" dirty="0"/>
              <a:t> </a:t>
            </a:r>
            <a:r>
              <a:rPr lang="es-ES" sz="800" dirty="0" err="1"/>
              <a:t>hrvatskoga</a:t>
            </a:r>
            <a:r>
              <a:rPr lang="es-ES" sz="800" dirty="0"/>
              <a:t> </a:t>
            </a:r>
            <a:r>
              <a:rPr lang="es-ES" sz="800" dirty="0" err="1"/>
              <a:t>ili</a:t>
            </a:r>
            <a:r>
              <a:rPr lang="es-ES" sz="800" dirty="0"/>
              <a:t> </a:t>
            </a:r>
            <a:r>
              <a:rPr lang="es-ES" sz="800" dirty="0" err="1"/>
              <a:t>srpskoga</a:t>
            </a:r>
            <a:r>
              <a:rPr lang="es-ES" sz="800" dirty="0"/>
              <a:t> </a:t>
            </a:r>
            <a:r>
              <a:rPr lang="es-ES" sz="800" dirty="0" err="1"/>
              <a:t>jezika</a:t>
            </a:r>
            <a:r>
              <a:rPr lang="es-ES" sz="800" dirty="0"/>
              <a:t> </a:t>
            </a:r>
            <a:r>
              <a:rPr lang="es-ES" sz="800" dirty="0" err="1"/>
              <a:t>imenica</a:t>
            </a:r>
            <a:r>
              <a:rPr lang="es-ES" sz="800" dirty="0"/>
              <a:t> </a:t>
            </a:r>
            <a:r>
              <a:rPr lang="es-ES" sz="800" dirty="0" err="1"/>
              <a:t>staranje</a:t>
            </a:r>
            <a:r>
              <a:rPr lang="es-ES" sz="800" dirty="0"/>
              <a:t> </a:t>
            </a:r>
            <a:r>
              <a:rPr lang="es-ES" sz="800" dirty="0" err="1"/>
              <a:t>izvedena</a:t>
            </a:r>
            <a:r>
              <a:rPr lang="es-ES" sz="800" dirty="0"/>
              <a:t> je </a:t>
            </a:r>
            <a:r>
              <a:rPr lang="es-ES" sz="800" dirty="0" err="1"/>
              <a:t>iz</a:t>
            </a:r>
            <a:r>
              <a:rPr lang="es-ES" sz="800" dirty="0"/>
              <a:t> </a:t>
            </a:r>
            <a:r>
              <a:rPr lang="es-ES" sz="800" dirty="0" err="1"/>
              <a:t>glagola</a:t>
            </a:r>
            <a:r>
              <a:rPr lang="es-ES" sz="800" dirty="0"/>
              <a:t> “</a:t>
            </a:r>
            <a:r>
              <a:rPr lang="es-ES" sz="800" dirty="0" err="1"/>
              <a:t>starati</a:t>
            </a:r>
            <a:r>
              <a:rPr lang="es-ES" sz="800" dirty="0"/>
              <a:t> se” </a:t>
            </a:r>
            <a:r>
              <a:rPr lang="es-ES" sz="800" dirty="0" err="1"/>
              <a:t>koji</a:t>
            </a:r>
            <a:r>
              <a:rPr lang="es-ES" sz="800" dirty="0"/>
              <a:t> u </a:t>
            </a:r>
            <a:r>
              <a:rPr lang="es-ES" sz="800" dirty="0" err="1"/>
              <a:t>osnovi</a:t>
            </a:r>
            <a:r>
              <a:rPr lang="es-ES" sz="800" dirty="0"/>
              <a:t> </a:t>
            </a:r>
            <a:r>
              <a:rPr lang="es-ES" sz="800" dirty="0" err="1"/>
              <a:t>ima</a:t>
            </a:r>
            <a:r>
              <a:rPr lang="es-ES" sz="800" dirty="0"/>
              <a:t> </a:t>
            </a:r>
            <a:r>
              <a:rPr lang="es-ES" sz="800" dirty="0" err="1"/>
              <a:t>indoevropski</a:t>
            </a:r>
            <a:r>
              <a:rPr lang="es-ES" sz="800" dirty="0"/>
              <a:t> </a:t>
            </a:r>
            <a:r>
              <a:rPr lang="es-ES" sz="800" dirty="0" err="1"/>
              <a:t>pridjev</a:t>
            </a:r>
            <a:r>
              <a:rPr lang="es-ES" sz="800" dirty="0"/>
              <a:t> “</a:t>
            </a:r>
            <a:r>
              <a:rPr lang="es-ES" sz="800" dirty="0" err="1"/>
              <a:t>star</a:t>
            </a:r>
            <a:r>
              <a:rPr lang="es-ES" sz="800" dirty="0"/>
              <a:t>”. </a:t>
            </a:r>
            <a:r>
              <a:rPr lang="pl-PL" sz="800" dirty="0"/>
              <a:t>Prema tome, staranje je odnos starješine, najstarijeg u porodici, patrijarha prema njemu potčinjenim. Korištenje ovog pojma upućuje na patrijarhalno naslijeđe i pravo oca koje postoji </a:t>
            </a:r>
            <a:r>
              <a:rPr lang="pl-PL" sz="800" i="1" dirty="0"/>
              <a:t>a priori</a:t>
            </a:r>
            <a:r>
              <a:rPr lang="pl-PL" sz="800" dirty="0"/>
              <a:t>. Imenica “odgovornost” je odnos onog koji je odgovoran prema onom za šta je odgovoran, što kao koncept više odgovara savremenoj predstavi o odnosu roditelja prema djeci, i to u svim oblicima koji se mogu pretpostaviti u pravnoj teoriji.</a:t>
            </a:r>
            <a:endParaRPr lang="hr-HR" sz="800" dirty="0"/>
          </a:p>
          <a:p>
            <a:pPr algn="just">
              <a:lnSpc>
                <a:spcPct val="80000"/>
              </a:lnSpc>
            </a:pPr>
            <a:r>
              <a:rPr lang="hr-HR" sz="800" dirty="0"/>
              <a:t>Koncept „staranja“ može odgovarati onim sadržajima porodičnog prava u kojima je odnos roditelja i djece bio formuliran s uzimanjem roditelja u središtu. Kako je takav pristup uglavnom napušten, te prednost dana pravnoj teoriji o odnosu roditelja i djece s djecom u središtu, pojam „staranje“ se pokazuje kao neodgovarajući za savremenu pravnu teoriju. </a:t>
            </a:r>
          </a:p>
          <a:p>
            <a:pPr algn="just">
              <a:lnSpc>
                <a:spcPct val="80000"/>
              </a:lnSpc>
            </a:pPr>
            <a:r>
              <a:rPr lang="hr-HR" sz="800" dirty="0"/>
              <a:t>U posljednjem stoljeću događa se bitan zaokret upravo u tom odnosu. Pravo djeteta kao nositelja ljudskog dostojanstva i njegov najbolji interes postaje sve presudnije u zasnivanju i provođenju teorije i prakse odnosa roditelja prema djeci te i cijelog političkog, kulturnog i ekonomskog okruženja kao okvira i podrške za to novo shvatanje ljudskosti. </a:t>
            </a:r>
          </a:p>
          <a:p>
            <a:pPr algn="just">
              <a:lnSpc>
                <a:spcPct val="80000"/>
              </a:lnSpc>
            </a:pPr>
            <a:endParaRPr lang="hr-HR" sz="800" dirty="0"/>
          </a:p>
        </p:txBody>
      </p:sp>
      <p:sp>
        <p:nvSpPr>
          <p:cNvPr id="51203" name="Slide Number Placeholder 3"/>
          <p:cNvSpPr>
            <a:spLocks noGrp="1"/>
          </p:cNvSpPr>
          <p:nvPr>
            <p:ph type="sldNum" sz="quarter" idx="5"/>
          </p:nvPr>
        </p:nvSpPr>
        <p:spPr>
          <a:noFill/>
        </p:spPr>
        <p:txBody>
          <a:bodyPr/>
          <a:lstStyle/>
          <a:p>
            <a:fld id="{4194C544-F9D2-4701-B26B-0623B7F70F88}" type="slidenum">
              <a:rPr lang="hr-HR" smtClean="0"/>
              <a:pPr/>
              <a:t>9</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5000">
                <a:effectLst>
                  <a:outerShdw blurRad="38100" dist="38100" dir="2700000" algn="tl">
                    <a:srgbClr val="000000">
                      <a:alpha val="43137"/>
                    </a:srgbClr>
                  </a:outerShdw>
                </a:effectLs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00025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584835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295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295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85813" y="228600"/>
            <a:ext cx="8215312" cy="762000"/>
          </a:xfrm>
          <a:prstGeom prst="rect">
            <a:avLst/>
          </a:prstGeom>
          <a:noFill/>
          <a:ln w="38100">
            <a:solidFill>
              <a:schemeClr val="bg1">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a:r>
              <a:rPr lang="hr-HR" dirty="0"/>
              <a:t>Click to edit Master title style</a:t>
            </a:r>
          </a:p>
        </p:txBody>
      </p:sp>
      <p:sp>
        <p:nvSpPr>
          <p:cNvPr id="1027" name="Rectangle 3"/>
          <p:cNvSpPr>
            <a:spLocks noGrp="1" noChangeArrowheads="1"/>
          </p:cNvSpPr>
          <p:nvPr>
            <p:ph type="body" idx="1"/>
          </p:nvPr>
        </p:nvSpPr>
        <p:spPr bwMode="auto">
          <a:xfrm>
            <a:off x="857250" y="1295400"/>
            <a:ext cx="8072438" cy="5276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a:t>Click to edit Master text styles</a:t>
            </a:r>
          </a:p>
          <a:p>
            <a:pPr lvl="1"/>
            <a:r>
              <a:rPr lang="hr-HR"/>
              <a:t>Second level</a:t>
            </a:r>
          </a:p>
          <a:p>
            <a:pPr lvl="2"/>
            <a:r>
              <a:rPr lang="hr-HR"/>
              <a:t>Third level</a:t>
            </a:r>
          </a:p>
        </p:txBody>
      </p:sp>
      <p:sp>
        <p:nvSpPr>
          <p:cNvPr id="1031" name="Rectangle 7"/>
          <p:cNvSpPr>
            <a:spLocks noChangeArrowheads="1"/>
          </p:cNvSpPr>
          <p:nvPr userDrawn="1"/>
        </p:nvSpPr>
        <p:spPr bwMode="auto">
          <a:xfrm>
            <a:off x="0" y="0"/>
            <a:ext cx="365125" cy="6858000"/>
          </a:xfrm>
          <a:prstGeom prst="rect">
            <a:avLst/>
          </a:prstGeom>
          <a:solidFill>
            <a:schemeClr val="bg1">
              <a:lumMod val="50000"/>
            </a:schemeClr>
          </a:solidFill>
          <a:ln w="9525">
            <a:solidFill>
              <a:srgbClr val="1D3177"/>
            </a:solidFill>
            <a:miter lim="800000"/>
            <a:headEnd/>
            <a:tailEnd/>
          </a:ln>
          <a:effectLst/>
        </p:spPr>
        <p:txBody>
          <a:bodyPr wrap="none" anchor="ctr"/>
          <a:lstStyle/>
          <a:p>
            <a:pPr>
              <a:defRPr/>
            </a:pPr>
            <a:endParaRPr lang="en-US"/>
          </a:p>
        </p:txBody>
      </p:sp>
      <p:sp>
        <p:nvSpPr>
          <p:cNvPr id="1032" name="Rectangle 8"/>
          <p:cNvSpPr>
            <a:spLocks noChangeArrowheads="1"/>
          </p:cNvSpPr>
          <p:nvPr userDrawn="1"/>
        </p:nvSpPr>
        <p:spPr bwMode="auto">
          <a:xfrm>
            <a:off x="533400" y="0"/>
            <a:ext cx="8610600" cy="152400"/>
          </a:xfrm>
          <a:prstGeom prst="rect">
            <a:avLst/>
          </a:prstGeom>
          <a:solidFill>
            <a:srgbClr val="9D2644"/>
          </a:solidFill>
          <a:ln w="9525">
            <a:noFill/>
            <a:miter lim="800000"/>
            <a:headEnd/>
            <a:tailEnd/>
          </a:ln>
          <a:effectLst/>
        </p:spPr>
        <p:txBody>
          <a:bodyPr wrap="none" anchor="ctr"/>
          <a:lstStyle/>
          <a:p>
            <a:pPr>
              <a:defRPr/>
            </a:pPr>
            <a:endParaRPr lang="en-US"/>
          </a:p>
        </p:txBody>
      </p:sp>
      <p:sp>
        <p:nvSpPr>
          <p:cNvPr id="1033" name="Rectangle 9"/>
          <p:cNvSpPr>
            <a:spLocks noChangeArrowheads="1"/>
          </p:cNvSpPr>
          <p:nvPr userDrawn="1"/>
        </p:nvSpPr>
        <p:spPr bwMode="auto">
          <a:xfrm>
            <a:off x="320675" y="0"/>
            <a:ext cx="365125" cy="6858000"/>
          </a:xfrm>
          <a:prstGeom prst="rect">
            <a:avLst/>
          </a:prstGeom>
          <a:solidFill>
            <a:srgbClr val="9D2644"/>
          </a:solidFill>
          <a:ln w="9525">
            <a:noFill/>
            <a:miter lim="800000"/>
            <a:headEnd/>
            <a:tailEnd/>
          </a:ln>
          <a:effectLst/>
        </p:spPr>
        <p:txBody>
          <a:bodyPr wrap="none" anchor="ctr"/>
          <a:lstStyle/>
          <a:p>
            <a:pPr>
              <a:defRPr/>
            </a:pPr>
            <a:endParaRPr lang="en-US"/>
          </a:p>
        </p:txBody>
      </p:sp>
      <p:sp>
        <p:nvSpPr>
          <p:cNvPr id="1034" name="Rectangle 10"/>
          <p:cNvSpPr>
            <a:spLocks noChangeArrowheads="1"/>
          </p:cNvSpPr>
          <p:nvPr userDrawn="1"/>
        </p:nvSpPr>
        <p:spPr bwMode="auto">
          <a:xfrm>
            <a:off x="685800" y="1066800"/>
            <a:ext cx="8458200" cy="152400"/>
          </a:xfrm>
          <a:prstGeom prst="rect">
            <a:avLst/>
          </a:prstGeom>
          <a:solidFill>
            <a:srgbClr val="9D2644"/>
          </a:solidFill>
          <a:ln w="9525">
            <a:noFill/>
            <a:miter lim="800000"/>
            <a:headEnd/>
            <a:tailEnd/>
          </a:ln>
          <a:effectLst/>
        </p:spPr>
        <p:txBody>
          <a:bodyPr wrap="none" anchor="ctr"/>
          <a:lstStyle/>
          <a:p>
            <a:pPr>
              <a:defRPr/>
            </a:pPr>
            <a:endParaRPr lang="en-US"/>
          </a:p>
        </p:txBody>
      </p:sp>
      <p:pic>
        <p:nvPicPr>
          <p:cNvPr id="2" name="Picture 10"/>
          <p:cNvPicPr>
            <a:picLocks noChangeAspect="1" noChangeArrowheads="1"/>
          </p:cNvPicPr>
          <p:nvPr userDrawn="1"/>
        </p:nvPicPr>
        <p:blipFill>
          <a:blip r:embed="rId13"/>
          <a:srcRect/>
          <a:stretch>
            <a:fillRect/>
          </a:stretch>
        </p:blipFill>
        <p:spPr bwMode="auto">
          <a:xfrm>
            <a:off x="7858125" y="5572125"/>
            <a:ext cx="1200150" cy="1204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3000" b="1">
          <a:solidFill>
            <a:srgbClr val="9D2644"/>
          </a:solidFill>
          <a:latin typeface="+mj-lt"/>
          <a:ea typeface="+mj-ea"/>
          <a:cs typeface="+mj-cs"/>
        </a:defRPr>
      </a:lvl1pPr>
      <a:lvl2pPr algn="ctr" rtl="0" eaLnBrk="0" fontAlgn="base" hangingPunct="0">
        <a:spcBef>
          <a:spcPct val="0"/>
        </a:spcBef>
        <a:spcAft>
          <a:spcPct val="0"/>
        </a:spcAft>
        <a:defRPr sz="3000" b="1">
          <a:solidFill>
            <a:srgbClr val="9D2644"/>
          </a:solidFill>
          <a:latin typeface="Arial" charset="0"/>
        </a:defRPr>
      </a:lvl2pPr>
      <a:lvl3pPr algn="ctr" rtl="0" eaLnBrk="0" fontAlgn="base" hangingPunct="0">
        <a:spcBef>
          <a:spcPct val="0"/>
        </a:spcBef>
        <a:spcAft>
          <a:spcPct val="0"/>
        </a:spcAft>
        <a:defRPr sz="3000" b="1">
          <a:solidFill>
            <a:srgbClr val="9D2644"/>
          </a:solidFill>
          <a:latin typeface="Arial" charset="0"/>
        </a:defRPr>
      </a:lvl3pPr>
      <a:lvl4pPr algn="ctr" rtl="0" eaLnBrk="0" fontAlgn="base" hangingPunct="0">
        <a:spcBef>
          <a:spcPct val="0"/>
        </a:spcBef>
        <a:spcAft>
          <a:spcPct val="0"/>
        </a:spcAft>
        <a:defRPr sz="3000" b="1">
          <a:solidFill>
            <a:srgbClr val="9D2644"/>
          </a:solidFill>
          <a:latin typeface="Arial" charset="0"/>
        </a:defRPr>
      </a:lvl4pPr>
      <a:lvl5pPr algn="ctr" rtl="0" eaLnBrk="0" fontAlgn="base" hangingPunct="0">
        <a:spcBef>
          <a:spcPct val="0"/>
        </a:spcBef>
        <a:spcAft>
          <a:spcPct val="0"/>
        </a:spcAft>
        <a:defRPr sz="3000" b="1">
          <a:solidFill>
            <a:srgbClr val="9D2644"/>
          </a:solidFill>
          <a:latin typeface="Arial" charset="0"/>
        </a:defRPr>
      </a:lvl5pPr>
      <a:lvl6pPr marL="457200" algn="ctr" rtl="0" fontAlgn="base">
        <a:spcBef>
          <a:spcPct val="0"/>
        </a:spcBef>
        <a:spcAft>
          <a:spcPct val="0"/>
        </a:spcAft>
        <a:defRPr sz="3500" b="1">
          <a:solidFill>
            <a:srgbClr val="1D3177"/>
          </a:solidFill>
          <a:latin typeface="Arial" charset="0"/>
        </a:defRPr>
      </a:lvl6pPr>
      <a:lvl7pPr marL="914400" algn="ctr" rtl="0" fontAlgn="base">
        <a:spcBef>
          <a:spcPct val="0"/>
        </a:spcBef>
        <a:spcAft>
          <a:spcPct val="0"/>
        </a:spcAft>
        <a:defRPr sz="3500" b="1">
          <a:solidFill>
            <a:srgbClr val="1D3177"/>
          </a:solidFill>
          <a:latin typeface="Arial" charset="0"/>
        </a:defRPr>
      </a:lvl7pPr>
      <a:lvl8pPr marL="1371600" algn="ctr" rtl="0" fontAlgn="base">
        <a:spcBef>
          <a:spcPct val="0"/>
        </a:spcBef>
        <a:spcAft>
          <a:spcPct val="0"/>
        </a:spcAft>
        <a:defRPr sz="3500" b="1">
          <a:solidFill>
            <a:srgbClr val="1D3177"/>
          </a:solidFill>
          <a:latin typeface="Arial" charset="0"/>
        </a:defRPr>
      </a:lvl8pPr>
      <a:lvl9pPr marL="1828800" algn="ctr" rtl="0" fontAlgn="base">
        <a:spcBef>
          <a:spcPct val="0"/>
        </a:spcBef>
        <a:spcAft>
          <a:spcPct val="0"/>
        </a:spcAft>
        <a:defRPr sz="3500" b="1">
          <a:solidFill>
            <a:srgbClr val="1D3177"/>
          </a:solidFill>
          <a:latin typeface="Arial" charset="0"/>
        </a:defRPr>
      </a:lvl9pPr>
    </p:titleStyle>
    <p:bodyStyle>
      <a:lvl1pPr marL="342900" indent="-342900" algn="just" rtl="0" eaLnBrk="0" fontAlgn="base" hangingPunct="0">
        <a:spcBef>
          <a:spcPct val="50000"/>
        </a:spcBef>
        <a:spcAft>
          <a:spcPct val="0"/>
        </a:spcAft>
        <a:buClr>
          <a:srgbClr val="9D2644"/>
        </a:buClr>
        <a:buFont typeface="Wingdings" pitchFamily="2" charset="2"/>
        <a:buChar char="q"/>
        <a:defRPr sz="2800">
          <a:solidFill>
            <a:schemeClr val="tx1"/>
          </a:solidFill>
          <a:latin typeface="+mn-lt"/>
          <a:ea typeface="+mn-ea"/>
          <a:cs typeface="+mn-cs"/>
        </a:defRPr>
      </a:lvl1pPr>
      <a:lvl2pPr marL="742950" indent="-285750" algn="just" rtl="0" eaLnBrk="0" fontAlgn="base" hangingPunct="0">
        <a:spcBef>
          <a:spcPct val="50000"/>
        </a:spcBef>
        <a:spcAft>
          <a:spcPct val="0"/>
        </a:spcAft>
        <a:buClr>
          <a:srgbClr val="9D2644"/>
        </a:buClr>
        <a:buFont typeface="Wingdings" pitchFamily="2" charset="2"/>
        <a:buChar char="Ø"/>
        <a:defRPr sz="2800">
          <a:solidFill>
            <a:schemeClr val="tx1"/>
          </a:solidFill>
          <a:latin typeface="+mn-lt"/>
        </a:defRPr>
      </a:lvl2pPr>
      <a:lvl3pPr marL="1143000" indent="-228600" algn="just" rtl="0" eaLnBrk="0" fontAlgn="base" hangingPunct="0">
        <a:spcBef>
          <a:spcPct val="50000"/>
        </a:spcBef>
        <a:spcAft>
          <a:spcPct val="0"/>
        </a:spcAft>
        <a:buFont typeface="Wingdings" pitchFamily="2" charset="2"/>
        <a:buChar char="ü"/>
        <a:defRPr sz="2800">
          <a:solidFill>
            <a:schemeClr val="tx1"/>
          </a:solidFill>
          <a:latin typeface="+mn-lt"/>
        </a:defRPr>
      </a:lvl3pPr>
      <a:lvl4pPr marL="1600200" indent="-228600" algn="just" rtl="0" eaLnBrk="0" fontAlgn="base" hangingPunct="0">
        <a:spcBef>
          <a:spcPct val="50000"/>
        </a:spcBef>
        <a:spcAft>
          <a:spcPct val="0"/>
        </a:spcAft>
        <a:buChar char="–"/>
        <a:defRPr sz="2800">
          <a:solidFill>
            <a:schemeClr val="tx1"/>
          </a:solidFill>
          <a:latin typeface="+mn-lt"/>
        </a:defRPr>
      </a:lvl4pPr>
      <a:lvl5pPr marL="2057400" indent="-228600" algn="just" rtl="0" eaLnBrk="0" fontAlgn="base" hangingPunct="0">
        <a:spcBef>
          <a:spcPct val="50000"/>
        </a:spcBef>
        <a:spcAft>
          <a:spcPct val="0"/>
        </a:spcAft>
        <a:buChar char="»"/>
        <a:defRPr sz="2800">
          <a:solidFill>
            <a:schemeClr val="tx1"/>
          </a:solidFill>
          <a:latin typeface="+mn-lt"/>
        </a:defRPr>
      </a:lvl5pPr>
      <a:lvl6pPr marL="2514600" indent="-228600" algn="just" rtl="0" fontAlgn="base">
        <a:spcBef>
          <a:spcPct val="50000"/>
        </a:spcBef>
        <a:spcAft>
          <a:spcPct val="0"/>
        </a:spcAft>
        <a:buChar char="»"/>
        <a:defRPr sz="2800">
          <a:solidFill>
            <a:srgbClr val="1D3177"/>
          </a:solidFill>
          <a:latin typeface="+mn-lt"/>
        </a:defRPr>
      </a:lvl6pPr>
      <a:lvl7pPr marL="2971800" indent="-228600" algn="just" rtl="0" fontAlgn="base">
        <a:spcBef>
          <a:spcPct val="50000"/>
        </a:spcBef>
        <a:spcAft>
          <a:spcPct val="0"/>
        </a:spcAft>
        <a:buChar char="»"/>
        <a:defRPr sz="2800">
          <a:solidFill>
            <a:srgbClr val="1D3177"/>
          </a:solidFill>
          <a:latin typeface="+mn-lt"/>
        </a:defRPr>
      </a:lvl7pPr>
      <a:lvl8pPr marL="3429000" indent="-228600" algn="just" rtl="0" fontAlgn="base">
        <a:spcBef>
          <a:spcPct val="50000"/>
        </a:spcBef>
        <a:spcAft>
          <a:spcPct val="0"/>
        </a:spcAft>
        <a:buChar char="»"/>
        <a:defRPr sz="2800">
          <a:solidFill>
            <a:srgbClr val="1D3177"/>
          </a:solidFill>
          <a:latin typeface="+mn-lt"/>
        </a:defRPr>
      </a:lvl8pPr>
      <a:lvl9pPr marL="3886200" indent="-228600" algn="just" rtl="0" fontAlgn="base">
        <a:spcBef>
          <a:spcPct val="50000"/>
        </a:spcBef>
        <a:spcAft>
          <a:spcPct val="0"/>
        </a:spcAft>
        <a:buChar char="»"/>
        <a:defRPr sz="2800">
          <a:solidFill>
            <a:srgbClr val="1D31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ctrTitle" idx="4294967295"/>
          </p:nvPr>
        </p:nvSpPr>
        <p:spPr>
          <a:xfrm>
            <a:off x="685799" y="1143000"/>
            <a:ext cx="7918451" cy="3798168"/>
          </a:xfrm>
        </p:spPr>
        <p:txBody>
          <a:bodyPr/>
          <a:lstStyle/>
          <a:p>
            <a:pPr eaLnBrk="1" hangingPunct="1">
              <a:defRPr/>
            </a:pPr>
            <a:r>
              <a:rPr lang="hr-HR" sz="3600" dirty="0">
                <a:effectLst>
                  <a:outerShdw blurRad="38100" dist="38100" dir="2700000" algn="tl">
                    <a:srgbClr val="C0C0C0"/>
                  </a:outerShdw>
                </a:effectLst>
              </a:rPr>
              <a:t>Roditeljsko staranje – uvodna razmatanja</a:t>
            </a:r>
            <a:br>
              <a:rPr lang="hr-HR" sz="3600" dirty="0">
                <a:effectLst>
                  <a:outerShdw blurRad="38100" dist="38100" dir="2700000" algn="tl">
                    <a:srgbClr val="C0C0C0"/>
                  </a:outerShdw>
                </a:effectLst>
              </a:rPr>
            </a:br>
            <a:r>
              <a:rPr lang="hr-HR" sz="3600" dirty="0">
                <a:effectLst>
                  <a:outerShdw blurRad="38100" dist="38100" dir="2700000" algn="tl">
                    <a:srgbClr val="C0C0C0"/>
                  </a:outerShdw>
                </a:effectLst>
              </a:rPr>
              <a:t>Prof. dr. Džamna Duman</a:t>
            </a:r>
            <a:br>
              <a:rPr lang="hr-HR" sz="3600" dirty="0">
                <a:effectLst>
                  <a:outerShdw blurRad="38100" dist="38100" dir="2700000" algn="tl">
                    <a:srgbClr val="C0C0C0"/>
                  </a:outerShdw>
                </a:effectLst>
              </a:rPr>
            </a:br>
            <a:r>
              <a:rPr lang="hr-HR" sz="3600" dirty="0">
                <a:effectLst>
                  <a:outerShdw blurRad="38100" dist="38100" dir="2700000" algn="tl">
                    <a:srgbClr val="C0C0C0"/>
                  </a:outerShdw>
                </a:effectLst>
              </a:rPr>
              <a:t> 9 sedmica</a:t>
            </a:r>
            <a:endParaRPr lang="en-GB" sz="3600" dirty="0">
              <a:effectLst>
                <a:outerShdw blurRad="38100" dist="38100" dir="2700000" algn="tl">
                  <a:srgbClr val="C0C0C0"/>
                </a:outerShdw>
              </a:effectLst>
            </a:endParaRPr>
          </a:p>
        </p:txBody>
      </p:sp>
      <p:sp>
        <p:nvSpPr>
          <p:cNvPr id="15362" name="Rectangle 3"/>
          <p:cNvSpPr>
            <a:spLocks noGrp="1" noChangeArrowheads="1"/>
          </p:cNvSpPr>
          <p:nvPr>
            <p:ph type="subTitle" idx="4294967295"/>
          </p:nvPr>
        </p:nvSpPr>
        <p:spPr>
          <a:xfrm>
            <a:off x="684213" y="3886200"/>
            <a:ext cx="7920037" cy="1828800"/>
          </a:xfrm>
        </p:spPr>
        <p:txBody>
          <a:bodyPr/>
          <a:lstStyle/>
          <a:p>
            <a:pPr marL="0" indent="0" algn="ctr" eaLnBrk="1" hangingPunct="1">
              <a:buFont typeface="Wingdings" pitchFamily="2" charset="2"/>
              <a:buNone/>
            </a:pPr>
            <a:endParaRPr lang="hr-HR" sz="3200" b="1" dirty="0"/>
          </a:p>
          <a:p>
            <a:pPr marL="0" indent="0" algn="ctr" eaLnBrk="1" hangingPunct="1">
              <a:buFont typeface="Wingdings" pitchFamily="2" charset="2"/>
              <a:buNone/>
            </a:pPr>
            <a:endParaRPr lang="hr-HR" sz="3200" b="1" dirty="0"/>
          </a:p>
          <a:p>
            <a:pPr marL="0" indent="0" algn="ctr" eaLnBrk="1" hangingPunct="1">
              <a:buFont typeface="Wingdings" pitchFamily="2" charset="2"/>
              <a:buNone/>
            </a:pPr>
            <a:endParaRPr lang="hr-HR" sz="2400" b="1" dirty="0"/>
          </a:p>
          <a:p>
            <a:pPr marL="0" indent="0" algn="ctr" eaLnBrk="1" hangingPunct="1">
              <a:buFont typeface="Wingdings" pitchFamily="2" charset="2"/>
              <a:buNone/>
            </a:pPr>
            <a:endParaRPr lang="en-GB"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ln/>
        </p:spPr>
        <p:txBody>
          <a:bodyPr/>
          <a:lstStyle/>
          <a:p>
            <a:r>
              <a:rPr lang="hr-HR"/>
              <a:t>Pravo i dužnost</a:t>
            </a:r>
          </a:p>
        </p:txBody>
      </p:sp>
      <p:sp>
        <p:nvSpPr>
          <p:cNvPr id="52226" name="Content Placeholder 2"/>
          <p:cNvSpPr>
            <a:spLocks noGrp="1"/>
          </p:cNvSpPr>
          <p:nvPr>
            <p:ph idx="1"/>
          </p:nvPr>
        </p:nvSpPr>
        <p:spPr/>
        <p:txBody>
          <a:bodyPr/>
          <a:lstStyle/>
          <a:p>
            <a:endParaRPr lang="hr-HR"/>
          </a:p>
          <a:p>
            <a:r>
              <a:rPr lang="hr-HR"/>
              <a:t>Uzajamnost prava i dužnosti</a:t>
            </a:r>
          </a:p>
          <a:p>
            <a:r>
              <a:rPr lang="hr-HR"/>
              <a:t>Odgovoran roditelj – neodgovoran roditelj</a:t>
            </a:r>
          </a:p>
          <a:p>
            <a:r>
              <a:rPr lang="hr-HR"/>
              <a:t>Roditeljstvo </a:t>
            </a:r>
          </a:p>
          <a:p>
            <a:r>
              <a:rPr lang="hr-HR"/>
              <a:t>Djetinjstvo </a:t>
            </a:r>
          </a:p>
          <a:p>
            <a:endParaRPr lang="hr-H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ln/>
        </p:spPr>
        <p:txBody>
          <a:bodyPr/>
          <a:lstStyle/>
          <a:p>
            <a:r>
              <a:rPr lang="hr-HR"/>
              <a:t>Privatno i javno područje </a:t>
            </a:r>
          </a:p>
        </p:txBody>
      </p:sp>
      <p:sp>
        <p:nvSpPr>
          <p:cNvPr id="54274" name="Content Placeholder 2"/>
          <p:cNvSpPr>
            <a:spLocks noGrp="1"/>
          </p:cNvSpPr>
          <p:nvPr>
            <p:ph idx="1"/>
          </p:nvPr>
        </p:nvSpPr>
        <p:spPr/>
        <p:txBody>
          <a:bodyPr/>
          <a:lstStyle/>
          <a:p>
            <a:endParaRPr lang="hr-HR"/>
          </a:p>
          <a:p>
            <a:r>
              <a:rPr lang="hr-HR"/>
              <a:t>Mjesto i “debljina” granice između privatnog i javnog područja</a:t>
            </a:r>
          </a:p>
          <a:p>
            <a:r>
              <a:rPr lang="hr-HR"/>
              <a:t>Odnosi roditelja i djece – složena privatnost s implikacijama diskretnosti</a:t>
            </a:r>
          </a:p>
          <a:p>
            <a:r>
              <a:rPr lang="hr-HR"/>
              <a:t>Pravo roditeljske odgovornosti – usmjerenost prema suštinskoj ravnopravnosti ljudi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ln/>
        </p:spPr>
        <p:txBody>
          <a:bodyPr/>
          <a:lstStyle/>
          <a:p>
            <a:r>
              <a:rPr lang="hr-HR"/>
              <a:t>Roditelj u središtu – dijete u središtu</a:t>
            </a:r>
          </a:p>
        </p:txBody>
      </p:sp>
      <p:sp>
        <p:nvSpPr>
          <p:cNvPr id="56322" name="Content Placeholder 2"/>
          <p:cNvSpPr>
            <a:spLocks noGrp="1"/>
          </p:cNvSpPr>
          <p:nvPr>
            <p:ph idx="1"/>
          </p:nvPr>
        </p:nvSpPr>
        <p:spPr/>
        <p:txBody>
          <a:bodyPr/>
          <a:lstStyle/>
          <a:p>
            <a:r>
              <a:rPr lang="hr-HR"/>
              <a:t>Neosporivost i neotuđivost roditeljske odgovornosti</a:t>
            </a:r>
          </a:p>
          <a:p>
            <a:r>
              <a:rPr lang="hr-HR"/>
              <a:t>Realiziranje sadržaja roditeljske odgovornosti u skladu s najboljim interesom djeteta</a:t>
            </a:r>
          </a:p>
          <a:p>
            <a:r>
              <a:rPr lang="hr-HR"/>
              <a:t>Idealno roditeljstvo – ideal društva</a:t>
            </a:r>
          </a:p>
          <a:p>
            <a:r>
              <a:rPr lang="hr-HR"/>
              <a:t>Osigurati održavanje optimalne raspodjele roditeljskih odgovornosti  u slučajevima kada je idealna zajednica poremećena, ili kada primi druge oblike (rastava, razvod, spriječenost, i slično)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ln/>
        </p:spPr>
        <p:txBody>
          <a:bodyPr/>
          <a:lstStyle/>
          <a:p>
            <a:r>
              <a:rPr lang="hr-HR"/>
              <a:t>Zamisao odgovornosti</a:t>
            </a:r>
          </a:p>
        </p:txBody>
      </p:sp>
      <p:sp>
        <p:nvSpPr>
          <p:cNvPr id="58370" name="Content Placeholder 2"/>
          <p:cNvSpPr>
            <a:spLocks noGrp="1"/>
          </p:cNvSpPr>
          <p:nvPr>
            <p:ph idx="1"/>
          </p:nvPr>
        </p:nvSpPr>
        <p:spPr/>
        <p:txBody>
          <a:bodyPr/>
          <a:lstStyle/>
          <a:p>
            <a:endParaRPr lang="hr-HR"/>
          </a:p>
          <a:p>
            <a:r>
              <a:rPr lang="hr-HR"/>
              <a:t>Priznanje subjektiviteta djeteta</a:t>
            </a:r>
          </a:p>
          <a:p>
            <a:r>
              <a:rPr lang="hr-HR"/>
              <a:t>Odgovornost (roditelja – djeteta) – temeljni termin porodičnog prava</a:t>
            </a:r>
          </a:p>
          <a:p>
            <a:r>
              <a:rPr lang="hr-HR"/>
              <a:t>Odgovornost roditelja </a:t>
            </a:r>
            <a:r>
              <a:rPr lang="hr-HR">
                <a:cs typeface="Arial" charset="0"/>
              </a:rPr>
              <a:t>↔ </a:t>
            </a:r>
            <a:r>
              <a:rPr lang="hr-HR"/>
              <a:t>odgovornost djeteta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ln/>
        </p:spPr>
        <p:txBody>
          <a:bodyPr/>
          <a:lstStyle/>
          <a:p>
            <a:r>
              <a:rPr lang="hr-HR"/>
              <a:t>Pravo roditeljske odgovornosti </a:t>
            </a:r>
          </a:p>
        </p:txBody>
      </p:sp>
      <p:sp>
        <p:nvSpPr>
          <p:cNvPr id="60418" name="Content Placeholder 2"/>
          <p:cNvSpPr>
            <a:spLocks noGrp="1"/>
          </p:cNvSpPr>
          <p:nvPr>
            <p:ph idx="1"/>
          </p:nvPr>
        </p:nvSpPr>
        <p:spPr/>
        <p:txBody>
          <a:bodyPr/>
          <a:lstStyle/>
          <a:p>
            <a:endParaRPr lang="hr-HR"/>
          </a:p>
          <a:p>
            <a:pPr>
              <a:buFont typeface="Wingdings" pitchFamily="2" charset="2"/>
              <a:buNone/>
            </a:pPr>
            <a:endParaRPr lang="hr-HR"/>
          </a:p>
          <a:p>
            <a:r>
              <a:rPr lang="hr-HR"/>
              <a:t>Uvesti u bosanskohercegovačku pravnu teoriju</a:t>
            </a:r>
          </a:p>
          <a:p>
            <a:r>
              <a:rPr lang="hr-HR"/>
              <a:t>Pokretanje programa transformiranja postojećih pravnih rješenja</a:t>
            </a:r>
          </a:p>
          <a:p>
            <a:r>
              <a:rPr lang="hr-HR"/>
              <a:t>Razvoj i primjena univerzitetskih programa </a:t>
            </a:r>
          </a:p>
          <a:p>
            <a:pPr>
              <a:buFont typeface="Wingdings" pitchFamily="2" charset="2"/>
              <a:buNone/>
            </a:pPr>
            <a:endParaRPr lang="hr-H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ln/>
        </p:spPr>
        <p:txBody>
          <a:bodyPr/>
          <a:lstStyle/>
          <a:p>
            <a:endParaRPr lang="en-GB"/>
          </a:p>
        </p:txBody>
      </p:sp>
      <p:sp>
        <p:nvSpPr>
          <p:cNvPr id="62466" name="Rectangle 3"/>
          <p:cNvSpPr>
            <a:spLocks noGrp="1" noChangeArrowheads="1"/>
          </p:cNvSpPr>
          <p:nvPr>
            <p:ph type="body" idx="1"/>
          </p:nvPr>
        </p:nvSpPr>
        <p:spPr>
          <a:xfrm>
            <a:off x="468313" y="1125538"/>
            <a:ext cx="8675687" cy="5446712"/>
          </a:xfrm>
        </p:spPr>
        <p:txBody>
          <a:bodyPr/>
          <a:lstStyle/>
          <a:p>
            <a:pPr algn="ctr">
              <a:buFont typeface="Wingdings" pitchFamily="2" charset="2"/>
              <a:buNone/>
            </a:pPr>
            <a:endParaRPr lang="hr-HR" sz="2400" i="1"/>
          </a:p>
          <a:p>
            <a:pPr>
              <a:buFont typeface="Wingdings" pitchFamily="2" charset="2"/>
              <a:buNone/>
            </a:pPr>
            <a:endParaRPr lang="hr-HR" sz="2400" i="1"/>
          </a:p>
          <a:p>
            <a:pPr>
              <a:buFont typeface="Wingdings" pitchFamily="2" charset="2"/>
              <a:buNone/>
            </a:pPr>
            <a:r>
              <a:rPr lang="hr-HR" i="1"/>
              <a:t>	Ako je ikada postojalo područje prava koje je zahtijevalo pravnu znanost pluralizma, dostojanstvo i samilost, to je uređenje porodica i porodičnog prava. </a:t>
            </a:r>
          </a:p>
          <a:p>
            <a:pPr>
              <a:buFont typeface="Wingdings" pitchFamily="2" charset="2"/>
              <a:buNone/>
            </a:pPr>
            <a:endParaRPr lang="hr-HR" sz="2400"/>
          </a:p>
          <a:p>
            <a:pPr algn="r">
              <a:buFont typeface="Wingdings" pitchFamily="2" charset="2"/>
              <a:buNone/>
            </a:pPr>
            <a:r>
              <a:rPr lang="hr-HR" sz="2400" i="1"/>
              <a:t>(McGlinn, 2006)</a:t>
            </a:r>
            <a:endParaRPr lang="hr-HR" sz="2400"/>
          </a:p>
          <a:p>
            <a:pPr algn="ctr">
              <a:buFont typeface="Wingdings" pitchFamily="2" charset="2"/>
              <a:buNone/>
            </a:pPr>
            <a:r>
              <a:rPr lang="hr-HR" sz="2400" i="1"/>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ctrTitle" idx="4294967295"/>
          </p:nvPr>
        </p:nvSpPr>
        <p:spPr>
          <a:xfrm>
            <a:off x="685800" y="1916113"/>
            <a:ext cx="7772400" cy="1684337"/>
          </a:xfrm>
        </p:spPr>
        <p:txBody>
          <a:bodyPr/>
          <a:lstStyle/>
          <a:p>
            <a:pPr eaLnBrk="1" hangingPunct="1">
              <a:defRPr/>
            </a:pPr>
            <a:r>
              <a:rPr lang="hr-HR" sz="3600" dirty="0">
                <a:effectLst>
                  <a:outerShdw blurRad="38100" dist="38100" dir="2700000" algn="tl">
                    <a:srgbClr val="C0C0C0"/>
                  </a:outerShdw>
                </a:effectLst>
              </a:rPr>
              <a:t>Ostvarivanje roditeljskog staranja: savremeni pravni okvir</a:t>
            </a:r>
            <a:endParaRPr lang="en-GB" sz="3600" dirty="0">
              <a:effectLst>
                <a:outerShdw blurRad="38100" dist="38100" dir="2700000" algn="tl">
                  <a:srgbClr val="C0C0C0"/>
                </a:outerShdw>
              </a:effectLst>
            </a:endParaRPr>
          </a:p>
        </p:txBody>
      </p:sp>
      <p:sp>
        <p:nvSpPr>
          <p:cNvPr id="64514" name="Rectangle 3"/>
          <p:cNvSpPr>
            <a:spLocks noGrp="1" noChangeArrowheads="1"/>
          </p:cNvSpPr>
          <p:nvPr>
            <p:ph type="subTitle" idx="4294967295"/>
          </p:nvPr>
        </p:nvSpPr>
        <p:spPr>
          <a:xfrm>
            <a:off x="684213" y="3886200"/>
            <a:ext cx="7920037" cy="1828800"/>
          </a:xfrm>
        </p:spPr>
        <p:txBody>
          <a:bodyPr/>
          <a:lstStyle/>
          <a:p>
            <a:pPr marL="0" indent="0" algn="ctr" eaLnBrk="1" hangingPunct="1">
              <a:buFont typeface="Wingdings" pitchFamily="2" charset="2"/>
              <a:buNone/>
            </a:pPr>
            <a:endParaRPr lang="hr-HR" sz="2400" b="1"/>
          </a:p>
          <a:p>
            <a:pPr marL="0" indent="0" algn="ctr" eaLnBrk="1" hangingPunct="1">
              <a:buFont typeface="Wingdings" pitchFamily="2" charset="2"/>
              <a:buNone/>
            </a:pPr>
            <a:r>
              <a:rPr lang="hr-HR" sz="3200" b="1"/>
              <a:t>Doktorska disertacija</a:t>
            </a:r>
          </a:p>
          <a:p>
            <a:pPr marL="0" indent="0" algn="ctr" eaLnBrk="1" hangingPunct="1">
              <a:buFont typeface="Wingdings" pitchFamily="2" charset="2"/>
              <a:buNone/>
            </a:pPr>
            <a:endParaRPr lang="hr-HR" sz="3200" b="1"/>
          </a:p>
          <a:p>
            <a:pPr marL="0" indent="0" algn="ctr" eaLnBrk="1" hangingPunct="1">
              <a:buFont typeface="Wingdings" pitchFamily="2" charset="2"/>
              <a:buNone/>
            </a:pPr>
            <a:r>
              <a:rPr lang="hr-HR" sz="2400" b="1"/>
              <a:t>25. juli 2014. godine</a:t>
            </a:r>
          </a:p>
          <a:p>
            <a:pPr marL="0" indent="0" algn="ctr" eaLnBrk="1" hangingPunct="1">
              <a:buFont typeface="Wingdings" pitchFamily="2" charset="2"/>
              <a:buNone/>
            </a:pPr>
            <a:endParaRPr lang="en-GB" sz="2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ln/>
        </p:spPr>
        <p:txBody>
          <a:bodyPr/>
          <a:lstStyle/>
          <a:p>
            <a:r>
              <a:rPr lang="hr-HR"/>
              <a:t>Problem</a:t>
            </a:r>
            <a:endParaRPr lang="en-GB"/>
          </a:p>
        </p:txBody>
      </p:sp>
      <p:sp>
        <p:nvSpPr>
          <p:cNvPr id="17410" name="Rectangle 3"/>
          <p:cNvSpPr>
            <a:spLocks noGrp="1" noChangeArrowheads="1"/>
          </p:cNvSpPr>
          <p:nvPr>
            <p:ph type="body" idx="1"/>
          </p:nvPr>
        </p:nvSpPr>
        <p:spPr/>
        <p:txBody>
          <a:bodyPr/>
          <a:lstStyle/>
          <a:p>
            <a:endParaRPr lang="hr-HR"/>
          </a:p>
          <a:p>
            <a:r>
              <a:rPr lang="hr-HR"/>
              <a:t>Komplementarnost prava i dužnosti roditelja i djece – vjerovatno najsloženija uzajamnost koja se tiče ukupnosti kulture, a tako i politike i prava, i religije i etike</a:t>
            </a:r>
          </a:p>
          <a:p>
            <a:r>
              <a:rPr lang="hr-HR"/>
              <a:t>Nepovredivost dostojanstva djeteta </a:t>
            </a:r>
          </a:p>
          <a:p>
            <a:r>
              <a:rPr lang="hr-HR"/>
              <a:t>Odgovornost roditelja </a:t>
            </a:r>
          </a:p>
          <a:p>
            <a:pPr>
              <a:buFont typeface="Wingdings" pitchFamily="2" charset="2"/>
              <a:buNone/>
            </a:pP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ln/>
        </p:spPr>
        <p:txBody>
          <a:bodyPr/>
          <a:lstStyle/>
          <a:p>
            <a:r>
              <a:rPr lang="hr-HR"/>
              <a:t>Problem</a:t>
            </a:r>
            <a:endParaRPr lang="en-GB"/>
          </a:p>
        </p:txBody>
      </p:sp>
      <p:sp>
        <p:nvSpPr>
          <p:cNvPr id="19458" name="Rectangle 3"/>
          <p:cNvSpPr>
            <a:spLocks noGrp="1" noChangeArrowheads="1"/>
          </p:cNvSpPr>
          <p:nvPr>
            <p:ph type="body" idx="1"/>
          </p:nvPr>
        </p:nvSpPr>
        <p:spPr/>
        <p:txBody>
          <a:bodyPr/>
          <a:lstStyle/>
          <a:p>
            <a:pPr>
              <a:buFont typeface="Wingdings" pitchFamily="2" charset="2"/>
              <a:buNone/>
            </a:pPr>
            <a:endParaRPr lang="hr-HR"/>
          </a:p>
          <a:p>
            <a:r>
              <a:rPr lang="hr-HR"/>
              <a:t>Komplementarnost prava i dužnosti roditelja i djece – vjerovatno najsloženija uzajamnost koja se tiče ukupnosti kulture, a tako i politike i prava, i religije i etike</a:t>
            </a:r>
          </a:p>
          <a:p>
            <a:r>
              <a:rPr lang="hr-HR"/>
              <a:t>Nepovredivost dostojanstva djeteta </a:t>
            </a:r>
          </a:p>
          <a:p>
            <a:r>
              <a:rPr lang="hr-HR"/>
              <a:t>Odgovornost roditelja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ln/>
        </p:spPr>
        <p:txBody>
          <a:bodyPr/>
          <a:lstStyle/>
          <a:p>
            <a:r>
              <a:rPr lang="hr-HR"/>
              <a:t>Institut roditeljskog staranja/roditeljske odgovornosti</a:t>
            </a:r>
            <a:endParaRPr lang="en-GB"/>
          </a:p>
        </p:txBody>
      </p:sp>
      <p:sp>
        <p:nvSpPr>
          <p:cNvPr id="33794" name="Rectangle 3"/>
          <p:cNvSpPr>
            <a:spLocks noGrp="1" noChangeArrowheads="1"/>
          </p:cNvSpPr>
          <p:nvPr>
            <p:ph type="body" idx="1"/>
          </p:nvPr>
        </p:nvSpPr>
        <p:spPr/>
        <p:txBody>
          <a:bodyPr/>
          <a:lstStyle/>
          <a:p>
            <a:endParaRPr lang="hr-HR"/>
          </a:p>
          <a:p>
            <a:r>
              <a:rPr lang="hr-HR"/>
              <a:t>Šta je to odgovornost?</a:t>
            </a:r>
          </a:p>
          <a:p>
            <a:pPr>
              <a:buFont typeface="Wingdings" pitchFamily="2" charset="2"/>
              <a:buNone/>
            </a:pPr>
            <a:endParaRPr lang="hr-HR"/>
          </a:p>
          <a:p>
            <a:r>
              <a:rPr lang="hr-HR"/>
              <a:t>Roditeljska odgovornost</a:t>
            </a:r>
          </a:p>
          <a:p>
            <a:pPr>
              <a:buFont typeface="Wingdings" pitchFamily="2" charset="2"/>
              <a:buNone/>
            </a:pPr>
            <a:endParaRPr lang="hr-HR"/>
          </a:p>
          <a:p>
            <a:r>
              <a:rPr lang="hr-HR"/>
              <a:t>Neosporivo pravo djeteta </a:t>
            </a:r>
          </a:p>
          <a:p>
            <a:pPr>
              <a:buFont typeface="Wingdings" pitchFamily="2" charset="2"/>
              <a:buNone/>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ln/>
        </p:spPr>
        <p:txBody>
          <a:bodyPr/>
          <a:lstStyle/>
          <a:p>
            <a:r>
              <a:rPr lang="hr-HR"/>
              <a:t>Institut roditeljskog staranja/roditeljske odgovornosti</a:t>
            </a:r>
            <a:endParaRPr lang="en-GB"/>
          </a:p>
        </p:txBody>
      </p:sp>
      <p:sp>
        <p:nvSpPr>
          <p:cNvPr id="35842" name="Rectangle 3"/>
          <p:cNvSpPr>
            <a:spLocks noGrp="1" noChangeArrowheads="1"/>
          </p:cNvSpPr>
          <p:nvPr>
            <p:ph type="body" idx="1"/>
          </p:nvPr>
        </p:nvSpPr>
        <p:spPr/>
        <p:txBody>
          <a:bodyPr/>
          <a:lstStyle/>
          <a:p>
            <a:endParaRPr lang="hr-HR"/>
          </a:p>
          <a:p>
            <a:r>
              <a:rPr lang="hr-HR"/>
              <a:t>Šta je to odgovornost?</a:t>
            </a:r>
          </a:p>
          <a:p>
            <a:pPr>
              <a:buFont typeface="Wingdings" pitchFamily="2" charset="2"/>
              <a:buNone/>
            </a:pPr>
            <a:endParaRPr lang="hr-HR"/>
          </a:p>
          <a:p>
            <a:r>
              <a:rPr lang="hr-HR"/>
              <a:t>Roditeljska odgovornost</a:t>
            </a:r>
          </a:p>
          <a:p>
            <a:pPr>
              <a:buFont typeface="Wingdings" pitchFamily="2" charset="2"/>
              <a:buNone/>
            </a:pPr>
            <a:endParaRPr lang="hr-HR"/>
          </a:p>
          <a:p>
            <a:r>
              <a:rPr lang="hr-HR"/>
              <a:t>Neosporivo pravo djeteta </a:t>
            </a:r>
          </a:p>
          <a:p>
            <a:pPr>
              <a:buFont typeface="Wingdings" pitchFamily="2" charset="2"/>
              <a:buNone/>
            </a:pP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ln/>
        </p:spPr>
        <p:txBody>
          <a:bodyPr/>
          <a:lstStyle/>
          <a:p>
            <a:r>
              <a:rPr lang="hr-HR"/>
              <a:t>Sadržaji roditeljskog staranja/roditeljske odgovornosti</a:t>
            </a:r>
            <a:endParaRPr lang="en-GB"/>
          </a:p>
        </p:txBody>
      </p:sp>
      <p:sp>
        <p:nvSpPr>
          <p:cNvPr id="37890" name="Rectangle 3"/>
          <p:cNvSpPr>
            <a:spLocks noGrp="1" noChangeArrowheads="1"/>
          </p:cNvSpPr>
          <p:nvPr>
            <p:ph type="body" idx="1"/>
          </p:nvPr>
        </p:nvSpPr>
        <p:spPr/>
        <p:txBody>
          <a:bodyPr/>
          <a:lstStyle/>
          <a:p>
            <a:endParaRPr lang="hr-HR"/>
          </a:p>
          <a:p>
            <a:r>
              <a:rPr lang="hr-HR"/>
              <a:t>Pravo na ime</a:t>
            </a:r>
          </a:p>
          <a:p>
            <a:r>
              <a:rPr lang="hr-HR"/>
              <a:t>Religijsko opredjeljenje</a:t>
            </a:r>
          </a:p>
          <a:p>
            <a:r>
              <a:rPr lang="hr-HR"/>
              <a:t>Obrazovanje</a:t>
            </a:r>
          </a:p>
          <a:p>
            <a:r>
              <a:rPr lang="hr-HR"/>
              <a:t>Kažnjavanje</a:t>
            </a:r>
          </a:p>
          <a:p>
            <a:r>
              <a:rPr lang="hr-HR"/>
              <a:t>Zdravlje </a:t>
            </a:r>
          </a:p>
          <a:p>
            <a:r>
              <a:rPr lang="hr-HR"/>
              <a:t>Veza s roditeljima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ln/>
        </p:spPr>
        <p:txBody>
          <a:bodyPr/>
          <a:lstStyle/>
          <a:p>
            <a:r>
              <a:rPr lang="hr-HR"/>
              <a:t>Sadržaji roditeljskog staranja/roditeljske odgovornosti</a:t>
            </a:r>
            <a:endParaRPr lang="en-GB"/>
          </a:p>
        </p:txBody>
      </p:sp>
      <p:sp>
        <p:nvSpPr>
          <p:cNvPr id="39938" name="Rectangle 3"/>
          <p:cNvSpPr>
            <a:spLocks noGrp="1" noChangeArrowheads="1"/>
          </p:cNvSpPr>
          <p:nvPr>
            <p:ph type="body" idx="1"/>
          </p:nvPr>
        </p:nvSpPr>
        <p:spPr/>
        <p:txBody>
          <a:bodyPr/>
          <a:lstStyle/>
          <a:p>
            <a:endParaRPr lang="hr-HR"/>
          </a:p>
          <a:p>
            <a:r>
              <a:rPr lang="hr-HR"/>
              <a:t>Pravo na ime</a:t>
            </a:r>
          </a:p>
          <a:p>
            <a:r>
              <a:rPr lang="hr-HR"/>
              <a:t>Religijsko opredjeljenje</a:t>
            </a:r>
          </a:p>
          <a:p>
            <a:r>
              <a:rPr lang="hr-HR"/>
              <a:t>Obrazovanje</a:t>
            </a:r>
          </a:p>
          <a:p>
            <a:r>
              <a:rPr lang="hr-HR"/>
              <a:t>Kažnjavanje</a:t>
            </a:r>
          </a:p>
          <a:p>
            <a:r>
              <a:rPr lang="hr-HR"/>
              <a:t>Zdravlje </a:t>
            </a:r>
          </a:p>
          <a:p>
            <a:r>
              <a:rPr lang="hr-HR"/>
              <a:t>Veza s roditeljima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ln/>
        </p:spPr>
        <p:txBody>
          <a:bodyPr/>
          <a:lstStyle/>
          <a:p>
            <a:r>
              <a:rPr lang="hr-HR"/>
              <a:t>Izvori prava i internacionalne politike </a:t>
            </a:r>
            <a:endParaRPr lang="en-GB" i="1"/>
          </a:p>
        </p:txBody>
      </p:sp>
      <p:sp>
        <p:nvSpPr>
          <p:cNvPr id="41986" name="Rectangle 3"/>
          <p:cNvSpPr>
            <a:spLocks noGrp="1" noChangeArrowheads="1"/>
          </p:cNvSpPr>
          <p:nvPr>
            <p:ph type="body" idx="1"/>
          </p:nvPr>
        </p:nvSpPr>
        <p:spPr/>
        <p:txBody>
          <a:bodyPr/>
          <a:lstStyle/>
          <a:p>
            <a:endParaRPr lang="hr-HR"/>
          </a:p>
          <a:p>
            <a:r>
              <a:rPr lang="hr-HR"/>
              <a:t>Ujedinjene Nacije </a:t>
            </a:r>
          </a:p>
          <a:p>
            <a:r>
              <a:rPr lang="hr-HR"/>
              <a:t>Haška konferencija </a:t>
            </a:r>
          </a:p>
          <a:p>
            <a:r>
              <a:rPr lang="hr-HR"/>
              <a:t>Vijeće Evrope </a:t>
            </a:r>
          </a:p>
          <a:p>
            <a:r>
              <a:rPr lang="hr-HR"/>
              <a:t>Evropska unija </a:t>
            </a:r>
          </a:p>
          <a:p>
            <a:r>
              <a:rPr lang="hr-HR"/>
              <a:t>Principi roditeljske odgovornosti </a:t>
            </a:r>
          </a:p>
          <a:p>
            <a:endParaRPr lang="hr-HR"/>
          </a:p>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ln/>
        </p:spPr>
        <p:txBody>
          <a:bodyPr/>
          <a:lstStyle/>
          <a:p>
            <a:r>
              <a:rPr lang="hr-HR"/>
              <a:t>Čovjek, društvo i država</a:t>
            </a:r>
          </a:p>
        </p:txBody>
      </p:sp>
      <p:sp>
        <p:nvSpPr>
          <p:cNvPr id="50178" name="Content Placeholder 2"/>
          <p:cNvSpPr>
            <a:spLocks noGrp="1"/>
          </p:cNvSpPr>
          <p:nvPr>
            <p:ph idx="1"/>
          </p:nvPr>
        </p:nvSpPr>
        <p:spPr/>
        <p:txBody>
          <a:bodyPr/>
          <a:lstStyle/>
          <a:p>
            <a:endParaRPr lang="hr-HR"/>
          </a:p>
          <a:p>
            <a:r>
              <a:rPr lang="hr-HR"/>
              <a:t>Pitanje odnosa roditelja i djece dobiva nove sadržaje</a:t>
            </a:r>
          </a:p>
          <a:p>
            <a:r>
              <a:rPr lang="hr-HR"/>
              <a:t>Pravo, dužnost, staranje, autoritet </a:t>
            </a:r>
          </a:p>
          <a:p>
            <a:r>
              <a:rPr lang="hr-HR"/>
              <a:t>Najbolji interes djeteta – presudni princip </a:t>
            </a:r>
          </a:p>
          <a:p>
            <a:endParaRPr lang="hr-H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0FDBA1CB6C07544AB565AF2B26D4E92" ma:contentTypeVersion="8" ma:contentTypeDescription="Create a new document." ma:contentTypeScope="" ma:versionID="d4d55e3b557d81d690cddbb3ee697ee7">
  <xsd:schema xmlns:xsd="http://www.w3.org/2001/XMLSchema" xmlns:xs="http://www.w3.org/2001/XMLSchema" xmlns:p="http://schemas.microsoft.com/office/2006/metadata/properties" xmlns:ns3="5b4a7a7f-1320-43dc-b9f8-70f8be41bd09" targetNamespace="http://schemas.microsoft.com/office/2006/metadata/properties" ma:root="true" ma:fieldsID="1811b00447ba920cb4c9fec8aa529430" ns3:_="">
    <xsd:import namespace="5b4a7a7f-1320-43dc-b9f8-70f8be41bd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4a7a7f-1320-43dc-b9f8-70f8be41bd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20082C-7B09-4655-AAD1-9745B8166AB0}">
  <ds:schemaRefs>
    <ds:schemaRef ds:uri="http://schemas.microsoft.com/sharepoint/v3/contenttype/forms"/>
  </ds:schemaRefs>
</ds:datastoreItem>
</file>

<file path=customXml/itemProps2.xml><?xml version="1.0" encoding="utf-8"?>
<ds:datastoreItem xmlns:ds="http://schemas.openxmlformats.org/officeDocument/2006/customXml" ds:itemID="{434C97FB-DC63-4456-96DA-203B1EB678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4a7a7f-1320-43dc-b9f8-70f8be41b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9B03A2-EA2C-4722-829E-A0DF9E2AFB4E}">
  <ds:schemaRefs>
    <ds:schemaRef ds:uri="http://schemas.microsoft.com/office/2006/documentManagement/types"/>
    <ds:schemaRef ds:uri="http://purl.org/dc/elements/1.1/"/>
    <ds:schemaRef ds:uri="http://schemas.microsoft.com/office/2006/metadata/properties"/>
    <ds:schemaRef ds:uri="5b4a7a7f-1320-43dc-b9f8-70f8be41bd09"/>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2165</TotalTime>
  <Words>3130</Words>
  <Application>Microsoft Office PowerPoint</Application>
  <PresentationFormat>On-screen Show (4:3)</PresentationFormat>
  <Paragraphs>160</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Default Design</vt:lpstr>
      <vt:lpstr>Roditeljsko staranje – uvodna razmatanja Prof. dr. Džamna Duman  9 sedmica</vt:lpstr>
      <vt:lpstr>Problem</vt:lpstr>
      <vt:lpstr>Problem</vt:lpstr>
      <vt:lpstr>Institut roditeljskog staranja/roditeljske odgovornosti</vt:lpstr>
      <vt:lpstr>Institut roditeljskog staranja/roditeljske odgovornosti</vt:lpstr>
      <vt:lpstr>Sadržaji roditeljskog staranja/roditeljske odgovornosti</vt:lpstr>
      <vt:lpstr>Sadržaji roditeljskog staranja/roditeljske odgovornosti</vt:lpstr>
      <vt:lpstr>Izvori prava i internacionalne politike </vt:lpstr>
      <vt:lpstr>Čovjek, društvo i država</vt:lpstr>
      <vt:lpstr>Pravo i dužnost</vt:lpstr>
      <vt:lpstr>Privatno i javno područje </vt:lpstr>
      <vt:lpstr>Roditelj u središtu – dijete u središtu</vt:lpstr>
      <vt:lpstr>Zamisao odgovornosti</vt:lpstr>
      <vt:lpstr>Pravo roditeljske odgovornosti </vt:lpstr>
      <vt:lpstr>PowerPoint Presentation</vt:lpstr>
      <vt:lpstr>Ostvarivanje roditeljskog staranja: savremeni pravni okvir</vt:lpstr>
    </vt:vector>
  </TitlesOfParts>
  <Company>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Anesa</dc:creator>
  <cp:lastModifiedBy>Džamna Duman</cp:lastModifiedBy>
  <cp:revision>166</cp:revision>
  <dcterms:created xsi:type="dcterms:W3CDTF">2006-02-07T21:57:41Z</dcterms:created>
  <dcterms:modified xsi:type="dcterms:W3CDTF">2020-04-22T12:15:21Z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0x01010030FDBA1CB6C07544AB565AF2B26D4E92</vt:lpwstr>
  </property>
</Properties>
</file>