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0" r:id="rId4"/>
    <p:sldId id="292" r:id="rId5"/>
    <p:sldId id="259" r:id="rId6"/>
    <p:sldId id="262" r:id="rId7"/>
    <p:sldId id="265" r:id="rId8"/>
    <p:sldId id="269" r:id="rId9"/>
    <p:sldId id="275" r:id="rId10"/>
    <p:sldId id="276" r:id="rId11"/>
    <p:sldId id="277" r:id="rId12"/>
    <p:sldId id="278" r:id="rId13"/>
    <p:sldId id="279" r:id="rId14"/>
    <p:sldId id="284" r:id="rId15"/>
    <p:sldId id="285" r:id="rId16"/>
    <p:sldId id="286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Dugotrajnost postupka- Evropski sud za ljudska prava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Mentorica: PROF. DR Sijerčić- čolič Hajrija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Studentice: DEDIĆ Medina i redžić alma</a:t>
            </a:r>
          </a:p>
        </p:txBody>
      </p:sp>
    </p:spTree>
    <p:extLst>
      <p:ext uri="{BB962C8B-B14F-4D97-AF65-F5344CB8AC3E}">
        <p14:creationId xmlns:p14="http://schemas.microsoft.com/office/powerpoint/2010/main" val="2550582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Analizom kršenja Evropske konvencije o ljudskim pravima i osnovnim slobodama i ukupnog broja presuda koje je Evropski sud za ljudska prava donio za države koje su nekada bile u sastavu Jugoslavije, vidljivo je da je najviše kršeno ljudsko pravo, pravo suđenja u razumnom roku iz člana 6. stav (1) Evropske konvencije o ljudskim pravima i osnovnim slobodama.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tog razloga mnoge susjedne zemlje počele su uvoditi posebne pravne lijekove za zaštitu ovog prava iz razloga što postojeća sredstva za njegovu zaštitu nisu bila efikasna.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Taj djelotvorniji  pravni lijek prevashodno ima za cilj da spriječi povredu prava koja može da nastupi  ili da obezbijedi odgovarajuće obeštećenje za povredu koja je nastupila.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48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2800" b="1" dirty="0"/>
              <a:t>Odnos zakonodavsta, pravosudnih organa Bosne i Hercegovine sa praksom Evropskog suda za ljudska prava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Ratifikacijom Evropske konvencije o ljudskim  pravima i osnovnim slobodama, Bosna i Hercegovina se obavezala da će obezbijediti punu primjenu odredaba ovog međunarodnog ugovora.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će uskladiti svoje zakonodavstvo sa standardima predviđenim konvencijom i da će njeni organi u punoj mjeri poštovati međunarodne norme.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Istovremeno je prihvatila i oblik nadzora nad ispunjavanjem preuzetih obaveza koji predviđa konvencija, odnosno prihvatila je obaveznu nadležnost Evropskog suda za ljudska prava sa sjedištem u Strazburu.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06152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prakse domaćih sudova i broju predmeta koji se odnose na povredu prava suđenja u razumnom roku podsjetit ćemo na slijedeću činjenicu a to je da je Evropski sud za ljudska prava zastupniku Bosne i Hercegovine u prošloj godini prezentirao 63 aplikacije / tužbe koje pokreću pitanja neizvršavanja pravosnažnih presuda ili pretjerane dužine sudskog postupka a ukupna vrijednost aplikacija doseže iznos preko 4. milona konvertibilnih maraka (napomena: </a:t>
            </a:r>
            <a:r>
              <a:rPr lang="bs-Latn-B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večina</a:t>
            </a: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odnosi na predmete iz građanskog pravosuđa).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2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tog razloga kao i razloga povećanog priliva aplikacija koje se nalaze u postupku pred Evropskim sudom za ljudska prava protiv Bosne i Hercegovine, Vijeće ministara BiH usvojilo je set zaključaka s ciljem da se omogući brže i efikasnije izvršenje domaćih sudskih presuda, te postupanje sudova u razumnim rokovima.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Obzirom da je Ustavni sud BiH u više slučajeva utvrdio povredu prava na suđenje u razumnom roku, naložio je provođenje generalnih mjera kao što je uvođenje preventivnog pravnog lijeka koji se odnosi na dužinu postupka (ovo se naročito odnosi na postupke u građanskom pravosuđu).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755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/>
              <a:t>Analiza prijedloga Zakona o zaštiti prava na suđenje u razumnom roku Federacije Bosne i Hercegovine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Vlada Federacije Bosne i Hercegovine, prema odredbi člana 26. Poslovnika o radu Vlade Federacije Bosne i Hercegovine („Službene novine Federacije BiH“, br. 6/10, 37/10 i 62/10) je predložila donošenje Zakona o zaštiti prava na suđenje  u razumnom roku po hitnom postupku.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Osnovni razlog za donošenje ovog  zakona jeste osiguranje mehanizama za zaštitu prava na suđenje u razumnom roku garantiranim odredbama člana II.3 (e), Ustava Bosne i Hercegovine i člana 6. stav 1. Evropske konvencije za zaštitu ljudskih prava i osnovnih sloboda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92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23" y="832000"/>
            <a:ext cx="8761413" cy="70696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Prijedlog zakona podjeljen je u četiri dijela u kojim se definiše  postupak ostvarivanja prava na suđenje u razumnom roku pred sudovima Federacije Bosne i Hercegovine :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Među najznačajnim odredbama  prvog dijela prijedloga izdvaja se član 5. u kojem je taksativno navedeno koja su to pravna sredstva kojima se štiti pravo na  suđenje u razumnom roku, te sam postupak odlučivanja o zahtjevu.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Kroz  drugo poglavlje prijedloga ostvaruje se preventivna funkcija ovog zakona na način da predsjednik suda na osnovu blagovremeno podnesenog, potpunog i osnovanog zahtjeva stranke u sudskom postupku nalaže postupajućem sudiji poduzimanje radnji u konkretnom sudskom postupku u roku od šest mjeseci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189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Treće poglavlje ovog zakonskog prijedloga sadrži odredbe kojima se propisuje zahtjev za isplatu primjerene naknade zbog povrede prava na suđenje u razumnom roku, odnosno preciznije rečeno, sticanje prava, visina novčanog obeštećenja isplata i obezbjeđenje novčanih sredstava.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Odluku  o zahtjevu u formi rješenja donosi postupajući predsjednik  suda.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rješenje stranka ima pravo žalbe predsjedniku neposredno višeg suda, odnosno vijeću Vrhovnog suda Federacije Bosne i Hercegovine ukoliko je rješenje donio predsjednik Vrhovnog suda Federacije Bosne i Hercegovine</a:t>
            </a:r>
            <a:r>
              <a:rPr lang="bs-Latn-BA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830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Prilikom odmjeravanja visine primjerene naknade, u osnovanim zahtjevima predsjednik suda će se rukovoditi mjerilima propisanim članom 6. ovog zakonskog prijedloga.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četvrtom dijelu prijedloga su propisane prelazne i završne odredbe zakonskog prijedloga gdje je predviđeno da kantoni u Federaciji Bosne i Hercegovine pojedina pitanja iz ovog zakonskog prijedloga mogu urediti posebnim zakonom.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931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zaključak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bi se obezbijedilo i funkcionisalo pravo suđenja u razumnom roku možemo zaključiti da je potrebno  uspostaviti sistem efikasnog pravosuđa koji će u prvom redu riješiti problem zaostalih i neriješenih predmeta na način koji je već pomenut reformom pravosudnog sistema i prioritetima rješavanja te da se ne  proizvodu novi zaostaci.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Pored navedenog, potrebno je obezbijediti sistem djelotvornih pravnih lijekova u kojima je u prethodnom dijelu rada bilo riječi, a koji prevashodno imaju za cilj da spriječe povredu ugroženog prava i da se da odgovarajuće obeštećenje za slučaj kršenja ovog prava.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Naravno svi prijedlozi, a pogotovo funkcionalno i efikasno pravosuđe, odnosno brzina rokova odlučivanja ne treba da se dešava na uštrb pravde, pravičnog postupka i onoga što jeste cilj i svrha u jednom sudskom postupku.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1. Uvod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samom uvodu podsjetile bismo da je dužina trajanja sudskih postupaka i učestalost kršenja člana 6. EKLJP i prava suđenja u razumnom roku jedan od ozbiljnijih problema, ne samo našeg domaćeg  nego i susjednog i šireg pravosudnog sistema i to narušava načelo pravne sigurnosti i nepotrebno utiče na pravičnost sudskog postupka. </a:t>
            </a:r>
          </a:p>
          <a:p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Svako, tokom odlučivanja o njegovim građanskim pravima i obavezama ili o </a:t>
            </a:r>
            <a:r>
              <a:rPr lang="bs-Latn-B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krivičnoj</a:t>
            </a:r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optužbi protiv njega, ima pravo na pravičnu i javnu raspravu u razumnom roku pred nezavisnim i </a:t>
            </a:r>
            <a:r>
              <a:rPr lang="bs-Latn-B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nepristrasnim</a:t>
            </a:r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sudom, obrazovanim na osnovu zakona. Presuda se izriče javno, ali se štampa i javnost mogu isključiti s cijelog ili s dijela suđenja u interesu morala, javnog reda ili nacionalne bezbijednosti u demokratskom društvu, kada to zahtijevaju interesi  maloljetnika ili zaštita privatnog života stranaka, ili u meri koja je, po mišljenju suda, nužno potrebna u posebnim okolnostima kada bi javnost mogla da naškodi interesima pravde 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1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 </a:t>
            </a:r>
            <a:r>
              <a:rPr lang="bs-Latn-BA" b="1" dirty="0"/>
              <a:t>Aspekti prava na pravično suđenje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pristup sudu (access to court)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pravnu pomoć (legal aid and advice)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procesnu ravnopravnost (eguality af arms, jednakost oružja)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javno i kontradiktorno suđenje (public hearing)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saslušanje (fair hearing) – Pravo na dokaz (right to proof)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javnu objavu presuda (public pronauncement of judgments)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8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sud ustanovljen zakonom (tribunal established by/aw)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nezavisnost, nepristrasnost u suđenju (impartiality and independence)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suđenje u razumnom roku (reasonable time)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učinkovito izvršenje presuda (effective enforcement)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0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Dugotrajnost postupla u praksi Evropskog suda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Suština ispunjavanja uslova razumnog roka iz Konvencije o zaštiti ljudskih prava i osnovnih sloboda jeste da se preduprijede pretjerano dugi sudski postupci.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tom smislu države su dužne da organizuju svoje pravne sisteme tako da omoguće sudovima da garantuju pravo na dobijanje konačne odluke u razumnom roku.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Dugotrajnost postupka, odnosno kada se analizira pitanje dužine trajanja sudskih postupaka i pravo na suđenje u razumnom roku onda se kao razuman rok iznose različiti stavovi i mišljenja, godina, dvije, tri ili četiri  itd.</a:t>
            </a: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Treba istaći da je razuman rok onaj vremenski period koji je optimalno potreban da se otkloni sumnja u osnovanost optužbe protiv nekog lica. Suđenje ne treba da traje duže nego što je to optimalno potrebno.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53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 </a:t>
            </a:r>
            <a:r>
              <a:rPr lang="bs-Latn-BA" b="1" dirty="0"/>
              <a:t> Kriteriji za ocjenu razmnosti trajanja određenog postupka 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složenosti predmeta 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ponašanja podnosioca predstavki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ponašanje nadležnih organa 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važnosti predmeta spora za </a:t>
            </a:r>
            <a:r>
              <a:rPr lang="bs-Latn-B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podnosioce</a:t>
            </a: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predstavki</a:t>
            </a:r>
          </a:p>
          <a:p>
            <a:pPr lvl="0"/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Evropski sud za ljudska prava, procjena je veoma relativna i specifična od slučaja do slučaja, izuzev onih slučajeva kada se povrede prava na suđenje u razumnom roku učestalo ponavljaju i koje države </a:t>
            </a:r>
            <a:r>
              <a:rPr lang="bs-Latn-B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tolerišu</a:t>
            </a: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nemaju efikasne mehanizme i pravne lijekove da se suprotstave kršenju člana 6. stav (1) Konvencije o ljudskim pravima i slobodama.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6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Krivični postupci - dugotrajnost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jednostavnije postupke oko  3,5 godina (za tri nivoa nadležnosti)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Za tri nivoa nadležnosti i istragu 4 god. i 3 mjeseca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složene postupke, najduže 8. god. i 5 mjeseci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 razmatra da li je ispunjen zahtjev razumnog roka, Evropski sud za ljudska prava uvijek počinje određivanjem roka polazne tačke i kraja perioda koji treba uzeti u razmatranje.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Treba podsjetiti da Evropski sud za ljudska prava ima neograničeno diskreciono pravo prilikom određivanje trenutka u kojem krivični postupak prvi put značajno utiče na situaciju </a:t>
            </a:r>
            <a:r>
              <a:rPr lang="bs-Latn-B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osumnjičenog</a:t>
            </a: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05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Relevantni faktori za utvrđivanje dugotrajnosti postupa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08" y="2551985"/>
            <a:ext cx="8825659" cy="3416300"/>
          </a:xfrm>
        </p:spPr>
        <p:txBody>
          <a:bodyPr/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Postoje tri faktora koji se navode kao relevantni za utvrđivanje dugotrajnosti postupka: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Složenost predmeta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Ponašanje podnosioca prijave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Ponašanje države.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46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63065"/>
            <a:ext cx="8761413" cy="706964"/>
          </a:xfrm>
        </p:spPr>
        <p:txBody>
          <a:bodyPr/>
          <a:lstStyle/>
          <a:p>
            <a:r>
              <a:rPr lang="bs-Latn-BA" b="1" dirty="0"/>
              <a:t> Usklađenost propisa Bosne i Hercegovine  sa propisima i praksom Evropskog suda za ljudska prava</a:t>
            </a:r>
            <a:br>
              <a:rPr lang="en-GB" b="1" dirty="0"/>
            </a:br>
            <a:r>
              <a:rPr lang="bs-Latn-BA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Postupci koji u praksi najčešće dovode do kršenja prava suđenja u razumnom roku a to su uglavnom: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Ponavljanje i ukidanje presuda u toku jednog postupka, kao posljedica grešaka nižih sudova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Vraćanje predmeta na ponovno suđenje kao posljedica tih grešaka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Neaktivnost sudova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Kašnjenja u izradi pismenih otpravaka presuda i dostavljanja strankama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Kašnjenja u zakazivanju prvih ročišta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Prekidi postupaka do okončanja drugih postupaka od značaja za presuđenje.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693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403</TotalTime>
  <Words>1602</Words>
  <Application>Microsoft Office PowerPoint</Application>
  <PresentationFormat>Widescreen</PresentationFormat>
  <Paragraphs>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Times New Roman</vt:lpstr>
      <vt:lpstr>Wingdings</vt:lpstr>
      <vt:lpstr>Wingdings 3</vt:lpstr>
      <vt:lpstr>Ion Boardroom</vt:lpstr>
      <vt:lpstr>Dugotrajnost postupka- Evropski sud za ljudska prava</vt:lpstr>
      <vt:lpstr>1. Uvod </vt:lpstr>
      <vt:lpstr> Aspekti prava na pravično suđenje</vt:lpstr>
      <vt:lpstr>PowerPoint Presentation</vt:lpstr>
      <vt:lpstr>Dugotrajnost postupla u praksi Evropskog suda</vt:lpstr>
      <vt:lpstr>  Kriteriji za ocjenu razmnosti trajanja određenog postupka  </vt:lpstr>
      <vt:lpstr>Krivični postupci - dugotrajnost</vt:lpstr>
      <vt:lpstr>Relevantni faktori za utvrđivanje dugotrajnosti postupa </vt:lpstr>
      <vt:lpstr> Usklađenost propisa Bosne i Hercegovine  sa propisima i praksom Evropskog suda za ljudska prava   </vt:lpstr>
      <vt:lpstr>PowerPoint Presentation</vt:lpstr>
      <vt:lpstr>Odnos zakonodavsta, pravosudnih organa Bosne i Hercegovine sa praksom Evropskog suda za ljudska prava </vt:lpstr>
      <vt:lpstr>PowerPoint Presentation</vt:lpstr>
      <vt:lpstr>PowerPoint Presentation</vt:lpstr>
      <vt:lpstr>Analiza prijedloga Zakona o zaštiti prava na suđenje u razumnom roku Federacije Bosne i Hercegovine </vt:lpstr>
      <vt:lpstr>PowerPoint Presentation</vt:lpstr>
      <vt:lpstr>PowerPoint Presentation</vt:lpstr>
      <vt:lpstr>PowerPoint Presentation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Dugotrajnost postupka- Evropski sud za ljudska prava</dc:title>
  <dc:creator>Microsoft account</dc:creator>
  <cp:lastModifiedBy>Ena Gotovuša</cp:lastModifiedBy>
  <cp:revision>22</cp:revision>
  <dcterms:created xsi:type="dcterms:W3CDTF">2020-04-07T14:40:23Z</dcterms:created>
  <dcterms:modified xsi:type="dcterms:W3CDTF">2020-04-10T14:05:01Z</dcterms:modified>
</cp:coreProperties>
</file>