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6" r:id="rId1"/>
    <p:sldMasterId id="2147483740" r:id="rId2"/>
    <p:sldMasterId id="2147483812" r:id="rId3"/>
    <p:sldMasterId id="2147483824" r:id="rId4"/>
    <p:sldMasterId id="2147483836" r:id="rId5"/>
    <p:sldMasterId id="2147483848" r:id="rId6"/>
    <p:sldMasterId id="2147483860" r:id="rId7"/>
  </p:sldMasterIdLst>
  <p:handoutMasterIdLst>
    <p:handoutMasterId r:id="rId35"/>
  </p:handout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8" r:id="rId23"/>
    <p:sldId id="280" r:id="rId24"/>
    <p:sldId id="282" r:id="rId25"/>
    <p:sldId id="284" r:id="rId26"/>
    <p:sldId id="286" r:id="rId27"/>
    <p:sldId id="288" r:id="rId28"/>
    <p:sldId id="271" r:id="rId29"/>
    <p:sldId id="272" r:id="rId30"/>
    <p:sldId id="273" r:id="rId31"/>
    <p:sldId id="274" r:id="rId32"/>
    <p:sldId id="275" r:id="rId33"/>
    <p:sldId id="276" r:id="rId34"/>
  </p:sldIdLst>
  <p:sldSz cx="9144000" cy="6858000" type="screen4x3"/>
  <p:notesSz cx="6858000" cy="9144000"/>
  <p:defaultTextStyle>
    <a:defPPr>
      <a:defRPr lang="sr-Latn-C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439"/>
    <p:restoredTop sz="50075"/>
  </p:normalViewPr>
  <p:slideViewPr>
    <p:cSldViewPr>
      <p:cViewPr varScale="1">
        <p:scale>
          <a:sx n="54" d="100"/>
          <a:sy n="54" d="100"/>
        </p:scale>
        <p:origin x="2928"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Master" Target="slideMasters/slideMaster3.xml"/><Relationship Id="rId4" Type="http://schemas.openxmlformats.org/officeDocument/2006/relationships/slideMaster" Target="slideMasters/slideMaster4.xml"/><Relationship Id="rId5" Type="http://schemas.openxmlformats.org/officeDocument/2006/relationships/slideMaster" Target="slideMasters/slideMaster5.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9" Type="http://schemas.openxmlformats.org/officeDocument/2006/relationships/slide" Target="slides/slide2.xml"/><Relationship Id="rId6" Type="http://schemas.openxmlformats.org/officeDocument/2006/relationships/slideMaster" Target="slideMasters/slideMaster6.xml"/><Relationship Id="rId7" Type="http://schemas.openxmlformats.org/officeDocument/2006/relationships/slideMaster" Target="slideMasters/slideMaster7.xml"/><Relationship Id="rId8" Type="http://schemas.openxmlformats.org/officeDocument/2006/relationships/slide" Target="slides/slide1.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handoutMaster" Target="handoutMasters/handoutMaster1.xml"/><Relationship Id="rId36" Type="http://schemas.openxmlformats.org/officeDocument/2006/relationships/presProps" Target="presProps.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37" Type="http://schemas.openxmlformats.org/officeDocument/2006/relationships/viewProps" Target="viewProps.xml"/><Relationship Id="rId38" Type="http://schemas.openxmlformats.org/officeDocument/2006/relationships/theme" Target="theme/theme1.xml"/><Relationship Id="rId39"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Čuvar mjesta zaglavlj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bs-Latn-BA"/>
          </a:p>
        </p:txBody>
      </p:sp>
      <p:sp>
        <p:nvSpPr>
          <p:cNvPr id="3" name="Čuvar mjesta podatak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32B158-3342-450F-9F4B-B0EB99EEC7E0}" type="datetimeFigureOut">
              <a:rPr lang="bs-Latn-BA" smtClean="0"/>
              <a:t>07.04.20.</a:t>
            </a:fld>
            <a:endParaRPr lang="bs-Latn-BA"/>
          </a:p>
        </p:txBody>
      </p:sp>
      <p:sp>
        <p:nvSpPr>
          <p:cNvPr id="4" name="Čuvar mjesta podnožja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bs-Latn-BA"/>
          </a:p>
        </p:txBody>
      </p:sp>
      <p:sp>
        <p:nvSpPr>
          <p:cNvPr id="5" name="Čuvar mjesta broja slajda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88D8F9B-3BAD-4F21-9D89-5BEE2E8254B8}" type="slidenum">
              <a:rPr lang="bs-Latn-BA" smtClean="0"/>
              <a:t>‹#›</a:t>
            </a:fld>
            <a:endParaRPr lang="bs-Latn-BA"/>
          </a:p>
        </p:txBody>
      </p:sp>
    </p:spTree>
    <p:extLst>
      <p:ext uri="{BB962C8B-B14F-4D97-AF65-F5344CB8AC3E}">
        <p14:creationId xmlns:p14="http://schemas.microsoft.com/office/powerpoint/2010/main" val="58038182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17" name="Čuvar mjesta podnožja 16"/>
          <p:cNvSpPr>
            <a:spLocks noGrp="1"/>
          </p:cNvSpPr>
          <p:nvPr>
            <p:ph type="ftr" sz="quarter" idx="11"/>
          </p:nvPr>
        </p:nvSpPr>
        <p:spPr/>
        <p:txBody>
          <a:bodyPr/>
          <a:lstStyle/>
          <a:p>
            <a:endParaRPr lang="hr-BA"/>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2E1FD35-0F14-4919-B70B-118F8F36342E}" type="slidenum">
              <a:rPr lang="hr-BA" smtClean="0"/>
              <a:pPr/>
              <a:t>‹#›</a:t>
            </a:fld>
            <a:endParaRPr lang="hr-BA"/>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5" name="Čuvar mjesta podnožja 4"/>
          <p:cNvSpPr>
            <a:spLocks noGrp="1"/>
          </p:cNvSpPr>
          <p:nvPr>
            <p:ph type="ftr" sz="quarter" idx="11"/>
          </p:nvPr>
        </p:nvSpPr>
        <p:spPr/>
        <p:txBody>
          <a:bodyPr/>
          <a:lstStyle/>
          <a:p>
            <a:endParaRPr lang="hr-BA"/>
          </a:p>
        </p:txBody>
      </p:sp>
      <p:sp>
        <p:nvSpPr>
          <p:cNvPr id="6" name="Čuvar mjesta broja slajda 5"/>
          <p:cNvSpPr>
            <a:spLocks noGrp="1"/>
          </p:cNvSpPr>
          <p:nvPr>
            <p:ph type="sldNum" sz="quarter" idx="12"/>
          </p:nvPr>
        </p:nvSpPr>
        <p:spPr/>
        <p:txBody>
          <a:bodyPr/>
          <a:lstStyle/>
          <a:p>
            <a:fld id="{02E1FD35-0F14-4919-B70B-118F8F36342E}" type="slidenum">
              <a:rPr lang="hr-BA" smtClean="0"/>
              <a:pPr/>
              <a:t>‹#›</a:t>
            </a:fld>
            <a:endParaRPr lang="hr-BA"/>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2E1FD35-0F14-4919-B70B-118F8F36342E}" type="slidenum">
              <a:rPr lang="hr-BA" smtClean="0"/>
              <a:pPr/>
              <a:t>‹#›</a:t>
            </a:fld>
            <a:endParaRPr lang="hr-BA"/>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5" name="Čuvar mjesta podnožja 4"/>
          <p:cNvSpPr>
            <a:spLocks noGrp="1"/>
          </p:cNvSpPr>
          <p:nvPr>
            <p:ph type="ftr" sz="quarter" idx="11"/>
          </p:nvPr>
        </p:nvSpPr>
        <p:spPr/>
        <p:txBody>
          <a:bodyPr/>
          <a:lstStyle/>
          <a:p>
            <a:endParaRPr lang="hr-BA"/>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5" name="Čuvar mjesta podnožja 4"/>
          <p:cNvSpPr>
            <a:spLocks noGrp="1"/>
          </p:cNvSpPr>
          <p:nvPr>
            <p:ph type="ftr" sz="quarter" idx="11"/>
          </p:nvPr>
        </p:nvSpPr>
        <p:spPr/>
        <p:txBody>
          <a:bodyPr/>
          <a:lstStyle/>
          <a:p>
            <a:endParaRPr lang="hr-BA"/>
          </a:p>
        </p:txBody>
      </p:sp>
      <p:sp>
        <p:nvSpPr>
          <p:cNvPr id="6" name="Čuvar mjesta broja slajda 5"/>
          <p:cNvSpPr>
            <a:spLocks noGrp="1"/>
          </p:cNvSpPr>
          <p:nvPr>
            <p:ph type="sldNum" sz="quarter" idx="12"/>
          </p:nvPr>
        </p:nvSpPr>
        <p:spPr>
          <a:xfrm>
            <a:off x="4361688" y="1026372"/>
            <a:ext cx="457200" cy="441325"/>
          </a:xfrm>
        </p:spPr>
        <p:txBody>
          <a:bodyPr/>
          <a:lstStyle/>
          <a:p>
            <a:fld id="{02E1FD35-0F14-4919-B70B-118F8F36342E}" type="slidenum">
              <a:rPr lang="hr-BA" smtClean="0"/>
              <a:pPr/>
              <a:t>‹#›</a:t>
            </a:fld>
            <a:endParaRPr lang="hr-BA"/>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BA"/>
          </a:p>
        </p:txBody>
      </p:sp>
      <p:sp>
        <p:nvSpPr>
          <p:cNvPr id="4" name="Čuvar mjesta podataka 3"/>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2E1FD35-0F14-4919-B70B-118F8F36342E}" type="slidenum">
              <a:rPr lang="hr-BA" smtClean="0"/>
              <a:pPr/>
              <a:t>‹#›</a:t>
            </a:fld>
            <a:endParaRPr lang="hr-BA"/>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fld id="{E379702B-4C1F-450D-97C1-90FC24873028}" type="datetimeFigureOut">
              <a:rPr lang="hr-BA" smtClean="0"/>
              <a:pPr/>
              <a:t>07.04.2020.</a:t>
            </a:fld>
            <a:endParaRPr lang="hr-BA"/>
          </a:p>
        </p:txBody>
      </p:sp>
      <p:sp>
        <p:nvSpPr>
          <p:cNvPr id="6" name="Čuvar mjesta podnožja 5"/>
          <p:cNvSpPr>
            <a:spLocks noGrp="1"/>
          </p:cNvSpPr>
          <p:nvPr>
            <p:ph type="ftr" sz="quarter" idx="11"/>
          </p:nvPr>
        </p:nvSpPr>
        <p:spPr/>
        <p:txBody>
          <a:bodyPr/>
          <a:lstStyle/>
          <a:p>
            <a:endParaRPr lang="hr-BA"/>
          </a:p>
        </p:txBody>
      </p:sp>
      <p:sp>
        <p:nvSpPr>
          <p:cNvPr id="7" name="Čuvar mjesta broja slajda 6"/>
          <p:cNvSpPr>
            <a:spLocks noGrp="1"/>
          </p:cNvSpPr>
          <p:nvPr>
            <p:ph type="sldNum" sz="quarter" idx="12"/>
          </p:nvPr>
        </p:nvSpPr>
        <p:spPr/>
        <p:txBody>
          <a:bodyPr/>
          <a:lstStyle/>
          <a:p>
            <a:fld id="{02E1FD35-0F14-4919-B70B-118F8F36342E}" type="slidenum">
              <a:rPr lang="hr-BA" smtClean="0"/>
              <a:pPr/>
              <a:t>‹#›</a:t>
            </a:fld>
            <a:endParaRPr lang="hr-BA"/>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8" name="Čuvar mjesta podnožja 7"/>
          <p:cNvSpPr>
            <a:spLocks noGrp="1"/>
          </p:cNvSpPr>
          <p:nvPr>
            <p:ph type="ftr" sz="quarter" idx="11"/>
          </p:nvPr>
        </p:nvSpPr>
        <p:spPr>
          <a:xfrm>
            <a:off x="304800" y="6409944"/>
            <a:ext cx="3581400" cy="365760"/>
          </a:xfrm>
        </p:spPr>
        <p:txBody>
          <a:bodyPr/>
          <a:lstStyle/>
          <a:p>
            <a:endParaRPr lang="hr-BA"/>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2E1FD35-0F14-4919-B70B-118F8F36342E}" type="slidenum">
              <a:rPr lang="hr-BA" smtClean="0"/>
              <a:pPr/>
              <a:t>‹#›</a:t>
            </a:fld>
            <a:endParaRPr lang="hr-BA"/>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4" name="Čuvar mjesta podnožja 3"/>
          <p:cNvSpPr>
            <a:spLocks noGrp="1"/>
          </p:cNvSpPr>
          <p:nvPr>
            <p:ph type="ftr" sz="quarter" idx="11"/>
          </p:nvPr>
        </p:nvSpPr>
        <p:spPr/>
        <p:txBody>
          <a:bodyPr/>
          <a:lstStyle/>
          <a:p>
            <a:endParaRPr lang="hr-BA"/>
          </a:p>
        </p:txBody>
      </p:sp>
      <p:sp>
        <p:nvSpPr>
          <p:cNvPr id="5" name="Čuvar mjesta broja slajda 4"/>
          <p:cNvSpPr>
            <a:spLocks noGrp="1"/>
          </p:cNvSpPr>
          <p:nvPr>
            <p:ph type="sldNum" sz="quarter" idx="12"/>
          </p:nvPr>
        </p:nvSpPr>
        <p:spPr>
          <a:xfrm>
            <a:off x="4343400" y="1036020"/>
            <a:ext cx="457200" cy="441325"/>
          </a:xfrm>
        </p:spPr>
        <p:txBody>
          <a:bodyPr/>
          <a:lstStyle/>
          <a:p>
            <a:fld id="{02E1FD35-0F14-4919-B70B-118F8F36342E}" type="slidenum">
              <a:rPr lang="hr-BA" smtClean="0"/>
              <a:pPr/>
              <a:t>‹#›</a:t>
            </a:fld>
            <a:endParaRPr lang="hr-BA"/>
          </a:p>
        </p:txBody>
      </p:sp>
    </p:spTree>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Slajd naslova">
    <p:bg>
      <p:bgRef idx="1001">
        <a:schemeClr val="bg2"/>
      </p:bgRef>
    </p:bg>
    <p:spTree>
      <p:nvGrpSpPr>
        <p:cNvPr id="1" name=""/>
        <p:cNvGrpSpPr/>
        <p:nvPr/>
      </p:nvGrpSpPr>
      <p:grpSpPr>
        <a:xfrm>
          <a:off x="0" y="0"/>
          <a:ext cx="0" cy="0"/>
          <a:chOff x="0" y="0"/>
          <a:chExt cx="0" cy="0"/>
        </a:xfrm>
      </p:grpSpPr>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odnaslov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bs-Latn-BA" smtClean="0"/>
              <a:t>Kliknite da biste dodali stil podnaslova prototipa</a:t>
            </a:r>
            <a:endParaRPr kumimoji="0" lang="en-US"/>
          </a:p>
        </p:txBody>
      </p:sp>
      <p:sp>
        <p:nvSpPr>
          <p:cNvPr id="28" name="Čuvar mjesta podataka 27"/>
          <p:cNvSpPr>
            <a:spLocks noGrp="1"/>
          </p:cNvSpPr>
          <p:nvPr>
            <p:ph type="dt" sz="half" idx="10"/>
          </p:nvPr>
        </p:nvSpPr>
        <p:spPr/>
        <p:txBody>
          <a:bodyPr/>
          <a:lstStyle/>
          <a:p>
            <a:endParaRPr lang="hr-HR">
              <a:solidFill>
                <a:srgbClr val="000000"/>
              </a:solidFill>
            </a:endParaRPr>
          </a:p>
        </p:txBody>
      </p:sp>
      <p:sp>
        <p:nvSpPr>
          <p:cNvPr id="17" name="Čuvar mjesta podnožja 16"/>
          <p:cNvSpPr>
            <a:spLocks noGrp="1"/>
          </p:cNvSpPr>
          <p:nvPr>
            <p:ph type="ftr" sz="quarter" idx="11"/>
          </p:nvPr>
        </p:nvSpPr>
        <p:spPr/>
        <p:txBody>
          <a:bodyPr/>
          <a:lstStyle/>
          <a:p>
            <a:endParaRPr lang="hr-HR">
              <a:solidFill>
                <a:srgbClr val="000000"/>
              </a:solidFill>
            </a:endParaRPr>
          </a:p>
        </p:txBody>
      </p:sp>
      <p:sp>
        <p:nvSpPr>
          <p:cNvPr id="7" name="Prava linija spajanja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Elipsa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Elipsa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Čuvar mjesta broja slajda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DE881AB6-4639-4A43-8621-5FB5F4E18301}" type="slidenum">
              <a:rPr lang="hr-HR" smtClean="0">
                <a:solidFill>
                  <a:srgbClr val="000000"/>
                </a:solidFill>
              </a:rPr>
              <a:pPr/>
              <a:t>‹#›</a:t>
            </a:fld>
            <a:endParaRPr lang="hr-HR">
              <a:solidFill>
                <a:srgbClr val="000000"/>
              </a:solidFill>
            </a:endParaRPr>
          </a:p>
        </p:txBody>
      </p:sp>
      <p:sp>
        <p:nvSpPr>
          <p:cNvPr id="8" name="Naslov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Naslov i sadržaj">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lvl1pPr>
              <a:defRPr>
                <a:solidFill>
                  <a:schemeClr val="accent3">
                    <a:shade val="75000"/>
                  </a:schemeClr>
                </a:solidFill>
              </a:defRPr>
            </a:lvl1pPr>
          </a:lstStyle>
          <a:p>
            <a:r>
              <a:rPr kumimoji="0" lang="bs-Latn-BA" smtClean="0"/>
              <a:t>Kliknite da biste uredili stilove prototipa naslova</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a:xfrm>
            <a:off x="4361688" y="1026372"/>
            <a:ext cx="457200" cy="441325"/>
          </a:xfrm>
        </p:spPr>
        <p:txBody>
          <a:bodyPr/>
          <a:lstStyle/>
          <a:p>
            <a:fld id="{88EB780A-5E4C-4F1B-93A3-5130C02FF784}" type="slidenum">
              <a:rPr lang="hr-HR" smtClean="0">
                <a:solidFill>
                  <a:srgbClr val="000000"/>
                </a:solidFill>
              </a:rPr>
              <a:pPr/>
              <a:t>‹#›</a:t>
            </a:fld>
            <a:endParaRPr lang="hr-HR">
              <a:solidFill>
                <a:srgbClr val="000000"/>
              </a:solidFill>
            </a:endParaRPr>
          </a:p>
        </p:txBody>
      </p:sp>
      <p:sp>
        <p:nvSpPr>
          <p:cNvPr id="8" name="Čuvar mjesta sadržaja 7"/>
          <p:cNvSpPr>
            <a:spLocks noGrp="1"/>
          </p:cNvSpPr>
          <p:nvPr>
            <p:ph sz="quarter" idx="1"/>
          </p:nvPr>
        </p:nvSpPr>
        <p:spPr>
          <a:xfrm>
            <a:off x="301752" y="1527048"/>
            <a:ext cx="8503920" cy="45720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Zaglavlje odlomka">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bs-Latn-BA" smtClean="0"/>
              <a:t>Kliknite da biste uredili stilove teksta prototipa</a:t>
            </a:r>
          </a:p>
        </p:txBody>
      </p:sp>
      <p:sp>
        <p:nvSpPr>
          <p:cNvPr id="13" name="Pravougaonik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Pravougaonik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8" name="Prava linija spajanja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Elipsa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03135E51-7B6F-4437-8956-6965D7D05F94}"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3" name="Čuvar mjesta podnožja 2"/>
          <p:cNvSpPr>
            <a:spLocks noGrp="1"/>
          </p:cNvSpPr>
          <p:nvPr>
            <p:ph type="ftr" sz="quarter" idx="11"/>
          </p:nvPr>
        </p:nvSpPr>
        <p:spPr/>
        <p:txBody>
          <a:bodyPr/>
          <a:lstStyle/>
          <a:p>
            <a:endParaRPr lang="hr-BA"/>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02E1FD35-0F14-4919-B70B-118F8F36342E}" type="slidenum">
              <a:rPr lang="hr-BA" smtClean="0"/>
              <a:pPr/>
              <a:t>‹#›</a:t>
            </a:fld>
            <a:endParaRPr lang="hr-BA"/>
          </a:p>
        </p:txBody>
      </p:sp>
    </p:spTree>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Naslov i 2 sadržaja">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a:xfrm>
            <a:off x="301752" y="228600"/>
            <a:ext cx="8534400" cy="758952"/>
          </a:xfrm>
        </p:spPr>
        <p:txBody>
          <a:bodyPr/>
          <a:lstStyle/>
          <a:p>
            <a:r>
              <a:rPr kumimoji="0" lang="bs-Latn-BA" smtClean="0"/>
              <a:t>Kliknite da biste uredili stilove prototipa naslova</a:t>
            </a:r>
            <a:endParaRPr kumimoji="0" lang="en-US"/>
          </a:p>
        </p:txBody>
      </p:sp>
      <p:sp>
        <p:nvSpPr>
          <p:cNvPr id="5" name="Čuvar mjesta podataka 4"/>
          <p:cNvSpPr>
            <a:spLocks noGrp="1"/>
          </p:cNvSpPr>
          <p:nvPr>
            <p:ph type="dt" sz="half" idx="10"/>
          </p:nvPr>
        </p:nvSpPr>
        <p:spPr>
          <a:xfrm>
            <a:off x="5791200" y="640994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p:txBody>
          <a:bodyPr/>
          <a:lstStyle/>
          <a:p>
            <a:endParaRPr lang="hr-HR">
              <a:solidFill>
                <a:srgbClr val="000000"/>
              </a:solidFill>
            </a:endParaRPr>
          </a:p>
        </p:txBody>
      </p:sp>
      <p:sp>
        <p:nvSpPr>
          <p:cNvPr id="7" name="Čuvar mjesta broja slajda 6"/>
          <p:cNvSpPr>
            <a:spLocks noGrp="1"/>
          </p:cNvSpPr>
          <p:nvPr>
            <p:ph type="sldNum" sz="quarter" idx="12"/>
          </p:nvPr>
        </p:nvSpPr>
        <p:spPr/>
        <p:txBody>
          <a:bodyPr/>
          <a:lstStyle/>
          <a:p>
            <a:fld id="{80034C68-68B4-46C2-A788-60BEC01209FD}" type="slidenum">
              <a:rPr lang="hr-HR" smtClean="0">
                <a:solidFill>
                  <a:srgbClr val="000000"/>
                </a:solidFill>
              </a:rPr>
              <a:pPr/>
              <a:t>‹#›</a:t>
            </a:fld>
            <a:endParaRPr lang="hr-HR">
              <a:solidFill>
                <a:srgbClr val="000000"/>
              </a:solidFill>
            </a:endParaRPr>
          </a:p>
        </p:txBody>
      </p:sp>
      <p:sp>
        <p:nvSpPr>
          <p:cNvPr id="8" name="Prava linija spajanja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Čuvar mjesta sadržaja 9"/>
          <p:cNvSpPr>
            <a:spLocks noGrp="1"/>
          </p:cNvSpPr>
          <p:nvPr>
            <p:ph sz="half" idx="1"/>
          </p:nvPr>
        </p:nvSpPr>
        <p:spPr>
          <a:xfrm>
            <a:off x="301752"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2" name="Čuvar mjesta sadržaja 11"/>
          <p:cNvSpPr>
            <a:spLocks noGrp="1"/>
          </p:cNvSpPr>
          <p:nvPr>
            <p:ph sz="half" idx="2"/>
          </p:nvPr>
        </p:nvSpPr>
        <p:spPr>
          <a:xfrm>
            <a:off x="4800600" y="1371600"/>
            <a:ext cx="4038600" cy="4681728"/>
          </a:xfrm>
        </p:spPr>
        <p:txBody>
          <a:bodyPr/>
          <a:lstStyle>
            <a:lvl1pPr>
              <a:defRPr sz="2500"/>
            </a:lvl1p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twoTxTwoObj" preserve="1">
  <p:cSld name="Poređenje">
    <p:bg>
      <p:bgRef idx="1001">
        <a:schemeClr val="bg2"/>
      </p:bgRef>
    </p:bg>
    <p:spTree>
      <p:nvGrpSpPr>
        <p:cNvPr id="1" name=""/>
        <p:cNvGrpSpPr/>
        <p:nvPr/>
      </p:nvGrpSpPr>
      <p:grpSpPr>
        <a:xfrm>
          <a:off x="0" y="0"/>
          <a:ext cx="0" cy="0"/>
          <a:chOff x="0" y="0"/>
          <a:chExt cx="0" cy="0"/>
        </a:xfrm>
      </p:grpSpPr>
      <p:sp>
        <p:nvSpPr>
          <p:cNvPr id="10" name="Prava linija spajanja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Pravougaonik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Pravougaonik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Pravougaonik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Pravougaonik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Čuvar mjesta teksta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4" name="Čuvar mjesta teksta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bs-Latn-BA" smtClean="0"/>
              <a:t>Kliknite da biste uredili stilove teksta prototipa</a:t>
            </a:r>
          </a:p>
        </p:txBody>
      </p:sp>
      <p:sp>
        <p:nvSpPr>
          <p:cNvPr id="7" name="Čuvar mjesta podataka 6"/>
          <p:cNvSpPr>
            <a:spLocks noGrp="1"/>
          </p:cNvSpPr>
          <p:nvPr>
            <p:ph type="dt" sz="half" idx="10"/>
          </p:nvPr>
        </p:nvSpPr>
        <p:spPr/>
        <p:txBody>
          <a:bodyPr/>
          <a:lstStyle/>
          <a:p>
            <a:endParaRPr lang="hr-HR">
              <a:solidFill>
                <a:srgbClr val="000000"/>
              </a:solidFill>
            </a:endParaRPr>
          </a:p>
        </p:txBody>
      </p:sp>
      <p:sp>
        <p:nvSpPr>
          <p:cNvPr id="8" name="Čuvar mjesta podnožja 7"/>
          <p:cNvSpPr>
            <a:spLocks noGrp="1"/>
          </p:cNvSpPr>
          <p:nvPr>
            <p:ph type="ftr" sz="quarter" idx="11"/>
          </p:nvPr>
        </p:nvSpPr>
        <p:spPr>
          <a:xfrm>
            <a:off x="304800" y="6409944"/>
            <a:ext cx="3581400" cy="365760"/>
          </a:xfrm>
        </p:spPr>
        <p:txBody>
          <a:bodyPr/>
          <a:lstStyle/>
          <a:p>
            <a:endParaRPr lang="hr-HR">
              <a:solidFill>
                <a:srgbClr val="000000"/>
              </a:solidFill>
            </a:endParaRPr>
          </a:p>
        </p:txBody>
      </p:sp>
      <p:sp>
        <p:nvSpPr>
          <p:cNvPr id="15" name="Prava linija spajanja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Čuvar mjesta sadržaja 23"/>
          <p:cNvSpPr>
            <a:spLocks noGrp="1"/>
          </p:cNvSpPr>
          <p:nvPr>
            <p:ph sz="quarter" idx="2"/>
          </p:nvPr>
        </p:nvSpPr>
        <p:spPr>
          <a:xfrm>
            <a:off x="301752" y="2471383"/>
            <a:ext cx="4041648" cy="3818404"/>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6" name="Čuvar mjesta sadržaja 25"/>
          <p:cNvSpPr>
            <a:spLocks noGrp="1"/>
          </p:cNvSpPr>
          <p:nvPr>
            <p:ph sz="quarter" idx="4"/>
          </p:nvPr>
        </p:nvSpPr>
        <p:spPr>
          <a:xfrm>
            <a:off x="4800600" y="2471383"/>
            <a:ext cx="4038600" cy="3822192"/>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25" name="Elipsa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Elipsa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Čuvar mjesta broja slajda 8"/>
          <p:cNvSpPr>
            <a:spLocks noGrp="1"/>
          </p:cNvSpPr>
          <p:nvPr>
            <p:ph type="sldNum" sz="quarter" idx="12"/>
          </p:nvPr>
        </p:nvSpPr>
        <p:spPr>
          <a:xfrm>
            <a:off x="4343400" y="1042416"/>
            <a:ext cx="457200" cy="441325"/>
          </a:xfrm>
        </p:spPr>
        <p:txBody>
          <a:bodyPr/>
          <a:lstStyle>
            <a:lvl1pPr algn="ctr">
              <a:defRPr/>
            </a:lvl1pPr>
          </a:lstStyle>
          <a:p>
            <a:fld id="{00CC4199-077F-45BE-974A-F0FC43EBE8BF}" type="slidenum">
              <a:rPr lang="hr-HR" smtClean="0">
                <a:solidFill>
                  <a:srgbClr val="000000"/>
                </a:solidFill>
              </a:rPr>
              <a:pPr/>
              <a:t>‹#›</a:t>
            </a:fld>
            <a:endParaRPr lang="hr-HR">
              <a:solidFill>
                <a:srgbClr val="000000"/>
              </a:solidFill>
            </a:endParaRPr>
          </a:p>
        </p:txBody>
      </p:sp>
      <p:sp>
        <p:nvSpPr>
          <p:cNvPr id="23" name="Naslov 22"/>
          <p:cNvSpPr>
            <a:spLocks noGrp="1"/>
          </p:cNvSpPr>
          <p:nvPr>
            <p:ph type="title"/>
          </p:nvPr>
        </p:nvSpPr>
        <p:spPr/>
        <p:txBody>
          <a:bodyPr rtlCol="0" anchor="b" anchorCtr="0"/>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podataka 2"/>
          <p:cNvSpPr>
            <a:spLocks noGrp="1"/>
          </p:cNvSpPr>
          <p:nvPr>
            <p:ph type="dt" sz="half" idx="10"/>
          </p:nvPr>
        </p:nvSpPr>
        <p:spPr/>
        <p:txBody>
          <a:bodyPr/>
          <a:lstStyle/>
          <a:p>
            <a:endParaRPr lang="hr-HR">
              <a:solidFill>
                <a:srgbClr val="000000"/>
              </a:solidFill>
            </a:endParaRPr>
          </a:p>
        </p:txBody>
      </p:sp>
      <p:sp>
        <p:nvSpPr>
          <p:cNvPr id="4" name="Čuvar mjesta podnožja 3"/>
          <p:cNvSpPr>
            <a:spLocks noGrp="1"/>
          </p:cNvSpPr>
          <p:nvPr>
            <p:ph type="ftr" sz="quarter" idx="11"/>
          </p:nvPr>
        </p:nvSpPr>
        <p:spPr/>
        <p:txBody>
          <a:bodyPr/>
          <a:lstStyle/>
          <a:p>
            <a:endParaRPr lang="hr-HR">
              <a:solidFill>
                <a:srgbClr val="000000"/>
              </a:solidFill>
            </a:endParaRPr>
          </a:p>
        </p:txBody>
      </p:sp>
      <p:sp>
        <p:nvSpPr>
          <p:cNvPr id="5" name="Čuvar mjesta broja slajda 4"/>
          <p:cNvSpPr>
            <a:spLocks noGrp="1"/>
          </p:cNvSpPr>
          <p:nvPr>
            <p:ph type="sldNum" sz="quarter" idx="12"/>
          </p:nvPr>
        </p:nvSpPr>
        <p:spPr>
          <a:xfrm>
            <a:off x="4343400" y="1036020"/>
            <a:ext cx="457200" cy="441325"/>
          </a:xfrm>
        </p:spPr>
        <p:txBody>
          <a:bodyPr/>
          <a:lstStyle/>
          <a:p>
            <a:fld id="{303E9522-BF4F-453F-981F-F72C6BA73D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blank" preserve="1">
  <p:cSld name="Prazno">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Pravougaonik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Pravougaonik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Čuvar mjesta podataka 1"/>
          <p:cNvSpPr>
            <a:spLocks noGrp="1"/>
          </p:cNvSpPr>
          <p:nvPr>
            <p:ph type="dt" sz="half" idx="10"/>
          </p:nvPr>
        </p:nvSpPr>
        <p:spPr/>
        <p:txBody>
          <a:bodyPr/>
          <a:lstStyle/>
          <a:p>
            <a:endParaRPr lang="hr-HR">
              <a:solidFill>
                <a:srgbClr val="000000"/>
              </a:solidFill>
            </a:endParaRPr>
          </a:p>
        </p:txBody>
      </p:sp>
      <p:sp>
        <p:nvSpPr>
          <p:cNvPr id="3" name="Čuvar mjesta podnožja 2"/>
          <p:cNvSpPr>
            <a:spLocks noGrp="1"/>
          </p:cNvSpPr>
          <p:nvPr>
            <p:ph type="ftr" sz="quarter" idx="11"/>
          </p:nvPr>
        </p:nvSpPr>
        <p:spPr/>
        <p:txBody>
          <a:bodyPr/>
          <a:lstStyle/>
          <a:p>
            <a:endParaRPr lang="hr-HR">
              <a:solidFill>
                <a:srgbClr val="000000"/>
              </a:solidFill>
            </a:endParaRPr>
          </a:p>
        </p:txBody>
      </p:sp>
      <p:sp>
        <p:nvSpPr>
          <p:cNvPr id="4" name="Čuvar mjesta broja slajda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2307CB6-FF59-4DCC-B383-A5D6294FD750}" type="slidenum">
              <a:rPr lang="hr-HR" smtClean="0">
                <a:solidFill>
                  <a:srgbClr val="000000"/>
                </a:solidFill>
              </a:rPr>
              <a:pPr/>
              <a:t>‹#›</a:t>
            </a:fld>
            <a:endParaRPr lang="hr-HR">
              <a:solidFill>
                <a:srgbClr val="000000"/>
              </a:solidFill>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3E51E0-5119-4D98-AFA2-EBAE7F1B63D8}" type="slidenum">
              <a:rPr lang="hr-HR" smtClean="0">
                <a:solidFill>
                  <a:srgbClr val="000000"/>
                </a:solidFill>
              </a:rPr>
              <a:pPr/>
              <a:t>‹#›</a:t>
            </a:fld>
            <a:endParaRPr lang="hr-HR">
              <a:solidFill>
                <a:srgbClr val="000000"/>
              </a:solidFill>
            </a:endParaRPr>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383280" cy="365760"/>
          </a:xfrm>
        </p:spPr>
        <p:txBody>
          <a:bodyPr/>
          <a:lstStyle/>
          <a:p>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BCA0E9F3-43BF-4337-9A86-70311E30FDB0}" type="slidenum">
              <a:rPr lang="hr-HR" smtClean="0">
                <a:solidFill>
                  <a:srgbClr val="000000"/>
                </a:solidFill>
              </a:rPr>
              <a:pPr/>
              <a:t>‹#›</a:t>
            </a:fld>
            <a:endParaRPr lang="hr-HR">
              <a:solidFill>
                <a:srgbClr val="000000"/>
              </a:solidFill>
            </a:endParaRPr>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endParaRPr lang="hr-HR">
              <a:solidFill>
                <a:srgbClr val="000000"/>
              </a:solidFill>
            </a:endParaRPr>
          </a:p>
        </p:txBody>
      </p:sp>
      <p:sp>
        <p:nvSpPr>
          <p:cNvPr id="6" name="Čuvar mjesta podnožja 5"/>
          <p:cNvSpPr>
            <a:spLocks noGrp="1"/>
          </p:cNvSpPr>
          <p:nvPr>
            <p:ph type="ftr" sz="quarter" idx="11"/>
          </p:nvPr>
        </p:nvSpPr>
        <p:spPr>
          <a:xfrm>
            <a:off x="301752" y="6410848"/>
            <a:ext cx="3584448" cy="365760"/>
          </a:xfrm>
        </p:spPr>
        <p:txBody>
          <a:bodyPr/>
          <a:lstStyle/>
          <a:p>
            <a:endParaRPr lang="hr-HR">
              <a:solidFill>
                <a:srgbClr val="000000"/>
              </a:solidFill>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Naslov i vertikalni tekst">
    <p:bg>
      <p:bgRef idx="1001">
        <a:schemeClr val="bg2"/>
      </p:bgRef>
    </p:bg>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kumimoji="0" lang="bs-Latn-BA" smtClean="0"/>
              <a:t>Kliknite da biste uredili stilove prototipa naslova</a:t>
            </a:r>
            <a:endParaRPr kumimoji="0" lang="en-US"/>
          </a:p>
        </p:txBody>
      </p:sp>
      <p:sp>
        <p:nvSpPr>
          <p:cNvPr id="3" name="Čuvar mjesta vertikalnog teksta 2"/>
          <p:cNvSpPr>
            <a:spLocks noGrp="1"/>
          </p:cNvSpPr>
          <p:nvPr>
            <p:ph type="body" orient="vert" idx="1"/>
          </p:nvPr>
        </p:nvSpPr>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6" name="Čuvar mjesta broja slajda 5"/>
          <p:cNvSpPr>
            <a:spLocks noGrp="1"/>
          </p:cNvSpPr>
          <p:nvPr>
            <p:ph type="sldNum" sz="quarter" idx="12"/>
          </p:nvPr>
        </p:nvSpPr>
        <p:spPr/>
        <p:txBody>
          <a:bodyPr/>
          <a:lstStyle/>
          <a:p>
            <a:fld id="{463A47E7-3CD3-4E65-B80C-C0CFF490EAE2}" type="slidenum">
              <a:rPr lang="hr-HR" smtClean="0">
                <a:solidFill>
                  <a:srgbClr val="000000"/>
                </a:solidFill>
              </a:rPr>
              <a:pPr/>
              <a:t>‹#›</a:t>
            </a:fld>
            <a:endParaRPr lang="hr-HR">
              <a:solidFill>
                <a:srgbClr val="000000"/>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type="vertTitleAndTx" preserve="1">
  <p:cSld name="Vertikalni naslov i tekst">
    <p:bg>
      <p:bgRef idx="1001">
        <a:schemeClr val="bg2"/>
      </p:bgRef>
    </p:bg>
    <p:spTree>
      <p:nvGrpSpPr>
        <p:cNvPr id="1" name=""/>
        <p:cNvGrpSpPr/>
        <p:nvPr/>
      </p:nvGrpSpPr>
      <p:grpSpPr>
        <a:xfrm>
          <a:off x="0" y="0"/>
          <a:ext cx="0" cy="0"/>
          <a:chOff x="0" y="0"/>
          <a:chExt cx="0" cy="0"/>
        </a:xfrm>
      </p:grpSpPr>
      <p:sp>
        <p:nvSpPr>
          <p:cNvPr id="7" name="Pravougaonik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Pravougaonik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Pravougaonik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Pravougaonik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Prava linija spajanja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Elipsa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Čuvar mjesta broja slajda 5"/>
          <p:cNvSpPr>
            <a:spLocks noGrp="1"/>
          </p:cNvSpPr>
          <p:nvPr>
            <p:ph type="sldNum" sz="quarter" idx="12"/>
          </p:nvPr>
        </p:nvSpPr>
        <p:spPr>
          <a:xfrm>
            <a:off x="6915912" y="3009901"/>
            <a:ext cx="457200" cy="441325"/>
          </a:xfrm>
        </p:spPr>
        <p:txBody>
          <a:bodyPr/>
          <a:lstStyle/>
          <a:p>
            <a:fld id="{050FC698-25A0-42B8-9EB7-8A7124172A02}" type="slidenum">
              <a:rPr lang="hr-HR" smtClean="0">
                <a:solidFill>
                  <a:srgbClr val="000000"/>
                </a:solidFill>
              </a:rPr>
              <a:pPr/>
              <a:t>‹#›</a:t>
            </a:fld>
            <a:endParaRPr lang="hr-HR">
              <a:solidFill>
                <a:srgbClr val="000000"/>
              </a:solidFill>
            </a:endParaRPr>
          </a:p>
        </p:txBody>
      </p:sp>
      <p:sp>
        <p:nvSpPr>
          <p:cNvPr id="3" name="Čuvar mjesta vertikalnog teksta 2"/>
          <p:cNvSpPr>
            <a:spLocks noGrp="1"/>
          </p:cNvSpPr>
          <p:nvPr>
            <p:ph type="body" orient="vert" idx="1"/>
          </p:nvPr>
        </p:nvSpPr>
        <p:spPr>
          <a:xfrm>
            <a:off x="304800" y="304800"/>
            <a:ext cx="6553200" cy="5821366"/>
          </a:xfrm>
        </p:spPr>
        <p:txBody>
          <a:bodyPr vert="eaVert"/>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4" name="Čuvar mjesta podataka 3"/>
          <p:cNvSpPr>
            <a:spLocks noGrp="1"/>
          </p:cNvSpPr>
          <p:nvPr>
            <p:ph type="dt" sz="half" idx="10"/>
          </p:nvPr>
        </p:nvSpPr>
        <p:spPr/>
        <p:txBody>
          <a:bodyPr/>
          <a:lstStyle/>
          <a:p>
            <a:endParaRPr lang="hr-HR">
              <a:solidFill>
                <a:srgbClr val="000000"/>
              </a:solidFill>
            </a:endParaRPr>
          </a:p>
        </p:txBody>
      </p:sp>
      <p:sp>
        <p:nvSpPr>
          <p:cNvPr id="5" name="Čuvar mjesta podnožja 4"/>
          <p:cNvSpPr>
            <a:spLocks noGrp="1"/>
          </p:cNvSpPr>
          <p:nvPr>
            <p:ph type="ftr" sz="quarter" idx="11"/>
          </p:nvPr>
        </p:nvSpPr>
        <p:spPr/>
        <p:txBody>
          <a:bodyPr/>
          <a:lstStyle/>
          <a:p>
            <a:endParaRPr lang="hr-HR">
              <a:solidFill>
                <a:srgbClr val="000000"/>
              </a:solidFill>
            </a:endParaRPr>
          </a:p>
        </p:txBody>
      </p:sp>
      <p:sp>
        <p:nvSpPr>
          <p:cNvPr id="2" name="Vertikalni naslov 1"/>
          <p:cNvSpPr>
            <a:spLocks noGrp="1"/>
          </p:cNvSpPr>
          <p:nvPr>
            <p:ph type="title" orient="vert"/>
          </p:nvPr>
        </p:nvSpPr>
        <p:spPr>
          <a:xfrm>
            <a:off x="7391400" y="304801"/>
            <a:ext cx="1447800" cy="5851525"/>
          </a:xfrm>
        </p:spPr>
        <p:txBody>
          <a:bodyPr vert="eaVert"/>
          <a:lstStyle/>
          <a:p>
            <a:r>
              <a:rPr kumimoji="0" lang="bs-Latn-BA" smtClean="0"/>
              <a:t>Kliknite da biste uredili stilove prototipa naslova</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Sadržaj sa opisom slike">
    <p:bg>
      <p:bgRef idx="1001">
        <a:schemeClr val="bg1"/>
      </p:bgRef>
    </p:bg>
    <p:spTree>
      <p:nvGrpSpPr>
        <p:cNvPr id="1" name=""/>
        <p:cNvGrpSpPr/>
        <p:nvPr/>
      </p:nvGrpSpPr>
      <p:grpSpPr>
        <a:xfrm>
          <a:off x="0" y="0"/>
          <a:ext cx="0" cy="0"/>
          <a:chOff x="0" y="0"/>
          <a:chExt cx="0" cy="0"/>
        </a:xfrm>
      </p:grpSpPr>
      <p:sp>
        <p:nvSpPr>
          <p:cNvPr id="19" name="Pravougaonik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Pravougaonik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Pravougaonik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Naslov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bs-Latn-BA" smtClean="0"/>
              <a:t>Kliknite da biste uredili stilove prototipa naslova</a:t>
            </a:r>
            <a:endParaRPr kumimoji="0" lang="en-US"/>
          </a:p>
        </p:txBody>
      </p:sp>
      <p:sp>
        <p:nvSpPr>
          <p:cNvPr id="3" name="Čuvar mjesta teksta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bs-Latn-BA" smtClean="0"/>
              <a:t>Kliknite da biste uredili stilove teksta prototipa</a:t>
            </a:r>
          </a:p>
        </p:txBody>
      </p:sp>
      <p:sp>
        <p:nvSpPr>
          <p:cNvPr id="8" name="Pravougaonik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Prava linija spajanja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Čuvar mjesta sadržaja 19"/>
          <p:cNvSpPr>
            <a:spLocks noGrp="1"/>
          </p:cNvSpPr>
          <p:nvPr>
            <p:ph sz="quarter" idx="1"/>
          </p:nvPr>
        </p:nvSpPr>
        <p:spPr>
          <a:xfrm>
            <a:off x="3124200" y="685800"/>
            <a:ext cx="5638800" cy="5410200"/>
          </a:xfrm>
        </p:spPr>
        <p:txBody>
          <a:bodyPr/>
          <a:lstStyle/>
          <a:p>
            <a:pPr lvl="0" eaLnBrk="1" latinLnBrk="0" hangingPunct="1"/>
            <a:r>
              <a:rPr lang="bs-Latn-BA" smtClean="0"/>
              <a:t>Kliknite da biste uredili stilove teksta prototipa</a:t>
            </a:r>
          </a:p>
          <a:p>
            <a:pPr lvl="1" eaLnBrk="1" latinLnBrk="0" hangingPunct="1"/>
            <a:r>
              <a:rPr lang="bs-Latn-BA" smtClean="0"/>
              <a:t>Drugi nivo</a:t>
            </a:r>
          </a:p>
          <a:p>
            <a:pPr lvl="2" eaLnBrk="1" latinLnBrk="0" hangingPunct="1"/>
            <a:r>
              <a:rPr lang="bs-Latn-BA" smtClean="0"/>
              <a:t>Treći nivo</a:t>
            </a:r>
          </a:p>
          <a:p>
            <a:pPr lvl="3" eaLnBrk="1" latinLnBrk="0" hangingPunct="1"/>
            <a:r>
              <a:rPr lang="bs-Latn-BA" smtClean="0"/>
              <a:t>Četvrti nivo</a:t>
            </a:r>
          </a:p>
          <a:p>
            <a:pPr lvl="4" eaLnBrk="1" latinLnBrk="0" hangingPunct="1"/>
            <a:r>
              <a:rPr lang="bs-Latn-BA" smtClean="0"/>
              <a:t>Peti nivo</a:t>
            </a:r>
            <a:endParaRPr kumimoji="0" lang="en-US"/>
          </a:p>
        </p:txBody>
      </p:sp>
      <p:sp>
        <p:nvSpPr>
          <p:cNvPr id="10" name="Elipsa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Elipsa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02E1FD35-0F14-4919-B70B-118F8F36342E}" type="slidenum">
              <a:rPr lang="hr-BA" smtClean="0"/>
              <a:pPr/>
              <a:t>‹#›</a:t>
            </a:fld>
            <a:endParaRPr lang="hr-BA"/>
          </a:p>
        </p:txBody>
      </p:sp>
      <p:sp>
        <p:nvSpPr>
          <p:cNvPr id="21" name="Pravougaonik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p:txBody>
          <a:bodyPr/>
          <a:lstStyle/>
          <a:p>
            <a:fld id="{E379702B-4C1F-450D-97C1-90FC24873028}" type="datetimeFigureOut">
              <a:rPr lang="hr-BA" smtClean="0"/>
              <a:pPr/>
              <a:t>07.04.2020.</a:t>
            </a:fld>
            <a:endParaRPr lang="hr-BA"/>
          </a:p>
        </p:txBody>
      </p:sp>
      <p:sp>
        <p:nvSpPr>
          <p:cNvPr id="6" name="Čuvar mjesta podnožja 5"/>
          <p:cNvSpPr>
            <a:spLocks noGrp="1"/>
          </p:cNvSpPr>
          <p:nvPr>
            <p:ph type="ftr" sz="quarter" idx="11"/>
          </p:nvPr>
        </p:nvSpPr>
        <p:spPr>
          <a:xfrm>
            <a:off x="301752" y="6410848"/>
            <a:ext cx="3383280" cy="365760"/>
          </a:xfrm>
        </p:spPr>
        <p:txBody>
          <a:bodyPr/>
          <a:lstStyle/>
          <a:p>
            <a:endParaRPr lang="hr-BA"/>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Slika sa opisom slike">
    <p:spTree>
      <p:nvGrpSpPr>
        <p:cNvPr id="1" name=""/>
        <p:cNvGrpSpPr/>
        <p:nvPr/>
      </p:nvGrpSpPr>
      <p:grpSpPr>
        <a:xfrm>
          <a:off x="0" y="0"/>
          <a:ext cx="0" cy="0"/>
          <a:chOff x="0" y="0"/>
          <a:chExt cx="0" cy="0"/>
        </a:xfrm>
      </p:grpSpPr>
      <p:sp>
        <p:nvSpPr>
          <p:cNvPr id="21" name="Prava linija spajanja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Pravougaonik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Pravougaonik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Pravougaonik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Pravougaonik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Elipsa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Elipsa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Čuvar mjesta broja slajda 6"/>
          <p:cNvSpPr>
            <a:spLocks noGrp="1"/>
          </p:cNvSpPr>
          <p:nvPr>
            <p:ph type="sldNum" sz="quarter" idx="12"/>
          </p:nvPr>
        </p:nvSpPr>
        <p:spPr>
          <a:xfrm>
            <a:off x="1371600" y="312738"/>
            <a:ext cx="457200" cy="441325"/>
          </a:xfrm>
        </p:spPr>
        <p:txBody>
          <a:bodyPr/>
          <a:lstStyle/>
          <a:p>
            <a:fld id="{02E1FD35-0F14-4919-B70B-118F8F36342E}" type="slidenum">
              <a:rPr lang="hr-BA" smtClean="0"/>
              <a:pPr/>
              <a:t>‹#›</a:t>
            </a:fld>
            <a:endParaRPr lang="hr-BA"/>
          </a:p>
        </p:txBody>
      </p:sp>
      <p:sp>
        <p:nvSpPr>
          <p:cNvPr id="2" name="Naslov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bs-Latn-BA" smtClean="0"/>
              <a:t>Kliknite da biste uredili stilove prototipa naslova</a:t>
            </a:r>
            <a:endParaRPr kumimoji="0" lang="en-US"/>
          </a:p>
        </p:txBody>
      </p:sp>
      <p:sp>
        <p:nvSpPr>
          <p:cNvPr id="3" name="Čuvar mjesta za slike 2"/>
          <p:cNvSpPr>
            <a:spLocks noGrp="1"/>
          </p:cNvSpPr>
          <p:nvPr>
            <p:ph type="pic" idx="1"/>
          </p:nvPr>
        </p:nvSpPr>
        <p:spPr>
          <a:xfrm>
            <a:off x="3000375" y="609600"/>
            <a:ext cx="5867400" cy="4267200"/>
          </a:xfrm>
        </p:spPr>
        <p:txBody>
          <a:bodyPr/>
          <a:lstStyle>
            <a:lvl1pPr marL="0" indent="0">
              <a:buNone/>
              <a:defRPr sz="3200"/>
            </a:lvl1pPr>
          </a:lstStyle>
          <a:p>
            <a:r>
              <a:rPr kumimoji="0" lang="bs-Latn-BA" smtClean="0"/>
              <a:t>Klinite na ikonu kako bi dodali sliku</a:t>
            </a:r>
            <a:endParaRPr kumimoji="0" lang="en-US" dirty="0"/>
          </a:p>
        </p:txBody>
      </p:sp>
      <p:sp>
        <p:nvSpPr>
          <p:cNvPr id="4" name="Čuvar mjesta teksta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bs-Latn-BA" smtClean="0"/>
              <a:t>Kliknite da biste uredili stilove teksta prototipa</a:t>
            </a:r>
          </a:p>
        </p:txBody>
      </p:sp>
      <p:sp>
        <p:nvSpPr>
          <p:cNvPr id="22" name="Pravougaonik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Čuvar mjesta podataka 4"/>
          <p:cNvSpPr>
            <a:spLocks noGrp="1"/>
          </p:cNvSpPr>
          <p:nvPr>
            <p:ph type="dt" sz="half" idx="10"/>
          </p:nvPr>
        </p:nvSpPr>
        <p:spPr>
          <a:xfrm>
            <a:off x="5788152" y="6404984"/>
            <a:ext cx="3044952" cy="365760"/>
          </a:xfrm>
        </p:spPr>
        <p:txBody>
          <a:bodyPr/>
          <a:lstStyle/>
          <a:p>
            <a:fld id="{E379702B-4C1F-450D-97C1-90FC24873028}" type="datetimeFigureOut">
              <a:rPr lang="hr-BA" smtClean="0"/>
              <a:pPr/>
              <a:t>07.04.2020.</a:t>
            </a:fld>
            <a:endParaRPr lang="hr-BA"/>
          </a:p>
        </p:txBody>
      </p:sp>
      <p:sp>
        <p:nvSpPr>
          <p:cNvPr id="6" name="Čuvar mjesta podnožja 5"/>
          <p:cNvSpPr>
            <a:spLocks noGrp="1"/>
          </p:cNvSpPr>
          <p:nvPr>
            <p:ph type="ftr" sz="quarter" idx="11"/>
          </p:nvPr>
        </p:nvSpPr>
        <p:spPr>
          <a:xfrm>
            <a:off x="301752" y="6410848"/>
            <a:ext cx="3584448" cy="365760"/>
          </a:xfrm>
        </p:spPr>
        <p:txBody>
          <a:bodyPr/>
          <a:lstStyle/>
          <a:p>
            <a:endParaRPr lang="hr-BA"/>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3.xml"/><Relationship Id="rId12" Type="http://schemas.openxmlformats.org/officeDocument/2006/relationships/theme" Target="../theme/theme3.xml"/><Relationship Id="rId1" Type="http://schemas.openxmlformats.org/officeDocument/2006/relationships/slideLayout" Target="../slideLayouts/slideLayout23.xml"/><Relationship Id="rId2" Type="http://schemas.openxmlformats.org/officeDocument/2006/relationships/slideLayout" Target="../slideLayouts/slideLayout24.xml"/><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11" Type="http://schemas.openxmlformats.org/officeDocument/2006/relationships/slideLayout" Target="../slideLayouts/slideLayout44.xml"/><Relationship Id="rId12" Type="http://schemas.openxmlformats.org/officeDocument/2006/relationships/theme" Target="../theme/theme4.xml"/><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s>
</file>

<file path=ppt/slideMasters/_rels/slideMaster5.xml.rels><?xml version="1.0" encoding="UTF-8" standalone="yes"?>
<Relationships xmlns="http://schemas.openxmlformats.org/package/2006/relationships"><Relationship Id="rId11" Type="http://schemas.openxmlformats.org/officeDocument/2006/relationships/slideLayout" Target="../slideLayouts/slideLayout55.xml"/><Relationship Id="rId12" Type="http://schemas.openxmlformats.org/officeDocument/2006/relationships/theme" Target="../theme/theme5.xml"/><Relationship Id="rId1" Type="http://schemas.openxmlformats.org/officeDocument/2006/relationships/slideLayout" Target="../slideLayouts/slideLayout45.xml"/><Relationship Id="rId2" Type="http://schemas.openxmlformats.org/officeDocument/2006/relationships/slideLayout" Target="../slideLayouts/slideLayout46.xml"/><Relationship Id="rId3" Type="http://schemas.openxmlformats.org/officeDocument/2006/relationships/slideLayout" Target="../slideLayouts/slideLayout47.xml"/><Relationship Id="rId4" Type="http://schemas.openxmlformats.org/officeDocument/2006/relationships/slideLayout" Target="../slideLayouts/slideLayout48.xml"/><Relationship Id="rId5" Type="http://schemas.openxmlformats.org/officeDocument/2006/relationships/slideLayout" Target="../slideLayouts/slideLayout49.xml"/><Relationship Id="rId6" Type="http://schemas.openxmlformats.org/officeDocument/2006/relationships/slideLayout" Target="../slideLayouts/slideLayout50.xml"/><Relationship Id="rId7" Type="http://schemas.openxmlformats.org/officeDocument/2006/relationships/slideLayout" Target="../slideLayouts/slideLayout51.xml"/><Relationship Id="rId8" Type="http://schemas.openxmlformats.org/officeDocument/2006/relationships/slideLayout" Target="../slideLayouts/slideLayout52.xml"/><Relationship Id="rId9" Type="http://schemas.openxmlformats.org/officeDocument/2006/relationships/slideLayout" Target="../slideLayouts/slideLayout53.xml"/><Relationship Id="rId10"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11" Type="http://schemas.openxmlformats.org/officeDocument/2006/relationships/slideLayout" Target="../slideLayouts/slideLayout66.xml"/><Relationship Id="rId12" Type="http://schemas.openxmlformats.org/officeDocument/2006/relationships/theme" Target="../theme/theme6.xml"/><Relationship Id="rId1" Type="http://schemas.openxmlformats.org/officeDocument/2006/relationships/slideLayout" Target="../slideLayouts/slideLayout56.xml"/><Relationship Id="rId2" Type="http://schemas.openxmlformats.org/officeDocument/2006/relationships/slideLayout" Target="../slideLayouts/slideLayout57.xml"/><Relationship Id="rId3" Type="http://schemas.openxmlformats.org/officeDocument/2006/relationships/slideLayout" Target="../slideLayouts/slideLayout58.xml"/><Relationship Id="rId4" Type="http://schemas.openxmlformats.org/officeDocument/2006/relationships/slideLayout" Target="../slideLayouts/slideLayout59.xml"/><Relationship Id="rId5" Type="http://schemas.openxmlformats.org/officeDocument/2006/relationships/slideLayout" Target="../slideLayouts/slideLayout60.xml"/><Relationship Id="rId6" Type="http://schemas.openxmlformats.org/officeDocument/2006/relationships/slideLayout" Target="../slideLayouts/slideLayout61.xml"/><Relationship Id="rId7" Type="http://schemas.openxmlformats.org/officeDocument/2006/relationships/slideLayout" Target="../slideLayouts/slideLayout62.xml"/><Relationship Id="rId8" Type="http://schemas.openxmlformats.org/officeDocument/2006/relationships/slideLayout" Target="../slideLayouts/slideLayout63.xml"/><Relationship Id="rId9" Type="http://schemas.openxmlformats.org/officeDocument/2006/relationships/slideLayout" Target="../slideLayouts/slideLayout64.xml"/><Relationship Id="rId10"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77.xml"/><Relationship Id="rId12" Type="http://schemas.openxmlformats.org/officeDocument/2006/relationships/theme" Target="../theme/theme7.xml"/><Relationship Id="rId1" Type="http://schemas.openxmlformats.org/officeDocument/2006/relationships/slideLayout" Target="../slideLayouts/slideLayout67.xml"/><Relationship Id="rId2" Type="http://schemas.openxmlformats.org/officeDocument/2006/relationships/slideLayout" Target="../slideLayouts/slideLayout68.xml"/><Relationship Id="rId3" Type="http://schemas.openxmlformats.org/officeDocument/2006/relationships/slideLayout" Target="../slideLayouts/slideLayout69.xml"/><Relationship Id="rId4" Type="http://schemas.openxmlformats.org/officeDocument/2006/relationships/slideLayout" Target="../slideLayouts/slideLayout70.xml"/><Relationship Id="rId5" Type="http://schemas.openxmlformats.org/officeDocument/2006/relationships/slideLayout" Target="../slideLayouts/slideLayout71.xml"/><Relationship Id="rId6" Type="http://schemas.openxmlformats.org/officeDocument/2006/relationships/slideLayout" Target="../slideLayouts/slideLayout72.xml"/><Relationship Id="rId7" Type="http://schemas.openxmlformats.org/officeDocument/2006/relationships/slideLayout" Target="../slideLayouts/slideLayout73.xml"/><Relationship Id="rId8" Type="http://schemas.openxmlformats.org/officeDocument/2006/relationships/slideLayout" Target="../slideLayouts/slideLayout74.xml"/><Relationship Id="rId9" Type="http://schemas.openxmlformats.org/officeDocument/2006/relationships/slideLayout" Target="../slideLayouts/slideLayout75.xml"/><Relationship Id="rId10"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ransition>
    <p:randomBar dir="vert"/>
  </p:transition>
  <p:timing>
    <p:tnLst>
      <p:par>
        <p:cTn id="1" dur="indefinite" restart="never" nodeType="tmRoot"/>
      </p:par>
    </p:tnLst>
  </p:timing>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825" r:id="rId1"/>
    <p:sldLayoutId id="2147483826" r:id="rId2"/>
    <p:sldLayoutId id="2147483827" r:id="rId3"/>
    <p:sldLayoutId id="2147483828" r:id="rId4"/>
    <p:sldLayoutId id="2147483829" r:id="rId5"/>
    <p:sldLayoutId id="2147483830" r:id="rId6"/>
    <p:sldLayoutId id="2147483831" r:id="rId7"/>
    <p:sldLayoutId id="2147483832" r:id="rId8"/>
    <p:sldLayoutId id="2147483833" r:id="rId9"/>
    <p:sldLayoutId id="2147483834" r:id="rId10"/>
    <p:sldLayoutId id="214748383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837" r:id="rId1"/>
    <p:sldLayoutId id="2147483838" r:id="rId2"/>
    <p:sldLayoutId id="2147483839" r:id="rId3"/>
    <p:sldLayoutId id="2147483840" r:id="rId4"/>
    <p:sldLayoutId id="2147483841" r:id="rId5"/>
    <p:sldLayoutId id="2147483842" r:id="rId6"/>
    <p:sldLayoutId id="2147483843" r:id="rId7"/>
    <p:sldLayoutId id="2147483844" r:id="rId8"/>
    <p:sldLayoutId id="2147483845" r:id="rId9"/>
    <p:sldLayoutId id="2147483846" r:id="rId10"/>
    <p:sldLayoutId id="2147483847"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849" r:id="rId1"/>
    <p:sldLayoutId id="2147483850" r:id="rId2"/>
    <p:sldLayoutId id="2147483851" r:id="rId3"/>
    <p:sldLayoutId id="2147483852" r:id="rId4"/>
    <p:sldLayoutId id="2147483853" r:id="rId5"/>
    <p:sldLayoutId id="2147483854" r:id="rId6"/>
    <p:sldLayoutId id="2147483855" r:id="rId7"/>
    <p:sldLayoutId id="2147483856" r:id="rId8"/>
    <p:sldLayoutId id="2147483857" r:id="rId9"/>
    <p:sldLayoutId id="2147483858" r:id="rId10"/>
    <p:sldLayoutId id="2147483859"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Pravougaonik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Pravougaonik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Pravougaonik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Pravougaonik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Pravougaonik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Čuvar mjesta podataka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379702B-4C1F-450D-97C1-90FC24873028}" type="datetimeFigureOut">
              <a:rPr lang="hr-BA" smtClean="0"/>
              <a:pPr/>
              <a:t>07.04.2020.</a:t>
            </a:fld>
            <a:endParaRPr lang="hr-BA"/>
          </a:p>
        </p:txBody>
      </p:sp>
      <p:sp>
        <p:nvSpPr>
          <p:cNvPr id="3" name="Čuvar mjesta podnožja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hr-BA"/>
          </a:p>
        </p:txBody>
      </p:sp>
      <p:sp>
        <p:nvSpPr>
          <p:cNvPr id="8" name="Pravougaonik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Prava linija spajanja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Elipsa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Elipsa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Čuvar mjesta broja slajda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2E1FD35-0F14-4919-B70B-118F8F36342E}" type="slidenum">
              <a:rPr lang="hr-BA" smtClean="0"/>
              <a:pPr/>
              <a:t>‹#›</a:t>
            </a:fld>
            <a:endParaRPr lang="hr-BA"/>
          </a:p>
        </p:txBody>
      </p:sp>
      <p:sp>
        <p:nvSpPr>
          <p:cNvPr id="22" name="Čuvar mjesta naslova 21"/>
          <p:cNvSpPr>
            <a:spLocks noGrp="1"/>
          </p:cNvSpPr>
          <p:nvPr>
            <p:ph type="title"/>
          </p:nvPr>
        </p:nvSpPr>
        <p:spPr>
          <a:xfrm>
            <a:off x="301752" y="228600"/>
            <a:ext cx="8534400" cy="758952"/>
          </a:xfrm>
          <a:prstGeom prst="rect">
            <a:avLst/>
          </a:prstGeom>
        </p:spPr>
        <p:txBody>
          <a:bodyPr vert="horz" anchor="b">
            <a:normAutofit/>
          </a:bodyPr>
          <a:lstStyle/>
          <a:p>
            <a:r>
              <a:rPr kumimoji="0" lang="bs-Latn-BA" smtClean="0"/>
              <a:t>Kliknite da biste uredili stilove prototipa naslova</a:t>
            </a:r>
            <a:endParaRPr kumimoji="0" lang="en-US"/>
          </a:p>
        </p:txBody>
      </p:sp>
      <p:sp>
        <p:nvSpPr>
          <p:cNvPr id="13" name="Čuvar mjesta teksta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bs-Latn-BA" smtClean="0"/>
              <a:t>Kliknite da biste uredili stilove teksta prototipa</a:t>
            </a:r>
          </a:p>
          <a:p>
            <a:pPr lvl="1" eaLnBrk="1" latinLnBrk="0" hangingPunct="1"/>
            <a:r>
              <a:rPr kumimoji="0" lang="bs-Latn-BA" smtClean="0"/>
              <a:t>Drugi nivo</a:t>
            </a:r>
          </a:p>
          <a:p>
            <a:pPr lvl="2" eaLnBrk="1" latinLnBrk="0" hangingPunct="1"/>
            <a:r>
              <a:rPr kumimoji="0" lang="bs-Latn-BA" smtClean="0"/>
              <a:t>Treći nivo</a:t>
            </a:r>
          </a:p>
          <a:p>
            <a:pPr lvl="3" eaLnBrk="1" latinLnBrk="0" hangingPunct="1"/>
            <a:r>
              <a:rPr kumimoji="0" lang="bs-Latn-BA" smtClean="0"/>
              <a:t>Četvrti nivo</a:t>
            </a:r>
          </a:p>
          <a:p>
            <a:pPr lvl="4" eaLnBrk="1" latinLnBrk="0" hangingPunct="1"/>
            <a:r>
              <a:rPr kumimoji="0" lang="bs-Latn-BA" smtClean="0"/>
              <a:t>Peti nivo</a:t>
            </a:r>
            <a:endParaRPr kumimoji="0" lang="en-US"/>
          </a:p>
        </p:txBody>
      </p:sp>
    </p:spTree>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 id="2147483866" r:id="rId6"/>
    <p:sldLayoutId id="2147483867" r:id="rId7"/>
    <p:sldLayoutId id="2147483868" r:id="rId8"/>
    <p:sldLayoutId id="2147483869" r:id="rId9"/>
    <p:sldLayoutId id="2147483870" r:id="rId10"/>
    <p:sldLayoutId id="21474838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70000" lnSpcReduction="20000"/>
          </a:bodyPr>
          <a:lstStyle/>
          <a:p>
            <a:endParaRPr lang="hr-BA" sz="4400" dirty="0" smtClean="0"/>
          </a:p>
          <a:p>
            <a:r>
              <a:rPr lang="hr-BA" sz="4400" dirty="0" smtClean="0"/>
              <a:t>Prof. dr Abedin Bikić</a:t>
            </a:r>
          </a:p>
          <a:p>
            <a:r>
              <a:rPr lang="hr-BA" sz="4400" dirty="0" smtClean="0"/>
              <a:t>a.biKIC@PFSA.UNSA.BA</a:t>
            </a:r>
            <a:endParaRPr lang="hr-BA" sz="4400" dirty="0"/>
          </a:p>
        </p:txBody>
      </p:sp>
      <p:sp>
        <p:nvSpPr>
          <p:cNvPr id="2" name="Title 1"/>
          <p:cNvSpPr>
            <a:spLocks noGrp="1"/>
          </p:cNvSpPr>
          <p:nvPr>
            <p:ph type="ctrTitle"/>
          </p:nvPr>
        </p:nvSpPr>
        <p:spPr>
          <a:xfrm>
            <a:off x="685800" y="332656"/>
            <a:ext cx="7772400" cy="2088232"/>
          </a:xfrm>
        </p:spPr>
        <p:txBody>
          <a:bodyPr>
            <a:normAutofit/>
          </a:bodyPr>
          <a:lstStyle/>
          <a:p>
            <a:r>
              <a:rPr lang="hr-BA" sz="3200" b="1" dirty="0" smtClean="0"/>
              <a:t>UGOVOR O PRODAJI U DOMAĆEM I MEĐUNARODNOM PRAVU</a:t>
            </a:r>
            <a:endParaRPr lang="hr-BA" sz="3200" b="1" dirty="0"/>
          </a:p>
        </p:txBody>
      </p:sp>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908720"/>
            <a:ext cx="7572375" cy="4694911"/>
          </a:xfrm>
        </p:spPr>
        <p:txBody>
          <a:bodyPr>
            <a:normAutofit fontScale="92500" lnSpcReduction="10000"/>
          </a:bodyPr>
          <a:lstStyle/>
          <a:p>
            <a:r>
              <a:rPr lang="hr-BA" b="1" i="1" u="sng" dirty="0" smtClean="0">
                <a:solidFill>
                  <a:schemeClr val="tx1"/>
                </a:solidFill>
              </a:rPr>
              <a:t>Prava kupca zbog nedostatka na stvari</a:t>
            </a:r>
            <a:r>
              <a:rPr lang="hr-BA" b="1" i="1" dirty="0" smtClean="0">
                <a:solidFill>
                  <a:schemeClr val="tx1"/>
                </a:solidFill>
              </a:rPr>
              <a:t>:</a:t>
            </a:r>
          </a:p>
          <a:p>
            <a:pPr marL="457200" indent="-457200">
              <a:buFont typeface="+mj-lt"/>
              <a:buAutoNum type="alphaLcParenR"/>
            </a:pPr>
            <a:endParaRPr lang="hr-BA" b="1" i="1" u="sng" dirty="0" smtClean="0">
              <a:solidFill>
                <a:schemeClr val="tx1"/>
              </a:solidFill>
            </a:endParaRPr>
          </a:p>
          <a:p>
            <a:pPr marL="457200" indent="-457200">
              <a:buFont typeface="+mj-lt"/>
              <a:buAutoNum type="alphaLcParenR"/>
            </a:pPr>
            <a:r>
              <a:rPr lang="hr-BA" b="1" dirty="0" smtClean="0">
                <a:solidFill>
                  <a:schemeClr val="tx1"/>
                </a:solidFill>
              </a:rPr>
              <a:t>Zahtijevati od prodavca ispunjenje ugovora</a:t>
            </a:r>
          </a:p>
          <a:p>
            <a:pPr marL="457200" indent="-457200">
              <a:buFont typeface="+mj-lt"/>
              <a:buAutoNum type="alphaLcParenR"/>
            </a:pPr>
            <a:endParaRPr lang="hr-BA" b="1" dirty="0" smtClean="0">
              <a:solidFill>
                <a:schemeClr val="tx1"/>
              </a:solidFill>
            </a:endParaRPr>
          </a:p>
          <a:p>
            <a:pPr marL="457200" indent="-457200">
              <a:buFont typeface="+mj-lt"/>
              <a:buAutoNum type="alphaLcParenR"/>
            </a:pPr>
            <a:r>
              <a:rPr lang="hr-BA" b="1" dirty="0" smtClean="0">
                <a:solidFill>
                  <a:schemeClr val="tx1"/>
                </a:solidFill>
              </a:rPr>
              <a:t>Zahtijevati od prodavca sniženje cijene</a:t>
            </a:r>
          </a:p>
          <a:p>
            <a:pPr marL="457200" indent="-457200">
              <a:buFont typeface="+mj-lt"/>
              <a:buAutoNum type="alphaLcParenR"/>
            </a:pPr>
            <a:endParaRPr lang="hr-BA" b="1" dirty="0" smtClean="0">
              <a:solidFill>
                <a:schemeClr val="tx1"/>
              </a:solidFill>
            </a:endParaRPr>
          </a:p>
          <a:p>
            <a:pPr marL="457200" indent="-457200">
              <a:buFont typeface="+mj-lt"/>
              <a:buAutoNum type="alphaLcParenR"/>
            </a:pPr>
            <a:r>
              <a:rPr lang="hr-BA" b="1" dirty="0" smtClean="0">
                <a:solidFill>
                  <a:schemeClr val="tx1"/>
                </a:solidFill>
              </a:rPr>
              <a:t>Izjaviti da raskida ugovor</a:t>
            </a:r>
          </a:p>
          <a:p>
            <a:pPr marL="457200" indent="-457200">
              <a:buFont typeface="+mj-lt"/>
              <a:buAutoNum type="alphaLcParenR"/>
            </a:pPr>
            <a:endParaRPr lang="hr-BA" b="1" dirty="0" smtClean="0">
              <a:solidFill>
                <a:schemeClr val="tx1"/>
              </a:solidFill>
            </a:endParaRPr>
          </a:p>
          <a:p>
            <a:pPr marL="457200" indent="-457200">
              <a:buFont typeface="+mj-lt"/>
              <a:buAutoNum type="alphaLcParenR"/>
            </a:pPr>
            <a:r>
              <a:rPr lang="hr-BA" b="1" dirty="0" smtClean="0">
                <a:solidFill>
                  <a:schemeClr val="tx1"/>
                </a:solidFill>
              </a:rPr>
              <a:t>U svakom od ovih slučajeva ima pravo i na NAKNADU ŠTETE!</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barn(inHorizontal)">
                                      <p:cBhvr>
                                        <p:cTn id="2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hr-BA" dirty="0" smtClean="0">
                <a:solidFill>
                  <a:schemeClr val="tx1"/>
                </a:solidFill>
              </a:rPr>
              <a:t>Garancija za ispravno funkcionisanje prodate stvari</a:t>
            </a:r>
            <a:endParaRPr lang="hr-BA" dirty="0">
              <a:solidFill>
                <a:schemeClr val="tx1"/>
              </a:solidFill>
            </a:endParaRPr>
          </a:p>
        </p:txBody>
      </p:sp>
      <p:sp>
        <p:nvSpPr>
          <p:cNvPr id="3" name="Content Placeholder 2"/>
          <p:cNvSpPr>
            <a:spLocks noGrp="1"/>
          </p:cNvSpPr>
          <p:nvPr>
            <p:ph sz="quarter" idx="1"/>
          </p:nvPr>
        </p:nvSpPr>
        <p:spPr>
          <a:xfrm>
            <a:off x="342900" y="1825624"/>
            <a:ext cx="7572375" cy="4267671"/>
          </a:xfrm>
        </p:spPr>
        <p:txBody>
          <a:bodyPr>
            <a:normAutofit fontScale="92500" lnSpcReduction="20000"/>
          </a:bodyPr>
          <a:lstStyle/>
          <a:p>
            <a:r>
              <a:rPr lang="hr-BA" b="1" dirty="0" smtClean="0">
                <a:solidFill>
                  <a:schemeClr val="tx1"/>
                </a:solidFill>
              </a:rPr>
              <a:t>Da bi kupac mogao pozvati na odgovornost prodavca ili proizvođača stvari, moraju se kumulativno ispuniti sljedeće pretpostavke:</a:t>
            </a:r>
          </a:p>
          <a:p>
            <a:pPr marL="457200" indent="-457200">
              <a:buFont typeface="+mj-lt"/>
              <a:buAutoNum type="alphaLcParenR"/>
            </a:pPr>
            <a:r>
              <a:rPr lang="hr-BA" b="1" dirty="0" smtClean="0">
                <a:solidFill>
                  <a:schemeClr val="tx1"/>
                </a:solidFill>
              </a:rPr>
              <a:t>Da je prodavac kupcu predao garantni list proizvođača</a:t>
            </a:r>
          </a:p>
          <a:p>
            <a:pPr marL="457200" indent="-457200">
              <a:buFont typeface="+mj-lt"/>
              <a:buAutoNum type="alphaLcParenR"/>
            </a:pPr>
            <a:r>
              <a:rPr lang="hr-BA" b="1" dirty="0" smtClean="0">
                <a:solidFill>
                  <a:schemeClr val="tx1"/>
                </a:solidFill>
              </a:rPr>
              <a:t>Da se nedostatak na stvari pojavio u toku trajanja garantnog roka</a:t>
            </a:r>
            <a:r>
              <a:rPr lang="hr-BA" dirty="0" smtClean="0">
                <a:solidFill>
                  <a:schemeClr val="tx1"/>
                </a:solidFill>
              </a:rPr>
              <a:t> i </a:t>
            </a:r>
          </a:p>
          <a:p>
            <a:pPr marL="457200" indent="-457200">
              <a:buFont typeface="+mj-lt"/>
              <a:buAutoNum type="alphaLcParenR"/>
            </a:pPr>
            <a:r>
              <a:rPr lang="hr-BA" b="1" dirty="0" smtClean="0">
                <a:solidFill>
                  <a:schemeClr val="tx1"/>
                </a:solidFill>
              </a:rPr>
              <a:t>Da je kupac pravilno upotrebljavao stvar</a:t>
            </a:r>
          </a:p>
          <a:p>
            <a:pPr marL="457200" indent="-457200"/>
            <a:r>
              <a:rPr lang="hr-BA" b="1" dirty="0" smtClean="0">
                <a:solidFill>
                  <a:schemeClr val="tx1"/>
                </a:solidFill>
              </a:rPr>
              <a:t>ROK!- 1 godina od dana kada je kupac tražio popravak ili zamjenu stvari. (prekluzivan)</a:t>
            </a:r>
          </a:p>
          <a:p>
            <a:pPr marL="457200" indent="-457200">
              <a:buNone/>
            </a:pPr>
            <a:endParaRPr lang="hr-BA" b="1" dirty="0" smtClean="0">
              <a:solidFill>
                <a:schemeClr val="tx1"/>
              </a:solidFill>
            </a:endParaRPr>
          </a:p>
          <a:p>
            <a:pPr marL="457200" indent="-457200">
              <a:buNone/>
            </a:pPr>
            <a:endParaRPr lang="hr-BA" b="1" dirty="0" smtClean="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7"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1000"/>
                                        <p:tgtEl>
                                          <p:spTgt spid="3">
                                            <p:txEl>
                                              <p:pRg st="1" end="1"/>
                                            </p:txEl>
                                          </p:spTgt>
                                        </p:tgtEl>
                                      </p:cBhvr>
                                    </p:animEffect>
                                    <p:anim calcmode="lin" valueType="num">
                                      <p:cBhvr>
                                        <p:cTn id="1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fade">
                                      <p:cBhvr>
                                        <p:cTn id="25" dur="1000"/>
                                        <p:tgtEl>
                                          <p:spTgt spid="3">
                                            <p:txEl>
                                              <p:pRg st="2" end="2"/>
                                            </p:txEl>
                                          </p:spTgt>
                                        </p:tgtEl>
                                      </p:cBhvr>
                                    </p:animEffect>
                                    <p:anim calcmode="lin" valueType="num">
                                      <p:cBhvr>
                                        <p:cTn id="2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7"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7"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nodeType="clickEffect">
                                  <p:stCondLst>
                                    <p:cond delay="0"/>
                                  </p:stCondLst>
                                  <p:iterate type="lt">
                                    <p:tmPct val="0"/>
                                  </p:iterate>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7" presetClass="entr" presetSubtype="0" fill="hold" nodeType="clickEffect">
                                  <p:stCondLst>
                                    <p:cond delay="0"/>
                                  </p:stCondLst>
                                  <p:iterate type="lt">
                                    <p:tmPct val="50000"/>
                                  </p:iterate>
                                  <p:childTnLst>
                                    <p:set>
                                      <p:cBhvr>
                                        <p:cTn id="48" dur="1" fill="hold">
                                          <p:stCondLst>
                                            <p:cond delay="0"/>
                                          </p:stCondLst>
                                        </p:cTn>
                                        <p:tgtEl>
                                          <p:spTgt spid="3">
                                            <p:txEl>
                                              <p:pRg st="4" end="4"/>
                                            </p:txEl>
                                          </p:spTgt>
                                        </p:tgtEl>
                                        <p:attrNameLst>
                                          <p:attrName>style.visibility</p:attrName>
                                        </p:attrNameLst>
                                      </p:cBhvr>
                                      <p:to>
                                        <p:strVal val="visible"/>
                                      </p:to>
                                    </p:set>
                                    <p:anim calcmode="discrete" valueType="clr">
                                      <p:cBhvr override="childStyle">
                                        <p:cTn id="49" dur="80"/>
                                        <p:tgtEl>
                                          <p:spTgt spid="3">
                                            <p:txEl>
                                              <p:pRg st="4" end="4"/>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50" dur="80"/>
                                        <p:tgtEl>
                                          <p:spTgt spid="3">
                                            <p:txEl>
                                              <p:pRg st="4" end="4"/>
                                            </p:txEl>
                                          </p:spTgt>
                                        </p:tgtEl>
                                        <p:attrNameLst>
                                          <p:attrName>fillcolor</p:attrName>
                                        </p:attrNameLst>
                                      </p:cBhvr>
                                      <p:tavLst>
                                        <p:tav tm="0">
                                          <p:val>
                                            <p:clrVal>
                                              <a:schemeClr val="accent2"/>
                                            </p:clrVal>
                                          </p:val>
                                        </p:tav>
                                        <p:tav tm="50000">
                                          <p:val>
                                            <p:clrVal>
                                              <a:schemeClr val="hlink"/>
                                            </p:clrVal>
                                          </p:val>
                                        </p:tav>
                                      </p:tavLst>
                                    </p:anim>
                                    <p:set>
                                      <p:cBhvr>
                                        <p:cTn id="51" dur="80"/>
                                        <p:tgtEl>
                                          <p:spTgt spid="3">
                                            <p:txEl>
                                              <p:pRg st="4" end="4"/>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Zaštita od evikcije</a:t>
            </a:r>
            <a:endParaRPr lang="hr-BA" dirty="0">
              <a:solidFill>
                <a:schemeClr val="tx1"/>
              </a:solidFill>
            </a:endParaRPr>
          </a:p>
        </p:txBody>
      </p:sp>
      <p:sp>
        <p:nvSpPr>
          <p:cNvPr id="3" name="Content Placeholder 2"/>
          <p:cNvSpPr>
            <a:spLocks noGrp="1"/>
          </p:cNvSpPr>
          <p:nvPr>
            <p:ph sz="quarter" idx="1"/>
          </p:nvPr>
        </p:nvSpPr>
        <p:spPr>
          <a:xfrm>
            <a:off x="342900" y="1825624"/>
            <a:ext cx="7572375" cy="4123655"/>
          </a:xfrm>
        </p:spPr>
        <p:txBody>
          <a:bodyPr>
            <a:normAutofit fontScale="92500" lnSpcReduction="20000"/>
          </a:bodyPr>
          <a:lstStyle/>
          <a:p>
            <a:r>
              <a:rPr lang="hr-BA" b="1" dirty="0" smtClean="0">
                <a:solidFill>
                  <a:schemeClr val="tx1"/>
                </a:solidFill>
              </a:rPr>
              <a:t>Ako na prodatoj stvari postoji neko pravo trećeg lica koje </a:t>
            </a:r>
            <a:r>
              <a:rPr lang="hr-BA" b="1" i="1" dirty="0" smtClean="0">
                <a:solidFill>
                  <a:schemeClr val="tx1"/>
                </a:solidFill>
              </a:rPr>
              <a:t>isključuje, umanjuje ili ograničava </a:t>
            </a:r>
            <a:r>
              <a:rPr lang="hr-BA" b="1" dirty="0" smtClean="0">
                <a:solidFill>
                  <a:schemeClr val="tx1"/>
                </a:solidFill>
              </a:rPr>
              <a:t>kupčevo pravo, prodavac je dužan zaštititi kupca od pravnog uznemiravanja trećih lica pod uslovom da kupac nije znao za postojanje tih prava, niti je pristao da uzme stvar opterećenu tim pravom. </a:t>
            </a:r>
          </a:p>
          <a:p>
            <a:endParaRPr lang="hr-BA" b="1" dirty="0" smtClean="0">
              <a:solidFill>
                <a:schemeClr val="tx1"/>
              </a:solidFill>
            </a:endParaRPr>
          </a:p>
          <a:p>
            <a:r>
              <a:rPr lang="hr-BA" b="1" dirty="0" smtClean="0">
                <a:solidFill>
                  <a:schemeClr val="tx1"/>
                </a:solidFill>
              </a:rPr>
              <a:t>Po obimu </a:t>
            </a:r>
            <a:r>
              <a:rPr lang="hr-BA" b="1" dirty="0" smtClean="0">
                <a:solidFill>
                  <a:schemeClr val="tx1"/>
                </a:solidFill>
                <a:sym typeface="Wingdings" pitchFamily="2" charset="2"/>
              </a:rPr>
              <a:t>evikcija može biti: </a:t>
            </a:r>
          </a:p>
          <a:p>
            <a:pPr marL="457200" indent="-457200">
              <a:buFont typeface="+mj-lt"/>
              <a:buAutoNum type="arabicPeriod"/>
            </a:pPr>
            <a:r>
              <a:rPr lang="hr-BA" b="1" dirty="0" smtClean="0">
                <a:solidFill>
                  <a:schemeClr val="tx1"/>
                </a:solidFill>
                <a:sym typeface="Wingdings" pitchFamily="2" charset="2"/>
              </a:rPr>
              <a:t>Potpuna </a:t>
            </a:r>
          </a:p>
          <a:p>
            <a:pPr marL="457200" indent="-457200">
              <a:buFont typeface="+mj-lt"/>
              <a:buAutoNum type="arabicPeriod"/>
            </a:pPr>
            <a:r>
              <a:rPr lang="hr-BA" b="1" dirty="0" smtClean="0">
                <a:solidFill>
                  <a:schemeClr val="tx1"/>
                </a:solidFill>
                <a:sym typeface="Wingdings" pitchFamily="2" charset="2"/>
              </a:rPr>
              <a:t>Djelimična </a:t>
            </a:r>
          </a:p>
          <a:p>
            <a:pPr marL="457200" indent="-457200">
              <a:buFont typeface="+mj-lt"/>
              <a:buAutoNum type="arabicPeriod"/>
            </a:pP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1052736"/>
            <a:ext cx="7572375" cy="5040560"/>
          </a:xfrm>
        </p:spPr>
        <p:txBody>
          <a:bodyPr>
            <a:normAutofit fontScale="92500" lnSpcReduction="20000"/>
          </a:bodyPr>
          <a:lstStyle/>
          <a:p>
            <a:r>
              <a:rPr lang="hr-BA" b="1" i="1" u="sng" dirty="0" smtClean="0">
                <a:solidFill>
                  <a:schemeClr val="tx1"/>
                </a:solidFill>
              </a:rPr>
              <a:t>Uslovi za zaštitu od evikcije:</a:t>
            </a:r>
          </a:p>
          <a:p>
            <a:pPr>
              <a:buNone/>
            </a:pPr>
            <a:endParaRPr lang="hr-BA" b="1" i="1" u="sng" dirty="0" smtClean="0">
              <a:solidFill>
                <a:schemeClr val="tx1"/>
              </a:solidFill>
            </a:endParaRPr>
          </a:p>
          <a:p>
            <a:pPr marL="457200" indent="-457200">
              <a:buFont typeface="+mj-lt"/>
              <a:buAutoNum type="arabicPeriod"/>
            </a:pPr>
            <a:r>
              <a:rPr lang="hr-BA" b="1" dirty="0" smtClean="0">
                <a:solidFill>
                  <a:schemeClr val="tx1"/>
                </a:solidFill>
              </a:rPr>
              <a:t>Uznemiravanje kupca od strane trećeg lica mora se zasnivati na </a:t>
            </a:r>
            <a:r>
              <a:rPr lang="hr-BA" b="1" i="1" dirty="0" smtClean="0">
                <a:solidFill>
                  <a:schemeClr val="tx1"/>
                </a:solidFill>
              </a:rPr>
              <a:t>nekom pravu tog trećeg lica</a:t>
            </a:r>
          </a:p>
          <a:p>
            <a:pPr marL="457200" indent="-457200">
              <a:buFont typeface="+mj-lt"/>
              <a:buAutoNum type="arabicPeriod"/>
            </a:pPr>
            <a:endParaRPr lang="hr-BA" b="1" i="1" dirty="0" smtClean="0">
              <a:solidFill>
                <a:schemeClr val="tx1"/>
              </a:solidFill>
            </a:endParaRPr>
          </a:p>
          <a:p>
            <a:pPr marL="457200" indent="-457200">
              <a:buFont typeface="+mj-lt"/>
              <a:buAutoNum type="arabicPeriod"/>
            </a:pPr>
            <a:r>
              <a:rPr lang="hr-BA" b="1" dirty="0" smtClean="0">
                <a:solidFill>
                  <a:schemeClr val="tx1"/>
                </a:solidFill>
              </a:rPr>
              <a:t>Pravni nedostatak mora postojati </a:t>
            </a:r>
            <a:r>
              <a:rPr lang="hr-BA" b="1" i="1" dirty="0" smtClean="0">
                <a:solidFill>
                  <a:schemeClr val="tx1"/>
                </a:solidFill>
              </a:rPr>
              <a:t>prije nego što je kupac stekao vlasništvo</a:t>
            </a:r>
          </a:p>
          <a:p>
            <a:pPr marL="457200" indent="-457200">
              <a:buFont typeface="+mj-lt"/>
              <a:buAutoNum type="arabicPeriod"/>
            </a:pPr>
            <a:endParaRPr lang="hr-BA" b="1" i="1" dirty="0" smtClean="0">
              <a:solidFill>
                <a:schemeClr val="tx1"/>
              </a:solidFill>
            </a:endParaRPr>
          </a:p>
          <a:p>
            <a:pPr marL="457200" indent="-457200">
              <a:buFont typeface="+mj-lt"/>
              <a:buAutoNum type="arabicPeriod"/>
            </a:pPr>
            <a:r>
              <a:rPr lang="hr-BA" b="1" dirty="0" smtClean="0">
                <a:solidFill>
                  <a:schemeClr val="tx1"/>
                </a:solidFill>
              </a:rPr>
              <a:t>Kupac mora biti </a:t>
            </a:r>
            <a:r>
              <a:rPr lang="hr-BA" b="1" i="1" dirty="0" smtClean="0">
                <a:solidFill>
                  <a:schemeClr val="tx1"/>
                </a:solidFill>
              </a:rPr>
              <a:t>savjestan</a:t>
            </a:r>
          </a:p>
          <a:p>
            <a:pPr marL="457200" indent="-457200">
              <a:buFont typeface="+mj-lt"/>
              <a:buAutoNum type="arabicPeriod"/>
            </a:pPr>
            <a:endParaRPr lang="hr-BA" b="1" i="1" dirty="0" smtClean="0">
              <a:solidFill>
                <a:schemeClr val="tx1"/>
              </a:solidFill>
            </a:endParaRPr>
          </a:p>
          <a:p>
            <a:pPr marL="457200" indent="-457200">
              <a:buFont typeface="+mj-lt"/>
              <a:buAutoNum type="arabicPeriod"/>
            </a:pPr>
            <a:r>
              <a:rPr lang="hr-BA" b="1" dirty="0" smtClean="0">
                <a:solidFill>
                  <a:schemeClr val="tx1"/>
                </a:solidFill>
              </a:rPr>
              <a:t>Kupac je dužan </a:t>
            </a:r>
            <a:r>
              <a:rPr lang="hr-BA" b="1" i="1" dirty="0" smtClean="0">
                <a:solidFill>
                  <a:schemeClr val="tx1"/>
                </a:solidFill>
              </a:rPr>
              <a:t>obavijestiti prodavca o uznemiravanju</a:t>
            </a:r>
          </a:p>
          <a:p>
            <a:pPr marL="457200" indent="-457200">
              <a:buNone/>
            </a:pPr>
            <a:endParaRPr lang="hr-BA" b="1" dirty="0" smtClean="0">
              <a:solidFill>
                <a:schemeClr val="tx1"/>
              </a:solidFill>
            </a:endParaRPr>
          </a:p>
          <a:p>
            <a:pPr marL="457200" indent="-457200">
              <a:buFont typeface="+mj-lt"/>
              <a:buAutoNum type="arabicPeriod"/>
            </a:pP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3">
                                            <p:txEl>
                                              <p:pRg st="8" end="8"/>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
                                            <p:txEl>
                                              <p:pRg st="8" end="8"/>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908720"/>
            <a:ext cx="7572375" cy="4694911"/>
          </a:xfrm>
        </p:spPr>
        <p:txBody>
          <a:bodyPr>
            <a:normAutofit fontScale="85000" lnSpcReduction="10000"/>
          </a:bodyPr>
          <a:lstStyle/>
          <a:p>
            <a:r>
              <a:rPr lang="hr-BA" b="1" i="1" u="sng" dirty="0" smtClean="0">
                <a:solidFill>
                  <a:schemeClr val="tx1"/>
                </a:solidFill>
              </a:rPr>
              <a:t>Pravne posljedice evikcije:</a:t>
            </a:r>
            <a:endParaRPr lang="hr-BA" b="1" dirty="0" smtClean="0">
              <a:solidFill>
                <a:schemeClr val="tx1"/>
              </a:solidFill>
            </a:endParaRPr>
          </a:p>
          <a:p>
            <a:endParaRPr lang="hr-BA" b="1" i="1" u="sng" dirty="0" smtClean="0">
              <a:solidFill>
                <a:schemeClr val="tx1"/>
              </a:solidFill>
            </a:endParaRPr>
          </a:p>
          <a:p>
            <a:r>
              <a:rPr lang="hr-BA" b="1" dirty="0" smtClean="0">
                <a:solidFill>
                  <a:schemeClr val="tx1"/>
                </a:solidFill>
              </a:rPr>
              <a:t>Kupac može tražiti  otklanjanje nedostatka, odnosno zahtijevati uredno ispunjenje ugovora</a:t>
            </a:r>
          </a:p>
          <a:p>
            <a:endParaRPr lang="hr-BA" b="1" dirty="0" smtClean="0">
              <a:solidFill>
                <a:schemeClr val="tx1"/>
              </a:solidFill>
            </a:endParaRPr>
          </a:p>
          <a:p>
            <a:r>
              <a:rPr lang="hr-BA" b="1" dirty="0" smtClean="0">
                <a:solidFill>
                  <a:schemeClr val="tx1"/>
                </a:solidFill>
              </a:rPr>
              <a:t>Kod </a:t>
            </a:r>
            <a:r>
              <a:rPr lang="hr-BA" b="1" u="sng" dirty="0" smtClean="0">
                <a:solidFill>
                  <a:schemeClr val="tx1"/>
                </a:solidFill>
              </a:rPr>
              <a:t>potpune evikcije</a:t>
            </a:r>
            <a:r>
              <a:rPr lang="hr-BA" b="1" dirty="0" smtClean="0">
                <a:solidFill>
                  <a:schemeClr val="tx1"/>
                </a:solidFill>
              </a:rPr>
              <a:t> </a:t>
            </a:r>
            <a:r>
              <a:rPr lang="hr-BA" b="1" dirty="0" smtClean="0">
                <a:solidFill>
                  <a:schemeClr val="tx1"/>
                </a:solidFill>
                <a:sym typeface="Wingdings" pitchFamily="2" charset="2"/>
              </a:rPr>
              <a:t> ugovor se raskida po samom zakonu</a:t>
            </a:r>
          </a:p>
          <a:p>
            <a:r>
              <a:rPr lang="hr-BA" b="1" dirty="0" smtClean="0">
                <a:solidFill>
                  <a:schemeClr val="tx1"/>
                </a:solidFill>
                <a:sym typeface="Wingdings" pitchFamily="2" charset="2"/>
              </a:rPr>
              <a:t>Kod </a:t>
            </a:r>
            <a:r>
              <a:rPr lang="hr-BA" b="1" u="sng" dirty="0" smtClean="0">
                <a:solidFill>
                  <a:schemeClr val="tx1"/>
                </a:solidFill>
                <a:sym typeface="Wingdings" pitchFamily="2" charset="2"/>
              </a:rPr>
              <a:t>djelimične evikcije</a:t>
            </a:r>
            <a:r>
              <a:rPr lang="hr-BA" b="1" dirty="0" smtClean="0">
                <a:solidFill>
                  <a:schemeClr val="tx1"/>
                </a:solidFill>
                <a:sym typeface="Wingdings" pitchFamily="2" charset="2"/>
              </a:rPr>
              <a:t>  raskid ugovora ili sniženje cijene</a:t>
            </a:r>
          </a:p>
          <a:p>
            <a:endParaRPr lang="hr-BA" b="1" dirty="0" smtClean="0">
              <a:solidFill>
                <a:schemeClr val="tx1"/>
              </a:solidFill>
              <a:sym typeface="Wingdings" pitchFamily="2" charset="2"/>
            </a:endParaRPr>
          </a:p>
          <a:p>
            <a:r>
              <a:rPr lang="hr-BA" b="1" dirty="0" smtClean="0">
                <a:solidFill>
                  <a:schemeClr val="tx1"/>
                </a:solidFill>
              </a:rPr>
              <a:t>ROK!- 1 godina od dana saznanja za postojanje prava trećeg/ 6 mjeseci po pravosnažno okončanom sporu</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OBAVEZE KUPCA</a:t>
            </a:r>
            <a:endParaRPr lang="hr-BA" dirty="0">
              <a:solidFill>
                <a:schemeClr val="tx1"/>
              </a:solidFill>
            </a:endParaRPr>
          </a:p>
        </p:txBody>
      </p:sp>
      <p:sp>
        <p:nvSpPr>
          <p:cNvPr id="3" name="Content Placeholder 2"/>
          <p:cNvSpPr>
            <a:spLocks noGrp="1"/>
          </p:cNvSpPr>
          <p:nvPr>
            <p:ph sz="quarter" idx="1"/>
          </p:nvPr>
        </p:nvSpPr>
        <p:spPr>
          <a:xfrm>
            <a:off x="342900" y="1825624"/>
            <a:ext cx="7572375" cy="4339679"/>
          </a:xfrm>
        </p:spPr>
        <p:txBody>
          <a:bodyPr>
            <a:normAutofit fontScale="92500" lnSpcReduction="10000"/>
          </a:bodyPr>
          <a:lstStyle/>
          <a:p>
            <a:r>
              <a:rPr lang="hr-BA" b="1" u="sng" dirty="0" smtClean="0">
                <a:solidFill>
                  <a:schemeClr val="tx1"/>
                </a:solidFill>
              </a:rPr>
              <a:t>Isplata cijene</a:t>
            </a:r>
            <a:r>
              <a:rPr lang="hr-BA" b="1" dirty="0" smtClean="0">
                <a:solidFill>
                  <a:schemeClr val="tx1"/>
                </a:solidFill>
              </a:rPr>
              <a:t> – </a:t>
            </a:r>
          </a:p>
          <a:p>
            <a:r>
              <a:rPr lang="hr-BA" b="1" dirty="0" smtClean="0">
                <a:solidFill>
                  <a:schemeClr val="tx1"/>
                </a:solidFill>
              </a:rPr>
              <a:t>Cijena se mora sastojati u novcu ili barem u najvećem dijelu u novcu, da bi se govorilo o prodaji</a:t>
            </a:r>
          </a:p>
          <a:p>
            <a:r>
              <a:rPr lang="hr-BA" b="1" dirty="0" smtClean="0">
                <a:solidFill>
                  <a:schemeClr val="tx1"/>
                </a:solidFill>
              </a:rPr>
              <a:t>Vrijeme/ mjesto isplate cijene- najprije relevantan sporazum ugovarača</a:t>
            </a:r>
          </a:p>
          <a:p>
            <a:endParaRPr lang="hr-BA" b="1" dirty="0" smtClean="0">
              <a:solidFill>
                <a:schemeClr val="tx1"/>
              </a:solidFill>
            </a:endParaRPr>
          </a:p>
          <a:p>
            <a:r>
              <a:rPr lang="hr-BA" b="1" u="sng" dirty="0" smtClean="0">
                <a:solidFill>
                  <a:schemeClr val="tx1"/>
                </a:solidFill>
              </a:rPr>
              <a:t>Preuzimanje stvari</a:t>
            </a:r>
            <a:r>
              <a:rPr lang="hr-BA" b="1" dirty="0" smtClean="0">
                <a:solidFill>
                  <a:schemeClr val="tx1"/>
                </a:solidFill>
              </a:rPr>
              <a:t> –</a:t>
            </a:r>
          </a:p>
          <a:p>
            <a:r>
              <a:rPr lang="hr-BA" b="1" dirty="0" smtClean="0">
                <a:solidFill>
                  <a:schemeClr val="tx1"/>
                </a:solidFill>
              </a:rPr>
              <a:t>ukoliko kupac ne izvrši preuzimanje stvari u predviđenom roku, dolazi u povjerilačku docnju</a:t>
            </a:r>
          </a:p>
          <a:p>
            <a:endParaRPr lang="hr-BA" b="1" dirty="0" smtClean="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grpId="0"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grpId="0"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normAutofit fontScale="90000"/>
          </a:bodyPr>
          <a:lstStyle/>
          <a:p>
            <a:r>
              <a:rPr lang="hr-HR" sz="4000" b="1">
                <a:solidFill>
                  <a:srgbClr val="800000"/>
                </a:solidFill>
              </a:rPr>
              <a:t>Međunarodna prodaja robe (MPR)</a:t>
            </a:r>
          </a:p>
        </p:txBody>
      </p:sp>
      <p:sp>
        <p:nvSpPr>
          <p:cNvPr id="3075" name="Rectangle 3"/>
          <p:cNvSpPr>
            <a:spLocks noGrp="1" noChangeArrowheads="1"/>
          </p:cNvSpPr>
          <p:nvPr>
            <p:ph sz="quarter" idx="1"/>
          </p:nvPr>
        </p:nvSpPr>
        <p:spPr/>
        <p:txBody>
          <a:bodyPr/>
          <a:lstStyle/>
          <a:p>
            <a:r>
              <a:rPr lang="hr-HR" sz="3600" b="1"/>
              <a:t>Konvencija Ujedinjenih nacija o međunarodnoj prodaji robe u Beču 1980.</a:t>
            </a:r>
          </a:p>
          <a:p>
            <a:r>
              <a:rPr lang="hr-HR" sz="3600" b="1"/>
              <a:t>Convention on Contracts for the Internacional Sale of Goods (CISG).</a:t>
            </a:r>
          </a:p>
          <a:p>
            <a:r>
              <a:rPr lang="hr-HR" sz="3600" b="1"/>
              <a:t>UN Kaufrecht.</a:t>
            </a:r>
          </a:p>
        </p:txBody>
      </p:sp>
    </p:spTree>
    <p:extLst>
      <p:ext uri="{BB962C8B-B14F-4D97-AF65-F5344CB8AC3E}">
        <p14:creationId xmlns:p14="http://schemas.microsoft.com/office/powerpoint/2010/main" val="37051806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blinds(horizontal)">
                                      <p:cBhvr>
                                        <p:cTn id="7" dur="2000"/>
                                        <p:tgtEl>
                                          <p:spTgt spid="3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075">
                                            <p:txEl>
                                              <p:pRg st="0" end="0"/>
                                            </p:txEl>
                                          </p:spTgt>
                                        </p:tgtEl>
                                        <p:attrNameLst>
                                          <p:attrName>style.visibility</p:attrName>
                                        </p:attrNameLst>
                                      </p:cBhvr>
                                      <p:to>
                                        <p:strVal val="visible"/>
                                      </p:to>
                                    </p:set>
                                    <p:anim calcmode="lin" valueType="num">
                                      <p:cBhvr additive="base">
                                        <p:cTn id="12" dur="2000" fill="hold"/>
                                        <p:tgtEl>
                                          <p:spTgt spid="3075">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0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075">
                                            <p:txEl>
                                              <p:pRg st="1" end="1"/>
                                            </p:txEl>
                                          </p:spTgt>
                                        </p:tgtEl>
                                        <p:attrNameLst>
                                          <p:attrName>style.visibility</p:attrName>
                                        </p:attrNameLst>
                                      </p:cBhvr>
                                      <p:to>
                                        <p:strVal val="visible"/>
                                      </p:to>
                                    </p:set>
                                    <p:anim calcmode="lin" valueType="num">
                                      <p:cBhvr additive="base">
                                        <p:cTn id="18" dur="2000" fill="hold"/>
                                        <p:tgtEl>
                                          <p:spTgt spid="3075">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0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3075">
                                            <p:txEl>
                                              <p:pRg st="2" end="2"/>
                                            </p:txEl>
                                          </p:spTgt>
                                        </p:tgtEl>
                                        <p:attrNameLst>
                                          <p:attrName>style.visibility</p:attrName>
                                        </p:attrNameLst>
                                      </p:cBhvr>
                                      <p:to>
                                        <p:strVal val="visible"/>
                                      </p:to>
                                    </p:set>
                                    <p:anim calcmode="lin" valueType="num">
                                      <p:cBhvr additive="base">
                                        <p:cTn id="24" dur="2000" fill="hold"/>
                                        <p:tgtEl>
                                          <p:spTgt spid="3075">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0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hr-HR" b="1">
                <a:solidFill>
                  <a:srgbClr val="800000"/>
                </a:solidFill>
              </a:rPr>
              <a:t>Oblast primjene Konvencije</a:t>
            </a:r>
          </a:p>
        </p:txBody>
      </p:sp>
      <p:sp>
        <p:nvSpPr>
          <p:cNvPr id="6147" name="Rectangle 3"/>
          <p:cNvSpPr>
            <a:spLocks noGrp="1" noChangeArrowheads="1"/>
          </p:cNvSpPr>
          <p:nvPr>
            <p:ph sz="quarter" idx="1"/>
          </p:nvPr>
        </p:nvSpPr>
        <p:spPr/>
        <p:txBody>
          <a:bodyPr>
            <a:normAutofit/>
          </a:bodyPr>
          <a:lstStyle/>
          <a:p>
            <a:r>
              <a:rPr lang="hr-HR" sz="3200" b="1" dirty="0"/>
              <a:t>Nadležnost ugovorom određena,</a:t>
            </a:r>
          </a:p>
          <a:p>
            <a:r>
              <a:rPr lang="hr-HR" sz="3200" b="1" dirty="0"/>
              <a:t>Kad se kao subjekti javljaju strane iz 2. različite države potppisnice Kon. ili</a:t>
            </a:r>
          </a:p>
          <a:p>
            <a:r>
              <a:rPr lang="hr-HR" sz="3200" b="1" dirty="0"/>
              <a:t>Kad pravila MPP upućuju na primjenu prava jedne države potpisnice Kon.</a:t>
            </a:r>
          </a:p>
          <a:p>
            <a:r>
              <a:rPr lang="hr-HR" sz="3200" b="1" dirty="0"/>
              <a:t>Nije bitno radi li se o fizičkim ili pravnim licima.</a:t>
            </a:r>
          </a:p>
        </p:txBody>
      </p:sp>
    </p:spTree>
    <p:extLst>
      <p:ext uri="{BB962C8B-B14F-4D97-AF65-F5344CB8AC3E}">
        <p14:creationId xmlns:p14="http://schemas.microsoft.com/office/powerpoint/2010/main" val="19516078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linds(horizontal)">
                                      <p:cBhvr>
                                        <p:cTn id="7" dur="2000"/>
                                        <p:tgtEl>
                                          <p:spTgt spid="6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 calcmode="lin" valueType="num">
                                      <p:cBhvr additive="base">
                                        <p:cTn id="12" dur="2000" fill="hold"/>
                                        <p:tgtEl>
                                          <p:spTgt spid="6147">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61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147">
                                            <p:txEl>
                                              <p:pRg st="1" end="1"/>
                                            </p:txEl>
                                          </p:spTgt>
                                        </p:tgtEl>
                                        <p:attrNameLst>
                                          <p:attrName>style.visibility</p:attrName>
                                        </p:attrNameLst>
                                      </p:cBhvr>
                                      <p:to>
                                        <p:strVal val="visible"/>
                                      </p:to>
                                    </p:set>
                                    <p:anim calcmode="lin" valueType="num">
                                      <p:cBhvr additive="base">
                                        <p:cTn id="18" dur="2000" fill="hold"/>
                                        <p:tgtEl>
                                          <p:spTgt spid="6147">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614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147">
                                            <p:txEl>
                                              <p:pRg st="2" end="2"/>
                                            </p:txEl>
                                          </p:spTgt>
                                        </p:tgtEl>
                                        <p:attrNameLst>
                                          <p:attrName>style.visibility</p:attrName>
                                        </p:attrNameLst>
                                      </p:cBhvr>
                                      <p:to>
                                        <p:strVal val="visible"/>
                                      </p:to>
                                    </p:set>
                                    <p:anim calcmode="lin" valueType="num">
                                      <p:cBhvr additive="base">
                                        <p:cTn id="24" dur="2000" fill="hold"/>
                                        <p:tgtEl>
                                          <p:spTgt spid="6147">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61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6147">
                                            <p:txEl>
                                              <p:pRg st="3" end="3"/>
                                            </p:txEl>
                                          </p:spTgt>
                                        </p:tgtEl>
                                        <p:attrNameLst>
                                          <p:attrName>style.visibility</p:attrName>
                                        </p:attrNameLst>
                                      </p:cBhvr>
                                      <p:to>
                                        <p:strVal val="visible"/>
                                      </p:to>
                                    </p:set>
                                    <p:anim calcmode="lin" valueType="num">
                                      <p:cBhvr additive="base">
                                        <p:cTn id="30" dur="2000" fill="hold"/>
                                        <p:tgtEl>
                                          <p:spTgt spid="6147">
                                            <p:txEl>
                                              <p:pRg st="3" end="3"/>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614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47"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hr-HR" sz="4000" b="1">
                <a:solidFill>
                  <a:srgbClr val="800000"/>
                </a:solidFill>
              </a:rPr>
              <a:t>Da bi se primjenila Konvencija:</a:t>
            </a:r>
          </a:p>
        </p:txBody>
      </p:sp>
      <p:sp>
        <p:nvSpPr>
          <p:cNvPr id="8195" name="Rectangle 3"/>
          <p:cNvSpPr>
            <a:spLocks noGrp="1" noChangeArrowheads="1"/>
          </p:cNvSpPr>
          <p:nvPr>
            <p:ph sz="quarter" idx="1"/>
          </p:nvPr>
        </p:nvSpPr>
        <p:spPr/>
        <p:txBody>
          <a:bodyPr>
            <a:normAutofit/>
          </a:bodyPr>
          <a:lstStyle/>
          <a:p>
            <a:pPr>
              <a:lnSpc>
                <a:spcPct val="90000"/>
              </a:lnSpc>
            </a:pPr>
            <a:r>
              <a:rPr lang="hr-HR" sz="3200" b="1" dirty="0"/>
              <a:t>Pokretna stvar i</a:t>
            </a:r>
          </a:p>
          <a:p>
            <a:pPr>
              <a:lnSpc>
                <a:spcPct val="90000"/>
              </a:lnSpc>
            </a:pPr>
            <a:r>
              <a:rPr lang="hr-HR" sz="3200" b="1" dirty="0"/>
              <a:t>Međunarodni karakter ugovora (iz dvije različite države).</a:t>
            </a:r>
          </a:p>
          <a:p>
            <a:pPr>
              <a:lnSpc>
                <a:spcPct val="90000"/>
              </a:lnSpc>
            </a:pPr>
            <a:r>
              <a:rPr lang="hr-HR" sz="3200" b="1" dirty="0"/>
              <a:t>Državljanstvo nije bitno, nego je bitno da se njihova sjedišta nalaze na teritoriji različitih država.</a:t>
            </a:r>
          </a:p>
          <a:p>
            <a:pPr>
              <a:lnSpc>
                <a:spcPct val="90000"/>
              </a:lnSpc>
            </a:pPr>
            <a:r>
              <a:rPr lang="hr-HR" sz="3200" b="1" dirty="0"/>
              <a:t>Npr. 2 subjekta iz BiH: jedno ima sjedište u BiH, a drugo u Hr. ili Sr. ili Njem. itd.</a:t>
            </a:r>
          </a:p>
        </p:txBody>
      </p:sp>
    </p:spTree>
    <p:extLst>
      <p:ext uri="{BB962C8B-B14F-4D97-AF65-F5344CB8AC3E}">
        <p14:creationId xmlns:p14="http://schemas.microsoft.com/office/powerpoint/2010/main" val="2718595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blinds(horizontal)">
                                      <p:cBhvr>
                                        <p:cTn id="7" dur="20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 calcmode="lin" valueType="num">
                                      <p:cBhvr additive="base">
                                        <p:cTn id="12" dur="2000" fill="hold"/>
                                        <p:tgtEl>
                                          <p:spTgt spid="8195">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81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195">
                                            <p:txEl>
                                              <p:pRg st="1" end="1"/>
                                            </p:txEl>
                                          </p:spTgt>
                                        </p:tgtEl>
                                        <p:attrNameLst>
                                          <p:attrName>style.visibility</p:attrName>
                                        </p:attrNameLst>
                                      </p:cBhvr>
                                      <p:to>
                                        <p:strVal val="visible"/>
                                      </p:to>
                                    </p:set>
                                    <p:anim calcmode="lin" valueType="num">
                                      <p:cBhvr additive="base">
                                        <p:cTn id="18" dur="2000" fill="hold"/>
                                        <p:tgtEl>
                                          <p:spTgt spid="8195">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81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195">
                                            <p:txEl>
                                              <p:pRg st="2" end="2"/>
                                            </p:txEl>
                                          </p:spTgt>
                                        </p:tgtEl>
                                        <p:attrNameLst>
                                          <p:attrName>style.visibility</p:attrName>
                                        </p:attrNameLst>
                                      </p:cBhvr>
                                      <p:to>
                                        <p:strVal val="visible"/>
                                      </p:to>
                                    </p:set>
                                    <p:anim calcmode="lin" valueType="num">
                                      <p:cBhvr additive="base">
                                        <p:cTn id="24" dur="2000" fill="hold"/>
                                        <p:tgtEl>
                                          <p:spTgt spid="8195">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819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8195">
                                            <p:txEl>
                                              <p:pRg st="3" end="3"/>
                                            </p:txEl>
                                          </p:spTgt>
                                        </p:tgtEl>
                                        <p:attrNameLst>
                                          <p:attrName>style.visibility</p:attrName>
                                        </p:attrNameLst>
                                      </p:cBhvr>
                                      <p:to>
                                        <p:strVal val="visible"/>
                                      </p:to>
                                    </p:set>
                                    <p:anim calcmode="lin" valueType="num">
                                      <p:cBhvr additive="base">
                                        <p:cTn id="30" dur="2000" fill="hold"/>
                                        <p:tgtEl>
                                          <p:spTgt spid="8195">
                                            <p:txEl>
                                              <p:pRg st="3" end="3"/>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8195">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r>
              <a:rPr lang="hr-HR" b="1">
                <a:solidFill>
                  <a:srgbClr val="800000"/>
                </a:solidFill>
              </a:rPr>
              <a:t>Neprimjenjivanje Konvencije</a:t>
            </a:r>
          </a:p>
        </p:txBody>
      </p:sp>
      <p:sp>
        <p:nvSpPr>
          <p:cNvPr id="10243" name="Rectangle 3"/>
          <p:cNvSpPr>
            <a:spLocks noGrp="1" noChangeArrowheads="1"/>
          </p:cNvSpPr>
          <p:nvPr>
            <p:ph sz="quarter" idx="1"/>
          </p:nvPr>
        </p:nvSpPr>
        <p:spPr/>
        <p:txBody>
          <a:bodyPr>
            <a:normAutofit/>
          </a:bodyPr>
          <a:lstStyle/>
          <a:p>
            <a:pPr>
              <a:lnSpc>
                <a:spcPct val="90000"/>
              </a:lnSpc>
            </a:pPr>
            <a:r>
              <a:rPr lang="hr-HR" sz="3200" b="1" dirty="0"/>
              <a:t>Prodaja za privatne potrebe kupca: auto za slobodno vrijeme, ali kupovina fotoaparata za fotografa potpada pod pravila Konvencije.</a:t>
            </a:r>
          </a:p>
          <a:p>
            <a:pPr>
              <a:lnSpc>
                <a:spcPct val="90000"/>
              </a:lnSpc>
            </a:pPr>
            <a:r>
              <a:rPr lang="hr-HR" sz="3200" b="1" dirty="0"/>
              <a:t>Za kupovinu u lične (privatne) svrhe važe domaća pravila o zaštiti potrošača.</a:t>
            </a:r>
          </a:p>
          <a:p>
            <a:pPr>
              <a:lnSpc>
                <a:spcPct val="90000"/>
              </a:lnSpc>
            </a:pPr>
            <a:r>
              <a:rPr lang="hr-HR" sz="3200" b="1" dirty="0"/>
              <a:t>Sticanje prava vlasništva – pravo države mjerodavno za ugovor.</a:t>
            </a:r>
          </a:p>
        </p:txBody>
      </p:sp>
    </p:spTree>
    <p:extLst>
      <p:ext uri="{BB962C8B-B14F-4D97-AF65-F5344CB8AC3E}">
        <p14:creationId xmlns:p14="http://schemas.microsoft.com/office/powerpoint/2010/main" val="383916471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42"/>
                                        </p:tgtEl>
                                        <p:attrNameLst>
                                          <p:attrName>style.visibility</p:attrName>
                                        </p:attrNameLst>
                                      </p:cBhvr>
                                      <p:to>
                                        <p:strVal val="visible"/>
                                      </p:to>
                                    </p:set>
                                    <p:animEffect transition="in" filter="blinds(horizontal)">
                                      <p:cBhvr>
                                        <p:cTn id="7" dur="2000"/>
                                        <p:tgtEl>
                                          <p:spTgt spid="102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0243">
                                            <p:txEl>
                                              <p:pRg st="0" end="0"/>
                                            </p:txEl>
                                          </p:spTgt>
                                        </p:tgtEl>
                                        <p:attrNameLst>
                                          <p:attrName>style.visibility</p:attrName>
                                        </p:attrNameLst>
                                      </p:cBhvr>
                                      <p:to>
                                        <p:strVal val="visible"/>
                                      </p:to>
                                    </p:set>
                                    <p:anim calcmode="lin" valueType="num">
                                      <p:cBhvr additive="base">
                                        <p:cTn id="12" dur="20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02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243">
                                            <p:txEl>
                                              <p:pRg st="1" end="1"/>
                                            </p:txEl>
                                          </p:spTgt>
                                        </p:tgtEl>
                                        <p:attrNameLst>
                                          <p:attrName>style.visibility</p:attrName>
                                        </p:attrNameLst>
                                      </p:cBhvr>
                                      <p:to>
                                        <p:strVal val="visible"/>
                                      </p:to>
                                    </p:set>
                                    <p:anim calcmode="lin" valueType="num">
                                      <p:cBhvr additive="base">
                                        <p:cTn id="18" dur="20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02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0243">
                                            <p:txEl>
                                              <p:pRg st="2" end="2"/>
                                            </p:txEl>
                                          </p:spTgt>
                                        </p:tgtEl>
                                        <p:attrNameLst>
                                          <p:attrName>style.visibility</p:attrName>
                                        </p:attrNameLst>
                                      </p:cBhvr>
                                      <p:to>
                                        <p:strVal val="visible"/>
                                      </p:to>
                                    </p:set>
                                    <p:anim calcmode="lin" valueType="num">
                                      <p:cBhvr additive="base">
                                        <p:cTn id="24" dur="20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02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POJAM</a:t>
            </a:r>
            <a:endParaRPr lang="hr-BA" dirty="0">
              <a:solidFill>
                <a:schemeClr val="tx1"/>
              </a:solidFill>
            </a:endParaRPr>
          </a:p>
        </p:txBody>
      </p:sp>
      <p:sp>
        <p:nvSpPr>
          <p:cNvPr id="3" name="Content Placeholder 2"/>
          <p:cNvSpPr>
            <a:spLocks noGrp="1"/>
          </p:cNvSpPr>
          <p:nvPr>
            <p:ph sz="quarter" idx="1"/>
          </p:nvPr>
        </p:nvSpPr>
        <p:spPr>
          <a:xfrm>
            <a:off x="342900" y="1825624"/>
            <a:ext cx="7572375" cy="4267671"/>
          </a:xfrm>
        </p:spPr>
        <p:txBody>
          <a:bodyPr>
            <a:normAutofit fontScale="92500" lnSpcReduction="10000"/>
          </a:bodyPr>
          <a:lstStyle/>
          <a:p>
            <a:r>
              <a:rPr lang="hr-BA" sz="3600" b="1" i="1" u="sng" dirty="0" smtClean="0">
                <a:solidFill>
                  <a:schemeClr val="tx1"/>
                </a:solidFill>
              </a:rPr>
              <a:t>Ugovorom o prodaji </a:t>
            </a:r>
            <a:r>
              <a:rPr lang="hr-BA" sz="3600" b="1" dirty="0" smtClean="0">
                <a:solidFill>
                  <a:schemeClr val="tx1"/>
                </a:solidFill>
              </a:rPr>
              <a:t>obavezuje se jedna ugovorna stran (prodavac) drugoj strani (kupcu) predati određenu stvar ili pribaviti  neko pravo, a kupac se obavezuje prodavcu platiti cijenu.</a:t>
            </a:r>
          </a:p>
          <a:p>
            <a:r>
              <a:rPr lang="hr-BA" sz="3600" b="1" i="1" dirty="0" smtClean="0">
                <a:solidFill>
                  <a:schemeClr val="tx1"/>
                </a:solidFill>
              </a:rPr>
              <a:t>Iustus titulus</a:t>
            </a:r>
            <a:r>
              <a:rPr lang="hr-BA" sz="3600" b="1" dirty="0" smtClean="0">
                <a:solidFill>
                  <a:schemeClr val="tx1"/>
                </a:solidFill>
              </a:rPr>
              <a:t> za prenos prava vlasništva</a:t>
            </a:r>
            <a:endParaRPr lang="hr-BA" sz="3600" b="1" i="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Horizont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hr-HR" b="1">
                <a:solidFill>
                  <a:srgbClr val="800000"/>
                </a:solidFill>
              </a:rPr>
              <a:t>Neprimjenjivanje Konvencije</a:t>
            </a:r>
          </a:p>
        </p:txBody>
      </p:sp>
      <p:sp>
        <p:nvSpPr>
          <p:cNvPr id="11267" name="Rectangle 3"/>
          <p:cNvSpPr>
            <a:spLocks noGrp="1" noChangeArrowheads="1"/>
          </p:cNvSpPr>
          <p:nvPr>
            <p:ph sz="quarter" idx="1"/>
          </p:nvPr>
        </p:nvSpPr>
        <p:spPr/>
        <p:txBody>
          <a:bodyPr>
            <a:normAutofit/>
          </a:bodyPr>
          <a:lstStyle/>
          <a:p>
            <a:r>
              <a:rPr lang="hr-HR" sz="3200" b="1" dirty="0"/>
              <a:t>Prodaja na javnoj dražbi;</a:t>
            </a:r>
          </a:p>
          <a:p>
            <a:r>
              <a:rPr lang="hr-HR" sz="3200" b="1" dirty="0"/>
              <a:t>Prinudno izvršenje;</a:t>
            </a:r>
          </a:p>
          <a:p>
            <a:r>
              <a:rPr lang="hr-HR" sz="3200" b="1" dirty="0"/>
              <a:t>Promet vrijednosnim papirima;</a:t>
            </a:r>
          </a:p>
          <a:p>
            <a:r>
              <a:rPr lang="hr-HR" sz="3200" b="1" dirty="0"/>
              <a:t>Prodaja brodova i aviona;</a:t>
            </a:r>
          </a:p>
          <a:p>
            <a:r>
              <a:rPr lang="hr-HR" sz="3200" b="1" dirty="0"/>
              <a:t>Električna energija i</a:t>
            </a:r>
          </a:p>
          <a:p>
            <a:r>
              <a:rPr lang="hr-HR" sz="3200" b="1" dirty="0"/>
              <a:t>Odgovornost prodavca za smrt ili tjelesnu povredu koju roba prouzrokuje.</a:t>
            </a:r>
          </a:p>
        </p:txBody>
      </p:sp>
    </p:spTree>
    <p:extLst>
      <p:ext uri="{BB962C8B-B14F-4D97-AF65-F5344CB8AC3E}">
        <p14:creationId xmlns:p14="http://schemas.microsoft.com/office/powerpoint/2010/main" val="312921328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blinds(horizontal)">
                                      <p:cBhvr>
                                        <p:cTn id="7" dur="2000"/>
                                        <p:tgtEl>
                                          <p:spTgt spid="1126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267">
                                            <p:txEl>
                                              <p:pRg st="0" end="0"/>
                                            </p:txEl>
                                          </p:spTgt>
                                        </p:tgtEl>
                                        <p:attrNameLst>
                                          <p:attrName>style.visibility</p:attrName>
                                        </p:attrNameLst>
                                      </p:cBhvr>
                                      <p:to>
                                        <p:strVal val="visible"/>
                                      </p:to>
                                    </p:set>
                                    <p:anim calcmode="lin" valueType="num">
                                      <p:cBhvr additive="base">
                                        <p:cTn id="12" dur="20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12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1267">
                                            <p:txEl>
                                              <p:pRg st="1" end="1"/>
                                            </p:txEl>
                                          </p:spTgt>
                                        </p:tgtEl>
                                        <p:attrNameLst>
                                          <p:attrName>style.visibility</p:attrName>
                                        </p:attrNameLst>
                                      </p:cBhvr>
                                      <p:to>
                                        <p:strVal val="visible"/>
                                      </p:to>
                                    </p:set>
                                    <p:anim calcmode="lin" valueType="num">
                                      <p:cBhvr additive="base">
                                        <p:cTn id="18" dur="2000" fill="hold"/>
                                        <p:tgtEl>
                                          <p:spTgt spid="11267">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12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1267">
                                            <p:txEl>
                                              <p:pRg st="2" end="2"/>
                                            </p:txEl>
                                          </p:spTgt>
                                        </p:tgtEl>
                                        <p:attrNameLst>
                                          <p:attrName>style.visibility</p:attrName>
                                        </p:attrNameLst>
                                      </p:cBhvr>
                                      <p:to>
                                        <p:strVal val="visible"/>
                                      </p:to>
                                    </p:set>
                                    <p:anim calcmode="lin" valueType="num">
                                      <p:cBhvr additive="base">
                                        <p:cTn id="24" dur="2000" fill="hold"/>
                                        <p:tgtEl>
                                          <p:spTgt spid="11267">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12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1267">
                                            <p:txEl>
                                              <p:pRg st="3" end="3"/>
                                            </p:txEl>
                                          </p:spTgt>
                                        </p:tgtEl>
                                        <p:attrNameLst>
                                          <p:attrName>style.visibility</p:attrName>
                                        </p:attrNameLst>
                                      </p:cBhvr>
                                      <p:to>
                                        <p:strVal val="visible"/>
                                      </p:to>
                                    </p:set>
                                    <p:anim calcmode="lin" valueType="num">
                                      <p:cBhvr additive="base">
                                        <p:cTn id="30" dur="2000" fill="hold"/>
                                        <p:tgtEl>
                                          <p:spTgt spid="11267">
                                            <p:txEl>
                                              <p:pRg st="3" end="3"/>
                                            </p:txEl>
                                          </p:spTgt>
                                        </p:tgtEl>
                                        <p:attrNameLst>
                                          <p:attrName>ppt_x</p:attrName>
                                        </p:attrNameLst>
                                      </p:cBhvr>
                                      <p:tavLst>
                                        <p:tav tm="0">
                                          <p:val>
                                            <p:strVal val="#ppt_x"/>
                                          </p:val>
                                        </p:tav>
                                        <p:tav tm="100000">
                                          <p:val>
                                            <p:strVal val="#ppt_x"/>
                                          </p:val>
                                        </p:tav>
                                      </p:tavLst>
                                    </p:anim>
                                    <p:anim calcmode="lin" valueType="num">
                                      <p:cBhvr additive="base">
                                        <p:cTn id="31" dur="2000" fill="hold"/>
                                        <p:tgtEl>
                                          <p:spTgt spid="1126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11267">
                                            <p:txEl>
                                              <p:pRg st="4" end="4"/>
                                            </p:txEl>
                                          </p:spTgt>
                                        </p:tgtEl>
                                        <p:attrNameLst>
                                          <p:attrName>style.visibility</p:attrName>
                                        </p:attrNameLst>
                                      </p:cBhvr>
                                      <p:to>
                                        <p:strVal val="visible"/>
                                      </p:to>
                                    </p:set>
                                    <p:anim calcmode="lin" valueType="num">
                                      <p:cBhvr additive="base">
                                        <p:cTn id="36" dur="2000" fill="hold"/>
                                        <p:tgtEl>
                                          <p:spTgt spid="11267">
                                            <p:txEl>
                                              <p:pRg st="4" end="4"/>
                                            </p:txEl>
                                          </p:spTgt>
                                        </p:tgtEl>
                                        <p:attrNameLst>
                                          <p:attrName>ppt_x</p:attrName>
                                        </p:attrNameLst>
                                      </p:cBhvr>
                                      <p:tavLst>
                                        <p:tav tm="0">
                                          <p:val>
                                            <p:strVal val="#ppt_x"/>
                                          </p:val>
                                        </p:tav>
                                        <p:tav tm="100000">
                                          <p:val>
                                            <p:strVal val="#ppt_x"/>
                                          </p:val>
                                        </p:tav>
                                      </p:tavLst>
                                    </p:anim>
                                    <p:anim calcmode="lin" valueType="num">
                                      <p:cBhvr additive="base">
                                        <p:cTn id="37" dur="2000" fill="hold"/>
                                        <p:tgtEl>
                                          <p:spTgt spid="1126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11267">
                                            <p:txEl>
                                              <p:pRg st="5" end="5"/>
                                            </p:txEl>
                                          </p:spTgt>
                                        </p:tgtEl>
                                        <p:attrNameLst>
                                          <p:attrName>style.visibility</p:attrName>
                                        </p:attrNameLst>
                                      </p:cBhvr>
                                      <p:to>
                                        <p:strVal val="visible"/>
                                      </p:to>
                                    </p:set>
                                    <p:anim calcmode="lin" valueType="num">
                                      <p:cBhvr additive="base">
                                        <p:cTn id="42" dur="2000" fill="hold"/>
                                        <p:tgtEl>
                                          <p:spTgt spid="11267">
                                            <p:txEl>
                                              <p:pRg st="5" end="5"/>
                                            </p:txEl>
                                          </p:spTgt>
                                        </p:tgtEl>
                                        <p:attrNameLst>
                                          <p:attrName>ppt_x</p:attrName>
                                        </p:attrNameLst>
                                      </p:cBhvr>
                                      <p:tavLst>
                                        <p:tav tm="0">
                                          <p:val>
                                            <p:strVal val="#ppt_x"/>
                                          </p:val>
                                        </p:tav>
                                        <p:tav tm="100000">
                                          <p:val>
                                            <p:strVal val="#ppt_x"/>
                                          </p:val>
                                        </p:tav>
                                      </p:tavLst>
                                    </p:anim>
                                    <p:anim calcmode="lin" valueType="num">
                                      <p:cBhvr additive="base">
                                        <p:cTn id="43" dur="2000" fill="hold"/>
                                        <p:tgtEl>
                                          <p:spTgt spid="11267">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normAutofit fontScale="90000"/>
          </a:bodyPr>
          <a:lstStyle/>
          <a:p>
            <a:r>
              <a:rPr lang="hr-HR" sz="4800" b="1">
                <a:solidFill>
                  <a:srgbClr val="800000"/>
                </a:solidFill>
              </a:rPr>
              <a:t>Sloboda ugovaranja</a:t>
            </a:r>
            <a:endParaRPr lang="bs-Latn-BA" sz="4800" b="1">
              <a:solidFill>
                <a:srgbClr val="800000"/>
              </a:solidFill>
            </a:endParaRPr>
          </a:p>
        </p:txBody>
      </p:sp>
      <p:sp>
        <p:nvSpPr>
          <p:cNvPr id="12291" name="Rectangle 3"/>
          <p:cNvSpPr>
            <a:spLocks noGrp="1" noChangeArrowheads="1"/>
          </p:cNvSpPr>
          <p:nvPr>
            <p:ph sz="quarter" idx="1"/>
          </p:nvPr>
        </p:nvSpPr>
        <p:spPr/>
        <p:txBody>
          <a:bodyPr/>
          <a:lstStyle/>
          <a:p>
            <a:r>
              <a:rPr lang="hr-HR" sz="3600" b="1" dirty="0"/>
              <a:t>To je osnovni princip ugovornog prava.</a:t>
            </a:r>
          </a:p>
          <a:p>
            <a:r>
              <a:rPr lang="hr-HR" sz="3600" b="1" i="1" dirty="0"/>
              <a:t>Npr. “Na ovaj se ugovor primje-njuje pravo BiH?” ili</a:t>
            </a:r>
          </a:p>
          <a:p>
            <a:r>
              <a:rPr lang="hr-HR" sz="3600" b="1" i="1" dirty="0"/>
              <a:t>Npr. “Na ovaj ugovor se primje-njuje ZOO?”</a:t>
            </a:r>
            <a:endParaRPr lang="bs-Latn-BA" sz="3600" b="1" i="1" dirty="0"/>
          </a:p>
        </p:txBody>
      </p:sp>
    </p:spTree>
    <p:extLst>
      <p:ext uri="{BB962C8B-B14F-4D97-AF65-F5344CB8AC3E}">
        <p14:creationId xmlns:p14="http://schemas.microsoft.com/office/powerpoint/2010/main" val="28058211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blinds(horizontal)">
                                      <p:cBhvr>
                                        <p:cTn id="7" dur="2000"/>
                                        <p:tgtEl>
                                          <p:spTgt spid="1229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291">
                                            <p:txEl>
                                              <p:pRg st="0" end="0"/>
                                            </p:txEl>
                                          </p:spTgt>
                                        </p:tgtEl>
                                        <p:attrNameLst>
                                          <p:attrName>style.visibility</p:attrName>
                                        </p:attrNameLst>
                                      </p:cBhvr>
                                      <p:to>
                                        <p:strVal val="visible"/>
                                      </p:to>
                                    </p:set>
                                    <p:anim calcmode="lin" valueType="num">
                                      <p:cBhvr additive="base">
                                        <p:cTn id="12" dur="2000" fill="hold"/>
                                        <p:tgtEl>
                                          <p:spTgt spid="12291">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122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2291">
                                            <p:txEl>
                                              <p:pRg st="1" end="1"/>
                                            </p:txEl>
                                          </p:spTgt>
                                        </p:tgtEl>
                                        <p:attrNameLst>
                                          <p:attrName>style.visibility</p:attrName>
                                        </p:attrNameLst>
                                      </p:cBhvr>
                                      <p:to>
                                        <p:strVal val="visible"/>
                                      </p:to>
                                    </p:set>
                                    <p:anim calcmode="lin" valueType="num">
                                      <p:cBhvr additive="base">
                                        <p:cTn id="18" dur="2000" fill="hold"/>
                                        <p:tgtEl>
                                          <p:spTgt spid="12291">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122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12291">
                                            <p:txEl>
                                              <p:pRg st="2" end="2"/>
                                            </p:txEl>
                                          </p:spTgt>
                                        </p:tgtEl>
                                        <p:attrNameLst>
                                          <p:attrName>style.visibility</p:attrName>
                                        </p:attrNameLst>
                                      </p:cBhvr>
                                      <p:to>
                                        <p:strVal val="visible"/>
                                      </p:to>
                                    </p:set>
                                    <p:anim calcmode="lin" valueType="num">
                                      <p:cBhvr additive="base">
                                        <p:cTn id="24" dur="2000" fill="hold"/>
                                        <p:tgtEl>
                                          <p:spTgt spid="12291">
                                            <p:txEl>
                                              <p:pRg st="2" end="2"/>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1229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POSEBNE VRSTE UGOVORA O PRODAJI</a:t>
            </a:r>
            <a:endParaRPr lang="hr-BA" dirty="0">
              <a:solidFill>
                <a:schemeClr val="tx1"/>
              </a:solidFill>
            </a:endParaRPr>
          </a:p>
        </p:txBody>
      </p:sp>
      <p:sp>
        <p:nvSpPr>
          <p:cNvPr id="3" name="Content Placeholder 2"/>
          <p:cNvSpPr>
            <a:spLocks noGrp="1"/>
          </p:cNvSpPr>
          <p:nvPr>
            <p:ph sz="quarter" idx="1"/>
          </p:nvPr>
        </p:nvSpPr>
        <p:spPr>
          <a:xfrm>
            <a:off x="342900" y="1700808"/>
            <a:ext cx="7572375" cy="4824536"/>
          </a:xfrm>
        </p:spPr>
        <p:txBody>
          <a:bodyPr>
            <a:normAutofit fontScale="85000" lnSpcReduction="20000"/>
          </a:bodyPr>
          <a:lstStyle/>
          <a:p>
            <a:pPr marL="457200" indent="-457200">
              <a:buFont typeface="+mj-lt"/>
              <a:buAutoNum type="arabicParenR"/>
            </a:pPr>
            <a:r>
              <a:rPr lang="hr-BA" b="1" u="sng" dirty="0" smtClean="0">
                <a:solidFill>
                  <a:schemeClr val="tx1"/>
                </a:solidFill>
              </a:rPr>
              <a:t>Prodaja s pravom preče kupovine </a:t>
            </a:r>
            <a:endParaRPr lang="hr-BA" b="1" dirty="0" smtClean="0">
              <a:solidFill>
                <a:schemeClr val="tx1"/>
              </a:solidFill>
            </a:endParaRPr>
          </a:p>
          <a:p>
            <a:pPr marL="457200" indent="-457200"/>
            <a:endParaRPr lang="hr-BA" b="1" u="sng" dirty="0" smtClean="0">
              <a:solidFill>
                <a:schemeClr val="tx1"/>
              </a:solidFill>
            </a:endParaRPr>
          </a:p>
          <a:p>
            <a:pPr marL="457200" indent="-457200"/>
            <a:r>
              <a:rPr lang="hr-BA" b="1" dirty="0" smtClean="0">
                <a:solidFill>
                  <a:schemeClr val="tx1"/>
                </a:solidFill>
              </a:rPr>
              <a:t>Ugovorom o prodaji može se obavezati kupac da u slučaju ponovne prodaje istog predmeta o tome obavijesti prodavca, te ga ponudi da on kupi stvar</a:t>
            </a:r>
            <a:r>
              <a:rPr lang="hr-BA" b="1" i="1" dirty="0" smtClean="0">
                <a:solidFill>
                  <a:schemeClr val="tx1"/>
                </a:solidFill>
              </a:rPr>
              <a:t> pod istim uslovima</a:t>
            </a:r>
            <a:r>
              <a:rPr lang="hr-BA" b="1" dirty="0" smtClean="0">
                <a:solidFill>
                  <a:schemeClr val="tx1"/>
                </a:solidFill>
              </a:rPr>
              <a:t> pod kojima ju je ponudio trećem licu</a:t>
            </a:r>
          </a:p>
          <a:p>
            <a:pPr marL="457200" indent="-457200"/>
            <a:endParaRPr lang="hr-BA" b="1" dirty="0" smtClean="0">
              <a:solidFill>
                <a:schemeClr val="tx1"/>
              </a:solidFill>
            </a:endParaRPr>
          </a:p>
          <a:p>
            <a:pPr marL="457200" indent="-457200"/>
            <a:r>
              <a:rPr lang="hr-BA" b="1" dirty="0" smtClean="0">
                <a:solidFill>
                  <a:schemeClr val="tx1"/>
                </a:solidFill>
              </a:rPr>
              <a:t>ROK!- 30 dana u kojem prodavac mora obavijestiti kupca da koristi svoje pr. preče kupovine, od dana saznanja o namjeravnoj prodaji</a:t>
            </a:r>
          </a:p>
          <a:p>
            <a:pPr marL="457200" indent="-457200"/>
            <a:r>
              <a:rPr lang="hr-BA" b="1" dirty="0" smtClean="0">
                <a:solidFill>
                  <a:schemeClr val="tx1"/>
                </a:solidFill>
              </a:rPr>
              <a:t>ROK!- 5 godina od dana zaključenja ugovora,nakon čega pr. preče kupovine prestaje</a:t>
            </a:r>
          </a:p>
          <a:p>
            <a:pPr marL="457200" indent="-457200">
              <a:buNone/>
            </a:pPr>
            <a:endParaRPr lang="hr-BA" b="1" dirty="0" smtClean="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Horizontal)">
                                      <p:cBhvr>
                                        <p:cTn id="2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692696"/>
            <a:ext cx="7572375" cy="5328592"/>
          </a:xfrm>
        </p:spPr>
        <p:txBody>
          <a:bodyPr>
            <a:normAutofit lnSpcReduction="10000"/>
          </a:bodyPr>
          <a:lstStyle/>
          <a:p>
            <a:pPr marL="457200" indent="-457200">
              <a:buFont typeface="+mj-lt"/>
              <a:buAutoNum type="arabicParenR" startAt="2"/>
            </a:pPr>
            <a:r>
              <a:rPr lang="hr-BA" b="1" i="1" u="sng" dirty="0" smtClean="0">
                <a:solidFill>
                  <a:schemeClr val="tx1"/>
                </a:solidFill>
              </a:rPr>
              <a:t>Kupovina na probu:</a:t>
            </a:r>
          </a:p>
          <a:p>
            <a:endParaRPr lang="hr-BA" b="1" dirty="0" smtClean="0">
              <a:solidFill>
                <a:schemeClr val="tx1"/>
              </a:solidFill>
            </a:endParaRPr>
          </a:p>
          <a:p>
            <a:r>
              <a:rPr lang="hr-BA" b="1" dirty="0" smtClean="0">
                <a:solidFill>
                  <a:schemeClr val="tx1"/>
                </a:solidFill>
              </a:rPr>
              <a:t>Je takav ugovor kod kojeg kupac uzima stvar pod uslovom da je isproba kako bi utvrdio da li ona odgovara njegovim potrebama</a:t>
            </a:r>
          </a:p>
          <a:p>
            <a:endParaRPr lang="hr-BA" b="1" dirty="0" smtClean="0">
              <a:solidFill>
                <a:schemeClr val="tx1"/>
              </a:solidFill>
            </a:endParaRPr>
          </a:p>
          <a:p>
            <a:r>
              <a:rPr lang="hr-BA" b="1" dirty="0" smtClean="0">
                <a:solidFill>
                  <a:schemeClr val="tx1"/>
                </a:solidFill>
              </a:rPr>
              <a:t>2 situacije: da li je kupcu stvar predata u posjed/ ili nije</a:t>
            </a:r>
          </a:p>
          <a:p>
            <a:endParaRPr lang="hr-BA" b="1" dirty="0" smtClean="0">
              <a:solidFill>
                <a:schemeClr val="tx1"/>
              </a:solidFill>
            </a:endParaRPr>
          </a:p>
          <a:p>
            <a:r>
              <a:rPr lang="hr-BA" b="1" dirty="0" smtClean="0">
                <a:solidFill>
                  <a:schemeClr val="tx1"/>
                </a:solidFill>
              </a:rPr>
              <a:t>Bitno pitanje snošenja rizika za slučajnu propast ili oštećenje stvari</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Horizontal)">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836712"/>
            <a:ext cx="7572375" cy="5328592"/>
          </a:xfrm>
        </p:spPr>
        <p:txBody>
          <a:bodyPr>
            <a:normAutofit fontScale="92500" lnSpcReduction="20000"/>
          </a:bodyPr>
          <a:lstStyle/>
          <a:p>
            <a:pPr marL="457200" indent="-457200">
              <a:buFont typeface="+mj-lt"/>
              <a:buAutoNum type="arabicParenR" startAt="3"/>
            </a:pPr>
            <a:r>
              <a:rPr lang="hr-BA" b="1" i="1" u="sng" dirty="0" smtClean="0">
                <a:solidFill>
                  <a:schemeClr val="tx1"/>
                </a:solidFill>
              </a:rPr>
              <a:t>Prodaja sa specifikacijom:</a:t>
            </a:r>
          </a:p>
          <a:p>
            <a:endParaRPr lang="hr-BA" b="1" i="1" u="sng" dirty="0" smtClean="0">
              <a:solidFill>
                <a:schemeClr val="tx1"/>
              </a:solidFill>
            </a:endParaRPr>
          </a:p>
          <a:p>
            <a:r>
              <a:rPr lang="hr-BA" b="1" dirty="0" smtClean="0">
                <a:solidFill>
                  <a:schemeClr val="tx1"/>
                </a:solidFill>
              </a:rPr>
              <a:t>Daje se kupcu pravo da, nakon što je načelnim sporazumom ugovarača o vrsti i količini stvari ugovor nastao, detaljnije precizira svojstva stvari koju kupuje.</a:t>
            </a:r>
          </a:p>
          <a:p>
            <a:endParaRPr lang="hr-BA" b="1" dirty="0" smtClean="0">
              <a:solidFill>
                <a:schemeClr val="tx1"/>
              </a:solidFill>
            </a:endParaRPr>
          </a:p>
          <a:p>
            <a:r>
              <a:rPr lang="hr-BA" b="1" dirty="0" smtClean="0">
                <a:solidFill>
                  <a:schemeClr val="tx1"/>
                </a:solidFill>
              </a:rPr>
              <a:t>Kupac je dužan izvršiti specifikaciju u ugovorenom roku ili do proteka razumnog roka računajući od prodavčevog traženja da izvrši istu. U suprotnom: </a:t>
            </a:r>
          </a:p>
          <a:p>
            <a:pPr marL="457200" indent="-457200">
              <a:buFont typeface="+mj-lt"/>
              <a:buAutoNum type="arabicPeriod"/>
            </a:pPr>
            <a:r>
              <a:rPr lang="hr-BA" b="1" dirty="0" smtClean="0">
                <a:solidFill>
                  <a:schemeClr val="tx1"/>
                </a:solidFill>
              </a:rPr>
              <a:t>Prodavac može jednostrano raskinuti ugovor + naknada štete, ili</a:t>
            </a:r>
          </a:p>
          <a:p>
            <a:pPr marL="457200" indent="-457200">
              <a:buFont typeface="+mj-lt"/>
              <a:buAutoNum type="arabicPeriod"/>
            </a:pPr>
            <a:r>
              <a:rPr lang="hr-BA" b="1" dirty="0" smtClean="0">
                <a:solidFill>
                  <a:schemeClr val="tx1"/>
                </a:solidFill>
              </a:rPr>
              <a:t>Sam obaviti specifikaciju</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764704"/>
            <a:ext cx="7572375" cy="5400600"/>
          </a:xfrm>
        </p:spPr>
        <p:txBody>
          <a:bodyPr>
            <a:normAutofit fontScale="85000" lnSpcReduction="10000"/>
          </a:bodyPr>
          <a:lstStyle/>
          <a:p>
            <a:pPr marL="457200" indent="-457200">
              <a:buFont typeface="+mj-lt"/>
              <a:buAutoNum type="arabicParenR" startAt="4"/>
            </a:pPr>
            <a:r>
              <a:rPr lang="hr-BA" b="1" i="1" u="sng" dirty="0" smtClean="0">
                <a:solidFill>
                  <a:schemeClr val="tx1"/>
                </a:solidFill>
              </a:rPr>
              <a:t>Prodaja sa zadržavanjem prava vlasništva:</a:t>
            </a:r>
          </a:p>
          <a:p>
            <a:endParaRPr lang="hr-BA" b="1" i="1" u="sng" dirty="0" smtClean="0">
              <a:solidFill>
                <a:schemeClr val="tx1"/>
              </a:solidFill>
            </a:endParaRPr>
          </a:p>
          <a:p>
            <a:r>
              <a:rPr lang="hr-BA" b="1" dirty="0" smtClean="0">
                <a:solidFill>
                  <a:schemeClr val="tx1"/>
                </a:solidFill>
              </a:rPr>
              <a:t>Postoji u onim slučajevima kad prodavac, prodajući pokretnu stvar, sa kupcem ugovori zadržavanje prava vlasništva i poslije predaje stvari kupcu, a sve do momenta dok mu kupac u cjelosti ne isplati ugovorenu cijenu.</a:t>
            </a:r>
          </a:p>
          <a:p>
            <a:endParaRPr lang="hr-BA" b="1" dirty="0" smtClean="0">
              <a:solidFill>
                <a:schemeClr val="tx1"/>
              </a:solidFill>
            </a:endParaRPr>
          </a:p>
          <a:p>
            <a:r>
              <a:rPr lang="hr-BA" b="1" dirty="0" smtClean="0">
                <a:solidFill>
                  <a:schemeClr val="tx1"/>
                </a:solidFill>
              </a:rPr>
              <a:t>Predmet ovog ugovora: samo POKRETNA STVAR</a:t>
            </a:r>
          </a:p>
          <a:p>
            <a:endParaRPr lang="hr-BA" b="1" dirty="0" smtClean="0">
              <a:solidFill>
                <a:schemeClr val="tx1"/>
              </a:solidFill>
            </a:endParaRPr>
          </a:p>
          <a:p>
            <a:r>
              <a:rPr lang="hr-BA" b="1" dirty="0" smtClean="0">
                <a:solidFill>
                  <a:schemeClr val="tx1"/>
                </a:solidFill>
              </a:rPr>
              <a:t>Rizik slučajne propasti ili oštećenja stvari</a:t>
            </a:r>
          </a:p>
          <a:p>
            <a:pPr marL="514350" indent="-514350">
              <a:buFont typeface="+mj-lt"/>
              <a:buAutoNum type="romanLcPeriod"/>
            </a:pPr>
            <a:r>
              <a:rPr lang="hr-BA" b="1" dirty="0" smtClean="0">
                <a:solidFill>
                  <a:schemeClr val="tx1"/>
                </a:solidFill>
              </a:rPr>
              <a:t>Do trenutka predaje stvari – snosi prodavac</a:t>
            </a:r>
          </a:p>
          <a:p>
            <a:pPr marL="514350" indent="-514350">
              <a:buFont typeface="+mj-lt"/>
              <a:buAutoNum type="romanLcPeriod"/>
            </a:pPr>
            <a:r>
              <a:rPr lang="hr-BA" b="1" dirty="0" smtClean="0">
                <a:solidFill>
                  <a:schemeClr val="tx1"/>
                </a:solidFill>
              </a:rPr>
              <a:t>Poslije predaje stvari – rizik prelazi na kupca</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arn(inHorizontal)">
                                      <p:cBhvr>
                                        <p:cTn id="22" dur="5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barn(inHorizontal)">
                                      <p:cBhvr>
                                        <p:cTn id="27" dur="500"/>
                                        <p:tgtEl>
                                          <p:spTgt spid="3">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Horizontal)">
                                      <p:cBhvr>
                                        <p:cTn id="32"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980728"/>
            <a:ext cx="7572375" cy="4896544"/>
          </a:xfrm>
        </p:spPr>
        <p:txBody>
          <a:bodyPr>
            <a:normAutofit fontScale="92500" lnSpcReduction="20000"/>
          </a:bodyPr>
          <a:lstStyle/>
          <a:p>
            <a:pPr marL="457200" indent="-457200">
              <a:buFont typeface="+mj-lt"/>
              <a:buAutoNum type="arabicParenR" startAt="5"/>
            </a:pPr>
            <a:r>
              <a:rPr lang="hr-BA" b="1" i="1" u="sng" dirty="0" smtClean="0">
                <a:solidFill>
                  <a:schemeClr val="tx1"/>
                </a:solidFill>
              </a:rPr>
              <a:t>Prodaja sa obročnim otplatama cijene:</a:t>
            </a:r>
            <a:endParaRPr lang="hr-BA" b="1" dirty="0" smtClean="0">
              <a:solidFill>
                <a:schemeClr val="tx1"/>
              </a:solidFill>
            </a:endParaRPr>
          </a:p>
          <a:p>
            <a:endParaRPr lang="hr-BA" b="1" i="1" u="sng" dirty="0" smtClean="0">
              <a:solidFill>
                <a:schemeClr val="tx1"/>
              </a:solidFill>
            </a:endParaRPr>
          </a:p>
          <a:p>
            <a:r>
              <a:rPr lang="hr-BA" b="1" dirty="0" smtClean="0">
                <a:solidFill>
                  <a:schemeClr val="tx1"/>
                </a:solidFill>
              </a:rPr>
              <a:t>Prodavac se obavezuje kupcu predati pokretnu stvar i to prije nego što mu cijena bude potpuno isplaćena, a kupac se obavezuje u određenim vremenskim razmacima isplatiti ugovorenu cijenu.</a:t>
            </a:r>
          </a:p>
          <a:p>
            <a:endParaRPr lang="hr-BA" b="1" dirty="0" smtClean="0">
              <a:solidFill>
                <a:schemeClr val="tx1"/>
              </a:solidFill>
            </a:endParaRPr>
          </a:p>
          <a:p>
            <a:r>
              <a:rPr lang="hr-BA" b="1" dirty="0" smtClean="0">
                <a:solidFill>
                  <a:schemeClr val="tx1"/>
                </a:solidFill>
              </a:rPr>
              <a:t>Predmet ugovora može biti samo POKRETNA STVAR</a:t>
            </a:r>
          </a:p>
          <a:p>
            <a:r>
              <a:rPr lang="hr-BA" b="1" dirty="0" smtClean="0">
                <a:solidFill>
                  <a:schemeClr val="tx1"/>
                </a:solidFill>
              </a:rPr>
              <a:t>Pismena forma (</a:t>
            </a:r>
            <a:r>
              <a:rPr lang="hr-BA" b="1" i="1" dirty="0" smtClean="0">
                <a:solidFill>
                  <a:schemeClr val="tx1"/>
                </a:solidFill>
              </a:rPr>
              <a:t>ad solemnitatem)</a:t>
            </a:r>
            <a:endParaRPr lang="hr-BA" b="1" dirty="0" smtClean="0">
              <a:solidFill>
                <a:schemeClr val="tx1"/>
              </a:solidFill>
            </a:endParaRPr>
          </a:p>
          <a:p>
            <a:r>
              <a:rPr lang="hr-BA" b="1" dirty="0" smtClean="0">
                <a:solidFill>
                  <a:schemeClr val="tx1"/>
                </a:solidFill>
              </a:rPr>
              <a:t>BITNI ELEMENTI: stvar, cijena, ukupan iznos svih obročnih otplata, iznos pojedinih otplata, njihov broj i rokovi</a:t>
            </a: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Horizont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Horizontal)">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42900" y="908720"/>
            <a:ext cx="7572375" cy="4694911"/>
          </a:xfrm>
        </p:spPr>
        <p:txBody>
          <a:bodyPr>
            <a:normAutofit fontScale="92500" lnSpcReduction="10000"/>
          </a:bodyPr>
          <a:lstStyle/>
          <a:p>
            <a:pPr marL="457200" indent="-457200">
              <a:buFont typeface="+mj-lt"/>
              <a:buAutoNum type="arabicParenR" startAt="6"/>
            </a:pPr>
            <a:r>
              <a:rPr lang="hr-BA" b="1" i="1" u="sng" dirty="0" smtClean="0">
                <a:solidFill>
                  <a:schemeClr val="tx1"/>
                </a:solidFill>
              </a:rPr>
              <a:t>Prodajni nalog:</a:t>
            </a:r>
          </a:p>
          <a:p>
            <a:endParaRPr lang="hr-BA" b="1" i="1" u="sng" dirty="0" smtClean="0">
              <a:solidFill>
                <a:schemeClr val="tx1"/>
              </a:solidFill>
            </a:endParaRPr>
          </a:p>
          <a:p>
            <a:r>
              <a:rPr lang="hr-BA" b="1" dirty="0" smtClean="0">
                <a:solidFill>
                  <a:schemeClr val="tx1"/>
                </a:solidFill>
              </a:rPr>
              <a:t>Obavezuje se nalogoprimac da će određenu pokretnu stvar, koju mu je predao nalogodavac, prodati u određenom roku za određenu cijenu ili da će je u istom roku vratiti nalogodavcu. </a:t>
            </a:r>
          </a:p>
          <a:p>
            <a:endParaRPr lang="hr-BA" b="1" dirty="0" smtClean="0">
              <a:solidFill>
                <a:schemeClr val="tx1"/>
              </a:solidFill>
            </a:endParaRPr>
          </a:p>
          <a:p>
            <a:r>
              <a:rPr lang="hr-BA" b="1" dirty="0" smtClean="0">
                <a:solidFill>
                  <a:schemeClr val="tx1"/>
                </a:solidFill>
              </a:rPr>
              <a:t>Da bi nastao ugovarači se moraju sporazumjeti o cijeni i vremenu u kojem stvar mora biti prodana i cijena predata nalogodavcu.</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Horizontal)">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KARAKTERISTIKE</a:t>
            </a:r>
            <a:endParaRPr lang="hr-BA" dirty="0">
              <a:solidFill>
                <a:schemeClr val="tx1"/>
              </a:solidFill>
            </a:endParaRPr>
          </a:p>
        </p:txBody>
      </p:sp>
      <p:sp>
        <p:nvSpPr>
          <p:cNvPr id="3" name="Content Placeholder 2"/>
          <p:cNvSpPr>
            <a:spLocks noGrp="1"/>
          </p:cNvSpPr>
          <p:nvPr>
            <p:ph sz="quarter" idx="1"/>
          </p:nvPr>
        </p:nvSpPr>
        <p:spPr>
          <a:xfrm>
            <a:off x="342900" y="1825624"/>
            <a:ext cx="7572375" cy="4411687"/>
          </a:xfrm>
        </p:spPr>
        <p:txBody>
          <a:bodyPr>
            <a:normAutofit/>
          </a:bodyPr>
          <a:lstStyle/>
          <a:p>
            <a:pPr>
              <a:buFont typeface="Wingdings" pitchFamily="2" charset="2"/>
              <a:buChar char="Ø"/>
            </a:pPr>
            <a:endParaRPr lang="hr-BA" sz="3200" b="1" dirty="0" smtClean="0">
              <a:solidFill>
                <a:schemeClr val="tx1"/>
              </a:solidFill>
            </a:endParaRPr>
          </a:p>
          <a:p>
            <a:pPr>
              <a:buFont typeface="Wingdings" pitchFamily="2" charset="2"/>
              <a:buChar char="Ø"/>
            </a:pPr>
            <a:r>
              <a:rPr lang="hr-BA" sz="3200" b="1" dirty="0" smtClean="0">
                <a:solidFill>
                  <a:schemeClr val="tx1"/>
                </a:solidFill>
              </a:rPr>
              <a:t>Konsezualan</a:t>
            </a:r>
          </a:p>
          <a:p>
            <a:pPr>
              <a:buFont typeface="Wingdings" pitchFamily="2" charset="2"/>
              <a:buChar char="Ø"/>
            </a:pPr>
            <a:r>
              <a:rPr lang="hr-BA" sz="3200" b="1" dirty="0" smtClean="0">
                <a:solidFill>
                  <a:schemeClr val="tx1"/>
                </a:solidFill>
              </a:rPr>
              <a:t>Neformalan</a:t>
            </a:r>
          </a:p>
          <a:p>
            <a:pPr>
              <a:buFont typeface="Wingdings" pitchFamily="2" charset="2"/>
              <a:buChar char="Ø"/>
            </a:pPr>
            <a:r>
              <a:rPr lang="hr-BA" sz="3200" b="1" dirty="0" smtClean="0">
                <a:solidFill>
                  <a:schemeClr val="tx1"/>
                </a:solidFill>
              </a:rPr>
              <a:t>Dvostrano obvezan</a:t>
            </a:r>
          </a:p>
          <a:p>
            <a:pPr>
              <a:buFont typeface="Wingdings" pitchFamily="2" charset="2"/>
              <a:buChar char="Ø"/>
            </a:pPr>
            <a:r>
              <a:rPr lang="hr-BA" sz="3200" b="1" dirty="0" smtClean="0">
                <a:solidFill>
                  <a:schemeClr val="tx1"/>
                </a:solidFill>
              </a:rPr>
              <a:t>Ekvivalentan/aleatoran</a:t>
            </a:r>
          </a:p>
          <a:p>
            <a:pPr>
              <a:buFont typeface="Wingdings" pitchFamily="2" charset="2"/>
              <a:buChar char="Ø"/>
            </a:pPr>
            <a:r>
              <a:rPr lang="hr-BA" sz="3200" b="1" dirty="0" smtClean="0">
                <a:solidFill>
                  <a:schemeClr val="tx1"/>
                </a:solidFill>
              </a:rPr>
              <a:t>Kauzalan </a:t>
            </a:r>
          </a:p>
          <a:p>
            <a:pPr>
              <a:buFont typeface="Wingdings" pitchFamily="2" charset="2"/>
              <a:buChar char="Ø"/>
            </a:pPr>
            <a:endParaRPr lang="hr-BA" sz="32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r-BA" dirty="0" smtClean="0">
                <a:solidFill>
                  <a:schemeClr val="tx1"/>
                </a:solidFill>
              </a:rPr>
              <a:t>RIZIK PROPASTI ILI OŠTEĆENJA STVARI</a:t>
            </a:r>
            <a:endParaRPr lang="hr-BA" dirty="0">
              <a:solidFill>
                <a:schemeClr val="tx1"/>
              </a:solidFill>
            </a:endParaRPr>
          </a:p>
        </p:txBody>
      </p:sp>
      <p:sp>
        <p:nvSpPr>
          <p:cNvPr id="3" name="Content Placeholder 2"/>
          <p:cNvSpPr>
            <a:spLocks noGrp="1"/>
          </p:cNvSpPr>
          <p:nvPr>
            <p:ph sz="quarter" idx="1"/>
          </p:nvPr>
        </p:nvSpPr>
        <p:spPr>
          <a:xfrm>
            <a:off x="342900" y="1825624"/>
            <a:ext cx="7572375" cy="4339679"/>
          </a:xfrm>
        </p:spPr>
        <p:txBody>
          <a:bodyPr>
            <a:normAutofit/>
          </a:bodyPr>
          <a:lstStyle/>
          <a:p>
            <a:endParaRPr lang="hr-BA" sz="3200" b="1" dirty="0" smtClean="0">
              <a:solidFill>
                <a:schemeClr val="tx1"/>
              </a:solidFill>
            </a:endParaRPr>
          </a:p>
          <a:p>
            <a:r>
              <a:rPr lang="hr-BA" sz="3200" b="1" dirty="0" smtClean="0">
                <a:solidFill>
                  <a:schemeClr val="tx1"/>
                </a:solidFill>
              </a:rPr>
              <a:t>PRODAVAC snosi rizik slučajne propasti ili oštećenja stvari i to sve dok je ne preda kupcu.</a:t>
            </a:r>
          </a:p>
          <a:p>
            <a:endParaRPr lang="hr-BA" sz="3200" b="1" dirty="0" smtClean="0">
              <a:solidFill>
                <a:schemeClr val="tx1"/>
              </a:solidFill>
            </a:endParaRPr>
          </a:p>
          <a:p>
            <a:r>
              <a:rPr lang="hr-BA" sz="3200" b="1" dirty="0" smtClean="0">
                <a:solidFill>
                  <a:schemeClr val="tx1"/>
                </a:solidFill>
              </a:rPr>
              <a:t>MOMENTOM PREDAJE stvari kupcu, na njega prelazi rizik slučajne propasti stvari.</a:t>
            </a:r>
            <a:endParaRPr lang="hr-BA" sz="32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plus(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3"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plus(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hr-BA" dirty="0" smtClean="0"/>
              <a:t>!!!</a:t>
            </a:r>
            <a:endParaRPr lang="hr-BA" dirty="0"/>
          </a:p>
        </p:txBody>
      </p:sp>
      <p:sp>
        <p:nvSpPr>
          <p:cNvPr id="3" name="Content Placeholder 2"/>
          <p:cNvSpPr>
            <a:spLocks noGrp="1"/>
          </p:cNvSpPr>
          <p:nvPr>
            <p:ph sz="quarter" idx="1"/>
          </p:nvPr>
        </p:nvSpPr>
        <p:spPr/>
        <p:txBody>
          <a:bodyPr>
            <a:normAutofit/>
          </a:bodyPr>
          <a:lstStyle/>
          <a:p>
            <a:pPr algn="ctr"/>
            <a:endParaRPr lang="hr-BA" sz="3200" dirty="0" smtClean="0">
              <a:solidFill>
                <a:schemeClr val="tx1"/>
              </a:solidFill>
            </a:endParaRPr>
          </a:p>
          <a:p>
            <a:pPr algn="ctr"/>
            <a:r>
              <a:rPr lang="hr-BA" sz="3200" b="1" dirty="0" smtClean="0">
                <a:solidFill>
                  <a:schemeClr val="tx1"/>
                </a:solidFill>
              </a:rPr>
              <a:t>Ako ugovarači nisu ništa posebno ugovorili, a prodatu stvar je potrebno transportovati od prodavca do kupca, momentom predaje stvari PREVOZIOCU (ŠPEDITERU) rizik slučajne propasti ili oštećenja stvari snosi kupac.</a:t>
            </a:r>
            <a:endParaRPr lang="hr-BA" sz="32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BITNI ELEMENTI UGOVORA</a:t>
            </a:r>
            <a:endParaRPr lang="hr-BA" dirty="0">
              <a:solidFill>
                <a:schemeClr val="tx1"/>
              </a:solidFill>
            </a:endParaRPr>
          </a:p>
        </p:txBody>
      </p:sp>
      <p:sp>
        <p:nvSpPr>
          <p:cNvPr id="3" name="Content Placeholder 2"/>
          <p:cNvSpPr>
            <a:spLocks noGrp="1"/>
          </p:cNvSpPr>
          <p:nvPr>
            <p:ph sz="quarter" idx="1"/>
          </p:nvPr>
        </p:nvSpPr>
        <p:spPr/>
        <p:txBody>
          <a:bodyPr>
            <a:normAutofit/>
          </a:bodyPr>
          <a:lstStyle/>
          <a:p>
            <a:pPr>
              <a:buNone/>
            </a:pPr>
            <a:r>
              <a:rPr lang="hr-BA" sz="2800" dirty="0" smtClean="0">
                <a:solidFill>
                  <a:schemeClr val="tx1"/>
                </a:solidFill>
              </a:rPr>
              <a:t>    (objektivno bitni)</a:t>
            </a:r>
          </a:p>
          <a:p>
            <a:r>
              <a:rPr lang="hr-BA" sz="2800" b="1" dirty="0" smtClean="0">
                <a:solidFill>
                  <a:schemeClr val="tx1"/>
                </a:solidFill>
              </a:rPr>
              <a:t>Predmet ugovora o prodaji</a:t>
            </a:r>
          </a:p>
          <a:p>
            <a:r>
              <a:rPr lang="hr-BA" sz="2800" b="1" dirty="0" smtClean="0">
                <a:solidFill>
                  <a:schemeClr val="tx1"/>
                </a:solidFill>
              </a:rPr>
              <a:t>Cijena</a:t>
            </a:r>
          </a:p>
          <a:p>
            <a:endParaRPr lang="hr-BA" sz="2800" b="1" dirty="0" smtClean="0">
              <a:solidFill>
                <a:schemeClr val="tx1"/>
              </a:solidFill>
            </a:endParaRPr>
          </a:p>
          <a:p>
            <a:pPr>
              <a:buNone/>
            </a:pPr>
            <a:r>
              <a:rPr lang="hr-BA" sz="2800" b="1" dirty="0" smtClean="0">
                <a:solidFill>
                  <a:schemeClr val="tx1"/>
                </a:solidFill>
              </a:rPr>
              <a:t>    </a:t>
            </a:r>
            <a:r>
              <a:rPr lang="hr-BA" sz="2800" dirty="0" smtClean="0">
                <a:solidFill>
                  <a:schemeClr val="tx1"/>
                </a:solidFill>
              </a:rPr>
              <a:t>(subjektivno bitni)</a:t>
            </a:r>
          </a:p>
          <a:p>
            <a:r>
              <a:rPr lang="hr-BA" sz="2800" b="1" dirty="0" smtClean="0">
                <a:solidFill>
                  <a:schemeClr val="tx1"/>
                </a:solidFill>
              </a:rPr>
              <a:t>Forma</a:t>
            </a:r>
          </a:p>
          <a:p>
            <a:r>
              <a:rPr lang="hr-BA" sz="2800" b="1" dirty="0" smtClean="0">
                <a:solidFill>
                  <a:schemeClr val="tx1"/>
                </a:solidFill>
              </a:rPr>
              <a:t>Vrijeme/ mjesto/ način ispunjenja</a:t>
            </a:r>
          </a:p>
          <a:p>
            <a:endParaRPr lang="hr-BA" sz="2800" b="1" dirty="0" smtClean="0">
              <a:solidFill>
                <a:schemeClr val="tx1"/>
              </a:solidFill>
            </a:endParaRPr>
          </a:p>
          <a:p>
            <a:endParaRPr lang="hr-BA" sz="28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Effect transition="in" filter="fade">
                                      <p:cBhvr>
                                        <p:cTn id="20" dur="1000"/>
                                        <p:tgtEl>
                                          <p:spTgt spid="3">
                                            <p:txEl>
                                              <p:pRg st="1" end="1"/>
                                            </p:txEl>
                                          </p:spTgt>
                                        </p:tgtEl>
                                      </p:cBhvr>
                                    </p:animEffect>
                                    <p:anim calcmode="lin" valueType="num">
                                      <p:cBhvr>
                                        <p:cTn id="2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1000"/>
                                        <p:tgtEl>
                                          <p:spTgt spid="3">
                                            <p:txEl>
                                              <p:pRg st="2" end="2"/>
                                            </p:txEl>
                                          </p:spTgt>
                                        </p:tgtEl>
                                      </p:cBhvr>
                                    </p:animEffect>
                                    <p:anim calcmode="lin" valueType="num">
                                      <p:cBhvr>
                                        <p:cTn id="29"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Effect transition="in" filter="fade">
                                      <p:cBhvr>
                                        <p:cTn id="36" dur="1000"/>
                                        <p:tgtEl>
                                          <p:spTgt spid="3">
                                            <p:txEl>
                                              <p:pRg st="4" end="4"/>
                                            </p:txEl>
                                          </p:spTgt>
                                        </p:tgtEl>
                                      </p:cBhvr>
                                    </p:animEffect>
                                    <p:anim calcmode="lin" valueType="num">
                                      <p:cBhvr>
                                        <p:cTn id="3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8"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37" presetClass="entr" presetSubtype="0"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Effect transition="in" filter="fade">
                                      <p:cBhvr>
                                        <p:cTn id="44" dur="1000"/>
                                        <p:tgtEl>
                                          <p:spTgt spid="3">
                                            <p:txEl>
                                              <p:pRg st="5" end="5"/>
                                            </p:txEl>
                                          </p:spTgt>
                                        </p:tgtEl>
                                      </p:cBhvr>
                                    </p:animEffect>
                                    <p:anim calcmode="lin" valueType="num">
                                      <p:cBhvr>
                                        <p:cTn id="4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6"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47"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37"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Effect transition="in" filter="fade">
                                      <p:cBhvr>
                                        <p:cTn id="52" dur="1000"/>
                                        <p:tgtEl>
                                          <p:spTgt spid="3">
                                            <p:txEl>
                                              <p:pRg st="6" end="6"/>
                                            </p:txEl>
                                          </p:spTgt>
                                        </p:tgtEl>
                                      </p:cBhvr>
                                    </p:animEffect>
                                    <p:anim calcmode="lin" valueType="num">
                                      <p:cBhvr>
                                        <p:cTn id="5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4"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5"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OBAVEZE PRODAVCA</a:t>
            </a:r>
            <a:endParaRPr lang="hr-BA" dirty="0">
              <a:solidFill>
                <a:schemeClr val="tx1"/>
              </a:solidFill>
            </a:endParaRPr>
          </a:p>
        </p:txBody>
      </p:sp>
      <p:sp>
        <p:nvSpPr>
          <p:cNvPr id="3" name="Content Placeholder 2"/>
          <p:cNvSpPr>
            <a:spLocks noGrp="1"/>
          </p:cNvSpPr>
          <p:nvPr>
            <p:ph sz="quarter" idx="1"/>
          </p:nvPr>
        </p:nvSpPr>
        <p:spPr/>
        <p:txBody>
          <a:bodyPr/>
          <a:lstStyle/>
          <a:p>
            <a:endParaRPr lang="hr-BA" dirty="0" smtClean="0"/>
          </a:p>
          <a:p>
            <a:r>
              <a:rPr lang="hr-BA" sz="3200" b="1" dirty="0" smtClean="0">
                <a:solidFill>
                  <a:schemeClr val="tx1"/>
                </a:solidFill>
              </a:rPr>
              <a:t>Predaja predmeta prodaje</a:t>
            </a:r>
          </a:p>
          <a:p>
            <a:endParaRPr lang="hr-BA" sz="3200" b="1" dirty="0" smtClean="0">
              <a:solidFill>
                <a:schemeClr val="tx1"/>
              </a:solidFill>
            </a:endParaRPr>
          </a:p>
          <a:p>
            <a:r>
              <a:rPr lang="hr-BA" sz="3200" b="1" dirty="0" smtClean="0">
                <a:solidFill>
                  <a:schemeClr val="tx1"/>
                </a:solidFill>
              </a:rPr>
              <a:t>Odgovornost za materijalne nedostatke</a:t>
            </a:r>
          </a:p>
          <a:p>
            <a:endParaRPr lang="hr-BA" sz="3200" b="1" dirty="0" smtClean="0">
              <a:solidFill>
                <a:schemeClr val="tx1"/>
              </a:solidFill>
            </a:endParaRPr>
          </a:p>
          <a:p>
            <a:r>
              <a:rPr lang="hr-BA" sz="3200" b="1" dirty="0" smtClean="0">
                <a:solidFill>
                  <a:schemeClr val="tx1"/>
                </a:solidFill>
              </a:rPr>
              <a:t>Odgovornost za pravne nedostatke</a:t>
            </a:r>
            <a:endParaRPr lang="hr-BA" sz="3200"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7"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5"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7"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1000"/>
                                        <p:tgtEl>
                                          <p:spTgt spid="3">
                                            <p:txEl>
                                              <p:pRg st="3" end="3"/>
                                            </p:txEl>
                                          </p:spTgt>
                                        </p:tgtEl>
                                      </p:cBhvr>
                                    </p:animEffect>
                                    <p:anim calcmode="lin" valueType="num">
                                      <p:cBhvr>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Predaja predmeta prodaje</a:t>
            </a:r>
            <a:endParaRPr lang="hr-BA" dirty="0">
              <a:solidFill>
                <a:schemeClr val="tx1"/>
              </a:solidFill>
            </a:endParaRPr>
          </a:p>
        </p:txBody>
      </p:sp>
      <p:sp>
        <p:nvSpPr>
          <p:cNvPr id="3" name="Content Placeholder 2"/>
          <p:cNvSpPr>
            <a:spLocks noGrp="1"/>
          </p:cNvSpPr>
          <p:nvPr>
            <p:ph sz="quarter" idx="1"/>
          </p:nvPr>
        </p:nvSpPr>
        <p:spPr/>
        <p:txBody>
          <a:bodyPr>
            <a:normAutofit/>
          </a:bodyPr>
          <a:lstStyle/>
          <a:p>
            <a:r>
              <a:rPr lang="hr-BA" b="1" dirty="0" smtClean="0">
                <a:solidFill>
                  <a:schemeClr val="tx1"/>
                </a:solidFill>
              </a:rPr>
              <a:t>Da bi kupac postao vlasnikom stvari prodavac mu je mora </a:t>
            </a:r>
            <a:r>
              <a:rPr lang="hr-BA" b="1" i="1" dirty="0" smtClean="0">
                <a:solidFill>
                  <a:schemeClr val="tx1"/>
                </a:solidFill>
              </a:rPr>
              <a:t>predati</a:t>
            </a:r>
          </a:p>
          <a:p>
            <a:endParaRPr lang="hr-BA" b="1" dirty="0" smtClean="0">
              <a:solidFill>
                <a:schemeClr val="tx1"/>
              </a:solidFill>
            </a:endParaRPr>
          </a:p>
          <a:p>
            <a:r>
              <a:rPr lang="hr-BA" b="1" dirty="0" smtClean="0">
                <a:solidFill>
                  <a:schemeClr val="tx1"/>
                </a:solidFill>
              </a:rPr>
              <a:t>Prodavac je dužan predati onu stvar koja je predmet ugovora i to u ispravnom stanju i s njenim pripacima</a:t>
            </a:r>
          </a:p>
          <a:p>
            <a:endParaRPr lang="hr-BA" b="1" dirty="0" smtClean="0">
              <a:solidFill>
                <a:schemeClr val="tx1"/>
              </a:solidFill>
            </a:endParaRPr>
          </a:p>
          <a:p>
            <a:r>
              <a:rPr lang="hr-BA" b="1" dirty="0" smtClean="0">
                <a:solidFill>
                  <a:schemeClr val="tx1"/>
                </a:solidFill>
              </a:rPr>
              <a:t>Vrijeme/ mjesto predaje_ najprije relevantan sporazum ugovarača</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Horizont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Horizontal)">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BA" dirty="0" smtClean="0">
                <a:solidFill>
                  <a:schemeClr val="tx1"/>
                </a:solidFill>
              </a:rPr>
              <a:t>Odgovornost za materijalne nedostatke</a:t>
            </a:r>
            <a:endParaRPr lang="hr-BA" dirty="0">
              <a:solidFill>
                <a:schemeClr val="tx1"/>
              </a:solidFill>
            </a:endParaRPr>
          </a:p>
        </p:txBody>
      </p:sp>
      <p:sp>
        <p:nvSpPr>
          <p:cNvPr id="3" name="Content Placeholder 2"/>
          <p:cNvSpPr>
            <a:spLocks noGrp="1"/>
          </p:cNvSpPr>
          <p:nvPr>
            <p:ph sz="quarter" idx="1"/>
          </p:nvPr>
        </p:nvSpPr>
        <p:spPr/>
        <p:txBody>
          <a:bodyPr/>
          <a:lstStyle/>
          <a:p>
            <a:r>
              <a:rPr lang="hr-BA" b="1" dirty="0" smtClean="0">
                <a:solidFill>
                  <a:schemeClr val="tx1"/>
                </a:solidFill>
              </a:rPr>
              <a:t>Uslovi (kumulativno) :</a:t>
            </a:r>
          </a:p>
          <a:p>
            <a:endParaRPr lang="hr-BA" b="1" dirty="0" smtClean="0">
              <a:solidFill>
                <a:schemeClr val="tx1"/>
              </a:solidFill>
            </a:endParaRPr>
          </a:p>
          <a:p>
            <a:pPr marL="457200" indent="-457200">
              <a:buFont typeface="+mj-lt"/>
              <a:buAutoNum type="arabicPeriod"/>
            </a:pPr>
            <a:r>
              <a:rPr lang="hr-BA" b="1" dirty="0" smtClean="0">
                <a:solidFill>
                  <a:schemeClr val="tx1"/>
                </a:solidFill>
              </a:rPr>
              <a:t>Da postoji materijalni nedostatak</a:t>
            </a:r>
          </a:p>
          <a:p>
            <a:pPr marL="457200" indent="-457200">
              <a:buFont typeface="+mj-lt"/>
              <a:buAutoNum type="arabicPeriod"/>
            </a:pPr>
            <a:r>
              <a:rPr lang="hr-BA" b="1" dirty="0" smtClean="0">
                <a:solidFill>
                  <a:schemeClr val="tx1"/>
                </a:solidFill>
              </a:rPr>
              <a:t>Da je taj nedostatak skriven</a:t>
            </a:r>
          </a:p>
          <a:p>
            <a:pPr marL="457200" indent="-457200">
              <a:buFont typeface="+mj-lt"/>
              <a:buAutoNum type="arabicPeriod"/>
            </a:pPr>
            <a:r>
              <a:rPr lang="hr-BA" b="1" dirty="0" smtClean="0">
                <a:solidFill>
                  <a:schemeClr val="tx1"/>
                </a:solidFill>
              </a:rPr>
              <a:t>Da je on postojao u momentu prelaza rizika</a:t>
            </a:r>
          </a:p>
          <a:p>
            <a:pPr marL="457200" indent="-457200">
              <a:buFont typeface="+mj-lt"/>
              <a:buAutoNum type="arabicPeriod"/>
            </a:pPr>
            <a:r>
              <a:rPr lang="hr-BA" b="1" dirty="0" smtClean="0">
                <a:solidFill>
                  <a:schemeClr val="tx1"/>
                </a:solidFill>
              </a:rPr>
              <a:t>Da je kupac blagovremeno o njemu obavijestio prodavca i </a:t>
            </a:r>
          </a:p>
          <a:p>
            <a:pPr marL="457200" indent="-457200">
              <a:buFont typeface="+mj-lt"/>
              <a:buAutoNum type="arabicPeriod"/>
            </a:pPr>
            <a:r>
              <a:rPr lang="hr-BA" b="1" dirty="0" smtClean="0">
                <a:solidFill>
                  <a:schemeClr val="tx1"/>
                </a:solidFill>
              </a:rPr>
              <a:t>Da ugovorom nije isključena odgovornost prodavca za materijalne nedostatke stvari</a:t>
            </a:r>
            <a:endParaRPr lang="hr-BA" b="1" dirty="0">
              <a:solidFill>
                <a:schemeClr val="tx1"/>
              </a:solidFill>
            </a:endParaRPr>
          </a:p>
        </p:txBody>
      </p:sp>
    </p:spTree>
  </p:cSld>
  <p:clrMapOvr>
    <a:masterClrMapping/>
  </p:clrMapOvr>
  <p:transition>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Horizont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6"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barn(inHorizontal)">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6"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barn(inHorizontal)">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barn(inHorizontal)">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6"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barn(inHorizontal)">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6"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barn(inHorizontal)">
                                      <p:cBhvr>
                                        <p:cTn id="4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4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5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6_Građanski">
  <a:themeElements>
    <a:clrScheme name="Građanski">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Građanski">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Građanski">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Office tema">
  <a:themeElements>
    <a:clrScheme name="Ured">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ed">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ed">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149</TotalTime>
  <Words>1213</Words>
  <Application>Microsoft Macintosh PowerPoint</Application>
  <PresentationFormat>On-screen Show (4:3)</PresentationFormat>
  <Paragraphs>167</Paragraphs>
  <Slides>27</Slides>
  <Notes>0</Notes>
  <HiddenSlides>0</HiddenSlides>
  <MMClips>0</MMClips>
  <ScaleCrop>false</ScaleCrop>
  <HeadingPairs>
    <vt:vector size="6" baseType="variant">
      <vt:variant>
        <vt:lpstr>Fonts Used</vt:lpstr>
      </vt:variant>
      <vt:variant>
        <vt:i4>4</vt:i4>
      </vt:variant>
      <vt:variant>
        <vt:lpstr>Theme</vt:lpstr>
      </vt:variant>
      <vt:variant>
        <vt:i4>7</vt:i4>
      </vt:variant>
      <vt:variant>
        <vt:lpstr>Slide Titles</vt:lpstr>
      </vt:variant>
      <vt:variant>
        <vt:i4>27</vt:i4>
      </vt:variant>
    </vt:vector>
  </HeadingPairs>
  <TitlesOfParts>
    <vt:vector size="38" baseType="lpstr">
      <vt:lpstr>Calibri</vt:lpstr>
      <vt:lpstr>Georgia</vt:lpstr>
      <vt:lpstr>Wingdings</vt:lpstr>
      <vt:lpstr>Wingdings 2</vt:lpstr>
      <vt:lpstr>Građanski</vt:lpstr>
      <vt:lpstr>1_Građanski</vt:lpstr>
      <vt:lpstr>2_Građanski</vt:lpstr>
      <vt:lpstr>3_Građanski</vt:lpstr>
      <vt:lpstr>4_Građanski</vt:lpstr>
      <vt:lpstr>5_Građanski</vt:lpstr>
      <vt:lpstr>6_Građanski</vt:lpstr>
      <vt:lpstr>UGOVOR O PRODAJI U DOMAĆEM I MEĐUNARODNOM PRAVU</vt:lpstr>
      <vt:lpstr>POJAM</vt:lpstr>
      <vt:lpstr>KARAKTERISTIKE</vt:lpstr>
      <vt:lpstr>RIZIK PROPASTI ILI OŠTEĆENJA STVARI</vt:lpstr>
      <vt:lpstr>!!!</vt:lpstr>
      <vt:lpstr>BITNI ELEMENTI UGOVORA</vt:lpstr>
      <vt:lpstr>OBAVEZE PRODAVCA</vt:lpstr>
      <vt:lpstr>Predaja predmeta prodaje</vt:lpstr>
      <vt:lpstr>Odgovornost za materijalne nedostatke</vt:lpstr>
      <vt:lpstr>PowerPoint Presentation</vt:lpstr>
      <vt:lpstr>Garancija za ispravno funkcionisanje prodate stvari</vt:lpstr>
      <vt:lpstr>Zaštita od evikcije</vt:lpstr>
      <vt:lpstr>PowerPoint Presentation</vt:lpstr>
      <vt:lpstr>PowerPoint Presentation</vt:lpstr>
      <vt:lpstr>OBAVEZE KUPCA</vt:lpstr>
      <vt:lpstr>Međunarodna prodaja robe (MPR)</vt:lpstr>
      <vt:lpstr>Oblast primjene Konvencije</vt:lpstr>
      <vt:lpstr>Da bi se primjenila Konvencija:</vt:lpstr>
      <vt:lpstr>Neprimjenjivanje Konvencije</vt:lpstr>
      <vt:lpstr>Neprimjenjivanje Konvencije</vt:lpstr>
      <vt:lpstr>Sloboda ugovaranja</vt:lpstr>
      <vt:lpstr>POSEBNE VRSTE UGOVORA O PRODAJI</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UGOVOR O PRODAJI</dc:title>
  <dc:creator>Vesna</dc:creator>
  <cp:lastModifiedBy>Microsoft Office User</cp:lastModifiedBy>
  <cp:revision>20</cp:revision>
  <cp:lastPrinted>2015-03-19T10:28:22Z</cp:lastPrinted>
  <dcterms:created xsi:type="dcterms:W3CDTF">2014-03-05T22:39:21Z</dcterms:created>
  <dcterms:modified xsi:type="dcterms:W3CDTF">2020-04-07T11:06:16Z</dcterms:modified>
</cp:coreProperties>
</file>