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24" r:id="rId5"/>
    <p:sldId id="342" r:id="rId6"/>
    <p:sldId id="339" r:id="rId7"/>
    <p:sldId id="340" r:id="rId8"/>
    <p:sldId id="341" r:id="rId9"/>
    <p:sldId id="343" r:id="rId10"/>
    <p:sldId id="344" r:id="rId11"/>
    <p:sldId id="345" r:id="rId12"/>
    <p:sldId id="349" r:id="rId13"/>
    <p:sldId id="347" r:id="rId14"/>
    <p:sldId id="348" r:id="rId15"/>
    <p:sldId id="350" r:id="rId16"/>
    <p:sldId id="338" r:id="rId17"/>
    <p:sldId id="336" r:id="rId18"/>
    <p:sldId id="337" r:id="rId19"/>
    <p:sldId id="351" r:id="rId20"/>
  </p:sldIdLst>
  <p:sldSz cx="9144000" cy="6858000" type="screen4x3"/>
  <p:notesSz cx="6781800" cy="9926638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644"/>
    <a:srgbClr val="FF3300"/>
    <a:srgbClr val="69CC36"/>
    <a:srgbClr val="1D3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14C8D-AB24-40ED-80FE-1DB18DE6D08C}" v="11" dt="2020-04-30T11:17:45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62061" autoAdjust="0"/>
  </p:normalViewPr>
  <p:slideViewPr>
    <p:cSldViewPr>
      <p:cViewPr varScale="1">
        <p:scale>
          <a:sx n="45" d="100"/>
          <a:sy n="45" d="100"/>
        </p:scale>
        <p:origin x="18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notesViewPr>
    <p:cSldViewPr>
      <p:cViewPr varScale="1">
        <p:scale>
          <a:sx n="54" d="100"/>
          <a:sy n="54" d="100"/>
        </p:scale>
        <p:origin x="-1866" y="-102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žamna Duman" userId="fc5eb89f-a579-4fa3-b80d-35f9c4648b1b" providerId="ADAL" clId="{96B14C8D-AB24-40ED-80FE-1DB18DE6D08C}"/>
    <pc:docChg chg="custSel addSld delSld modSld">
      <pc:chgData name="Džamna Duman" userId="fc5eb89f-a579-4fa3-b80d-35f9c4648b1b" providerId="ADAL" clId="{96B14C8D-AB24-40ED-80FE-1DB18DE6D08C}" dt="2020-04-30T11:18:39.875" v="88" actId="14100"/>
      <pc:docMkLst>
        <pc:docMk/>
      </pc:docMkLst>
      <pc:sldChg chg="del">
        <pc:chgData name="Džamna Duman" userId="fc5eb89f-a579-4fa3-b80d-35f9c4648b1b" providerId="ADAL" clId="{96B14C8D-AB24-40ED-80FE-1DB18DE6D08C}" dt="2020-04-30T11:05:21.494" v="23" actId="2696"/>
        <pc:sldMkLst>
          <pc:docMk/>
          <pc:sldMk cId="0" sldId="267"/>
        </pc:sldMkLst>
      </pc:sldChg>
      <pc:sldChg chg="del">
        <pc:chgData name="Džamna Duman" userId="fc5eb89f-a579-4fa3-b80d-35f9c4648b1b" providerId="ADAL" clId="{96B14C8D-AB24-40ED-80FE-1DB18DE6D08C}" dt="2020-04-30T11:05:26.414" v="24" actId="2696"/>
        <pc:sldMkLst>
          <pc:docMk/>
          <pc:sldMk cId="0" sldId="268"/>
        </pc:sldMkLst>
      </pc:sldChg>
      <pc:sldChg chg="del">
        <pc:chgData name="Džamna Duman" userId="fc5eb89f-a579-4fa3-b80d-35f9c4648b1b" providerId="ADAL" clId="{96B14C8D-AB24-40ED-80FE-1DB18DE6D08C}" dt="2020-04-30T11:05:31.382" v="25" actId="2696"/>
        <pc:sldMkLst>
          <pc:docMk/>
          <pc:sldMk cId="0" sldId="294"/>
        </pc:sldMkLst>
      </pc:sldChg>
      <pc:sldChg chg="del">
        <pc:chgData name="Džamna Duman" userId="fc5eb89f-a579-4fa3-b80d-35f9c4648b1b" providerId="ADAL" clId="{96B14C8D-AB24-40ED-80FE-1DB18DE6D08C}" dt="2020-04-30T11:06:17.618" v="26" actId="2696"/>
        <pc:sldMkLst>
          <pc:docMk/>
          <pc:sldMk cId="0" sldId="309"/>
        </pc:sldMkLst>
      </pc:sldChg>
      <pc:sldChg chg="modSp">
        <pc:chgData name="Džamna Duman" userId="fc5eb89f-a579-4fa3-b80d-35f9c4648b1b" providerId="ADAL" clId="{96B14C8D-AB24-40ED-80FE-1DB18DE6D08C}" dt="2020-04-30T11:05:07.707" v="22" actId="20577"/>
        <pc:sldMkLst>
          <pc:docMk/>
          <pc:sldMk cId="0" sldId="324"/>
        </pc:sldMkLst>
        <pc:spChg chg="mod">
          <ac:chgData name="Džamna Duman" userId="fc5eb89f-a579-4fa3-b80d-35f9c4648b1b" providerId="ADAL" clId="{96B14C8D-AB24-40ED-80FE-1DB18DE6D08C}" dt="2020-04-30T11:05:07.707" v="22" actId="20577"/>
          <ac:spMkLst>
            <pc:docMk/>
            <pc:sldMk cId="0" sldId="324"/>
            <ac:spMk id="15362" creationId="{00000000-0000-0000-0000-000000000000}"/>
          </ac:spMkLst>
        </pc:spChg>
      </pc:sldChg>
      <pc:sldChg chg="modSp">
        <pc:chgData name="Džamna Duman" userId="fc5eb89f-a579-4fa3-b80d-35f9c4648b1b" providerId="ADAL" clId="{96B14C8D-AB24-40ED-80FE-1DB18DE6D08C}" dt="2020-04-30T11:06:42.180" v="33" actId="5793"/>
        <pc:sldMkLst>
          <pc:docMk/>
          <pc:sldMk cId="0" sldId="342"/>
        </pc:sldMkLst>
        <pc:spChg chg="mod">
          <ac:chgData name="Džamna Duman" userId="fc5eb89f-a579-4fa3-b80d-35f9c4648b1b" providerId="ADAL" clId="{96B14C8D-AB24-40ED-80FE-1DB18DE6D08C}" dt="2020-04-30T11:06:42.180" v="33" actId="5793"/>
          <ac:spMkLst>
            <pc:docMk/>
            <pc:sldMk cId="0" sldId="342"/>
            <ac:spMk id="3" creationId="{00000000-0000-0000-0000-000000000000}"/>
          </ac:spMkLst>
        </pc:spChg>
      </pc:sldChg>
      <pc:sldChg chg="modSp">
        <pc:chgData name="Džamna Duman" userId="fc5eb89f-a579-4fa3-b80d-35f9c4648b1b" providerId="ADAL" clId="{96B14C8D-AB24-40ED-80FE-1DB18DE6D08C}" dt="2020-04-30T11:07:37.877" v="36" actId="14100"/>
        <pc:sldMkLst>
          <pc:docMk/>
          <pc:sldMk cId="0" sldId="343"/>
        </pc:sldMkLst>
        <pc:spChg chg="mod">
          <ac:chgData name="Džamna Duman" userId="fc5eb89f-a579-4fa3-b80d-35f9c4648b1b" providerId="ADAL" clId="{96B14C8D-AB24-40ED-80FE-1DB18DE6D08C}" dt="2020-04-30T11:07:37.877" v="36" actId="14100"/>
          <ac:spMkLst>
            <pc:docMk/>
            <pc:sldMk cId="0" sldId="343"/>
            <ac:spMk id="3" creationId="{00000000-0000-0000-0000-000000000000}"/>
          </ac:spMkLst>
        </pc:spChg>
      </pc:sldChg>
      <pc:sldChg chg="modSp">
        <pc:chgData name="Džamna Duman" userId="fc5eb89f-a579-4fa3-b80d-35f9c4648b1b" providerId="ADAL" clId="{96B14C8D-AB24-40ED-80FE-1DB18DE6D08C}" dt="2020-04-30T11:08:01.390" v="37" actId="20577"/>
        <pc:sldMkLst>
          <pc:docMk/>
          <pc:sldMk cId="0" sldId="345"/>
        </pc:sldMkLst>
        <pc:spChg chg="mod">
          <ac:chgData name="Džamna Duman" userId="fc5eb89f-a579-4fa3-b80d-35f9c4648b1b" providerId="ADAL" clId="{96B14C8D-AB24-40ED-80FE-1DB18DE6D08C}" dt="2020-04-30T11:08:01.390" v="37" actId="20577"/>
          <ac:spMkLst>
            <pc:docMk/>
            <pc:sldMk cId="0" sldId="345"/>
            <ac:spMk id="3" creationId="{00000000-0000-0000-0000-000000000000}"/>
          </ac:spMkLst>
        </pc:spChg>
      </pc:sldChg>
      <pc:sldChg chg="modSp">
        <pc:chgData name="Džamna Duman" userId="fc5eb89f-a579-4fa3-b80d-35f9c4648b1b" providerId="ADAL" clId="{96B14C8D-AB24-40ED-80FE-1DB18DE6D08C}" dt="2020-04-30T11:08:39.401" v="38" actId="20577"/>
        <pc:sldMkLst>
          <pc:docMk/>
          <pc:sldMk cId="0" sldId="350"/>
        </pc:sldMkLst>
        <pc:spChg chg="mod">
          <ac:chgData name="Džamna Duman" userId="fc5eb89f-a579-4fa3-b80d-35f9c4648b1b" providerId="ADAL" clId="{96B14C8D-AB24-40ED-80FE-1DB18DE6D08C}" dt="2020-04-30T11:08:39.401" v="38" actId="20577"/>
          <ac:spMkLst>
            <pc:docMk/>
            <pc:sldMk cId="0" sldId="350"/>
            <ac:spMk id="3" creationId="{00000000-0000-0000-0000-000000000000}"/>
          </ac:spMkLst>
        </pc:spChg>
      </pc:sldChg>
      <pc:sldChg chg="addSp modSp add">
        <pc:chgData name="Džamna Duman" userId="fc5eb89f-a579-4fa3-b80d-35f9c4648b1b" providerId="ADAL" clId="{96B14C8D-AB24-40ED-80FE-1DB18DE6D08C}" dt="2020-04-30T11:18:39.875" v="88" actId="14100"/>
        <pc:sldMkLst>
          <pc:docMk/>
          <pc:sldMk cId="1593533642" sldId="351"/>
        </pc:sldMkLst>
        <pc:spChg chg="mod">
          <ac:chgData name="Džamna Duman" userId="fc5eb89f-a579-4fa3-b80d-35f9c4648b1b" providerId="ADAL" clId="{96B14C8D-AB24-40ED-80FE-1DB18DE6D08C}" dt="2020-04-30T11:11:56.527" v="79" actId="20577"/>
          <ac:spMkLst>
            <pc:docMk/>
            <pc:sldMk cId="1593533642" sldId="351"/>
            <ac:spMk id="3" creationId="{296EB1DD-EDB6-4D5D-B547-33CCF3DF20A3}"/>
          </ac:spMkLst>
        </pc:spChg>
        <pc:spChg chg="add mod">
          <ac:chgData name="Džamna Duman" userId="fc5eb89f-a579-4fa3-b80d-35f9c4648b1b" providerId="ADAL" clId="{96B14C8D-AB24-40ED-80FE-1DB18DE6D08C}" dt="2020-04-30T11:18:39.875" v="88" actId="14100"/>
          <ac:spMkLst>
            <pc:docMk/>
            <pc:sldMk cId="1593533642" sldId="351"/>
            <ac:spMk id="5" creationId="{E2309B37-DDFC-41B5-A5A8-087ACB947A11}"/>
          </ac:spMkLst>
        </pc:spChg>
        <pc:graphicFrameChg chg="add mod">
          <ac:chgData name="Džamna Duman" userId="fc5eb89f-a579-4fa3-b80d-35f9c4648b1b" providerId="ADAL" clId="{96B14C8D-AB24-40ED-80FE-1DB18DE6D08C}" dt="2020-04-30T11:17:52.357" v="85" actId="1076"/>
          <ac:graphicFrameMkLst>
            <pc:docMk/>
            <pc:sldMk cId="1593533642" sldId="351"/>
            <ac:graphicFrameMk id="4" creationId="{6D71C370-39B7-472E-B2D0-10E8F71528AD}"/>
          </ac:graphicFrameMkLst>
        </pc:graphicFrameChg>
      </pc:sldChg>
      <pc:sldChg chg="add del">
        <pc:chgData name="Džamna Duman" userId="fc5eb89f-a579-4fa3-b80d-35f9c4648b1b" providerId="ADAL" clId="{96B14C8D-AB24-40ED-80FE-1DB18DE6D08C}" dt="2020-04-30T11:11:21.560" v="42" actId="2696"/>
        <pc:sldMkLst>
          <pc:docMk/>
          <pc:sldMk cId="1983350053" sldId="351"/>
        </pc:sldMkLst>
      </pc:sldChg>
      <pc:sldChg chg="add del">
        <pc:chgData name="Džamna Duman" userId="fc5eb89f-a579-4fa3-b80d-35f9c4648b1b" providerId="ADAL" clId="{96B14C8D-AB24-40ED-80FE-1DB18DE6D08C}" dt="2020-04-30T11:11:32.516" v="44"/>
        <pc:sldMkLst>
          <pc:docMk/>
          <pc:sldMk cId="2725769014" sldId="351"/>
        </pc:sldMkLst>
      </pc:sldChg>
      <pc:sldChg chg="add del">
        <pc:chgData name="Džamna Duman" userId="fc5eb89f-a579-4fa3-b80d-35f9c4648b1b" providerId="ADAL" clId="{96B14C8D-AB24-40ED-80FE-1DB18DE6D08C}" dt="2020-04-30T11:11:14.704" v="41"/>
        <pc:sldMkLst>
          <pc:docMk/>
          <pc:sldMk cId="3930013435" sldId="35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85CDE3-3EDC-4E42-94C5-E61F5FC57714}" type="datetimeFigureOut">
              <a:rPr lang="en-GB"/>
              <a:pPr>
                <a:defRPr/>
              </a:pPr>
              <a:t>30/04/2020</a:t>
            </a:fld>
            <a:endParaRPr lang="en-GB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1BB75A-5D56-4ECF-ABE2-4A7D6F644F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AD8CB8-09C1-4448-A27F-889B9A9723ED}" type="datetimeFigureOut">
              <a:rPr lang="en-GB"/>
              <a:pPr>
                <a:defRPr/>
              </a:pPr>
              <a:t>30/04/2020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720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FA36BF-CDF9-4937-8370-E0068FD969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2DF1B-6972-4E33-9515-1928C69759D1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r-Latn-C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Referentna praksa Evropskog suda za ljudska prava.</a:t>
            </a:r>
            <a:endParaRPr lang="bs-Latn-BA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Slučaj Zomerfeld protiv Nemačke (</a:t>
            </a:r>
            <a:r>
              <a:rPr lang="sr-Latn-C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Sommerfeld v. Germany</a:t>
            </a:r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 2003.</a:t>
            </a:r>
            <a:endParaRPr lang="bs-Latn-BA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Slučaj Zahin protiv Nemačke (</a:t>
            </a:r>
            <a:r>
              <a:rPr lang="sr-Latn-C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Sahin v. Germany</a:t>
            </a:r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 2003.</a:t>
            </a:r>
            <a:endParaRPr lang="bs-Latn-BA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Slučaj Hofman protiv Nemačke (</a:t>
            </a:r>
            <a:r>
              <a:rPr lang="sr-Latn-C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Hoffmann v. Germany</a:t>
            </a:r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 2002.</a:t>
            </a:r>
            <a:endParaRPr lang="bs-Latn-BA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Slučaj Elsholc protiv Nemačke (</a:t>
            </a:r>
            <a:r>
              <a:rPr lang="sr-Latn-C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Elsholz v. Germany</a:t>
            </a:r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 2000.</a:t>
            </a:r>
            <a:endParaRPr lang="bs-Latn-BA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endParaRPr lang="bs-Latn-BA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Slučaj Sofija Gudrun Hansen protiv Turske (</a:t>
            </a:r>
            <a:r>
              <a:rPr lang="sr-Latn-C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Sophia Guđrun Hansen v. Turkey</a:t>
            </a:r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 2003.</a:t>
            </a:r>
            <a:endParaRPr lang="bs-Latn-BA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Slučaj Mer protiv Portugalije (</a:t>
            </a:r>
            <a:r>
              <a:rPr lang="sr-Latn-C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Maire v. Portugal</a:t>
            </a:r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 2003.</a:t>
            </a:r>
            <a:endParaRPr lang="bs-Latn-BA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Slučaj Silvester protiv Austrije (</a:t>
            </a:r>
            <a:r>
              <a:rPr lang="sr-Latn-C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Sylvester v. Austria</a:t>
            </a:r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 2003.</a:t>
            </a:r>
            <a:endParaRPr lang="bs-Latn-BA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Slučaj Injakolo-Zenide protiv Rumunije (</a:t>
            </a:r>
            <a:r>
              <a:rPr lang="sr-Latn-C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Ignaccolo-Zenide v. Romania</a:t>
            </a:r>
            <a:r>
              <a:rPr lang="sr-Latn-CS" sz="1200" kern="12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  <a:t>), </a:t>
            </a:r>
            <a:r>
              <a:rPr lang="sr-Latn-C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2000.</a:t>
            </a:r>
            <a:endParaRPr lang="bs-Latn-BA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Videti  </a:t>
            </a:r>
            <a:r>
              <a:rPr lang="sr-Latn-C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Case of  Sommerfeld v. Germany</a:t>
            </a:r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No. 31871/96 od 8. jula 2003. </a:t>
            </a:r>
            <a:endParaRPr lang="bs-Latn-BA" sz="1200" kern="1200" dirty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Videti </a:t>
            </a:r>
            <a:r>
              <a:rPr lang="sr-Latn-C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Case of Sahin v. Germany</a:t>
            </a:r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No. 30943/96 od 8. jula 2003.</a:t>
            </a:r>
            <a:endParaRPr lang="bs-Latn-BA" sz="1200" kern="1200" dirty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Videti</a:t>
            </a:r>
            <a:r>
              <a:rPr lang="sr-Latn-C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Case of Hoffmann v. Germany</a:t>
            </a:r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No. 34045/96 od 11. januara 2002.</a:t>
            </a:r>
            <a:endParaRPr lang="bs-Latn-BA" sz="1200" kern="1200" dirty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Videti </a:t>
            </a:r>
            <a:r>
              <a:rPr lang="sr-Latn-C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Case of Elsholz v. Germany</a:t>
            </a:r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No. 25735/94 od 11. jula 2000.</a:t>
            </a:r>
            <a:endParaRPr lang="bs-Latn-BA" sz="1200" kern="1200" dirty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Videti </a:t>
            </a:r>
            <a:r>
              <a:rPr lang="sr-Latn-C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Case of Sophia Gudrun Hansen v. Turkey</a:t>
            </a:r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No. 36141/97 od 23. decembra 2003. </a:t>
            </a:r>
            <a:endParaRPr lang="bs-Latn-BA" sz="1200" kern="1200" dirty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Videti </a:t>
            </a:r>
            <a:r>
              <a:rPr lang="sr-Latn-C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Case of Maire v. Portugal</a:t>
            </a:r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No. 48206/99 od 26. juna 2003.</a:t>
            </a:r>
            <a:endParaRPr lang="bs-Latn-BA" sz="1200" kern="1200" dirty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Videti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sr-Latn-C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Case of Sylvester v. Austria</a:t>
            </a:r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No. 36812/97 od  24. jula 2003.</a:t>
            </a:r>
            <a:endParaRPr lang="bs-Latn-BA" sz="1200" kern="1200" dirty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Videti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sr-Latn-C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Case of Ignaccolo-Zenide v. Romania</a:t>
            </a:r>
            <a:r>
              <a:rPr lang="sr-Latn-C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No. 31679/96 od 25. januara 2000. </a:t>
            </a:r>
            <a:endParaRPr lang="bs-Latn-BA" sz="1200" kern="1200" dirty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A36BF-CDF9-4937-8370-E0068FD9690B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https://www.crin.org/en/library/legal-database/sahin-v-germany </a:t>
            </a:r>
          </a:p>
          <a:p>
            <a:endParaRPr lang="bs-Latn-BA" dirty="0"/>
          </a:p>
          <a:p>
            <a:r>
              <a:rPr lang="bs-Latn-BA"/>
              <a:t>http://hudoc.echr.coe.int/eng?i=001-61194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A36BF-CDF9-4937-8370-E0068FD9690B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A36BF-CDF9-4937-8370-E0068FD9690B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29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0002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58483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95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228600"/>
            <a:ext cx="8215312" cy="762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295400"/>
            <a:ext cx="8072438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365125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1D31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533400" y="0"/>
            <a:ext cx="8610600" cy="152400"/>
          </a:xfrm>
          <a:prstGeom prst="rect">
            <a:avLst/>
          </a:prstGeom>
          <a:solidFill>
            <a:srgbClr val="9D264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20675" y="0"/>
            <a:ext cx="365125" cy="6858000"/>
          </a:xfrm>
          <a:prstGeom prst="rect">
            <a:avLst/>
          </a:prstGeom>
          <a:solidFill>
            <a:srgbClr val="9D264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685800" y="1066800"/>
            <a:ext cx="8458200" cy="152400"/>
          </a:xfrm>
          <a:prstGeom prst="rect">
            <a:avLst/>
          </a:prstGeom>
          <a:solidFill>
            <a:srgbClr val="9D264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58125" y="5572125"/>
            <a:ext cx="120015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D264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D264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D264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D264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D264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1D3177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1D3177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1D3177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1D3177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50000"/>
        </a:spcBef>
        <a:spcAft>
          <a:spcPct val="0"/>
        </a:spcAft>
        <a:buClr>
          <a:srgbClr val="9D2644"/>
        </a:buClr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Clr>
          <a:srgbClr val="9D2644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5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50000"/>
        </a:spcBef>
        <a:spcAft>
          <a:spcPct val="0"/>
        </a:spcAft>
        <a:buChar char="»"/>
        <a:defRPr sz="2800">
          <a:solidFill>
            <a:srgbClr val="1D3177"/>
          </a:solidFill>
          <a:latin typeface="+mn-lt"/>
        </a:defRPr>
      </a:lvl6pPr>
      <a:lvl7pPr marL="2971800" indent="-228600" algn="just" rtl="0" fontAlgn="base">
        <a:spcBef>
          <a:spcPct val="50000"/>
        </a:spcBef>
        <a:spcAft>
          <a:spcPct val="0"/>
        </a:spcAft>
        <a:buChar char="»"/>
        <a:defRPr sz="2800">
          <a:solidFill>
            <a:srgbClr val="1D3177"/>
          </a:solidFill>
          <a:latin typeface="+mn-lt"/>
        </a:defRPr>
      </a:lvl7pPr>
      <a:lvl8pPr marL="3429000" indent="-228600" algn="just" rtl="0" fontAlgn="base">
        <a:spcBef>
          <a:spcPct val="50000"/>
        </a:spcBef>
        <a:spcAft>
          <a:spcPct val="0"/>
        </a:spcAft>
        <a:buChar char="»"/>
        <a:defRPr sz="2800">
          <a:solidFill>
            <a:srgbClr val="1D3177"/>
          </a:solidFill>
          <a:latin typeface="+mn-lt"/>
        </a:defRPr>
      </a:lvl8pPr>
      <a:lvl9pPr marL="3886200" indent="-228600" algn="just" rtl="0" fontAlgn="base">
        <a:spcBef>
          <a:spcPct val="50000"/>
        </a:spcBef>
        <a:spcAft>
          <a:spcPct val="0"/>
        </a:spcAft>
        <a:buChar char="»"/>
        <a:defRPr sz="2800">
          <a:solidFill>
            <a:srgbClr val="1D31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916113"/>
            <a:ext cx="7772400" cy="1684337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Pravo djeteta da bude saslušano i</a:t>
            </a:r>
            <a:br>
              <a:rPr lang="hr-H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praksa Evropskog suda </a:t>
            </a:r>
            <a:endParaRPr lang="en-GB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3886200"/>
            <a:ext cx="7920037" cy="1828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hr-HR" sz="2400" b="1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hr-HR" sz="3200" b="1" dirty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hr-HR" sz="3200" b="1" dirty="0"/>
              <a:t>Prof. dr Džamna Duman Vranić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hr-HR" sz="3200" b="1" dirty="0"/>
              <a:t>X sedmica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GB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Posebne obaveze u smislu sudskih i upravnih postupaka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  <a:p>
            <a:endParaRPr lang="bs-Latn-BA" dirty="0"/>
          </a:p>
          <a:p>
            <a:r>
              <a:rPr lang="bs-Latn-BA" dirty="0"/>
              <a:t> Pravo djeteta da bude saslušano osim u sudskim i upravnim postupcima ... </a:t>
            </a:r>
          </a:p>
          <a:p>
            <a:endParaRPr lang="bs-Latn-BA" dirty="0"/>
          </a:p>
          <a:p>
            <a:r>
              <a:rPr lang="bs-Latn-BA" dirty="0"/>
              <a:t> odnosi se i na pravo djeteta da bude saslušano i u postupku medijacije  ...</a:t>
            </a:r>
          </a:p>
          <a:p>
            <a:endParaRPr lang="bs-Latn-BA" dirty="0"/>
          </a:p>
          <a:p>
            <a:endParaRPr lang="bs-Latn-B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Obilježja postupka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Transparentni </a:t>
            </a:r>
          </a:p>
          <a:p>
            <a:r>
              <a:rPr lang="bs-Latn-BA" dirty="0"/>
              <a:t>Informativni </a:t>
            </a:r>
          </a:p>
          <a:p>
            <a:r>
              <a:rPr lang="bs-Latn-BA" dirty="0"/>
              <a:t>Dobrovoljni </a:t>
            </a:r>
          </a:p>
          <a:p>
            <a:r>
              <a:rPr lang="bs-Latn-BA" dirty="0"/>
              <a:t>Relevantni za djecu </a:t>
            </a:r>
          </a:p>
          <a:p>
            <a:r>
              <a:rPr lang="bs-Latn-BA" dirty="0"/>
              <a:t>Naklonjeni djeci </a:t>
            </a:r>
          </a:p>
          <a:p>
            <a:r>
              <a:rPr lang="bs-Latn-BA" dirty="0"/>
              <a:t>Inkluzivni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Važno </a:t>
            </a:r>
            <a:r>
              <a:rPr lang="bs-Latn-BA" dirty="0"/>
              <a:t>je reći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  <a:p>
            <a:r>
              <a:rPr lang="bs-Latn-BA" dirty="0"/>
              <a:t>Domaći propisi koji uređuju opće građanske i upravne postupke nemaju posebne odredbe u odnosu na dijete koje sudjeluje u postupku </a:t>
            </a:r>
          </a:p>
          <a:p>
            <a:r>
              <a:rPr lang="bs-Latn-BA" dirty="0"/>
              <a:t>Dijete izražava svoje mišljenje, ono nije svjedok u užem smislu jer svjedok iskazuje svoje zapažanje, a ne treba iznositi vlastito mišljenje </a:t>
            </a:r>
          </a:p>
          <a:p>
            <a:endParaRPr lang="bs-Latn-B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Referentna praksa Evropskog suda za ljudska prava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000" dirty="0"/>
              <a:t>Slučaj Zomerfeld protiv Nemačke (</a:t>
            </a:r>
            <a:r>
              <a:rPr lang="sr-Latn-CS" sz="2000" i="1" dirty="0"/>
              <a:t>Sommerfeld v. Germany</a:t>
            </a:r>
            <a:r>
              <a:rPr lang="sr-Latn-CS" sz="2000" dirty="0"/>
              <a:t>), 2003.</a:t>
            </a:r>
            <a:endParaRPr lang="bs-Latn-BA" sz="2000" dirty="0"/>
          </a:p>
          <a:p>
            <a:r>
              <a:rPr lang="sr-Latn-CS" sz="2000" dirty="0"/>
              <a:t>Slučaj Zahin protiv Nemačke (</a:t>
            </a:r>
            <a:r>
              <a:rPr lang="sr-Latn-CS" sz="2000" i="1" dirty="0"/>
              <a:t>Sahin v. Germany</a:t>
            </a:r>
            <a:r>
              <a:rPr lang="sr-Latn-CS" sz="2000" dirty="0"/>
              <a:t>), 2003.</a:t>
            </a:r>
            <a:endParaRPr lang="bs-Latn-BA" sz="2000" dirty="0"/>
          </a:p>
          <a:p>
            <a:r>
              <a:rPr lang="sr-Latn-CS" sz="2000" dirty="0"/>
              <a:t>Slučaj Hofman protiv Nemačke (</a:t>
            </a:r>
            <a:r>
              <a:rPr lang="sr-Latn-CS" sz="2000" i="1" dirty="0"/>
              <a:t>Hoffmann v. Germany</a:t>
            </a:r>
            <a:r>
              <a:rPr lang="sr-Latn-CS" sz="2000" dirty="0"/>
              <a:t>), 2002.</a:t>
            </a:r>
            <a:endParaRPr lang="bs-Latn-BA" sz="2000" dirty="0"/>
          </a:p>
          <a:p>
            <a:r>
              <a:rPr lang="sr-Latn-CS" sz="2000" dirty="0"/>
              <a:t>Slučaj Elsholc protiv Nemačke (</a:t>
            </a:r>
            <a:r>
              <a:rPr lang="sr-Latn-CS" sz="2000" i="1" dirty="0"/>
              <a:t>Elsholz v. Germany</a:t>
            </a:r>
            <a:r>
              <a:rPr lang="sr-Latn-CS" sz="2000" dirty="0"/>
              <a:t>), 2000.</a:t>
            </a:r>
            <a:endParaRPr lang="bs-Latn-BA" sz="2000" dirty="0"/>
          </a:p>
          <a:p>
            <a:pPr>
              <a:buNone/>
            </a:pPr>
            <a:endParaRPr lang="bs-Latn-BA" sz="2000" dirty="0"/>
          </a:p>
          <a:p>
            <a:r>
              <a:rPr lang="sr-Latn-CS" sz="2000" dirty="0"/>
              <a:t>Slučaj Sofija Gudrun Hansen protiv Turske (</a:t>
            </a:r>
            <a:r>
              <a:rPr lang="sr-Latn-CS" sz="2000" i="1" dirty="0"/>
              <a:t>Sophia Guđrun Hansen v. Turkey</a:t>
            </a:r>
            <a:r>
              <a:rPr lang="sr-Latn-CS" sz="2000" dirty="0"/>
              <a:t>), 2003.</a:t>
            </a:r>
            <a:endParaRPr lang="bs-Latn-BA" sz="2000" dirty="0"/>
          </a:p>
          <a:p>
            <a:r>
              <a:rPr lang="sr-Latn-CS" sz="2000" dirty="0"/>
              <a:t>Slučaj Mer protiv Portugalije (</a:t>
            </a:r>
            <a:r>
              <a:rPr lang="sr-Latn-CS" sz="2000" i="1" dirty="0"/>
              <a:t>Maire v. Portugal</a:t>
            </a:r>
            <a:r>
              <a:rPr lang="sr-Latn-CS" sz="2000" dirty="0"/>
              <a:t>), 2003.</a:t>
            </a:r>
            <a:endParaRPr lang="bs-Latn-BA" sz="2000" dirty="0"/>
          </a:p>
          <a:p>
            <a:r>
              <a:rPr lang="sr-Latn-CS" sz="2000" dirty="0"/>
              <a:t>Slučaj Silvester protiv Austrije (</a:t>
            </a:r>
            <a:r>
              <a:rPr lang="sr-Latn-CS" sz="2000" i="1" dirty="0"/>
              <a:t>Sylvester v. Austria</a:t>
            </a:r>
            <a:r>
              <a:rPr lang="sr-Latn-CS" sz="2000" dirty="0"/>
              <a:t>), 2003.</a:t>
            </a:r>
            <a:endParaRPr lang="bs-Latn-BA" sz="2000" dirty="0"/>
          </a:p>
          <a:p>
            <a:r>
              <a:rPr lang="sr-Latn-CS" sz="2000" dirty="0"/>
              <a:t>Slučaj Injakolo-Zenide protiv Rumunije (</a:t>
            </a:r>
            <a:r>
              <a:rPr lang="sr-Latn-CS" sz="2000" i="1" dirty="0"/>
              <a:t>Ignaccolo-Zenide v. Romania</a:t>
            </a:r>
            <a:r>
              <a:rPr lang="sr-Latn-CS" sz="2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), </a:t>
            </a:r>
            <a:r>
              <a:rPr lang="sr-Latn-CS" sz="2000" dirty="0"/>
              <a:t>2000.</a:t>
            </a:r>
            <a:endParaRPr lang="bs-Latn-BA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Sahin p. Njemačke (30943/96)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400" dirty="0"/>
              <a:t>U predmetu Sahin p. Njemačke njemački sudovi su odbili zahtjev vanbračnog oca da održava kontakte sa djetetom</a:t>
            </a:r>
          </a:p>
          <a:p>
            <a:r>
              <a:rPr lang="bs-Latn-BA" sz="2400" dirty="0"/>
              <a:t>Ovo iz razloga što su još u vrijeme kohabitacije vanbračnih roditelja postojale tenzije koje će dijete trpiti i u slučaju održavanja kontakata sa ocem, a što bi ometalo njegov razvoj</a:t>
            </a:r>
          </a:p>
          <a:p>
            <a:r>
              <a:rPr lang="bs-Latn-BA" sz="2400" dirty="0"/>
              <a:t>Sud je ovo obrazloženje prihvatio kao ispravno, ali je propust stručnjaka da dijete sasluša o njegovom odnosu sa ocem, ocijenio kao prekoračenje slobodne procjene i kao povredu člana 8. Evropske Konvencije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Sahin p. Njemačke (30943/96)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400" dirty="0"/>
              <a:t>Naime, Sud je naglasio da je bitno da nadležni sudovi zauzmu oprezan stav o onome što je u najboljem interesu djeteta nakon direktnog kontakta sa djetetom.</a:t>
            </a:r>
          </a:p>
          <a:p>
            <a:r>
              <a:rPr lang="bs-Latn-BA" sz="2400" dirty="0"/>
              <a:t>Tačna i kompletna informacija o djetetovom odnosu sa ocem je neophodna za ustanovljenje djetetovih pravih želja, kao i ravnoteže interesa djeteta i njegovih roditelja </a:t>
            </a:r>
          </a:p>
          <a:p>
            <a:r>
              <a:rPr lang="bs-Latn-BA" sz="2400" dirty="0"/>
              <a:t>Znači, postojanje povrede prava na poštovanje porodičnog života roditelja pa i djeteta je u ovom slučaju ne zbog propuštanja da se utvrdi šta je u najboljem interesu djeteta, već zbog propuštanja saslušanja djeteta od kojeg zavisi pravilna procjena ovog interesa.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E741-6FA5-41FF-BFA3-21FAA408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B1DD-EDB6-4D5D-B547-33CCF3DF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 Više pogledati: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D71C370-39B7-472E-B2D0-10E8F7152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416448"/>
              </p:ext>
            </p:extLst>
          </p:nvPr>
        </p:nvGraphicFramePr>
        <p:xfrm>
          <a:off x="-324544" y="-207042"/>
          <a:ext cx="8909050" cy="675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5400720" imgH="6753240" progId="AcroExch.Document.DC">
                  <p:embed/>
                </p:oleObj>
              </mc:Choice>
              <mc:Fallback>
                <p:oleObj name="Acrobat Document" r:id="rId4" imgW="5400720" imgH="67532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D71C370-39B7-472E-B2D0-10E8F7152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24544" y="-207042"/>
                        <a:ext cx="8909050" cy="675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2309B37-DDFC-41B5-A5A8-087ACB947A11}"/>
              </a:ext>
            </a:extLst>
          </p:cNvPr>
          <p:cNvSpPr/>
          <p:nvPr/>
        </p:nvSpPr>
        <p:spPr>
          <a:xfrm>
            <a:off x="928687" y="2644170"/>
            <a:ext cx="8072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/>
              <a:t>https://dijete.hr/download/dijete-u-pravosudnom-postupku-primjena-europske-konvencije-o-ostvarivanju-djecjih-prava/</a:t>
            </a:r>
          </a:p>
        </p:txBody>
      </p:sp>
    </p:spTree>
    <p:extLst>
      <p:ext uri="{BB962C8B-B14F-4D97-AF65-F5344CB8AC3E}">
        <p14:creationId xmlns:p14="http://schemas.microsoft.com/office/powerpoint/2010/main" val="159353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Konvencija o pravima djeteta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S obzirom na potrebu ostvarivanja prava djeteta Odbor za prava djeteta izdao je Opći komentar br. 12.</a:t>
            </a:r>
          </a:p>
          <a:p>
            <a:pPr marL="0" indent="0">
              <a:buNone/>
            </a:pPr>
            <a:r>
              <a:rPr lang="bs-Latn-BA" dirty="0"/>
              <a:t> </a:t>
            </a:r>
          </a:p>
          <a:p>
            <a:pPr lvl="1"/>
            <a:r>
              <a:rPr lang="bs-Latn-BA" dirty="0"/>
              <a:t>Pravo djeteta da bude saslušano, 2009. godine (trinaest godina nakon donošenja Konvencije o ostvarivanju dječijih prava)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Opći komentar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Odbor za prava djeteta ustanovljen je odredbom članka 43. Konvencije</a:t>
            </a:r>
          </a:p>
          <a:p>
            <a:r>
              <a:rPr lang="bs-Latn-BA" dirty="0"/>
              <a:t> predstavlja tijelo koje čini osamnaest nezavi-snih stručnjaka. </a:t>
            </a:r>
          </a:p>
          <a:p>
            <a:r>
              <a:rPr lang="bs-Latn-BA" dirty="0"/>
              <a:t>Odbor se sastaje jednom godišnje, svoja izvješća o radu upućuje svake dvije godine Općoj skupštini </a:t>
            </a:r>
          </a:p>
          <a:p>
            <a:r>
              <a:rPr lang="bs-Latn-BA" dirty="0"/>
              <a:t>a države članice Konvencije dužne su mu periodično podnositi izvještaje te komentira sadržaj</a:t>
            </a:r>
          </a:p>
          <a:p>
            <a:endParaRPr lang="bs-Latn-B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Opći komentar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Uz to navodi se u izvještaju poželjan način primjene i doseg pojedinih odredaba te komentira neka pitanja od važnosti za primjenu Konvencije</a:t>
            </a:r>
          </a:p>
          <a:p>
            <a:r>
              <a:rPr lang="bs-Latn-BA" dirty="0"/>
              <a:t>dajući joj tako obilježje živućeg instru-menta koji se stalno prilagođuje postojećim shvaćanjima</a:t>
            </a:r>
          </a:p>
          <a:p>
            <a:endParaRPr lang="bs-Latn-B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Države članice Vijeća Evrope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prema kojima se vodi postupak pred Europskim sudom za ljudska prava, podvrgnute su preispitivanju i povreda prava Konvencije o pravima djeteta, koja </a:t>
            </a:r>
          </a:p>
          <a:p>
            <a:r>
              <a:rPr lang="bs-Latn-BA" dirty="0"/>
              <a:t>ne predviđa mehanizam pravne zaštite putem individualnih pritužbi. </a:t>
            </a:r>
          </a:p>
          <a:p>
            <a:r>
              <a:rPr lang="bs-Latn-BA" dirty="0"/>
              <a:t>Pravo djeteta da bude saslušano najuže je povezano s pravom na pošteno suđenje </a:t>
            </a:r>
            <a:r>
              <a:rPr lang="bs-Latn-BA"/>
              <a:t>– član </a:t>
            </a:r>
            <a:r>
              <a:rPr lang="bs-Latn-BA" dirty="0"/>
              <a:t>6. Europske konvencije za zaštitu ljudskih prava i temeljnih sloboda,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Sadržaj Općeg komentara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95400"/>
            <a:ext cx="8072438" cy="6670104"/>
          </a:xfrm>
        </p:spPr>
        <p:txBody>
          <a:bodyPr/>
          <a:lstStyle/>
          <a:p>
            <a:r>
              <a:rPr lang="bs-Latn-BA" sz="2400" dirty="0"/>
              <a:t>podijeljen u nekoliko dijelova: sastoji se od pravne analize same odredbe Konvencije, </a:t>
            </a:r>
          </a:p>
          <a:p>
            <a:r>
              <a:rPr lang="bs-Latn-BA" sz="2400" dirty="0"/>
              <a:t>u odjeljku A se objašnjavaju pretpostavke za puno ostvarenje tog prava djeteta da bude saslušano, osobito tokom sudskih i administrativnih postupaka</a:t>
            </a:r>
          </a:p>
          <a:p>
            <a:r>
              <a:rPr lang="bs-Latn-BA" sz="2400" dirty="0"/>
              <a:t>u odjeljku B raspravlja se o povezanosti odredbe članka 12. s ostala tri opća načela Konvencije, kao i o povezanosti s drugim odredbama. </a:t>
            </a:r>
          </a:p>
          <a:p>
            <a:r>
              <a:rPr lang="bs-Latn-BA" sz="2400" dirty="0"/>
              <a:t>U odjeljku C naznačeni su uvjeti pod kojima se ostvaruje pravo na sudjelovanje i utjecaj prava djeteta da bude saslušano u različitim situacijama i sredinama,</a:t>
            </a:r>
          </a:p>
          <a:p>
            <a:r>
              <a:rPr lang="bs-Latn-BA" sz="2400" dirty="0"/>
              <a:t>U odjeljku D postavljene su osnovne pretpostavke za provedbu ovoga prava, </a:t>
            </a:r>
          </a:p>
          <a:p>
            <a:r>
              <a:rPr lang="bs-Latn-BA" sz="2400" dirty="0"/>
              <a:t>a u odjeljku E izneseni su zaključci Odbora za prava djeteta</a:t>
            </a:r>
          </a:p>
          <a:p>
            <a:endParaRPr lang="bs-Latn-B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Članak 12. Konvencije o pravima djeteta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“1. Države stranke osigurat će djetetu koje je u stanju oblikovati vlastito mišljenje, pravo na slobodno izražavanje svojih stavova o svim stvarima koje se na njega odnose, te ih uvažavati u skladu s dobi i zrelošću djeteta.</a:t>
            </a:r>
          </a:p>
          <a:p>
            <a:r>
              <a:rPr lang="bs-Latn-BA" dirty="0"/>
              <a:t>2. U tu svrhu, djetetu se izravno ili preko posrednika, odnosno odgovarajuće službe, mora osigurati da bude saslušano u svakom sudskom i upravnom postupku koji se na njega odnosi, na način koji je usklađen s proceduralnim pravilima nacionalnog zakonodavstva.“</a:t>
            </a:r>
          </a:p>
          <a:p>
            <a:endParaRPr lang="bs-Latn-B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Analiza pojmova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400" dirty="0"/>
              <a:t>Pravo ali ne i obaveza djeteta</a:t>
            </a:r>
          </a:p>
          <a:p>
            <a:r>
              <a:rPr lang="bs-Latn-BA" sz="2400" dirty="0"/>
              <a:t>Dijete sposobno oblikovati svoje mišljenje </a:t>
            </a:r>
          </a:p>
          <a:p>
            <a:r>
              <a:rPr lang="bs-Latn-BA" sz="2400" dirty="0"/>
              <a:t>Pravo slobodno izraziti svoje mišljenje </a:t>
            </a:r>
          </a:p>
          <a:p>
            <a:r>
              <a:rPr lang="bs-Latn-BA" sz="2400" dirty="0"/>
              <a:t>O svim stvarima koje se odnose na dijete </a:t>
            </a:r>
          </a:p>
          <a:p>
            <a:r>
              <a:rPr lang="bs-Latn-BA" sz="2400" dirty="0"/>
              <a:t>Uvažavanje mišljenja u skladu s dobi i zrelošću djeteta </a:t>
            </a:r>
          </a:p>
          <a:p>
            <a:r>
              <a:rPr lang="bs-Latn-BA" sz="2400" dirty="0"/>
              <a:t>Pravo djeteta da bude saslušano u svakom sudskom i upravnom postupku koji se odnosi na dijete </a:t>
            </a:r>
          </a:p>
          <a:p>
            <a:r>
              <a:rPr lang="bs-Latn-BA" sz="2400" dirty="0"/>
              <a:t>Neposredno ili putem zastupnika ili odgovarajućeg tijela </a:t>
            </a:r>
          </a:p>
          <a:p>
            <a:r>
              <a:rPr lang="bs-Latn-BA" sz="2400" dirty="0"/>
              <a:t>Na način koji je u skladu sa domaćim postupovnim pravilima </a:t>
            </a:r>
          </a:p>
          <a:p>
            <a:endParaRPr lang="bs-Latn-BA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Elementi primjene prava djeteta da bude saslušano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  <a:p>
            <a:r>
              <a:rPr lang="bs-Latn-BA" dirty="0"/>
              <a:t>Priprema </a:t>
            </a:r>
          </a:p>
          <a:p>
            <a:r>
              <a:rPr lang="bs-Latn-BA" dirty="0"/>
              <a:t>Saslušanje </a:t>
            </a:r>
          </a:p>
          <a:p>
            <a:r>
              <a:rPr lang="bs-Latn-BA" dirty="0"/>
              <a:t>Procjena sposobnosti djeteta </a:t>
            </a:r>
          </a:p>
          <a:p>
            <a:r>
              <a:rPr lang="bs-Latn-BA" dirty="0"/>
              <a:t>Povratne informacije o tome kakvo je značenje dato stavovima djeteta </a:t>
            </a:r>
          </a:p>
          <a:p>
            <a:pPr>
              <a:buNone/>
            </a:pPr>
            <a:endParaRPr lang="bs-Latn-B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FDBA1CB6C07544AB565AF2B26D4E92" ma:contentTypeVersion="8" ma:contentTypeDescription="Create a new document." ma:contentTypeScope="" ma:versionID="d4d55e3b557d81d690cddbb3ee697ee7">
  <xsd:schema xmlns:xsd="http://www.w3.org/2001/XMLSchema" xmlns:xs="http://www.w3.org/2001/XMLSchema" xmlns:p="http://schemas.microsoft.com/office/2006/metadata/properties" xmlns:ns3="5b4a7a7f-1320-43dc-b9f8-70f8be41bd09" targetNamespace="http://schemas.microsoft.com/office/2006/metadata/properties" ma:root="true" ma:fieldsID="1811b00447ba920cb4c9fec8aa529430" ns3:_="">
    <xsd:import namespace="5b4a7a7f-1320-43dc-b9f8-70f8be41bd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a7a7f-1320-43dc-b9f8-70f8be41b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49F49B-88CF-48ED-BE06-D9A7C89B2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a7a7f-1320-43dc-b9f8-70f8be41bd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E0E15D-D2DA-4388-964B-17E34C272C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3B0B70-B691-4599-9790-A34AAB996E25}">
  <ds:schemaRefs>
    <ds:schemaRef ds:uri="http://schemas.microsoft.com/office/2006/documentManagement/types"/>
    <ds:schemaRef ds:uri="http://schemas.microsoft.com/office/2006/metadata/properties"/>
    <ds:schemaRef ds:uri="5b4a7a7f-1320-43dc-b9f8-70f8be41bd0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1009</Words>
  <Application>Microsoft Office PowerPoint</Application>
  <PresentationFormat>On-screen Show (4:3)</PresentationFormat>
  <Paragraphs>108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Wingdings</vt:lpstr>
      <vt:lpstr>Default Design</vt:lpstr>
      <vt:lpstr>Acrobat Document</vt:lpstr>
      <vt:lpstr>Pravo djeteta da bude saslušano i praksa Evropskog suda </vt:lpstr>
      <vt:lpstr>Konvencija o pravima djeteta </vt:lpstr>
      <vt:lpstr>Opći komentar 12</vt:lpstr>
      <vt:lpstr>Opći komentar 12</vt:lpstr>
      <vt:lpstr>Države članice Vijeća Evrope</vt:lpstr>
      <vt:lpstr>Sadržaj Općeg komentara 12</vt:lpstr>
      <vt:lpstr>Članak 12. Konvencije o pravima djeteta</vt:lpstr>
      <vt:lpstr>Analiza pojmova</vt:lpstr>
      <vt:lpstr>Elementi primjene prava djeteta da bude saslušano</vt:lpstr>
      <vt:lpstr>Posebne obaveze u smislu sudskih i upravnih postupaka </vt:lpstr>
      <vt:lpstr>Obilježja postupka </vt:lpstr>
      <vt:lpstr>Važno je reći </vt:lpstr>
      <vt:lpstr>Referentna praksa Evropskog suda za ljudska prava</vt:lpstr>
      <vt:lpstr>Sahin p. Njemačke (30943/96) 1</vt:lpstr>
      <vt:lpstr>Sahin p. Njemačke (30943/96) 2</vt:lpstr>
      <vt:lpstr>PowerPoint Presentation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Anesa</dc:creator>
  <cp:lastModifiedBy>Džamna Duman</cp:lastModifiedBy>
  <cp:revision>179</cp:revision>
  <dcterms:created xsi:type="dcterms:W3CDTF">2006-02-07T21:57:41Z</dcterms:created>
  <dcterms:modified xsi:type="dcterms:W3CDTF">2020-04-30T11:18:48Z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0x01010030FDBA1CB6C07544AB565AF2B26D4E92</vt:lpwstr>
  </property>
</Properties>
</file>