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69" r:id="rId4"/>
    <p:sldId id="263" r:id="rId5"/>
    <p:sldId id="270" r:id="rId6"/>
    <p:sldId id="257" r:id="rId7"/>
    <p:sldId id="268" r:id="rId8"/>
    <p:sldId id="271" r:id="rId9"/>
    <p:sldId id="272" r:id="rId10"/>
    <p:sldId id="258" r:id="rId11"/>
    <p:sldId id="262" r:id="rId12"/>
    <p:sldId id="259" r:id="rId13"/>
    <p:sldId id="275" r:id="rId14"/>
    <p:sldId id="260" r:id="rId15"/>
    <p:sldId id="274" r:id="rId16"/>
    <p:sldId id="261" r:id="rId17"/>
    <p:sldId id="273" r:id="rId18"/>
    <p:sldId id="264" r:id="rId19"/>
    <p:sldId id="265" r:id="rId20"/>
    <p:sldId id="26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04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2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52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681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61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10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549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21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5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24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94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886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61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81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49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431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57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56F47-705F-4863-9F3C-B3B89B06BCA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DCB5E-2171-420D-A4B9-E57DEDCCB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547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CD2C6-9C0B-42E7-B8D5-E91E3C7287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bs-Latn-BA" dirty="0"/>
              <a:t>Privatni zatvori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45F7F0-F356-4E24-989F-CAA3D7A21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8854" y="4020128"/>
            <a:ext cx="9448800" cy="2041235"/>
          </a:xfrm>
        </p:spPr>
        <p:txBody>
          <a:bodyPr>
            <a:normAutofit/>
          </a:bodyPr>
          <a:lstStyle/>
          <a:p>
            <a:pPr algn="r"/>
            <a:r>
              <a:rPr lang="bs-Latn-BA" dirty="0"/>
              <a:t>PRAVNI FAKULTET UNIVERZITETA U SARAJEVU</a:t>
            </a:r>
          </a:p>
          <a:p>
            <a:pPr algn="r"/>
            <a:r>
              <a:rPr lang="bs-Latn-BA" dirty="0"/>
              <a:t>APRIL, 2020.</a:t>
            </a:r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Adla </a:t>
            </a:r>
            <a:r>
              <a:rPr lang="en-US" dirty="0" err="1"/>
              <a:t>Slini</a:t>
            </a:r>
            <a:r>
              <a:rPr lang="bs-Latn-BA" dirty="0"/>
              <a:t>ć</a:t>
            </a:r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059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4238F-8EE4-4143-BDAB-B1139C2AF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7691" y="1025236"/>
            <a:ext cx="9448800" cy="1113901"/>
          </a:xfrm>
        </p:spPr>
        <p:txBody>
          <a:bodyPr/>
          <a:lstStyle/>
          <a:p>
            <a:pPr algn="ctr"/>
            <a:r>
              <a:rPr lang="bs-Latn-BA" dirty="0"/>
              <a:t>PRIVATNI ZATVORI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53A6D0-77D0-49AC-8D12-558DFA5303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299855"/>
            <a:ext cx="9448800" cy="361603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err="1"/>
              <a:t>pritvorski</a:t>
            </a:r>
            <a:r>
              <a:rPr lang="en-US" sz="1800" dirty="0"/>
              <a:t> </a:t>
            </a:r>
            <a:r>
              <a:rPr lang="en-US" sz="1800" dirty="0" err="1"/>
              <a:t>centar</a:t>
            </a:r>
            <a:r>
              <a:rPr lang="en-US" sz="1800" dirty="0"/>
              <a:t> </a:t>
            </a:r>
            <a:r>
              <a:rPr lang="en-US" sz="1800" dirty="0" err="1"/>
              <a:t>kojim</a:t>
            </a:r>
            <a:r>
              <a:rPr lang="en-US" sz="1800" dirty="0"/>
              <a:t> </a:t>
            </a:r>
            <a:r>
              <a:rPr lang="en-US" sz="1800" dirty="0" err="1"/>
              <a:t>upravlja</a:t>
            </a:r>
            <a:r>
              <a:rPr lang="en-US" sz="1800" dirty="0"/>
              <a:t> </a:t>
            </a:r>
            <a:r>
              <a:rPr lang="en-US" sz="1800" dirty="0" err="1"/>
              <a:t>privatno</a:t>
            </a:r>
            <a:r>
              <a:rPr lang="en-US" sz="1800" dirty="0"/>
              <a:t> </a:t>
            </a:r>
            <a:r>
              <a:rPr lang="en-US" sz="1800" dirty="0" err="1"/>
              <a:t>preduzeće</a:t>
            </a:r>
            <a:endParaRPr lang="bs-Latn-BA" sz="18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err="1"/>
              <a:t>vlada</a:t>
            </a:r>
            <a:r>
              <a:rPr lang="en-US" sz="1800" dirty="0"/>
              <a:t> </a:t>
            </a:r>
            <a:r>
              <a:rPr lang="en-US" sz="1800" dirty="0" err="1"/>
              <a:t>plaća</a:t>
            </a:r>
            <a:r>
              <a:rPr lang="en-US" sz="1800" dirty="0"/>
              <a:t> </a:t>
            </a:r>
            <a:r>
              <a:rPr lang="en-US" sz="1800" dirty="0" err="1"/>
              <a:t>privatnom</a:t>
            </a:r>
            <a:r>
              <a:rPr lang="en-US" sz="1800" dirty="0"/>
              <a:t> p</a:t>
            </a:r>
            <a:r>
              <a:rPr lang="bs-Latn-BA" sz="1800" dirty="0"/>
              <a:t>re</a:t>
            </a:r>
            <a:r>
              <a:rPr lang="en-US" sz="1800" dirty="0" err="1"/>
              <a:t>duzeću</a:t>
            </a:r>
            <a:r>
              <a:rPr lang="en-US" sz="1800" dirty="0"/>
              <a:t> za </a:t>
            </a:r>
            <a:r>
              <a:rPr lang="en-US" sz="1800" dirty="0" err="1"/>
              <a:t>upravljanje</a:t>
            </a:r>
            <a:r>
              <a:rPr lang="en-US" sz="1800" dirty="0"/>
              <a:t> </a:t>
            </a:r>
            <a:r>
              <a:rPr lang="en-US" sz="1800" dirty="0" err="1"/>
              <a:t>zatvorom</a:t>
            </a:r>
            <a:endParaRPr lang="bs-Latn-BA" sz="18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s-Latn-BA" sz="1800" dirty="0"/>
              <a:t>Razlikuju se dvije vrste:</a:t>
            </a:r>
          </a:p>
          <a:p>
            <a:pPr>
              <a:lnSpc>
                <a:spcPct val="150000"/>
              </a:lnSpc>
            </a:pPr>
            <a:r>
              <a:rPr lang="bs-Latn-BA" sz="1800" dirty="0"/>
              <a:t>          1.No</a:t>
            </a:r>
            <a:r>
              <a:rPr lang="en-US" sz="1800" dirty="0" err="1"/>
              <a:t>minalna</a:t>
            </a:r>
            <a:r>
              <a:rPr lang="en-US" sz="1800" dirty="0"/>
              <a:t> </a:t>
            </a:r>
            <a:r>
              <a:rPr lang="en-US" sz="1800" dirty="0" err="1"/>
              <a:t>privatizacija</a:t>
            </a:r>
            <a:r>
              <a:rPr lang="en-US" sz="1800" dirty="0"/>
              <a:t> </a:t>
            </a:r>
            <a:r>
              <a:rPr lang="bs-Latn-BA" sz="1800" dirty="0"/>
              <a:t>(</a:t>
            </a:r>
            <a:r>
              <a:rPr lang="en-US" sz="1800" dirty="0" err="1"/>
              <a:t>ugovor</a:t>
            </a:r>
            <a:r>
              <a:rPr lang="en-US" sz="1800" dirty="0"/>
              <a:t> </a:t>
            </a:r>
            <a:r>
              <a:rPr lang="en-US" sz="1800" dirty="0" err="1"/>
              <a:t>između</a:t>
            </a:r>
            <a:r>
              <a:rPr lang="en-US" sz="1800" dirty="0"/>
              <a:t> </a:t>
            </a:r>
            <a:r>
              <a:rPr lang="en-US" sz="1800" dirty="0" err="1"/>
              <a:t>države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privatnih</a:t>
            </a:r>
            <a:r>
              <a:rPr lang="en-US" sz="1800" dirty="0"/>
              <a:t> </a:t>
            </a:r>
            <a:r>
              <a:rPr lang="en-US" sz="1800" dirty="0" err="1"/>
              <a:t>kompanija</a:t>
            </a:r>
            <a:r>
              <a:rPr lang="en-US" sz="1800" dirty="0"/>
              <a:t> o </a:t>
            </a:r>
            <a:r>
              <a:rPr lang="en-US" sz="1800" dirty="0" err="1"/>
              <a:t>pružanju</a:t>
            </a:r>
            <a:r>
              <a:rPr lang="en-US" sz="1800" dirty="0"/>
              <a:t> </a:t>
            </a:r>
            <a:r>
              <a:rPr lang="en-US" sz="1800" dirty="0" err="1"/>
              <a:t>određenih</a:t>
            </a:r>
            <a:r>
              <a:rPr lang="en-US" sz="1800" dirty="0"/>
              <a:t> </a:t>
            </a:r>
            <a:r>
              <a:rPr lang="en-US" sz="1800" dirty="0" err="1"/>
              <a:t>usluga</a:t>
            </a:r>
            <a:r>
              <a:rPr lang="en-US" sz="1800" dirty="0"/>
              <a:t> u </a:t>
            </a:r>
            <a:r>
              <a:rPr lang="en-US" sz="1800" dirty="0" err="1"/>
              <a:t>zavodima</a:t>
            </a:r>
            <a:r>
              <a:rPr lang="bs-Latn-BA" sz="1800" dirty="0"/>
              <a:t>)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 </a:t>
            </a:r>
            <a:r>
              <a:rPr lang="bs-Latn-BA" sz="1800" dirty="0"/>
              <a:t>         2. </a:t>
            </a:r>
            <a:r>
              <a:rPr lang="en-US" sz="1800" dirty="0" err="1"/>
              <a:t>Operativna</a:t>
            </a:r>
            <a:r>
              <a:rPr lang="en-US" sz="1800" dirty="0"/>
              <a:t> </a:t>
            </a:r>
            <a:r>
              <a:rPr lang="en-US" sz="1800" dirty="0" err="1"/>
              <a:t>privatizacija</a:t>
            </a:r>
            <a:r>
              <a:rPr lang="bs-Latn-BA" sz="1800" dirty="0"/>
              <a:t> (</a:t>
            </a:r>
            <a:r>
              <a:rPr lang="en-US" sz="1800" dirty="0" err="1"/>
              <a:t>angažovanje</a:t>
            </a:r>
            <a:r>
              <a:rPr lang="en-US" sz="1800" dirty="0"/>
              <a:t> </a:t>
            </a:r>
            <a:r>
              <a:rPr lang="en-US" sz="1800" dirty="0" err="1"/>
              <a:t>privatnog</a:t>
            </a:r>
            <a:r>
              <a:rPr lang="en-US" sz="1800" dirty="0"/>
              <a:t> </a:t>
            </a:r>
            <a:r>
              <a:rPr lang="en-US" sz="1800" dirty="0" err="1"/>
              <a:t>sektora</a:t>
            </a:r>
            <a:r>
              <a:rPr lang="en-US" sz="1800" dirty="0"/>
              <a:t>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organizovanju</a:t>
            </a:r>
            <a:r>
              <a:rPr lang="en-US" sz="1800" dirty="0"/>
              <a:t> </a:t>
            </a:r>
            <a:r>
              <a:rPr lang="en-US" sz="1800" dirty="0" err="1"/>
              <a:t>specifičnih</a:t>
            </a:r>
            <a:r>
              <a:rPr lang="en-US" sz="1800" dirty="0"/>
              <a:t> </a:t>
            </a:r>
            <a:r>
              <a:rPr lang="en-US" sz="1800" dirty="0" err="1"/>
              <a:t>programa</a:t>
            </a:r>
            <a:r>
              <a:rPr lang="en-US" sz="1800" dirty="0"/>
              <a:t> </a:t>
            </a:r>
            <a:r>
              <a:rPr lang="en-US" sz="1800" dirty="0" err="1"/>
              <a:t>ili</a:t>
            </a:r>
            <a:r>
              <a:rPr lang="en-US" sz="1800" dirty="0"/>
              <a:t> </a:t>
            </a:r>
            <a:r>
              <a:rPr lang="en-US" sz="1800" dirty="0" err="1"/>
              <a:t>tretman</a:t>
            </a:r>
            <a:r>
              <a:rPr lang="bs-Latn-BA" sz="1800" dirty="0"/>
              <a:t>a)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35454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7657D-B229-4235-B711-9F7DD9671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480" y="581046"/>
            <a:ext cx="8610600" cy="1293028"/>
          </a:xfrm>
        </p:spPr>
        <p:txBody>
          <a:bodyPr/>
          <a:lstStyle/>
          <a:p>
            <a:pPr algn="ctr"/>
            <a:r>
              <a:rPr lang="en-US" dirty="0"/>
              <a:t>PRVI PRIVATNI ZATVORI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CD156-D2AF-4933-B74D-E16120F96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/>
              <a:t>Najraniji</a:t>
            </a:r>
            <a:r>
              <a:rPr lang="en-US" dirty="0"/>
              <a:t> </a:t>
            </a:r>
            <a:r>
              <a:rPr lang="en-US" dirty="0" err="1"/>
              <a:t>poznati</a:t>
            </a:r>
            <a:r>
              <a:rPr lang="en-US" dirty="0"/>
              <a:t> </a:t>
            </a:r>
            <a:r>
              <a:rPr lang="en-US" dirty="0" err="1"/>
              <a:t>oblik</a:t>
            </a:r>
            <a:r>
              <a:rPr lang="en-US" dirty="0"/>
              <a:t> </a:t>
            </a:r>
            <a:r>
              <a:rPr lang="en-US" dirty="0" err="1"/>
              <a:t>zatvorske</a:t>
            </a:r>
            <a:r>
              <a:rPr lang="en-US" dirty="0"/>
              <a:t> </a:t>
            </a:r>
            <a:r>
              <a:rPr lang="en-US" dirty="0" err="1"/>
              <a:t>privatizacije</a:t>
            </a:r>
            <a:r>
              <a:rPr lang="en-US" dirty="0"/>
              <a:t> u SAD </a:t>
            </a:r>
            <a:r>
              <a:rPr lang="en-US" dirty="0" err="1"/>
              <a:t>dogodio</a:t>
            </a:r>
            <a:r>
              <a:rPr lang="en-US" dirty="0"/>
              <a:t> se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građanskog</a:t>
            </a:r>
            <a:r>
              <a:rPr lang="en-US" dirty="0"/>
              <a:t> rata. </a:t>
            </a:r>
          </a:p>
          <a:p>
            <a:pPr>
              <a:lnSpc>
                <a:spcPct val="150000"/>
              </a:lnSpc>
            </a:pPr>
            <a:r>
              <a:rPr lang="en-US" i="1" dirty="0" err="1"/>
              <a:t>Tzv</a:t>
            </a:r>
            <a:r>
              <a:rPr lang="en-US" i="1" dirty="0"/>
              <a:t>. </a:t>
            </a:r>
            <a:r>
              <a:rPr lang="en-US" i="1" dirty="0" err="1"/>
              <a:t>zakup</a:t>
            </a:r>
            <a:r>
              <a:rPr lang="en-US" i="1" dirty="0"/>
              <a:t> </a:t>
            </a:r>
            <a:r>
              <a:rPr lang="en-US" i="1" dirty="0" err="1"/>
              <a:t>osuđenih</a:t>
            </a: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privatna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iznajmljivala</a:t>
            </a:r>
            <a:r>
              <a:rPr lang="en-US" dirty="0"/>
              <a:t> </a:t>
            </a:r>
            <a:r>
              <a:rPr lang="en-US" dirty="0" err="1"/>
              <a:t>zatvorenike</a:t>
            </a:r>
            <a:r>
              <a:rPr lang="en-US" dirty="0"/>
              <a:t> od </a:t>
            </a:r>
            <a:r>
              <a:rPr lang="en-US" dirty="0" err="1"/>
              <a:t>saveznih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državnih</a:t>
            </a:r>
            <a:r>
              <a:rPr lang="en-US" dirty="0"/>
              <a:t> </a:t>
            </a:r>
            <a:r>
              <a:rPr lang="en-US" dirty="0" err="1"/>
              <a:t>zatvora</a:t>
            </a:r>
            <a:r>
              <a:rPr lang="en-US" dirty="0"/>
              <a:t>. 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Zatvorenici</a:t>
            </a:r>
            <a:r>
              <a:rPr lang="en-US" dirty="0"/>
              <a:t> bi </a:t>
            </a:r>
            <a:r>
              <a:rPr lang="en-US" dirty="0" err="1"/>
              <a:t>tada</a:t>
            </a:r>
            <a:r>
              <a:rPr lang="en-US" dirty="0"/>
              <a:t> </a:t>
            </a:r>
            <a:r>
              <a:rPr lang="en-US" dirty="0" err="1"/>
              <a:t>radili</a:t>
            </a:r>
            <a:r>
              <a:rPr lang="en-US" dirty="0"/>
              <a:t> za </a:t>
            </a:r>
            <a:r>
              <a:rPr lang="en-US" dirty="0" err="1"/>
              <a:t>privatna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zaposleni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412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CCA4C-31ED-488D-BCC4-FD69799FE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836" y="639315"/>
            <a:ext cx="8610600" cy="1293028"/>
          </a:xfrm>
        </p:spPr>
        <p:txBody>
          <a:bodyPr/>
          <a:lstStyle/>
          <a:p>
            <a:pPr algn="ctr"/>
            <a:r>
              <a:rPr lang="bs-Latn-BA" dirty="0"/>
              <a:t>Zašto se otvaraju privatni zatvori?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026A1-967E-4E6F-B549-C84B58AAD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s-Latn-BA" dirty="0"/>
              <a:t>Prenatrpanost državnih zatvora</a:t>
            </a:r>
          </a:p>
          <a:p>
            <a:pPr>
              <a:lnSpc>
                <a:spcPct val="150000"/>
              </a:lnSpc>
            </a:pPr>
            <a:r>
              <a:rPr lang="bs-Latn-BA" dirty="0"/>
              <a:t>Nedovoljna finansijska sredstva za otvaranje novih državnih zatvora</a:t>
            </a:r>
          </a:p>
          <a:p>
            <a:pPr>
              <a:lnSpc>
                <a:spcPct val="150000"/>
              </a:lnSpc>
            </a:pPr>
            <a:r>
              <a:rPr lang="bs-Latn-BA" dirty="0"/>
              <a:t>Za izgradnju novih državnih zatvora potrebno je više vremena </a:t>
            </a:r>
          </a:p>
          <a:p>
            <a:pPr>
              <a:lnSpc>
                <a:spcPct val="150000"/>
              </a:lnSpc>
            </a:pPr>
            <a:r>
              <a:rPr lang="bs-Latn-BA" dirty="0"/>
              <a:t>Privatni zatvori su rentabilniji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707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9C219-A6B1-4E14-8F83-412BB8CA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528703"/>
            <a:ext cx="8610600" cy="1293028"/>
          </a:xfrm>
        </p:spPr>
        <p:txBody>
          <a:bodyPr/>
          <a:lstStyle/>
          <a:p>
            <a:pPr algn="ctr"/>
            <a:r>
              <a:rPr lang="en-US" dirty="0"/>
              <a:t>POSTUPAK PRIVATIZACIJE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4B4A5-E90B-4D04-A5EA-9123B6431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US" dirty="0"/>
              <a:t>1) </a:t>
            </a:r>
            <a:r>
              <a:rPr lang="en-US" dirty="0" err="1"/>
              <a:t>donošenje</a:t>
            </a:r>
            <a:r>
              <a:rPr lang="en-US" dirty="0"/>
              <a:t> </a:t>
            </a:r>
            <a:r>
              <a:rPr lang="en-US" dirty="0" err="1"/>
              <a:t>odluke</a:t>
            </a:r>
            <a:r>
              <a:rPr lang="en-US" dirty="0"/>
              <a:t> </a:t>
            </a:r>
            <a:r>
              <a:rPr lang="en-US" dirty="0" err="1"/>
              <a:t>vlade</a:t>
            </a:r>
            <a:r>
              <a:rPr lang="en-US" dirty="0"/>
              <a:t> o </a:t>
            </a:r>
            <a:r>
              <a:rPr lang="en-US" dirty="0" err="1"/>
              <a:t>potrebi</a:t>
            </a:r>
            <a:r>
              <a:rPr lang="en-US" dirty="0"/>
              <a:t> </a:t>
            </a:r>
            <a:r>
              <a:rPr lang="en-US" dirty="0" err="1"/>
              <a:t>otvaranja</a:t>
            </a:r>
            <a:r>
              <a:rPr lang="en-US" dirty="0"/>
              <a:t> </a:t>
            </a:r>
            <a:r>
              <a:rPr lang="en-US" dirty="0" err="1"/>
              <a:t>novog</a:t>
            </a:r>
            <a:r>
              <a:rPr lang="en-US" dirty="0"/>
              <a:t> </a:t>
            </a:r>
            <a:r>
              <a:rPr lang="en-US" dirty="0" err="1"/>
              <a:t>zavodskog</a:t>
            </a:r>
            <a:r>
              <a:rPr lang="en-US" dirty="0"/>
              <a:t> </a:t>
            </a:r>
            <a:r>
              <a:rPr lang="en-US" dirty="0" err="1"/>
              <a:t>kompleksa</a:t>
            </a:r>
            <a:r>
              <a:rPr lang="en-US" dirty="0"/>
              <a:t>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dirty="0"/>
              <a:t>2) </a:t>
            </a:r>
            <a:r>
              <a:rPr lang="en-US" dirty="0" err="1"/>
              <a:t>formiranje</a:t>
            </a:r>
            <a:r>
              <a:rPr lang="en-US" dirty="0"/>
              <a:t> </a:t>
            </a:r>
            <a:r>
              <a:rPr lang="en-US" dirty="0" err="1"/>
              <a:t>stručnog</a:t>
            </a:r>
            <a:r>
              <a:rPr lang="en-US" dirty="0"/>
              <a:t> </a:t>
            </a:r>
            <a:r>
              <a:rPr lang="en-US" dirty="0" err="1"/>
              <a:t>tijela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utvrđivanje</a:t>
            </a:r>
            <a:r>
              <a:rPr lang="en-US" dirty="0"/>
              <a:t> da li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kolikom</a:t>
            </a:r>
            <a:r>
              <a:rPr lang="en-US" dirty="0"/>
              <a:t> </a:t>
            </a:r>
            <a:r>
              <a:rPr lang="en-US" dirty="0" err="1"/>
              <a:t>procentu</a:t>
            </a:r>
            <a:r>
              <a:rPr lang="en-US" dirty="0"/>
              <a:t> nova </a:t>
            </a:r>
            <a:r>
              <a:rPr lang="en-US" dirty="0" err="1"/>
              <a:t>ustanova</a:t>
            </a:r>
            <a:r>
              <a:rPr lang="en-US" dirty="0"/>
              <a:t> </a:t>
            </a:r>
            <a:r>
              <a:rPr lang="en-US" dirty="0" err="1"/>
              <a:t>preći</a:t>
            </a:r>
            <a:r>
              <a:rPr lang="en-US" dirty="0"/>
              <a:t> u </a:t>
            </a:r>
            <a:r>
              <a:rPr lang="en-US" dirty="0" err="1"/>
              <a:t>nadležnost</a:t>
            </a:r>
            <a:r>
              <a:rPr lang="en-US" dirty="0"/>
              <a:t> </a:t>
            </a:r>
            <a:r>
              <a:rPr lang="en-US" dirty="0" err="1"/>
              <a:t>privatnog</a:t>
            </a:r>
            <a:r>
              <a:rPr lang="en-US" dirty="0"/>
              <a:t> </a:t>
            </a:r>
            <a:r>
              <a:rPr lang="en-US" dirty="0" err="1"/>
              <a:t>sektora</a:t>
            </a:r>
            <a:endParaRPr lang="en-US" dirty="0"/>
          </a:p>
          <a:p>
            <a:pPr marL="0" lvl="0" indent="0">
              <a:lnSpc>
                <a:spcPct val="150000"/>
              </a:lnSpc>
              <a:buNone/>
            </a:pPr>
            <a:r>
              <a:rPr lang="en-US" dirty="0"/>
              <a:t>3) </a:t>
            </a:r>
            <a:r>
              <a:rPr lang="en-US" dirty="0" err="1"/>
              <a:t>pozivanje</a:t>
            </a:r>
            <a:r>
              <a:rPr lang="en-US" dirty="0"/>
              <a:t> </a:t>
            </a:r>
            <a:r>
              <a:rPr lang="en-US" dirty="0" err="1"/>
              <a:t>ponuđača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4) </a:t>
            </a:r>
            <a:r>
              <a:rPr lang="en-US" dirty="0" err="1"/>
              <a:t>ocjena</a:t>
            </a:r>
            <a:r>
              <a:rPr lang="en-US" dirty="0"/>
              <a:t> </a:t>
            </a:r>
            <a:r>
              <a:rPr lang="en-US" dirty="0" err="1"/>
              <a:t>ponuđača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5) </a:t>
            </a:r>
            <a:r>
              <a:rPr lang="en-US" dirty="0" err="1"/>
              <a:t>provjera</a:t>
            </a:r>
            <a:r>
              <a:rPr lang="en-US" dirty="0"/>
              <a:t> </a:t>
            </a:r>
            <a:r>
              <a:rPr lang="en-US" dirty="0" err="1"/>
              <a:t>poštenosti</a:t>
            </a:r>
            <a:r>
              <a:rPr lang="en-US" dirty="0"/>
              <a:t> </a:t>
            </a:r>
            <a:r>
              <a:rPr lang="en-US" dirty="0" err="1"/>
              <a:t>ponuđača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985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A418B-1E48-41D1-A0BD-1A6768CF6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581" y="708955"/>
            <a:ext cx="8610600" cy="1293028"/>
          </a:xfrm>
        </p:spPr>
        <p:txBody>
          <a:bodyPr/>
          <a:lstStyle/>
          <a:p>
            <a:pPr algn="ctr"/>
            <a:r>
              <a:rPr lang="bs-Latn-BA" dirty="0"/>
              <a:t>PRIVATNI ZATVORI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39C01-305A-4B10-8375-036B585C5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s-Latn-BA" dirty="0"/>
              <a:t>Najveći broj privatnih zatvora je u Sjedinjenim Američkim Državama</a:t>
            </a:r>
          </a:p>
          <a:p>
            <a:pPr>
              <a:lnSpc>
                <a:spcPct val="150000"/>
              </a:lnSpc>
            </a:pPr>
            <a:r>
              <a:rPr lang="bs-Latn-BA" dirty="0"/>
              <a:t>Na drugom mjestu je Velika Britanija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privatni</a:t>
            </a:r>
            <a:r>
              <a:rPr lang="en-US" dirty="0"/>
              <a:t> </a:t>
            </a:r>
            <a:r>
              <a:rPr lang="en-US" dirty="0" err="1"/>
              <a:t>zatvori</a:t>
            </a:r>
            <a:r>
              <a:rPr lang="en-US" dirty="0"/>
              <a:t> u SAD </a:t>
            </a:r>
            <a:r>
              <a:rPr lang="en-US" dirty="0" err="1"/>
              <a:t>danas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u </a:t>
            </a:r>
            <a:r>
              <a:rPr lang="en-US" dirty="0" err="1"/>
              <a:t>vlasništvu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od tri </a:t>
            </a:r>
            <a:r>
              <a:rPr lang="en-US" dirty="0" err="1"/>
              <a:t>kompanije</a:t>
            </a:r>
            <a:r>
              <a:rPr lang="en-US" dirty="0"/>
              <a:t>:</a:t>
            </a:r>
            <a:endParaRPr lang="bs-Latn-BA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Corrections Corporation of America (CCA), </a:t>
            </a:r>
            <a:endParaRPr lang="bs-Latn-BA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GEO Group, Inc. (GEO) </a:t>
            </a:r>
            <a:r>
              <a:rPr lang="en-US" dirty="0" err="1"/>
              <a:t>i</a:t>
            </a:r>
            <a:r>
              <a:rPr lang="en-US" dirty="0"/>
              <a:t> </a:t>
            </a:r>
            <a:endParaRPr lang="bs-Latn-BA" dirty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Management and Training Corporation (MTC).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666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98928-DD09-425F-AF10-4FD317BF2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7905AD8-9DB2-4847-8BC0-C5E6CFCC4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610" y="2557895"/>
            <a:ext cx="5715000" cy="3810000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17EA18-5A6D-4A15-915C-EDCBC1095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324" y="312595"/>
            <a:ext cx="7533573" cy="197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06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F9EF-7CB0-4358-B5C4-9C15AC084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652" y="556983"/>
            <a:ext cx="8610600" cy="1293028"/>
          </a:xfrm>
        </p:spPr>
        <p:txBody>
          <a:bodyPr/>
          <a:lstStyle/>
          <a:p>
            <a:pPr algn="ctr"/>
            <a:r>
              <a:rPr lang="en-US" dirty="0"/>
              <a:t>SAD: MODERNI RAZVOJ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6FD2C-0536-4F12-8121-4D6158D5C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s-Latn-BA" dirty="0"/>
              <a:t>godin</a:t>
            </a:r>
            <a:r>
              <a:rPr lang="en-US" dirty="0"/>
              <a:t>a</a:t>
            </a:r>
            <a:r>
              <a:rPr lang="bs-Latn-BA" dirty="0"/>
              <a:t> 1984.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bs-Latn-BA" dirty="0"/>
              <a:t>SAD </a:t>
            </a:r>
            <a:r>
              <a:rPr lang="en-US" dirty="0"/>
              <a:t>je </a:t>
            </a:r>
            <a:r>
              <a:rPr lang="bs-Latn-BA" dirty="0"/>
              <a:t>dozvolila </a:t>
            </a:r>
            <a:r>
              <a:rPr lang="en-US" i="1" dirty="0"/>
              <a:t>Corrections Corporation of America</a:t>
            </a:r>
            <a:r>
              <a:rPr lang="en-US" dirty="0"/>
              <a:t> (CCA) </a:t>
            </a:r>
            <a:r>
              <a:rPr lang="en-US" dirty="0" err="1"/>
              <a:t>preuzimanje</a:t>
            </a:r>
            <a:r>
              <a:rPr lang="en-US" dirty="0"/>
              <a:t> </a:t>
            </a:r>
            <a:r>
              <a:rPr lang="en-US" dirty="0" err="1"/>
              <a:t>kontrole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upravljanjem</a:t>
            </a:r>
            <a:r>
              <a:rPr lang="en-US" dirty="0"/>
              <a:t> </a:t>
            </a:r>
            <a:r>
              <a:rPr lang="en-US" dirty="0" err="1"/>
              <a:t>zatvora</a:t>
            </a:r>
            <a:r>
              <a:rPr lang="en-US" dirty="0"/>
              <a:t> u </a:t>
            </a:r>
            <a:r>
              <a:rPr lang="en-US" dirty="0" err="1"/>
              <a:t>okrugu</a:t>
            </a:r>
            <a:r>
              <a:rPr lang="en-US" dirty="0"/>
              <a:t> Hamilton u </a:t>
            </a:r>
            <a:r>
              <a:rPr lang="en-US" dirty="0" err="1"/>
              <a:t>Tenesiju</a:t>
            </a:r>
            <a:r>
              <a:rPr lang="en-US" dirty="0"/>
              <a:t>. 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smatra</a:t>
            </a:r>
            <a:r>
              <a:rPr lang="en-US" dirty="0"/>
              <a:t> se </a:t>
            </a:r>
            <a:r>
              <a:rPr lang="en-US" dirty="0" err="1"/>
              <a:t>prvim</a:t>
            </a:r>
            <a:r>
              <a:rPr lang="en-US" dirty="0"/>
              <a:t> </a:t>
            </a:r>
            <a:r>
              <a:rPr lang="en-US" dirty="0" err="1"/>
              <a:t>ugovorom</a:t>
            </a:r>
            <a:r>
              <a:rPr lang="en-US" dirty="0"/>
              <a:t> </a:t>
            </a:r>
            <a:r>
              <a:rPr lang="en-US" dirty="0" err="1"/>
              <a:t>kojim</a:t>
            </a:r>
            <a:r>
              <a:rPr lang="en-US" dirty="0"/>
              <a:t> je </a:t>
            </a:r>
            <a:r>
              <a:rPr lang="en-US" dirty="0" err="1"/>
              <a:t>država</a:t>
            </a:r>
            <a:r>
              <a:rPr lang="en-US" dirty="0"/>
              <a:t> </a:t>
            </a:r>
            <a:r>
              <a:rPr lang="en-US" dirty="0" err="1"/>
              <a:t>dala</a:t>
            </a:r>
            <a:r>
              <a:rPr lang="en-US" dirty="0"/>
              <a:t> </a:t>
            </a:r>
            <a:r>
              <a:rPr lang="en-US" dirty="0" err="1"/>
              <a:t>dozvolu</a:t>
            </a:r>
            <a:r>
              <a:rPr lang="en-US" dirty="0"/>
              <a:t> </a:t>
            </a:r>
            <a:r>
              <a:rPr lang="en-US" dirty="0" err="1"/>
              <a:t>privatnoj</a:t>
            </a:r>
            <a:r>
              <a:rPr lang="en-US" dirty="0"/>
              <a:t> </a:t>
            </a:r>
            <a:r>
              <a:rPr lang="en-US" dirty="0" err="1"/>
              <a:t>kompaniji</a:t>
            </a:r>
            <a:r>
              <a:rPr lang="en-US" dirty="0"/>
              <a:t> da u </a:t>
            </a:r>
            <a:r>
              <a:rPr lang="en-US" dirty="0" err="1"/>
              <a:t>potpunosti</a:t>
            </a:r>
            <a:r>
              <a:rPr lang="en-US" dirty="0"/>
              <a:t> </a:t>
            </a:r>
            <a:r>
              <a:rPr lang="en-US" dirty="0" err="1"/>
              <a:t>preuzme</a:t>
            </a:r>
            <a:r>
              <a:rPr lang="en-US" dirty="0"/>
              <a:t> </a:t>
            </a:r>
            <a:r>
              <a:rPr lang="en-US" dirty="0" err="1"/>
              <a:t>upravljanje</a:t>
            </a:r>
            <a:r>
              <a:rPr lang="en-US" dirty="0"/>
              <a:t> </a:t>
            </a:r>
            <a:r>
              <a:rPr lang="en-US" dirty="0" err="1"/>
              <a:t>zatvorom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56900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1ED5A-3A8A-4BF5-923F-419536662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774" y="639315"/>
            <a:ext cx="8610600" cy="1293028"/>
          </a:xfrm>
        </p:spPr>
        <p:txBody>
          <a:bodyPr/>
          <a:lstStyle/>
          <a:p>
            <a:pPr algn="ctr"/>
            <a:r>
              <a:rPr lang="en-US" dirty="0"/>
              <a:t>SAD: REAKCIJE JAVNOSTI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FB4FA-F1E1-4C1C-A5D6-EC0AA1E28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s-Latn-BA" dirty="0"/>
              <a:t>Javnost je konstanto izražavala svoju zabrinutost u vezi nekih pitanja: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bs-Latn-BA" dirty="0"/>
              <a:t>Smatraju da je provođenje pravde jedna od osnovnih funkcija vlasti</a:t>
            </a:r>
            <a:endParaRPr lang="en-US" dirty="0"/>
          </a:p>
          <a:p>
            <a:pPr lvl="0">
              <a:lnSpc>
                <a:spcPct val="150000"/>
              </a:lnSpc>
            </a:pPr>
            <a:r>
              <a:rPr lang="bs-Latn-BA" dirty="0"/>
              <a:t>brinu da će privatni zatvori zadržati samo „najbolje“ zatvorenike, a ostale poslati državnim zatvorima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bs-Latn-BA" dirty="0"/>
              <a:t>briga da će se povećati korupcija, brutalnost, te samim tim smanjiti kvaliteta ugovorenih usluga.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6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35204-5C02-424B-8D5F-C9032750D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055" y="480355"/>
            <a:ext cx="8610600" cy="1293028"/>
          </a:xfrm>
        </p:spPr>
        <p:txBody>
          <a:bodyPr/>
          <a:lstStyle/>
          <a:p>
            <a:pPr algn="ctr"/>
            <a:r>
              <a:rPr lang="bs-Latn-BA" dirty="0"/>
              <a:t>PRIVATNI ZATVORI U SAD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57D20-E0BB-4C71-AD43-C27B9334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bs-Latn-BA" dirty="0"/>
              <a:t>2016. godine-</a:t>
            </a:r>
            <a:r>
              <a:rPr lang="en-US" dirty="0" err="1"/>
              <a:t>Izvješće</a:t>
            </a:r>
            <a:r>
              <a:rPr lang="en-US" dirty="0"/>
              <a:t> </a:t>
            </a:r>
            <a:r>
              <a:rPr lang="en-US" dirty="0" err="1"/>
              <a:t>Ministarstva</a:t>
            </a:r>
            <a:r>
              <a:rPr lang="en-US" dirty="0"/>
              <a:t> </a:t>
            </a:r>
            <a:r>
              <a:rPr lang="en-US" dirty="0" err="1"/>
              <a:t>pravosuđa</a:t>
            </a:r>
            <a:r>
              <a:rPr lang="en-US" dirty="0"/>
              <a:t> </a:t>
            </a:r>
            <a:endParaRPr lang="bs-Latn-BA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u </a:t>
            </a:r>
            <a:r>
              <a:rPr lang="en-US" dirty="0" err="1"/>
              <a:t>privatnim</a:t>
            </a:r>
            <a:r>
              <a:rPr lang="en-US" dirty="0"/>
              <a:t> </a:t>
            </a:r>
            <a:r>
              <a:rPr lang="en-US" dirty="0" err="1"/>
              <a:t>zatvorima</a:t>
            </a:r>
            <a:r>
              <a:rPr lang="en-US" dirty="0"/>
              <a:t> </a:t>
            </a:r>
            <a:r>
              <a:rPr lang="en-US" dirty="0" err="1"/>
              <a:t>mnogo</a:t>
            </a:r>
            <a:r>
              <a:rPr lang="en-US" dirty="0"/>
              <a:t> </a:t>
            </a:r>
            <a:r>
              <a:rPr lang="en-US" dirty="0" err="1"/>
              <a:t>lošiji</a:t>
            </a:r>
            <a:r>
              <a:rPr lang="en-US" dirty="0"/>
              <a:t> </a:t>
            </a:r>
            <a:r>
              <a:rPr lang="en-US" dirty="0" err="1"/>
              <a:t>uvjeti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za </a:t>
            </a:r>
            <a:r>
              <a:rPr lang="en-US" dirty="0" err="1"/>
              <a:t>zatvorenike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za </a:t>
            </a:r>
            <a:r>
              <a:rPr lang="en-US" dirty="0" err="1"/>
              <a:t>stražare</a:t>
            </a:r>
            <a:r>
              <a:rPr lang="en-US" dirty="0"/>
              <a:t>, </a:t>
            </a:r>
            <a:r>
              <a:rPr lang="en-US" dirty="0" err="1"/>
              <a:t>nego</a:t>
            </a:r>
            <a:r>
              <a:rPr lang="en-US" dirty="0"/>
              <a:t> u </a:t>
            </a:r>
            <a:r>
              <a:rPr lang="en-US" dirty="0" err="1"/>
              <a:t>dr</a:t>
            </a:r>
            <a:r>
              <a:rPr lang="bs-Latn-BA" dirty="0"/>
              <a:t>žavnim</a:t>
            </a:r>
          </a:p>
          <a:p>
            <a:pPr>
              <a:lnSpc>
                <a:spcPct val="150000"/>
              </a:lnSpc>
            </a:pPr>
            <a:r>
              <a:rPr lang="en-US" dirty="0"/>
              <a:t>2018. </a:t>
            </a:r>
            <a:r>
              <a:rPr lang="en-US" dirty="0" err="1"/>
              <a:t>godine</a:t>
            </a:r>
            <a:r>
              <a:rPr lang="en-US" dirty="0"/>
              <a:t> </a:t>
            </a:r>
            <a:r>
              <a:rPr lang="bs-Latn-BA" dirty="0"/>
              <a:t>u medijima se pojavljuju </a:t>
            </a:r>
            <a:r>
              <a:rPr lang="en-US" dirty="0" err="1"/>
              <a:t>uznemirujuće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o </a:t>
            </a:r>
            <a:r>
              <a:rPr lang="en-US" dirty="0" err="1"/>
              <a:t>nasilju</a:t>
            </a:r>
            <a:r>
              <a:rPr lang="en-US" dirty="0"/>
              <a:t> u </a:t>
            </a:r>
            <a:r>
              <a:rPr lang="en-US" dirty="0" err="1"/>
              <a:t>privatnim</a:t>
            </a:r>
            <a:r>
              <a:rPr lang="en-US" dirty="0"/>
              <a:t> </a:t>
            </a:r>
            <a:r>
              <a:rPr lang="en-US" dirty="0" err="1"/>
              <a:t>zatvorima</a:t>
            </a:r>
            <a:endParaRPr lang="bs-Latn-BA" dirty="0"/>
          </a:p>
          <a:p>
            <a:pPr>
              <a:lnSpc>
                <a:spcPct val="150000"/>
              </a:lnSpc>
            </a:pPr>
            <a:r>
              <a:rPr lang="bs-Latn-BA" dirty="0"/>
              <a:t>2019. u </a:t>
            </a:r>
            <a:r>
              <a:rPr lang="en-US" dirty="0" err="1"/>
              <a:t>Kalifornij</a:t>
            </a:r>
            <a:r>
              <a:rPr lang="bs-Latn-BA" dirty="0"/>
              <a:t>i se usvaja Z</a:t>
            </a:r>
            <a:r>
              <a:rPr lang="en-US" dirty="0" err="1"/>
              <a:t>akon</a:t>
            </a:r>
            <a:r>
              <a:rPr lang="en-US" dirty="0"/>
              <a:t> o </a:t>
            </a:r>
            <a:r>
              <a:rPr lang="en-US" dirty="0" err="1"/>
              <a:t>ukidanju</a:t>
            </a:r>
            <a:r>
              <a:rPr lang="en-US" dirty="0"/>
              <a:t> </a:t>
            </a:r>
            <a:r>
              <a:rPr lang="en-US" dirty="0" err="1"/>
              <a:t>privatnih</a:t>
            </a:r>
            <a:r>
              <a:rPr lang="en-US" dirty="0"/>
              <a:t> </a:t>
            </a:r>
            <a:r>
              <a:rPr lang="en-US" dirty="0" err="1"/>
              <a:t>zatvora</a:t>
            </a:r>
            <a:endParaRPr lang="bs-Latn-BA" dirty="0"/>
          </a:p>
          <a:p>
            <a:pPr>
              <a:lnSpc>
                <a:spcPct val="150000"/>
              </a:lnSpc>
            </a:pPr>
            <a:r>
              <a:rPr lang="en-US" dirty="0"/>
              <a:t>New York, Illinois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Nevad</a:t>
            </a:r>
            <a:r>
              <a:rPr lang="bs-Latn-BA" dirty="0"/>
              <a:t>a su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zabranil</a:t>
            </a:r>
            <a:r>
              <a:rPr lang="bs-Latn-BA" dirty="0"/>
              <a:t>i</a:t>
            </a:r>
            <a:r>
              <a:rPr lang="en-US" dirty="0"/>
              <a:t> </a:t>
            </a:r>
            <a:r>
              <a:rPr lang="en-US" dirty="0" err="1"/>
              <a:t>privatne</a:t>
            </a:r>
            <a:r>
              <a:rPr lang="en-US" dirty="0"/>
              <a:t> </a:t>
            </a:r>
            <a:r>
              <a:rPr lang="en-US" dirty="0" err="1"/>
              <a:t>zatvore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5713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847BF-6651-4547-B747-D3A9E6F39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82" y="568036"/>
            <a:ext cx="11180618" cy="1489365"/>
          </a:xfrm>
        </p:spPr>
        <p:txBody>
          <a:bodyPr/>
          <a:lstStyle/>
          <a:p>
            <a:pPr algn="ctr"/>
            <a:r>
              <a:rPr lang="bs-Latn-BA" dirty="0"/>
              <a:t>Poređenje privatnih zatvora s državnim u sad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537CDB8-50B5-44A7-B200-A1A323625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bs-Latn-BA" dirty="0"/>
              <a:t>istraživanjima privatnih zatvora iz 2013. i poređenja sa državnim, inspekcija je došla do sljedećih podataka:</a:t>
            </a:r>
          </a:p>
          <a:p>
            <a:pPr>
              <a:lnSpc>
                <a:spcPct val="150000"/>
              </a:lnSpc>
            </a:pPr>
            <a:r>
              <a:rPr lang="bs-Latn-BA" dirty="0"/>
              <a:t>Zatvorske tuče su češće u privatnim zatvorima za 40</a:t>
            </a:r>
            <a:r>
              <a:rPr lang="en-US" dirty="0"/>
              <a:t>% </a:t>
            </a:r>
            <a:endParaRPr lang="bs-Latn-BA" dirty="0"/>
          </a:p>
          <a:p>
            <a:pPr>
              <a:lnSpc>
                <a:spcPct val="150000"/>
              </a:lnSpc>
            </a:pPr>
            <a:r>
              <a:rPr lang="en-US" dirty="0" err="1"/>
              <a:t>uznemiravanja</a:t>
            </a:r>
            <a:r>
              <a:rPr lang="en-US" dirty="0"/>
              <a:t> </a:t>
            </a:r>
            <a:r>
              <a:rPr lang="bs-Latn-BA" dirty="0"/>
              <a:t>za</a:t>
            </a:r>
            <a:r>
              <a:rPr lang="en-US" dirty="0"/>
              <a:t>100% </a:t>
            </a:r>
            <a:endParaRPr lang="bs-Latn-BA" dirty="0"/>
          </a:p>
          <a:p>
            <a:pPr>
              <a:lnSpc>
                <a:spcPct val="150000"/>
              </a:lnSpc>
            </a:pPr>
            <a:r>
              <a:rPr lang="en-US" dirty="0"/>
              <a:t>187% </a:t>
            </a:r>
            <a:r>
              <a:rPr lang="en-US" dirty="0" err="1"/>
              <a:t>napadi</a:t>
            </a:r>
            <a:r>
              <a:rPr lang="en-US" dirty="0"/>
              <a:t> </a:t>
            </a:r>
            <a:r>
              <a:rPr lang="en-US" dirty="0" err="1"/>
              <a:t>zatvorenika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zaposlenike</a:t>
            </a:r>
            <a:r>
              <a:rPr lang="en-US" dirty="0"/>
              <a:t> </a:t>
            </a:r>
            <a:r>
              <a:rPr lang="en-US" dirty="0" err="1"/>
              <a:t>zatvora</a:t>
            </a:r>
            <a:endParaRPr lang="bs-Latn-BA" dirty="0"/>
          </a:p>
          <a:p>
            <a:pPr>
              <a:lnSpc>
                <a:spcPct val="150000"/>
              </a:lnSpc>
            </a:pPr>
            <a:r>
              <a:rPr lang="en-US" dirty="0"/>
              <a:t>305% </a:t>
            </a:r>
            <a:r>
              <a:rPr lang="bs-Latn-BA" dirty="0"/>
              <a:t>češći sukobi između zatvorenika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631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E0603-17F4-4E11-BFB7-3D5ACD7C9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255" y="584264"/>
            <a:ext cx="9982200" cy="1293028"/>
          </a:xfrm>
        </p:spPr>
        <p:txBody>
          <a:bodyPr/>
          <a:lstStyle/>
          <a:p>
            <a:r>
              <a:rPr lang="bs-Latn-BA" dirty="0"/>
              <a:t>Privatni zatvori u velikoj britaniji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1259B-6DB6-4147-9208-C728EC269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bs-Latn-BA" dirty="0"/>
              <a:t>Razlozi davanja dozvola privatnim zatvorima?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/>
              <a:t>Opć</a:t>
            </a:r>
            <a:r>
              <a:rPr lang="bs-Latn-BA" dirty="0"/>
              <a:t>a </a:t>
            </a:r>
            <a:r>
              <a:rPr lang="en-US" dirty="0" err="1"/>
              <a:t>privatizacij</a:t>
            </a:r>
            <a:r>
              <a:rPr lang="bs-Latn-BA" dirty="0"/>
              <a:t>a</a:t>
            </a:r>
            <a:r>
              <a:rPr lang="en-US" dirty="0"/>
              <a:t> </a:t>
            </a:r>
            <a:endParaRPr lang="bs-Latn-BA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/>
              <a:t>preferiranj</a:t>
            </a:r>
            <a:r>
              <a:rPr lang="bs-Latn-BA" dirty="0"/>
              <a:t>e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uveli</a:t>
            </a:r>
            <a:r>
              <a:rPr lang="en-US" dirty="0"/>
              <a:t> </a:t>
            </a:r>
            <a:r>
              <a:rPr lang="en-US" dirty="0" err="1"/>
              <a:t>konzervativci</a:t>
            </a:r>
            <a:endParaRPr lang="bs-Latn-BA" dirty="0"/>
          </a:p>
          <a:p>
            <a:pPr>
              <a:lnSpc>
                <a:spcPct val="150000"/>
              </a:lnSpc>
            </a:pPr>
            <a:r>
              <a:rPr lang="en-US" dirty="0" err="1"/>
              <a:t>Cijena</a:t>
            </a:r>
            <a:r>
              <a:rPr lang="en-US" dirty="0"/>
              <a:t> po </a:t>
            </a:r>
            <a:r>
              <a:rPr lang="en-US" dirty="0" err="1"/>
              <a:t>zatvoreniku</a:t>
            </a:r>
            <a:r>
              <a:rPr lang="en-US" dirty="0"/>
              <a:t>,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teret</a:t>
            </a:r>
            <a:r>
              <a:rPr lang="en-US" dirty="0"/>
              <a:t> </a:t>
            </a:r>
            <a:r>
              <a:rPr lang="en-US" dirty="0" err="1"/>
              <a:t>poreznih</a:t>
            </a:r>
            <a:r>
              <a:rPr lang="en-US" dirty="0"/>
              <a:t> </a:t>
            </a:r>
            <a:r>
              <a:rPr lang="en-US" dirty="0" err="1"/>
              <a:t>obveznika</a:t>
            </a:r>
            <a:r>
              <a:rPr lang="en-US" dirty="0"/>
              <a:t>, </a:t>
            </a:r>
            <a:r>
              <a:rPr lang="en-US" dirty="0" err="1"/>
              <a:t>procjenjena</a:t>
            </a:r>
            <a:r>
              <a:rPr lang="bs-Latn-BA" dirty="0"/>
              <a:t> </a:t>
            </a:r>
            <a:r>
              <a:rPr lang="en-US" dirty="0"/>
              <a:t>je </a:t>
            </a:r>
            <a:r>
              <a:rPr lang="en-US" dirty="0" err="1"/>
              <a:t>na</a:t>
            </a:r>
            <a:r>
              <a:rPr lang="en-US" dirty="0"/>
              <a:t> 25.000 </a:t>
            </a:r>
            <a:r>
              <a:rPr lang="en-US" dirty="0" err="1"/>
              <a:t>funti</a:t>
            </a:r>
            <a:r>
              <a:rPr lang="en-US" dirty="0"/>
              <a:t> </a:t>
            </a:r>
            <a:r>
              <a:rPr lang="en-US" dirty="0" err="1"/>
              <a:t>godišnje</a:t>
            </a:r>
            <a:r>
              <a:rPr lang="en-US" dirty="0"/>
              <a:t>. </a:t>
            </a:r>
            <a:endParaRPr lang="bs-Latn-BA" dirty="0"/>
          </a:p>
          <a:p>
            <a:pPr>
              <a:lnSpc>
                <a:spcPct val="150000"/>
              </a:lnSpc>
            </a:pPr>
            <a:r>
              <a:rPr lang="bs-Latn-BA" dirty="0"/>
              <a:t>Očekivanja od privatnih zatvora nisu ispunjena, kako u SAD, tako ni u Velikoj Britaniji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475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7E048-1A3F-4A50-BBB4-3D07472D7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164" y="494210"/>
            <a:ext cx="10245436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i="1" dirty="0"/>
              <a:t>LA CATEDRAL</a:t>
            </a:r>
            <a:r>
              <a:rPr lang="bs-Latn-BA" dirty="0"/>
              <a:t>-NAJPOZNATIJI PRIVATNI ZATVOR</a:t>
            </a:r>
            <a:br>
              <a:rPr lang="bs-Latn-BA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D3E6F-CD85-4396-ADC1-196DB6EE2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Izgrađen</a:t>
            </a:r>
            <a:r>
              <a:rPr lang="en-US" dirty="0"/>
              <a:t> je 1991.</a:t>
            </a:r>
            <a:r>
              <a:rPr lang="bs-Latn-BA" dirty="0"/>
              <a:t> </a:t>
            </a:r>
            <a:r>
              <a:rPr lang="en-US" dirty="0"/>
              <a:t>po </a:t>
            </a:r>
            <a:r>
              <a:rPr lang="en-US" dirty="0" err="1"/>
              <a:t>naredbi</a:t>
            </a:r>
            <a:r>
              <a:rPr lang="en-US" dirty="0"/>
              <a:t> </a:t>
            </a:r>
            <a:r>
              <a:rPr lang="en-US" dirty="0" err="1"/>
              <a:t>Pabla</a:t>
            </a:r>
            <a:r>
              <a:rPr lang="en-US" dirty="0"/>
              <a:t> </a:t>
            </a:r>
            <a:r>
              <a:rPr lang="en-US" dirty="0" err="1"/>
              <a:t>Escobara</a:t>
            </a:r>
            <a:endParaRPr lang="bs-Latn-BA" dirty="0"/>
          </a:p>
          <a:p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luksuznog</a:t>
            </a:r>
            <a:r>
              <a:rPr lang="en-US" dirty="0"/>
              <a:t> </a:t>
            </a:r>
            <a:r>
              <a:rPr lang="en-US" dirty="0" err="1"/>
              <a:t>uređenja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bogatog</a:t>
            </a:r>
            <a:r>
              <a:rPr lang="en-US" dirty="0"/>
              <a:t> </a:t>
            </a:r>
            <a:r>
              <a:rPr lang="en-US" dirty="0" err="1"/>
              <a:t>sadržaja</a:t>
            </a:r>
            <a:r>
              <a:rPr lang="en-US" dirty="0"/>
              <a:t>, </a:t>
            </a:r>
            <a:r>
              <a:rPr lang="en-US" dirty="0" err="1"/>
              <a:t>nazivan</a:t>
            </a:r>
            <a:r>
              <a:rPr lang="en-US" dirty="0"/>
              <a:t> je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“</a:t>
            </a:r>
            <a:r>
              <a:rPr lang="en-US" i="1" dirty="0"/>
              <a:t>Hotel Escobar</a:t>
            </a:r>
            <a:r>
              <a:rPr lang="en-US" dirty="0"/>
              <a:t>” </a:t>
            </a:r>
            <a:r>
              <a:rPr lang="en-US" dirty="0" err="1"/>
              <a:t>ili</a:t>
            </a:r>
            <a:r>
              <a:rPr lang="en-US" dirty="0"/>
              <a:t> “</a:t>
            </a:r>
            <a:r>
              <a:rPr lang="en-US" i="1" dirty="0"/>
              <a:t>Club Medellin</a:t>
            </a:r>
            <a:r>
              <a:rPr lang="en-US" dirty="0"/>
              <a:t>”</a:t>
            </a:r>
            <a:endParaRPr lang="bs-Latn-BA" dirty="0"/>
          </a:p>
          <a:p>
            <a:r>
              <a:rPr lang="en-US" dirty="0"/>
              <a:t>Escobar je </a:t>
            </a:r>
            <a:r>
              <a:rPr lang="en-US" dirty="0" err="1"/>
              <a:t>zapravo</a:t>
            </a:r>
            <a:r>
              <a:rPr lang="en-US" dirty="0"/>
              <a:t> </a:t>
            </a:r>
            <a:r>
              <a:rPr lang="en-US" dirty="0" err="1"/>
              <a:t>uživao</a:t>
            </a:r>
            <a:r>
              <a:rPr lang="en-US" dirty="0"/>
              <a:t> u </a:t>
            </a:r>
            <a:r>
              <a:rPr lang="en-US" dirty="0" err="1"/>
              <a:t>svom</a:t>
            </a:r>
            <a:r>
              <a:rPr lang="en-US" dirty="0"/>
              <a:t> </a:t>
            </a:r>
            <a:r>
              <a:rPr lang="en-US" dirty="0" err="1"/>
              <a:t>zatvoru</a:t>
            </a:r>
            <a:r>
              <a:rPr lang="en-US" dirty="0"/>
              <a:t>. </a:t>
            </a:r>
            <a:endParaRPr lang="bs-Latn-BA" dirty="0"/>
          </a:p>
          <a:p>
            <a:r>
              <a:rPr lang="bs-Latn-BA" dirty="0"/>
              <a:t>Unutar zatvora imao je </a:t>
            </a:r>
            <a:r>
              <a:rPr lang="en-US" dirty="0" err="1"/>
              <a:t>vodeni</a:t>
            </a:r>
            <a:r>
              <a:rPr lang="en-US" dirty="0"/>
              <a:t> </a:t>
            </a:r>
            <a:r>
              <a:rPr lang="en-US" dirty="0" err="1"/>
              <a:t>krevet</a:t>
            </a:r>
            <a:r>
              <a:rPr lang="en-US" dirty="0"/>
              <a:t>, </a:t>
            </a:r>
            <a:r>
              <a:rPr lang="en-US" dirty="0" err="1"/>
              <a:t>kućn</a:t>
            </a:r>
            <a:r>
              <a:rPr lang="bs-Latn-BA" dirty="0"/>
              <a:t>o</a:t>
            </a:r>
            <a:r>
              <a:rPr lang="en-US" dirty="0"/>
              <a:t> </a:t>
            </a:r>
            <a:r>
              <a:rPr lang="en-US" dirty="0" err="1"/>
              <a:t>kino</a:t>
            </a:r>
            <a:r>
              <a:rPr lang="en-US" dirty="0"/>
              <a:t>, </a:t>
            </a:r>
            <a:r>
              <a:rPr lang="en-US" dirty="0" err="1"/>
              <a:t>diskotek</a:t>
            </a:r>
            <a:r>
              <a:rPr lang="bs-Latn-BA" dirty="0"/>
              <a:t>u</a:t>
            </a:r>
            <a:r>
              <a:rPr lang="en-US" dirty="0"/>
              <a:t>, bar, </a:t>
            </a:r>
            <a:r>
              <a:rPr lang="en-US" dirty="0" err="1"/>
              <a:t>vodopad</a:t>
            </a:r>
            <a:r>
              <a:rPr lang="en-US" dirty="0"/>
              <a:t>, </a:t>
            </a:r>
            <a:r>
              <a:rPr lang="en-US" dirty="0" err="1"/>
              <a:t>fudbalsk</a:t>
            </a:r>
            <a:r>
              <a:rPr lang="bs-Latn-BA" dirty="0"/>
              <a:t>o</a:t>
            </a:r>
            <a:r>
              <a:rPr lang="en-US" dirty="0"/>
              <a:t> </a:t>
            </a:r>
            <a:r>
              <a:rPr lang="en-US" dirty="0" err="1"/>
              <a:t>igralište</a:t>
            </a:r>
            <a:r>
              <a:rPr lang="en-US" dirty="0"/>
              <a:t>, </a:t>
            </a:r>
            <a:r>
              <a:rPr lang="en-US" dirty="0" err="1"/>
              <a:t>teretan</a:t>
            </a:r>
            <a:r>
              <a:rPr lang="bs-Latn-BA" dirty="0"/>
              <a:t>u</a:t>
            </a:r>
            <a:r>
              <a:rPr lang="en-US" dirty="0"/>
              <a:t>, </a:t>
            </a:r>
            <a:r>
              <a:rPr lang="bs-Latn-BA" dirty="0"/>
              <a:t>sobu</a:t>
            </a:r>
            <a:r>
              <a:rPr lang="en-US" dirty="0"/>
              <a:t> za </a:t>
            </a:r>
            <a:r>
              <a:rPr lang="en-US" dirty="0" err="1"/>
              <a:t>bilijar</a:t>
            </a:r>
            <a:r>
              <a:rPr lang="en-US" dirty="0"/>
              <a:t>, </a:t>
            </a:r>
            <a:r>
              <a:rPr lang="en-US" dirty="0" err="1"/>
              <a:t>molitven</a:t>
            </a:r>
            <a:r>
              <a:rPr lang="bs-Latn-BA" dirty="0"/>
              <a:t>u</a:t>
            </a:r>
            <a:r>
              <a:rPr lang="en-US" dirty="0"/>
              <a:t> sob</a:t>
            </a:r>
            <a:r>
              <a:rPr lang="bs-Latn-BA"/>
              <a:t>u</a:t>
            </a:r>
            <a:r>
              <a:rPr lang="en-US"/>
              <a:t>…</a:t>
            </a:r>
            <a:endParaRPr lang="en-US" dirty="0"/>
          </a:p>
          <a:p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1991. </a:t>
            </a:r>
            <a:r>
              <a:rPr lang="en-US" dirty="0" err="1"/>
              <a:t>Godine</a:t>
            </a:r>
            <a:r>
              <a:rPr lang="en-US" dirty="0"/>
              <a:t> Escobar </a:t>
            </a:r>
            <a:r>
              <a:rPr lang="en-US" dirty="0" err="1"/>
              <a:t>ubio</a:t>
            </a:r>
            <a:r>
              <a:rPr lang="en-US" dirty="0"/>
              <a:t> </a:t>
            </a:r>
            <a:r>
              <a:rPr lang="en-US" dirty="0" err="1"/>
              <a:t>četiri</a:t>
            </a:r>
            <a:r>
              <a:rPr lang="en-US" dirty="0"/>
              <a:t> </a:t>
            </a:r>
            <a:r>
              <a:rPr lang="en-US" dirty="0" err="1"/>
              <a:t>poručnika</a:t>
            </a:r>
            <a:r>
              <a:rPr lang="en-US" dirty="0"/>
              <a:t> u </a:t>
            </a:r>
            <a:r>
              <a:rPr lang="en-US" dirty="0" err="1"/>
              <a:t>svom</a:t>
            </a:r>
            <a:r>
              <a:rPr lang="en-US" dirty="0"/>
              <a:t> </a:t>
            </a:r>
            <a:r>
              <a:rPr lang="en-US" dirty="0" err="1"/>
              <a:t>zatvoru</a:t>
            </a:r>
            <a:r>
              <a:rPr lang="en-US" dirty="0"/>
              <a:t>, </a:t>
            </a:r>
            <a:r>
              <a:rPr lang="en-US" dirty="0" err="1"/>
              <a:t>država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je </a:t>
            </a:r>
            <a:r>
              <a:rPr lang="en-US" dirty="0" err="1"/>
              <a:t>preselila</a:t>
            </a:r>
            <a:r>
              <a:rPr lang="en-US" dirty="0"/>
              <a:t> u </a:t>
            </a:r>
            <a:r>
              <a:rPr lang="en-US" dirty="0" err="1"/>
              <a:t>standardni</a:t>
            </a:r>
            <a:r>
              <a:rPr lang="en-US" dirty="0"/>
              <a:t> zatvor</a:t>
            </a:r>
            <a:endParaRPr lang="bs-Latn-BA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972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9416E-57FC-4F3E-9C0B-1E132C47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508" y="584263"/>
            <a:ext cx="10411692" cy="1293028"/>
          </a:xfrm>
        </p:spPr>
        <p:txBody>
          <a:bodyPr>
            <a:normAutofit fontScale="90000"/>
          </a:bodyPr>
          <a:lstStyle/>
          <a:p>
            <a:r>
              <a:rPr lang="bs-Latn-BA" i="1" dirty="0"/>
              <a:t>LA CATEDRAL</a:t>
            </a:r>
            <a:r>
              <a:rPr lang="bs-Latn-BA" dirty="0"/>
              <a:t>-NAJPOZNATIJI PRIVATNI ZATVOR</a:t>
            </a:r>
            <a:br>
              <a:rPr lang="bs-Latn-BA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63A80-0E54-4650-8DF4-BF8D0A076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37" y="1546183"/>
            <a:ext cx="7384472" cy="440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30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97AD6-C0AE-4B08-9BFF-DE1E1431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836" y="418089"/>
            <a:ext cx="10169237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i="1" dirty="0"/>
              <a:t>LA CATEDRAL</a:t>
            </a:r>
            <a:r>
              <a:rPr lang="bs-Latn-BA" dirty="0"/>
              <a:t>-NAJPOZNATIJI PRIVATNI ZATVOR</a:t>
            </a:r>
            <a:br>
              <a:rPr lang="bs-Latn-BA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7D6D92-8692-4498-A4E9-02E332A732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3" y="1997509"/>
            <a:ext cx="5919030" cy="444240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578836-819C-4F84-9649-BF3A2581D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39" y="2486892"/>
            <a:ext cx="5651351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43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1D151-F2D4-4D2E-8333-329D77A25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982" y="424937"/>
            <a:ext cx="8610600" cy="1293028"/>
          </a:xfrm>
        </p:spPr>
        <p:txBody>
          <a:bodyPr/>
          <a:lstStyle/>
          <a:p>
            <a:pPr algn="ctr"/>
            <a:r>
              <a:rPr lang="bs-Latn-BA" dirty="0"/>
              <a:t>Privatni zatvori u svijetu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6EC6A-DD17-41DB-ACC9-92523DACE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err="1"/>
              <a:t>Koncept</a:t>
            </a:r>
            <a:r>
              <a:rPr lang="en-US" dirty="0"/>
              <a:t> </a:t>
            </a:r>
            <a:r>
              <a:rPr lang="en-US" dirty="0" err="1"/>
              <a:t>privatnih</a:t>
            </a:r>
            <a:r>
              <a:rPr lang="en-US" dirty="0"/>
              <a:t> </a:t>
            </a:r>
            <a:r>
              <a:rPr lang="en-US" dirty="0" err="1"/>
              <a:t>zatvora</a:t>
            </a:r>
            <a:r>
              <a:rPr lang="en-US" dirty="0"/>
              <a:t> </a:t>
            </a:r>
            <a:r>
              <a:rPr lang="en-US" dirty="0" err="1"/>
              <a:t>vremenom</a:t>
            </a:r>
            <a:r>
              <a:rPr lang="en-US" dirty="0"/>
              <a:t> je </a:t>
            </a:r>
            <a:r>
              <a:rPr lang="en-US" dirty="0" err="1"/>
              <a:t>postao</a:t>
            </a:r>
            <a:r>
              <a:rPr lang="en-US" dirty="0"/>
              <a:t> </a:t>
            </a:r>
            <a:r>
              <a:rPr lang="en-US" dirty="0" err="1"/>
              <a:t>prihvaćen</a:t>
            </a:r>
            <a:r>
              <a:rPr lang="en-US" dirty="0"/>
              <a:t> u </a:t>
            </a:r>
            <a:r>
              <a:rPr lang="en-US" dirty="0" err="1"/>
              <a:t>zemljama</a:t>
            </a:r>
            <a:r>
              <a:rPr lang="en-US" dirty="0"/>
              <a:t> </a:t>
            </a:r>
            <a:r>
              <a:rPr lang="en-US" dirty="0" err="1"/>
              <a:t>poput</a:t>
            </a:r>
            <a:r>
              <a:rPr lang="en-US" dirty="0"/>
              <a:t> </a:t>
            </a:r>
            <a:r>
              <a:rPr lang="en-US" dirty="0" err="1"/>
              <a:t>Japana</a:t>
            </a:r>
            <a:r>
              <a:rPr lang="en-US" dirty="0"/>
              <a:t>, </a:t>
            </a:r>
            <a:r>
              <a:rPr lang="en-US" dirty="0" err="1"/>
              <a:t>Francuske</a:t>
            </a:r>
            <a:r>
              <a:rPr lang="en-US" dirty="0"/>
              <a:t>, </a:t>
            </a:r>
            <a:r>
              <a:rPr lang="en-US" dirty="0" err="1"/>
              <a:t>Njemačke</a:t>
            </a:r>
            <a:r>
              <a:rPr lang="en-US" dirty="0"/>
              <a:t>, </a:t>
            </a:r>
            <a:r>
              <a:rPr lang="en-US" dirty="0" err="1"/>
              <a:t>Češke</a:t>
            </a:r>
            <a:r>
              <a:rPr lang="en-US" dirty="0"/>
              <a:t>, </a:t>
            </a:r>
            <a:r>
              <a:rPr lang="en-US" dirty="0" err="1"/>
              <a:t>Poljske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bs-Latn-BA" dirty="0"/>
              <a:t>.</a:t>
            </a:r>
          </a:p>
          <a:p>
            <a:pPr>
              <a:lnSpc>
                <a:spcPct val="150000"/>
              </a:lnSpc>
            </a:pPr>
            <a:r>
              <a:rPr lang="bs-Latn-BA" dirty="0"/>
              <a:t>U </a:t>
            </a:r>
            <a:r>
              <a:rPr lang="en-US" dirty="0" err="1"/>
              <a:t>posljednje</a:t>
            </a:r>
            <a:r>
              <a:rPr lang="en-US" dirty="0"/>
              <a:t> </a:t>
            </a:r>
            <a:r>
              <a:rPr lang="en-US" dirty="0" err="1"/>
              <a:t>vrijeme</a:t>
            </a:r>
            <a:r>
              <a:rPr lang="en-US" dirty="0"/>
              <a:t> </a:t>
            </a:r>
            <a:r>
              <a:rPr lang="en-US" dirty="0" err="1"/>
              <a:t>povećava</a:t>
            </a:r>
            <a:r>
              <a:rPr lang="en-US" dirty="0"/>
              <a:t> se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privatnih</a:t>
            </a:r>
            <a:r>
              <a:rPr lang="en-US" dirty="0"/>
              <a:t> </a:t>
            </a:r>
            <a:r>
              <a:rPr lang="en-US" dirty="0" err="1"/>
              <a:t>zatvora</a:t>
            </a:r>
            <a:r>
              <a:rPr lang="en-US" dirty="0"/>
              <a:t> u </a:t>
            </a:r>
            <a:r>
              <a:rPr lang="en-US" dirty="0" err="1"/>
              <a:t>zapadnoj</a:t>
            </a:r>
            <a:r>
              <a:rPr lang="en-US" dirty="0"/>
              <a:t> </a:t>
            </a:r>
            <a:r>
              <a:rPr lang="en-US" dirty="0" err="1"/>
              <a:t>Evropi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području</a:t>
            </a:r>
            <a:r>
              <a:rPr lang="en-US" dirty="0"/>
              <a:t> </a:t>
            </a:r>
            <a:r>
              <a:rPr lang="en-US" dirty="0" err="1"/>
              <a:t>novih</a:t>
            </a:r>
            <a:r>
              <a:rPr lang="en-US" dirty="0"/>
              <a:t> </a:t>
            </a:r>
            <a:r>
              <a:rPr lang="en-US" dirty="0" err="1"/>
              <a:t>članica</a:t>
            </a:r>
            <a:r>
              <a:rPr lang="en-US" dirty="0"/>
              <a:t> </a:t>
            </a:r>
            <a:r>
              <a:rPr lang="en-US" dirty="0" err="1"/>
              <a:t>Evropske</a:t>
            </a:r>
            <a:r>
              <a:rPr lang="en-US" dirty="0"/>
              <a:t> </a:t>
            </a:r>
            <a:r>
              <a:rPr lang="en-US" dirty="0" err="1"/>
              <a:t>unije</a:t>
            </a:r>
            <a:r>
              <a:rPr lang="en-US" dirty="0"/>
              <a:t>. </a:t>
            </a:r>
            <a:endParaRPr lang="bs-Latn-BA" dirty="0"/>
          </a:p>
          <a:p>
            <a:pPr algn="just">
              <a:lnSpc>
                <a:spcPct val="150000"/>
              </a:lnSpc>
            </a:pPr>
            <a:r>
              <a:rPr lang="bs-Latn-BA" dirty="0"/>
              <a:t>U</a:t>
            </a:r>
            <a:r>
              <a:rPr lang="en-US" dirty="0"/>
              <a:t> </a:t>
            </a:r>
            <a:r>
              <a:rPr lang="en-US" dirty="0" err="1"/>
              <a:t>brojnim</a:t>
            </a:r>
            <a:r>
              <a:rPr lang="en-US" dirty="0"/>
              <a:t> </a:t>
            </a:r>
            <a:r>
              <a:rPr lang="en-US" dirty="0" err="1"/>
              <a:t>zemljama</a:t>
            </a:r>
            <a:r>
              <a:rPr lang="en-US" dirty="0"/>
              <a:t> </a:t>
            </a:r>
            <a:r>
              <a:rPr lang="en-US" dirty="0" err="1"/>
              <a:t>tzv</a:t>
            </a:r>
            <a:r>
              <a:rPr lang="en-US" dirty="0"/>
              <a:t>. „</a:t>
            </a:r>
            <a:r>
              <a:rPr lang="en-US" dirty="0" err="1"/>
              <a:t>trećeg</a:t>
            </a:r>
            <a:r>
              <a:rPr lang="en-US" dirty="0"/>
              <a:t> </a:t>
            </a:r>
            <a:r>
              <a:rPr lang="en-US" dirty="0" err="1"/>
              <a:t>svijeta</a:t>
            </a:r>
            <a:r>
              <a:rPr lang="en-US" dirty="0"/>
              <a:t>“, a </a:t>
            </a:r>
            <a:r>
              <a:rPr lang="en-US" dirty="0" err="1"/>
              <a:t>naročito</a:t>
            </a:r>
            <a:r>
              <a:rPr lang="en-US" dirty="0"/>
              <a:t> u </a:t>
            </a:r>
            <a:r>
              <a:rPr lang="bs-Latn-BA" dirty="0"/>
              <a:t>J</a:t>
            </a:r>
            <a:r>
              <a:rPr lang="en-US" dirty="0" err="1"/>
              <a:t>užnoj</a:t>
            </a:r>
            <a:r>
              <a:rPr lang="en-US" dirty="0"/>
              <a:t> </a:t>
            </a:r>
            <a:r>
              <a:rPr lang="en-US" dirty="0" err="1"/>
              <a:t>Americi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bs-Latn-BA" dirty="0"/>
              <a:t>J</a:t>
            </a:r>
            <a:r>
              <a:rPr lang="en-US" dirty="0" err="1"/>
              <a:t>užnoj</a:t>
            </a:r>
            <a:r>
              <a:rPr lang="en-US" dirty="0"/>
              <a:t> </a:t>
            </a:r>
            <a:r>
              <a:rPr lang="en-US" dirty="0" err="1"/>
              <a:t>Africi</a:t>
            </a:r>
            <a:r>
              <a:rPr lang="en-US" dirty="0"/>
              <a:t> </a:t>
            </a:r>
            <a:r>
              <a:rPr lang="en-US" dirty="0" err="1"/>
              <a:t>ovakve</a:t>
            </a:r>
            <a:r>
              <a:rPr lang="en-US" dirty="0"/>
              <a:t> </a:t>
            </a:r>
            <a:r>
              <a:rPr lang="en-US" dirty="0" err="1"/>
              <a:t>ustanove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uveliko</a:t>
            </a:r>
            <a:r>
              <a:rPr lang="en-US" dirty="0"/>
              <a:t> u </a:t>
            </a:r>
            <a:r>
              <a:rPr lang="en-US" dirty="0" err="1"/>
              <a:t>funkciji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u </a:t>
            </a:r>
            <a:r>
              <a:rPr lang="en-US" dirty="0" err="1"/>
              <a:t>fazi</a:t>
            </a:r>
            <a:r>
              <a:rPr lang="en-US" dirty="0"/>
              <a:t> </a:t>
            </a:r>
            <a:r>
              <a:rPr lang="en-US" dirty="0" err="1"/>
              <a:t>planiranja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izgradnje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9495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02F4A-4291-480D-80F1-3B9FC3327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788" y="406154"/>
            <a:ext cx="8610600" cy="1293028"/>
          </a:xfrm>
        </p:spPr>
        <p:txBody>
          <a:bodyPr/>
          <a:lstStyle/>
          <a:p>
            <a:pPr algn="ctr"/>
            <a:r>
              <a:rPr lang="bs-Latn-BA" dirty="0"/>
              <a:t>Privatni zatvori u svijetu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F765C-C958-4A53-BA19-5928369F2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bs-Latn-BA" dirty="0"/>
              <a:t>2000. godine osnovan je prvi privatni zatvor u Izraelu. Međutim, koncept privatnih zatvora je 2009. proglašen protivustavnim.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dirty="0"/>
              <a:t>P</a:t>
            </a:r>
            <a:r>
              <a:rPr lang="bs-Latn-BA" dirty="0"/>
              <a:t>rivatni zatvori u Australiji pokazali znatno bolje rezultate od SAD i Britanije</a:t>
            </a:r>
            <a:r>
              <a:rPr lang="en-US" dirty="0"/>
              <a:t>: </a:t>
            </a:r>
            <a:r>
              <a:rPr lang="bs-Latn-BA" dirty="0"/>
              <a:t>pozitivni odnosi između zatvorenika i zaposenika, manji troškovi nego u državnim zatvorima za skoro 50%, te zatvorenici imaju bolje uslove i veći broj aktivnosti.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79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25D2D-3199-498D-81E6-DA272D233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0091" y="584264"/>
            <a:ext cx="8610600" cy="1293028"/>
          </a:xfrm>
        </p:spPr>
        <p:txBody>
          <a:bodyPr/>
          <a:lstStyle/>
          <a:p>
            <a:pPr algn="ctr"/>
            <a:r>
              <a:rPr lang="bs-Latn-BA" dirty="0"/>
              <a:t>Stanje u bih i regionu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4DF60-4B99-46EF-A391-6EB9746C6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bs-Latn-BA" dirty="0"/>
              <a:t>Na našim prostorima postoje 3 razloga za uvođenje privatnih zatvora:</a:t>
            </a:r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US" dirty="0" err="1"/>
              <a:t>prenatrpanost</a:t>
            </a:r>
            <a:r>
              <a:rPr lang="en-US" dirty="0"/>
              <a:t> </a:t>
            </a:r>
            <a:r>
              <a:rPr lang="en-US" dirty="0" err="1"/>
              <a:t>zatvora</a:t>
            </a:r>
            <a:endParaRPr lang="bs-Latn-BA" dirty="0"/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en-US" dirty="0" err="1"/>
              <a:t>loše</a:t>
            </a:r>
            <a:r>
              <a:rPr lang="en-US" dirty="0"/>
              <a:t> </a:t>
            </a:r>
            <a:r>
              <a:rPr lang="en-US" dirty="0" err="1"/>
              <a:t>upravljanje</a:t>
            </a:r>
            <a:r>
              <a:rPr lang="en-US" dirty="0"/>
              <a:t> </a:t>
            </a:r>
            <a:r>
              <a:rPr lang="en-US" dirty="0" err="1"/>
              <a:t>proizvodnim</a:t>
            </a:r>
            <a:r>
              <a:rPr lang="en-US" dirty="0"/>
              <a:t> </a:t>
            </a:r>
            <a:r>
              <a:rPr lang="en-US" dirty="0" err="1"/>
              <a:t>kapacitetima</a:t>
            </a:r>
            <a:r>
              <a:rPr lang="en-US" dirty="0"/>
              <a:t> u </a:t>
            </a:r>
            <a:r>
              <a:rPr lang="en-US" dirty="0" err="1"/>
              <a:t>ustanovama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zavoda</a:t>
            </a:r>
            <a:endParaRPr lang="bs-Latn-BA" dirty="0"/>
          </a:p>
          <a:p>
            <a:pPr marL="457200" indent="-457200">
              <a:lnSpc>
                <a:spcPct val="160000"/>
              </a:lnSpc>
              <a:buFont typeface="+mj-lt"/>
              <a:buAutoNum type="arabicPeriod"/>
            </a:pPr>
            <a:r>
              <a:rPr lang="bs-Latn-BA" dirty="0"/>
              <a:t>Finansijski problemi</a:t>
            </a:r>
            <a:r>
              <a:rPr lang="en-US" dirty="0"/>
              <a:t>. </a:t>
            </a:r>
            <a:endParaRPr lang="bs-Latn-BA" dirty="0"/>
          </a:p>
          <a:p>
            <a:pPr marL="0" indent="0">
              <a:lnSpc>
                <a:spcPct val="160000"/>
              </a:lnSpc>
              <a:buNone/>
            </a:pP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470234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C69E7-F2BA-4879-8CEB-C191612B8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472" y="639315"/>
            <a:ext cx="8610600" cy="1293028"/>
          </a:xfrm>
        </p:spPr>
        <p:txBody>
          <a:bodyPr/>
          <a:lstStyle/>
          <a:p>
            <a:pPr algn="ctr"/>
            <a:r>
              <a:rPr lang="bs-Latn-BA" dirty="0"/>
              <a:t>Stanje u bih i regionu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40EC2-0C83-49C8-8E60-ACE8927D5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60000"/>
              </a:lnSpc>
            </a:pPr>
            <a:r>
              <a:rPr lang="bs-Latn-BA" dirty="0"/>
              <a:t>N</a:t>
            </a:r>
            <a:r>
              <a:rPr lang="en-US" dirty="0" err="1"/>
              <a:t>eophodno</a:t>
            </a:r>
            <a:r>
              <a:rPr lang="en-US" dirty="0"/>
              <a:t> je </a:t>
            </a:r>
            <a:r>
              <a:rPr lang="en-US" dirty="0" err="1"/>
              <a:t>donošenje</a:t>
            </a:r>
            <a:r>
              <a:rPr lang="en-US" dirty="0"/>
              <a:t> </a:t>
            </a:r>
            <a:r>
              <a:rPr lang="en-US" dirty="0" err="1"/>
              <a:t>odgovarajućeg</a:t>
            </a:r>
            <a:r>
              <a:rPr lang="en-US" dirty="0"/>
              <a:t> </a:t>
            </a:r>
            <a:r>
              <a:rPr lang="en-US" dirty="0" err="1"/>
              <a:t>zakonskog</a:t>
            </a:r>
            <a:r>
              <a:rPr lang="en-US" dirty="0"/>
              <a:t> </a:t>
            </a:r>
            <a:r>
              <a:rPr lang="en-US" dirty="0" err="1"/>
              <a:t>okvira</a:t>
            </a:r>
            <a:endParaRPr lang="bs-Latn-BA" dirty="0"/>
          </a:p>
          <a:p>
            <a:pPr>
              <a:lnSpc>
                <a:spcPct val="160000"/>
              </a:lnSpc>
            </a:pPr>
            <a:r>
              <a:rPr lang="en-US" dirty="0" err="1"/>
              <a:t>jasno</a:t>
            </a:r>
            <a:r>
              <a:rPr lang="en-US" dirty="0"/>
              <a:t> </a:t>
            </a:r>
            <a:r>
              <a:rPr lang="en-US" dirty="0" err="1"/>
              <a:t>definisati</a:t>
            </a:r>
            <a:r>
              <a:rPr lang="en-US" dirty="0"/>
              <a:t> ko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pod </a:t>
            </a:r>
            <a:r>
              <a:rPr lang="en-US" dirty="0" err="1"/>
              <a:t>kojim</a:t>
            </a:r>
            <a:r>
              <a:rPr lang="en-US" dirty="0"/>
              <a:t> </a:t>
            </a:r>
            <a:r>
              <a:rPr lang="en-US" dirty="0" err="1"/>
              <a:t>uslovima</a:t>
            </a:r>
            <a:r>
              <a:rPr lang="en-US" dirty="0"/>
              <a:t> </a:t>
            </a:r>
            <a:r>
              <a:rPr lang="en-US" dirty="0" err="1"/>
              <a:t>osnovati</a:t>
            </a:r>
            <a:r>
              <a:rPr lang="en-US" dirty="0"/>
              <a:t> </a:t>
            </a:r>
            <a:r>
              <a:rPr lang="en-US" dirty="0" err="1"/>
              <a:t>privatni</a:t>
            </a:r>
            <a:r>
              <a:rPr lang="en-US" dirty="0"/>
              <a:t> </a:t>
            </a:r>
            <a:r>
              <a:rPr lang="en-US" dirty="0" err="1"/>
              <a:t>zatvor</a:t>
            </a:r>
            <a:endParaRPr lang="bs-Latn-BA" dirty="0"/>
          </a:p>
          <a:p>
            <a:pPr>
              <a:lnSpc>
                <a:spcPct val="160000"/>
              </a:lnSpc>
            </a:pP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inspekcijskog</a:t>
            </a:r>
            <a:r>
              <a:rPr lang="en-US" dirty="0"/>
              <a:t> </a:t>
            </a:r>
            <a:r>
              <a:rPr lang="en-US" dirty="0" err="1"/>
              <a:t>nadzora</a:t>
            </a:r>
            <a:r>
              <a:rPr lang="bs-Latn-BA" dirty="0"/>
              <a:t>.</a:t>
            </a:r>
          </a:p>
          <a:p>
            <a:pPr>
              <a:lnSpc>
                <a:spcPct val="160000"/>
              </a:lnSpc>
            </a:pPr>
            <a:r>
              <a:rPr lang="en-US" dirty="0" err="1"/>
              <a:t>Dakako</a:t>
            </a:r>
            <a:r>
              <a:rPr lang="en-US" dirty="0"/>
              <a:t>,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strah</a:t>
            </a:r>
            <a:r>
              <a:rPr lang="en-US" dirty="0"/>
              <a:t> da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korupcija</a:t>
            </a:r>
            <a:r>
              <a:rPr lang="en-US" dirty="0"/>
              <a:t> </a:t>
            </a:r>
            <a:r>
              <a:rPr lang="en-US" dirty="0" err="1"/>
              <a:t>porasti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private </a:t>
            </a:r>
            <a:r>
              <a:rPr lang="en-US" dirty="0" err="1"/>
              <a:t>zatvore</a:t>
            </a:r>
            <a:r>
              <a:rPr lang="bs-Latn-BA" dirty="0"/>
              <a:t>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942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3F841-CF07-46E8-A265-55A9F0AC8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691" y="872836"/>
            <a:ext cx="8347364" cy="4994564"/>
          </a:xfrm>
        </p:spPr>
        <p:txBody>
          <a:bodyPr/>
          <a:lstStyle/>
          <a:p>
            <a:pPr algn="ctr"/>
            <a:r>
              <a:rPr lang="bs-Latn-BA" sz="7200" dirty="0"/>
              <a:t>HVALA NA PAŽNJI!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2227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233</TotalTime>
  <Words>858</Words>
  <Application>Microsoft Office PowerPoint</Application>
  <PresentationFormat>Widescreen</PresentationFormat>
  <Paragraphs>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Century Gothic</vt:lpstr>
      <vt:lpstr>Courier New</vt:lpstr>
      <vt:lpstr>Wingdings</vt:lpstr>
      <vt:lpstr>Vapor Trail</vt:lpstr>
      <vt:lpstr>Privatni zatvori</vt:lpstr>
      <vt:lpstr>PRIVATNI ZATVORI</vt:lpstr>
      <vt:lpstr>PRVI PRIVATNI ZATVORI</vt:lpstr>
      <vt:lpstr>Zašto se otvaraju privatni zatvori?</vt:lpstr>
      <vt:lpstr>POSTUPAK PRIVATIZACIJE</vt:lpstr>
      <vt:lpstr>PRIVATNI ZATVORI</vt:lpstr>
      <vt:lpstr>PowerPoint Presentation</vt:lpstr>
      <vt:lpstr>SAD: MODERNI RAZVOJ</vt:lpstr>
      <vt:lpstr>SAD: REAKCIJE JAVNOSTI</vt:lpstr>
      <vt:lpstr>PRIVATNI ZATVORI U SAD</vt:lpstr>
      <vt:lpstr>Poređenje privatnih zatvora s državnim u sad</vt:lpstr>
      <vt:lpstr>Privatni zatvori u velikoj britaniji</vt:lpstr>
      <vt:lpstr>LA CATEDRAL-NAJPOZNATIJI PRIVATNI ZATVOR </vt:lpstr>
      <vt:lpstr>LA CATEDRAL-NAJPOZNATIJI PRIVATNI ZATVOR </vt:lpstr>
      <vt:lpstr>LA CATEDRAL-NAJPOZNATIJI PRIVATNI ZATVOR </vt:lpstr>
      <vt:lpstr>Privatni zatvori u svijetu</vt:lpstr>
      <vt:lpstr>Privatni zatvori u svijetu</vt:lpstr>
      <vt:lpstr>Stanje u bih i regionu</vt:lpstr>
      <vt:lpstr>Stanje u bih i regionu</vt:lpstr>
      <vt:lpstr>HVALA NA PAŽNJI!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PRIVATNI ZATVORI</dc:title>
  <dc:creator>adla slinic</dc:creator>
  <cp:lastModifiedBy>Ena Gotovuša</cp:lastModifiedBy>
  <cp:revision>17</cp:revision>
  <dcterms:created xsi:type="dcterms:W3CDTF">2020-04-08T03:51:17Z</dcterms:created>
  <dcterms:modified xsi:type="dcterms:W3CDTF">2020-04-24T09:25:20Z</dcterms:modified>
</cp:coreProperties>
</file>