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8" r:id="rId3"/>
    <p:sldId id="283" r:id="rId4"/>
    <p:sldId id="282" r:id="rId5"/>
    <p:sldId id="279" r:id="rId6"/>
    <p:sldId id="280" r:id="rId7"/>
    <p:sldId id="281"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273" r:id="rId26"/>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a:xfrm>
            <a:off x="2692397" y="5037663"/>
            <a:ext cx="5214635" cy="279400"/>
          </a:xfrm>
        </p:spPr>
        <p:txBody>
          <a:bodyPr/>
          <a:lstStyle/>
          <a:p>
            <a:endParaRPr lang="bs-Latn-BA"/>
          </a:p>
        </p:txBody>
      </p:sp>
      <p:sp>
        <p:nvSpPr>
          <p:cNvPr id="6" name="Slide Number Placeholder 5"/>
          <p:cNvSpPr>
            <a:spLocks noGrp="1"/>
          </p:cNvSpPr>
          <p:nvPr>
            <p:ph type="sldNum" sz="quarter" idx="12"/>
          </p:nvPr>
        </p:nvSpPr>
        <p:spPr>
          <a:xfrm>
            <a:off x="8956900" y="5037663"/>
            <a:ext cx="551167" cy="279400"/>
          </a:xfrm>
        </p:spPr>
        <p:txBody>
          <a:bodyPr/>
          <a:lstStyle/>
          <a:p>
            <a:fld id="{C689A65C-79CB-44E3-864D-DC8061B7CEEE}" type="slidenum">
              <a:rPr lang="bs-Latn-BA" smtClean="0"/>
              <a:pPr/>
              <a:t>‹#›</a:t>
            </a:fld>
            <a:endParaRPr lang="bs-Latn-BA"/>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5179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3039249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3166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157848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9432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620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113433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4933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4145075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169666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7818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5198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2616194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6954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192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8012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6780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90B6A3-3679-42C3-A245-BE2CE546FF74}" type="datetimeFigureOut">
              <a:rPr lang="bs-Latn-BA" smtClean="0"/>
              <a:pPr/>
              <a:t>14.04.2020.</a:t>
            </a:fld>
            <a:endParaRPr lang="bs-Latn-BA"/>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bs-Latn-BA"/>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492035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975733" y="3953811"/>
            <a:ext cx="6815669" cy="1032859"/>
          </a:xfrm>
        </p:spPr>
        <p:txBody>
          <a:bodyPr>
            <a:normAutofit fontScale="25000" lnSpcReduction="20000"/>
          </a:bodyPr>
          <a:lstStyle/>
          <a:p>
            <a:pPr lvl="8" algn="l"/>
            <a:r>
              <a:rPr lang="bs-Latn-BA" sz="8000" b="1" dirty="0">
                <a:solidFill>
                  <a:schemeClr val="accent4">
                    <a:lumMod val="75000"/>
                  </a:schemeClr>
                </a:solidFill>
              </a:rPr>
              <a:t>Onlin nastava za 14.4.2020. </a:t>
            </a:r>
          </a:p>
          <a:p>
            <a:pPr lvl="8" algn="just"/>
            <a:endParaRPr lang="bs-Latn-BA" sz="6700" b="1" dirty="0">
              <a:solidFill>
                <a:schemeClr val="accent4">
                  <a:lumMod val="75000"/>
                </a:schemeClr>
              </a:solidFill>
            </a:endParaRPr>
          </a:p>
          <a:p>
            <a:pPr lvl="8" algn="just"/>
            <a:r>
              <a:rPr lang="bs-Latn-BA" sz="6700" b="1" dirty="0">
                <a:solidFill>
                  <a:schemeClr val="accent4">
                    <a:lumMod val="75000"/>
                  </a:schemeClr>
                </a:solidFill>
              </a:rPr>
              <a:t>Doc.dr. Vildana Pleh</a:t>
            </a:r>
          </a:p>
          <a:p>
            <a:pPr lvl="8" algn="just"/>
            <a:endParaRPr lang="bs-Latn-BA" sz="6700" b="1" dirty="0">
              <a:solidFill>
                <a:schemeClr val="accent4">
                  <a:lumMod val="75000"/>
                </a:schemeClr>
              </a:solidFill>
            </a:endParaRPr>
          </a:p>
        </p:txBody>
      </p:sp>
      <p:sp>
        <p:nvSpPr>
          <p:cNvPr id="21505" name="Rectangle 1"/>
          <p:cNvSpPr>
            <a:spLocks noGrp="1" noChangeArrowheads="1"/>
          </p:cNvSpPr>
          <p:nvPr>
            <p:ph type="ctrTitle"/>
          </p:nvPr>
        </p:nvSpPr>
        <p:spPr bwMode="auto">
          <a:xfrm>
            <a:off x="2979738" y="1774825"/>
            <a:ext cx="6627135" cy="206210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Osnovne</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karakteristike</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i </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principi</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br>
              <a:rPr kumimoji="0" lang="hr-HR"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b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izvr</a:t>
            </a:r>
            <a:r>
              <a:rPr kumimoji="0" lang="hr-HR"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š</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enja</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krivi</a:t>
            </a:r>
            <a:r>
              <a:rPr kumimoji="0" lang="hr-HR"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č</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nih</a:t>
            </a:r>
            <a:r>
              <a:rPr kumimoji="0" lang="hr-HR"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alternativnih</a:t>
            </a:r>
            <a:br>
              <a:rPr kumimoji="0" lang="hr-HR"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b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sankcija</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u </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BiH</a:t>
            </a:r>
            <a:endPar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Izvršenje</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mjera</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sigurnosti</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u </a:t>
            </a:r>
            <a:r>
              <a:rPr kumimoji="0" lang="es-ES_tradnl" sz="3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BiH</a:t>
            </a:r>
            <a:r>
              <a:rPr kumimoji="0" lang="es-ES_tradnl" sz="32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endParaRPr kumimoji="0" lang="es-ES_tradnl" sz="3200" b="1"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864756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Uvodni osvrt</a:t>
            </a:r>
          </a:p>
        </p:txBody>
      </p:sp>
      <p:sp>
        <p:nvSpPr>
          <p:cNvPr id="3" name="Content Placeholder 2"/>
          <p:cNvSpPr>
            <a:spLocks noGrp="1"/>
          </p:cNvSpPr>
          <p:nvPr>
            <p:ph idx="1"/>
          </p:nvPr>
        </p:nvSpPr>
        <p:spPr/>
        <p:txBody>
          <a:bodyPr>
            <a:noAutofit/>
          </a:bodyPr>
          <a:lstStyle/>
          <a:p>
            <a:r>
              <a:rPr lang="hr-HR" sz="1800" dirty="0"/>
              <a:t>Poštovane kolegice i kolege, današnja tema obuhvata karakteristike i principe izvršenja krivičnih sankcija i izvršenje mjera sigurnosti, za punoljetne počinioce krivičnih djela, u BiH. Prva sankcija na koju pomislimo kada kažemo krivične sankcije je kazna zatvora. Činjenica da ćemo se u najvećem broju časova baviti upravo izvršenjem kazne zatvora, ovog puta ćemo je samo spomenuti.  </a:t>
            </a:r>
          </a:p>
          <a:p>
            <a:r>
              <a:rPr lang="hr-HR" sz="1800" dirty="0"/>
              <a:t> Međutim, pored uvodnih naznaka, u ovim izlaganjima podsjetiti ćemo se na karakteristike alternativnih modela i to alternativnih sankcija. Posebnu pažnju ćemo posvetiti jednoj koja je “najmlađa” u sistemu alternativnih sankcija u FBIH, za punoljetne osuđenike i </a:t>
            </a:r>
            <a:r>
              <a:rPr lang="hr-HR" sz="1800" b="1" dirty="0"/>
              <a:t>to kućnom zatvoru sa elektronskim nadzorom.</a:t>
            </a:r>
            <a:endParaRPr lang="hr-HR" sz="1800" dirty="0"/>
          </a:p>
          <a:p>
            <a:r>
              <a:rPr lang="hr-HR" sz="1800" dirty="0"/>
              <a:t> Što se tiče mjera sigurnosti posebna pažnja biće posvećena obaveznom psihijatrijskom liječenju i obavezno liječenje o ovisnoti koje će biti izložene kroz odbranu seminarskog rada kolegice Soraje Kobilj.</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a:p>
        </p:txBody>
      </p:sp>
      <p:sp>
        <p:nvSpPr>
          <p:cNvPr id="3" name="Content Placeholder 2"/>
          <p:cNvSpPr>
            <a:spLocks noGrp="1"/>
          </p:cNvSpPr>
          <p:nvPr>
            <p:ph idx="1"/>
          </p:nvPr>
        </p:nvSpPr>
        <p:spPr/>
        <p:txBody>
          <a:bodyPr>
            <a:normAutofit lnSpcReduction="10000"/>
          </a:bodyPr>
          <a:lstStyle/>
          <a:p>
            <a:r>
              <a:rPr lang="hr-HR" dirty="0"/>
              <a:t>Pogled na vrste i karakteristike krivičnih sankcija, u penološkom smislu, je drugačiji i specifičniji u odnosu na druge krivičnopravne nauke, jer se penologija bavi  </a:t>
            </a:r>
            <a:r>
              <a:rPr lang="hr-HR" b="1" dirty="0"/>
              <a:t>djelovanjem individualizirane sankcije na konkretnog učinioca krivičnog djela i ostvarivanju njene svrhe, kroz multidisciplinarni pristup! </a:t>
            </a:r>
          </a:p>
          <a:p>
            <a:r>
              <a:rPr lang="hr-HR" dirty="0"/>
              <a:t>Tražeći odgovore na to da li je konretna mjera ili sankcija postigla svoj resocijalizirajući i reintegrirajući cilj, odabrali smo poseban sistem borbe protiv kriminaliteta nazivajući ga TRIJALISTIČKIM SISTEMOM SANKCIJA!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Trijalistički sistem sankcija u BiH</a:t>
            </a:r>
          </a:p>
        </p:txBody>
      </p:sp>
      <p:sp>
        <p:nvSpPr>
          <p:cNvPr id="3" name="Content Placeholder 2"/>
          <p:cNvSpPr>
            <a:spLocks noGrp="1"/>
          </p:cNvSpPr>
          <p:nvPr>
            <p:ph idx="1"/>
          </p:nvPr>
        </p:nvSpPr>
        <p:spPr/>
        <p:txBody>
          <a:bodyPr>
            <a:normAutofit fontScale="70000" lnSpcReduction="20000"/>
          </a:bodyPr>
          <a:lstStyle/>
          <a:p>
            <a:r>
              <a:rPr lang="hr-HR" sz="2600" dirty="0"/>
              <a:t>O trijalističkom sistemu sankcija smo govorili govoreći općenito o sistemima reagovanja država na kriminalitet i njihovom razvoju, te smo pri tome naglasili da zahvaljujući prihvatanju savremenog kocepta restorativne pravde, sistem sankcija u BiH čine tri grupe sankcija.  Zato smo taj sistem i nazvali  trijalističkim.</a:t>
            </a:r>
          </a:p>
          <a:p>
            <a:pPr>
              <a:buNone/>
            </a:pPr>
            <a:r>
              <a:rPr lang="hr-HR" sz="2600" dirty="0"/>
              <a:t> T</a:t>
            </a:r>
            <a:r>
              <a:rPr lang="hr-HR" sz="2600" b="1" dirty="0"/>
              <a:t>rijalistički sistem sankcija čine:</a:t>
            </a:r>
          </a:p>
          <a:p>
            <a:r>
              <a:rPr lang="hr-HR" sz="2600" u="sng" dirty="0"/>
              <a:t>Alternativne sankcija</a:t>
            </a:r>
          </a:p>
          <a:p>
            <a:r>
              <a:rPr lang="hr-HR" sz="2600" u="sng" dirty="0"/>
              <a:t>Mjere sigurnosti </a:t>
            </a:r>
            <a:r>
              <a:rPr lang="hr-HR" sz="2600" dirty="0"/>
              <a:t>(nisu alternativne jer nisu samostalne sankcije, uvijek se izriču kao sporedne sankcije)</a:t>
            </a:r>
          </a:p>
          <a:p>
            <a:r>
              <a:rPr lang="hr-HR" sz="2600" u="sng" dirty="0"/>
              <a:t>Kazna zatvora </a:t>
            </a:r>
          </a:p>
          <a:p>
            <a:r>
              <a:rPr lang="hr-HR" sz="2600" b="1" dirty="0"/>
              <a:t>BiH je jedna od država čije krivično zakonodavstvo ima i praktično uspostavljen ovaj sistem sankcioniranja a koji se uz to kontinuirano i razvija!</a:t>
            </a:r>
          </a:p>
          <a:p>
            <a:endParaRPr lang="hr-H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Alternativne sankcije</a:t>
            </a:r>
          </a:p>
        </p:txBody>
      </p:sp>
      <p:sp>
        <p:nvSpPr>
          <p:cNvPr id="3" name="Content Placeholder 2"/>
          <p:cNvSpPr>
            <a:spLocks noGrp="1"/>
          </p:cNvSpPr>
          <p:nvPr>
            <p:ph idx="1"/>
          </p:nvPr>
        </p:nvSpPr>
        <p:spPr/>
        <p:txBody>
          <a:bodyPr>
            <a:normAutofit fontScale="92500" lnSpcReduction="10000"/>
          </a:bodyPr>
          <a:lstStyle/>
          <a:p>
            <a:r>
              <a:rPr lang="hr-HR" dirty="0"/>
              <a:t>Dosadašnja uporednopravna  iskustva, pokazala su da je   uloga ovih  sankcija  bitna u sistemu borbe društva protiv kriminaliteta i da u  procesu  resocijalizacije  na jedan nerepresivan način, postiže značajne rezultate. Također, treba imati u vidu da su alternativne sankcije jedan od načina rješavanja niza problema, kao što su to: pretrpanost zatvora, visok procent recidivizma posebno učinilaca lakših i srednje teških krivičnih djela i sl., upravo u obezbjeđenju uslova i  većoj primjeni alternativnih sankcija.</a:t>
            </a:r>
          </a:p>
          <a:p>
            <a:r>
              <a:rPr lang="hr-HR" dirty="0"/>
              <a:t> Novi  vidovi sankcioniranja  sa tendencijom manjeg stepena represije,  šira paleta izbora sankcija i sofisticiranije metode njihovog izvršenja, obilježja su budućeg  pravca razvoja sistema krivičnih sankcija.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a:p>
        </p:txBody>
      </p:sp>
      <p:sp>
        <p:nvSpPr>
          <p:cNvPr id="3" name="Content Placeholder 2"/>
          <p:cNvSpPr>
            <a:spLocks noGrp="1"/>
          </p:cNvSpPr>
          <p:nvPr>
            <p:ph idx="1"/>
          </p:nvPr>
        </p:nvSpPr>
        <p:spPr/>
        <p:txBody>
          <a:bodyPr>
            <a:normAutofit fontScale="70000" lnSpcReduction="20000"/>
          </a:bodyPr>
          <a:lstStyle/>
          <a:p>
            <a:r>
              <a:rPr lang="hr-HR" dirty="0"/>
              <a:t>Da bi iz sistema krivičnopravnih sankcija u BiH izdvojili one koje imaju karakter alternativnih  uzećemo u obzir  opći  kriterij i to kriterij isključivo zamjene kazne zatvora. Znači riječ je o onim sankcijama koje su alternative samo kazni zatvora.</a:t>
            </a:r>
          </a:p>
          <a:p>
            <a:r>
              <a:rPr lang="hr-HR" dirty="0"/>
              <a:t>Prema ovom kriteriju  u krivičnom zakonodavstvu BiH, imamo slijedeće oblike alternativnih sankcija i to:</a:t>
            </a:r>
          </a:p>
          <a:p>
            <a:pPr lvl="0"/>
            <a:r>
              <a:rPr lang="hr-HR" b="1" dirty="0"/>
              <a:t>novčanu kaznu,</a:t>
            </a:r>
          </a:p>
          <a:p>
            <a:pPr lvl="0"/>
            <a:r>
              <a:rPr lang="hr-HR" b="1" dirty="0"/>
              <a:t>rad za opće dobro na slobodi,</a:t>
            </a:r>
          </a:p>
          <a:p>
            <a:pPr lvl="0"/>
            <a:r>
              <a:rPr lang="hr-HR" b="1" dirty="0"/>
              <a:t>uslovna osuda i uslovna osuda sa zaštitnim nadzorom, </a:t>
            </a:r>
          </a:p>
          <a:p>
            <a:pPr lvl="0"/>
            <a:r>
              <a:rPr lang="hr-HR" b="1" dirty="0"/>
              <a:t>sudska opomena,</a:t>
            </a:r>
          </a:p>
          <a:p>
            <a:pPr lvl="0"/>
            <a:r>
              <a:rPr lang="hr-HR" b="1" dirty="0"/>
              <a:t>zamjena kazne zatvora novčanom kaznom i</a:t>
            </a:r>
          </a:p>
          <a:p>
            <a:pPr lvl="0"/>
            <a:r>
              <a:rPr lang="hr-HR" b="1" dirty="0"/>
              <a:t>kućni zatvor sa elektronskim nadzorom.</a:t>
            </a:r>
          </a:p>
          <a:p>
            <a:endParaRPr lang="hr-H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a:p>
        </p:txBody>
      </p:sp>
      <p:sp>
        <p:nvSpPr>
          <p:cNvPr id="3" name="Content Placeholder 2"/>
          <p:cNvSpPr>
            <a:spLocks noGrp="1"/>
          </p:cNvSpPr>
          <p:nvPr>
            <p:ph idx="1"/>
          </p:nvPr>
        </p:nvSpPr>
        <p:spPr/>
        <p:txBody>
          <a:bodyPr>
            <a:normAutofit/>
          </a:bodyPr>
          <a:lstStyle/>
          <a:p>
            <a:r>
              <a:rPr lang="bs-Latn-BA" dirty="0"/>
              <a:t>Pretrpanost zatvora, visoki troškovi izvršenja kazni zatvora, sumnja u efekte kratkih kazni u preodgojnom smislu, dominirajući principi humanizacije kazne i ostali razlozi, predstavljaju ključne probleme sa kojima se i naš sistem izvršenja krivičnopravnih sankcija, odnosno sistem izvršenja kazne zatvora, susreće. </a:t>
            </a:r>
          </a:p>
          <a:p>
            <a:r>
              <a:rPr lang="bs-Latn-BA" dirty="0"/>
              <a:t>Spektar alternativnih sankcija u BiH je veliki, još ako tome dodamo i one koje se izriču maloljetnim prestupnicima , možemo zaključiti da je krivično zakonodavstvo BiH jedno od savremenijih i razvijenijih zakonodavstava!</a:t>
            </a:r>
            <a:endParaRPr lang="hr-H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Kućni zatvor sa elektronskim nadzorom </a:t>
            </a:r>
          </a:p>
        </p:txBody>
      </p:sp>
      <p:sp>
        <p:nvSpPr>
          <p:cNvPr id="3" name="Content Placeholder 2"/>
          <p:cNvSpPr>
            <a:spLocks noGrp="1"/>
          </p:cNvSpPr>
          <p:nvPr>
            <p:ph idx="1"/>
          </p:nvPr>
        </p:nvSpPr>
        <p:spPr/>
        <p:txBody>
          <a:bodyPr>
            <a:normAutofit fontScale="92500" lnSpcReduction="10000"/>
          </a:bodyPr>
          <a:lstStyle/>
          <a:p>
            <a:r>
              <a:rPr lang="hr-HR" dirty="0"/>
              <a:t>Sistem elektronskog nadzora je jedan od najsofisticiranijih oblika reagovanja države na kriminalitet. Naime, riječ je o elektronskom nadzoru  osumnjičene, osuđene ili osobe na uslovnom otpustu od strane države. Nadležni državni organ prati kretanje tih osoba  uz pomoć obruča – narukvice kojeg osoba nosi. </a:t>
            </a:r>
          </a:p>
          <a:p>
            <a:r>
              <a:rPr lang="hr-HR" dirty="0"/>
              <a:t> U nekim zakonodavstvima ovaj vid nadzora se vrši nad pritvorenicima, znači  uz mjeru privremenog lišenja slobode u toku krivičnog postupka. </a:t>
            </a:r>
            <a:r>
              <a:rPr lang="hr-HR" b="1" dirty="0"/>
              <a:t>Kod nas, u BiH, to nije slučaj!</a:t>
            </a:r>
          </a:p>
          <a:p>
            <a:r>
              <a:rPr lang="hr-HR" dirty="0"/>
              <a:t>Elektronski nadzor počinilaca krivičnih djela tema je kojom su se bavile i međunarodne organizacije pa u tom smislu izdvajamo jedan poseban dokument.</a:t>
            </a:r>
          </a:p>
          <a:p>
            <a:endParaRPr lang="hr-H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9B2BE-A10F-46D7-81F4-AF28CA5A98DC}"/>
              </a:ext>
            </a:extLst>
          </p:cNvPr>
          <p:cNvSpPr>
            <a:spLocks noGrp="1"/>
          </p:cNvSpPr>
          <p:nvPr>
            <p:ph type="title"/>
          </p:nvPr>
        </p:nvSpPr>
        <p:spPr>
          <a:xfrm>
            <a:off x="838200" y="278297"/>
            <a:ext cx="10515600" cy="141239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br>
              <a:rPr lang="bs-Latn-BA" dirty="0"/>
            </a:br>
            <a:r>
              <a:rPr lang="bs-Latn-BA" dirty="0">
                <a:latin typeface="Times New Roman" panose="02020603050405020304" pitchFamily="18" charset="0"/>
                <a:cs typeface="Times New Roman" panose="02020603050405020304" pitchFamily="18" charset="0"/>
              </a:rPr>
              <a:t>Preporuka Komiteta ministara Vijeća Evrope o elektronskom nadzoru br. CM/R (2014) 4</a:t>
            </a:r>
            <a:br>
              <a:rPr lang="bs-Latn-BA" dirty="0">
                <a:latin typeface="Times New Roman" panose="02020603050405020304" pitchFamily="18" charset="0"/>
                <a:cs typeface="Times New Roman" panose="02020603050405020304" pitchFamily="18" charset="0"/>
              </a:rPr>
            </a:br>
            <a:r>
              <a:rPr lang="bs-Latn-BA"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7997F2BA-5EED-44B1-8A0F-7C6055B8F5D0}"/>
              </a:ext>
            </a:extLst>
          </p:cNvPr>
          <p:cNvSpPr>
            <a:spLocks noGrp="1"/>
          </p:cNvSpPr>
          <p:nvPr>
            <p:ph idx="1"/>
          </p:nvPr>
        </p:nvSpPr>
        <p:spPr/>
        <p:txBody>
          <a:bodyPr>
            <a:normAutofit fontScale="92500" lnSpcReduction="20000"/>
          </a:bodyPr>
          <a:lstStyle/>
          <a:p>
            <a:pPr marL="0" indent="0" algn="just">
              <a:buNone/>
            </a:pPr>
            <a:r>
              <a:rPr lang="bs-Latn-BA" sz="3000" dirty="0">
                <a:latin typeface="Times New Roman" panose="02020603050405020304" pitchFamily="18" charset="0"/>
                <a:cs typeface="Times New Roman" panose="02020603050405020304" pitchFamily="18" charset="0"/>
              </a:rPr>
              <a:t>Definicija: </a:t>
            </a:r>
          </a:p>
          <a:p>
            <a:pPr marL="0" indent="0" algn="just">
              <a:buNone/>
            </a:pPr>
            <a:r>
              <a:rPr lang="bs-Latn-BA" sz="3000" dirty="0">
                <a:latin typeface="Times New Roman" panose="02020603050405020304" pitchFamily="18" charset="0"/>
                <a:cs typeface="Times New Roman" panose="02020603050405020304" pitchFamily="18" charset="0"/>
              </a:rPr>
              <a:t>„Elektronski nadzor je opći termin za oblike nadzora koji se koristi za praćenje lokacije, kretanja i specifičnog ponašanja u okviru krivičnopravnog procesa. Sadašnji oblici elektronskog nadzora su zasnovani na tehnološkim uređajima za praćenje putem radio valova, tehnologije za praćenje biometrijskih podataka ili satelitsko praćenje. Sastoje se obično od uređaja postavljenog na osobu i prate se daljinski“ </a:t>
            </a:r>
          </a:p>
          <a:p>
            <a:pPr marL="0" indent="0">
              <a:buNone/>
            </a:pPr>
            <a:endParaRPr lang="bs-Latn-BA" dirty="0"/>
          </a:p>
        </p:txBody>
      </p:sp>
    </p:spTree>
    <p:extLst>
      <p:ext uri="{BB962C8B-B14F-4D97-AF65-F5344CB8AC3E}">
        <p14:creationId xmlns:p14="http://schemas.microsoft.com/office/powerpoint/2010/main" val="77398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7797BA-E3D3-47DE-A619-D19BEF4743A2}"/>
              </a:ext>
            </a:extLst>
          </p:cNvPr>
          <p:cNvSpPr>
            <a:spLocks noGrp="1"/>
          </p:cNvSpPr>
          <p:nvPr>
            <p:ph idx="1"/>
          </p:nvPr>
        </p:nvSpPr>
        <p:spPr>
          <a:xfrm>
            <a:off x="318052" y="821636"/>
            <a:ext cx="11035748" cy="6036364"/>
          </a:xfrm>
        </p:spPr>
        <p:txBody>
          <a:bodyPr>
            <a:normAutofit fontScale="25000" lnSpcReduction="20000"/>
          </a:bodyPr>
          <a:lstStyle/>
          <a:p>
            <a:pPr marL="0" indent="0">
              <a:buNone/>
            </a:pPr>
            <a:endParaRPr lang="bs-Latn-BA" sz="8000" dirty="0">
              <a:solidFill>
                <a:srgbClr val="222222"/>
              </a:solidFill>
              <a:latin typeface="Times New Roman" panose="02020603050405020304" pitchFamily="18" charset="0"/>
              <a:cs typeface="Times New Roman" panose="02020603050405020304" pitchFamily="18" charset="0"/>
            </a:endParaRPr>
          </a:p>
          <a:p>
            <a:pPr marL="0" indent="0">
              <a:buNone/>
            </a:pPr>
            <a:r>
              <a:rPr lang="bs-Latn-BA" sz="8000" dirty="0">
                <a:solidFill>
                  <a:srgbClr val="222222"/>
                </a:solidFill>
                <a:latin typeface="Times New Roman" panose="02020603050405020304" pitchFamily="18" charset="0"/>
                <a:cs typeface="Times New Roman" panose="02020603050405020304" pitchFamily="18" charset="0"/>
              </a:rPr>
              <a:t>U zavisnosti od svake domaće jurisdikcije, elektronski nadzor se može upotrijebiti na jedan ili više od dolje navedenih načina:</a:t>
            </a:r>
          </a:p>
          <a:p>
            <a:r>
              <a:rPr lang="bs-Latn-BA" sz="8000" dirty="0">
                <a:solidFill>
                  <a:srgbClr val="222222"/>
                </a:solidFill>
                <a:latin typeface="Times New Roman" panose="02020603050405020304" pitchFamily="18" charset="0"/>
                <a:cs typeface="Times New Roman" panose="02020603050405020304" pitchFamily="18" charset="0"/>
              </a:rPr>
              <a:t>za vrijeme predpretresne faze krivičnog postupka;</a:t>
            </a:r>
          </a:p>
          <a:p>
            <a:r>
              <a:rPr lang="bs-Latn-BA" sz="8000" dirty="0">
                <a:solidFill>
                  <a:srgbClr val="222222"/>
                </a:solidFill>
                <a:latin typeface="Times New Roman" panose="02020603050405020304" pitchFamily="18" charset="0"/>
                <a:cs typeface="Times New Roman" panose="02020603050405020304" pitchFamily="18" charset="0"/>
              </a:rPr>
              <a:t>kao uslov za suspenziju ili izvršenje zatvorske kazne;</a:t>
            </a:r>
          </a:p>
          <a:p>
            <a:r>
              <a:rPr lang="bs-Latn-BA" sz="8000" dirty="0">
                <a:solidFill>
                  <a:srgbClr val="222222"/>
                </a:solidFill>
                <a:latin typeface="Times New Roman" panose="02020603050405020304" pitchFamily="18" charset="0"/>
                <a:cs typeface="Times New Roman" panose="02020603050405020304" pitchFamily="18" charset="0"/>
              </a:rPr>
              <a:t>kao samostalni metod nadziranja izvršenja krivičnih mjera ili sankcija u zajednici;</a:t>
            </a:r>
          </a:p>
          <a:p>
            <a:r>
              <a:rPr lang="bs-Latn-BA" sz="8000" dirty="0">
                <a:solidFill>
                  <a:srgbClr val="222222"/>
                </a:solidFill>
                <a:latin typeface="Times New Roman" panose="02020603050405020304" pitchFamily="18" charset="0"/>
                <a:cs typeface="Times New Roman" panose="02020603050405020304" pitchFamily="18" charset="0"/>
              </a:rPr>
              <a:t>u kombinaciji sa ostalim probacijskim intervencijama;</a:t>
            </a:r>
          </a:p>
          <a:p>
            <a:r>
              <a:rPr lang="bs-Latn-BA" sz="8000" dirty="0">
                <a:solidFill>
                  <a:srgbClr val="222222"/>
                </a:solidFill>
                <a:latin typeface="Times New Roman" panose="02020603050405020304" pitchFamily="18" charset="0"/>
                <a:cs typeface="Times New Roman" panose="02020603050405020304" pitchFamily="18" charset="0"/>
              </a:rPr>
              <a:t>kao predotpustna mjera za lica koja borave u zatvoru;</a:t>
            </a:r>
          </a:p>
          <a:p>
            <a:r>
              <a:rPr lang="bs-Latn-BA" sz="8000" dirty="0">
                <a:solidFill>
                  <a:srgbClr val="222222"/>
                </a:solidFill>
                <a:latin typeface="Times New Roman" panose="02020603050405020304" pitchFamily="18" charset="0"/>
                <a:cs typeface="Times New Roman" panose="02020603050405020304" pitchFamily="18" charset="0"/>
              </a:rPr>
              <a:t>unutar okvira uslovnog otpusta iz zatvora;</a:t>
            </a:r>
          </a:p>
          <a:p>
            <a:r>
              <a:rPr lang="bs-Latn-BA" sz="8000" dirty="0">
                <a:solidFill>
                  <a:srgbClr val="222222"/>
                </a:solidFill>
                <a:latin typeface="Times New Roman" panose="02020603050405020304" pitchFamily="18" charset="0"/>
                <a:cs typeface="Times New Roman" panose="02020603050405020304" pitchFamily="18" charset="0"/>
              </a:rPr>
              <a:t>kao mjera intenzivnog usmjeravanja i nadzora za određene vrste počinilaca krivičnih djela nakon otpusta iz zatvora;</a:t>
            </a:r>
          </a:p>
          <a:p>
            <a:r>
              <a:rPr lang="bs-Latn-BA" sz="8000" dirty="0">
                <a:solidFill>
                  <a:srgbClr val="222222"/>
                </a:solidFill>
                <a:latin typeface="Times New Roman" panose="02020603050405020304" pitchFamily="18" charset="0"/>
                <a:cs typeface="Times New Roman" panose="02020603050405020304" pitchFamily="18" charset="0"/>
              </a:rPr>
              <a:t>kao jedan od načina praćenja kretanja zatvorenika unutar zatvora i/ili u okviru kruga zatvora otvorenog tipa;</a:t>
            </a:r>
          </a:p>
          <a:p>
            <a:r>
              <a:rPr lang="bs-Latn-BA" sz="8000" dirty="0">
                <a:solidFill>
                  <a:srgbClr val="222222"/>
                </a:solidFill>
                <a:latin typeface="Times New Roman" panose="02020603050405020304" pitchFamily="18" charset="0"/>
                <a:cs typeface="Times New Roman" panose="02020603050405020304" pitchFamily="18" charset="0"/>
              </a:rPr>
              <a:t>kao jedan od načina zaštite žrtava specifičnih krivičnih djela od pojedinih osumnjičenika ili počinilaca krivičnih djela.</a:t>
            </a:r>
          </a:p>
          <a:p>
            <a:endParaRPr lang="bs-Latn-BA" dirty="0">
              <a:solidFill>
                <a:srgbClr val="222222"/>
              </a:solidFill>
              <a:latin typeface="Arial" panose="020B0604020202020204" pitchFamily="34" charset="0"/>
            </a:endParaRPr>
          </a:p>
        </p:txBody>
      </p:sp>
      <p:sp>
        <p:nvSpPr>
          <p:cNvPr id="4" name="Title 1">
            <a:extLst>
              <a:ext uri="{FF2B5EF4-FFF2-40B4-BE49-F238E27FC236}">
                <a16:creationId xmlns:a16="http://schemas.microsoft.com/office/drawing/2014/main" id="{31198C83-D458-42CF-884F-C4BCB986A846}"/>
              </a:ext>
            </a:extLst>
          </p:cNvPr>
          <p:cNvSpPr>
            <a:spLocks noGrp="1"/>
          </p:cNvSpPr>
          <p:nvPr>
            <p:ph type="title"/>
          </p:nvPr>
        </p:nvSpPr>
        <p:spPr>
          <a:xfrm>
            <a:off x="318052" y="185529"/>
            <a:ext cx="11035748" cy="795131"/>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br>
              <a:rPr lang="bs-Latn-BA" dirty="0"/>
            </a:br>
            <a:r>
              <a:rPr lang="bs-Latn-BA" sz="3000" dirty="0">
                <a:latin typeface="Times New Roman" panose="02020603050405020304" pitchFamily="18" charset="0"/>
                <a:cs typeface="Times New Roman" panose="02020603050405020304" pitchFamily="18" charset="0"/>
              </a:rPr>
              <a:t>Preporuka Komiteta ministara Vijeća Evrope o elektronskom nadzoru br. CM/R (2014) 4</a:t>
            </a:r>
            <a:br>
              <a:rPr lang="bs-Latn-BA" sz="3600" dirty="0">
                <a:latin typeface="Times New Roman" panose="02020603050405020304" pitchFamily="18" charset="0"/>
                <a:cs typeface="Times New Roman" panose="02020603050405020304" pitchFamily="18" charset="0"/>
              </a:rPr>
            </a:br>
            <a:r>
              <a:rPr lang="bs-Latn-BA" sz="3600" dirty="0">
                <a:latin typeface="Times New Roman" panose="02020603050405020304" pitchFamily="18" charset="0"/>
                <a:cs typeface="Times New Roman" panose="02020603050405020304" pitchFamily="18" charset="0"/>
              </a:rPr>
              <a:t> </a:t>
            </a:r>
            <a:r>
              <a:rPr lang="bs-Latn-BA"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912474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836F-F943-4269-A8FB-AC7ACDC109CA}"/>
              </a:ext>
            </a:extLst>
          </p:cNvPr>
          <p:cNvSpPr>
            <a:spLocks noGrp="1"/>
          </p:cNvSpPr>
          <p:nvPr>
            <p:ph type="title"/>
          </p:nvPr>
        </p:nvSpPr>
        <p:spPr>
          <a:xfrm>
            <a:off x="838200" y="365125"/>
            <a:ext cx="10515600" cy="973345"/>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bs-Latn-BA" sz="2800" dirty="0">
                <a:latin typeface="Times New Roman" panose="02020603050405020304" pitchFamily="18" charset="0"/>
                <a:cs typeface="Times New Roman" panose="02020603050405020304" pitchFamily="18" charset="0"/>
              </a:rPr>
              <a:t>Preporuka Komiteta ministara Vijeća Evrope o elektronskom nadzoru br. CM/R (2014) 4</a:t>
            </a:r>
          </a:p>
        </p:txBody>
      </p:sp>
      <p:sp>
        <p:nvSpPr>
          <p:cNvPr id="3" name="Content Placeholder 2">
            <a:extLst>
              <a:ext uri="{FF2B5EF4-FFF2-40B4-BE49-F238E27FC236}">
                <a16:creationId xmlns:a16="http://schemas.microsoft.com/office/drawing/2014/main" id="{2495B04A-FD9A-42F5-8424-2B770F6AF6B6}"/>
              </a:ext>
            </a:extLst>
          </p:cNvPr>
          <p:cNvSpPr>
            <a:spLocks noGrp="1"/>
          </p:cNvSpPr>
          <p:nvPr>
            <p:ph idx="1"/>
          </p:nvPr>
        </p:nvSpPr>
        <p:spPr>
          <a:xfrm>
            <a:off x="838200" y="1470991"/>
            <a:ext cx="10515600" cy="4705972"/>
          </a:xfrm>
        </p:spPr>
        <p:txBody>
          <a:bodyPr>
            <a:normAutofit fontScale="92500" lnSpcReduction="10000"/>
          </a:bodyPr>
          <a:lstStyle/>
          <a:p>
            <a:pPr algn="just"/>
            <a:r>
              <a:rPr lang="bs-Latn-BA" dirty="0">
                <a:latin typeface="Times New Roman" panose="02020603050405020304" pitchFamily="18" charset="0"/>
                <a:cs typeface="Times New Roman" panose="02020603050405020304" pitchFamily="18" charset="0"/>
              </a:rPr>
              <a:t>U nekim jurisdikcijama, u kojima se elektronsko praćenje koristi kao način  izvršenja zatvorske kazne, sva lica podvrgnuta elektronskom nadzoru organi vlasti posmatraju kao zatvorenike.</a:t>
            </a:r>
          </a:p>
          <a:p>
            <a:pPr algn="just"/>
            <a:r>
              <a:rPr lang="bs-Latn-BA" dirty="0">
                <a:latin typeface="Times New Roman" panose="02020603050405020304" pitchFamily="18" charset="0"/>
                <a:cs typeface="Times New Roman" panose="02020603050405020304" pitchFamily="18" charset="0"/>
              </a:rPr>
              <a:t>U nekim jurisdikcijama, elektronskim nadzorom direktno rukovode zatvori, probacijske agencije, policijske službe ili druge stručne vladine agencije,  a u drugim jurisdikcijama, elektronski nadzor provode privatne kompanije pod ugovorom o pružanju usluga potpisanim s domaćom agencijom.</a:t>
            </a:r>
          </a:p>
          <a:p>
            <a:pPr algn="just"/>
            <a:r>
              <a:rPr lang="bs-Latn-BA" dirty="0">
                <a:latin typeface="Times New Roman" panose="02020603050405020304" pitchFamily="18" charset="0"/>
                <a:cs typeface="Times New Roman" panose="02020603050405020304" pitchFamily="18" charset="0"/>
              </a:rPr>
              <a:t>U nekim jurisdikcijama, osumnjičeno lice ili počinilac krivičnog djela koje  nosi uređaj za praćenje je dužan snositi dio troškova korištenja tog uređaja, dok u drugim jurisdikcijama država članica pokriva troškove elektronskog praćenja.</a:t>
            </a:r>
          </a:p>
          <a:p>
            <a:pPr algn="just"/>
            <a:r>
              <a:rPr lang="bs-Latn-BA" dirty="0">
                <a:latin typeface="Times New Roman" panose="02020603050405020304" pitchFamily="18" charset="0"/>
                <a:cs typeface="Times New Roman" panose="02020603050405020304" pitchFamily="18" charset="0"/>
              </a:rPr>
              <a:t>U nekim jurisdikcijama, elektronski nadzor se može primijeniti kod maloljetnih osumnjičenika i počinilaca krivičnih djela, dok se u drugim jurisdikcijama ta mjera ne može primijeniti na maloljetna lica. </a:t>
            </a:r>
          </a:p>
          <a:p>
            <a:endParaRPr lang="bs-Latn-BA" dirty="0"/>
          </a:p>
        </p:txBody>
      </p:sp>
    </p:spTree>
    <p:extLst>
      <p:ext uri="{BB962C8B-B14F-4D97-AF65-F5344CB8AC3E}">
        <p14:creationId xmlns:p14="http://schemas.microsoft.com/office/powerpoint/2010/main" val="440585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BC55-6377-431B-B5DF-00498FCC1520}"/>
              </a:ext>
            </a:extLst>
          </p:cNvPr>
          <p:cNvSpPr>
            <a:spLocks noGrp="1"/>
          </p:cNvSpPr>
          <p:nvPr>
            <p:ph type="title"/>
          </p:nvPr>
        </p:nvSpPr>
        <p:spPr>
          <a:xfrm>
            <a:off x="838200" y="365125"/>
            <a:ext cx="10515600" cy="827571"/>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bs-Latn-BA" dirty="0"/>
              <a:t>Elektronski nadzor u Bosni i Hercegovini </a:t>
            </a:r>
          </a:p>
        </p:txBody>
      </p:sp>
      <p:sp>
        <p:nvSpPr>
          <p:cNvPr id="3" name="Content Placeholder 2">
            <a:extLst>
              <a:ext uri="{FF2B5EF4-FFF2-40B4-BE49-F238E27FC236}">
                <a16:creationId xmlns:a16="http://schemas.microsoft.com/office/drawing/2014/main" id="{F069389D-84AF-47CA-A26D-3E4E200518AA}"/>
              </a:ext>
            </a:extLst>
          </p:cNvPr>
          <p:cNvSpPr>
            <a:spLocks noGrp="1"/>
          </p:cNvSpPr>
          <p:nvPr>
            <p:ph idx="1"/>
          </p:nvPr>
        </p:nvSpPr>
        <p:spPr>
          <a:xfrm>
            <a:off x="838200" y="1351722"/>
            <a:ext cx="10515600" cy="5009321"/>
          </a:xfrm>
        </p:spPr>
        <p:txBody>
          <a:bodyPr>
            <a:normAutofit/>
          </a:bodyPr>
          <a:lstStyle/>
          <a:p>
            <a:pPr algn="just"/>
            <a:r>
              <a:rPr lang="bs-Latn-BA" dirty="0">
                <a:latin typeface="Times New Roman" panose="02020603050405020304" pitchFamily="18" charset="0"/>
                <a:cs typeface="Times New Roman" panose="02020603050405020304" pitchFamily="18" charset="0"/>
              </a:rPr>
              <a:t>U Bosni i Hercegovini elektronski nadzor primijenjuje se samo u FBiH počev od 2011. godine. </a:t>
            </a:r>
          </a:p>
          <a:p>
            <a:pPr algn="just"/>
            <a:r>
              <a:rPr lang="bs-Latn-BA" dirty="0">
                <a:latin typeface="Times New Roman" panose="02020603050405020304" pitchFamily="18" charset="0"/>
                <a:cs typeface="Times New Roman" panose="02020603050405020304" pitchFamily="18" charset="0"/>
              </a:rPr>
              <a:t>Ova vrsta alternativne sankcije primjenjuje se samo prema punoljetnim licima. </a:t>
            </a:r>
          </a:p>
          <a:p>
            <a:pPr marL="0" indent="0" algn="just">
              <a:buNone/>
            </a:pPr>
            <a:r>
              <a:rPr lang="bs-Latn-BA" dirty="0">
                <a:latin typeface="Times New Roman" panose="02020603050405020304" pitchFamily="18" charset="0"/>
                <a:cs typeface="Times New Roman" panose="02020603050405020304" pitchFamily="18" charset="0"/>
              </a:rPr>
              <a:t>Pozitivni zakonski propisi kojima je uređena primjena elektronskog nadzora su: </a:t>
            </a:r>
          </a:p>
          <a:p>
            <a:pPr marL="514350" indent="-514350" algn="just">
              <a:buAutoNum type="arabicPeriod"/>
            </a:pPr>
            <a:r>
              <a:rPr lang="bs-Latn-BA" dirty="0">
                <a:latin typeface="Times New Roman" panose="02020603050405020304" pitchFamily="18" charset="0"/>
                <a:cs typeface="Times New Roman" panose="02020603050405020304" pitchFamily="18" charset="0"/>
              </a:rPr>
              <a:t>Krivični zakon FBiH,  "Sl. novine FBiH", br. 36/2003, 21/2004 - ispr., 69/2004, 18/2005, 42/2010, 42/2011, 59/2014, 76/2014, 46/2016 i 75/2017; </a:t>
            </a:r>
          </a:p>
          <a:p>
            <a:pPr marL="514350" indent="-514350" algn="just">
              <a:buAutoNum type="arabicPeriod"/>
            </a:pPr>
            <a:r>
              <a:rPr lang="bs-Latn-BA" dirty="0">
                <a:latin typeface="Times New Roman" panose="02020603050405020304" pitchFamily="18" charset="0"/>
                <a:cs typeface="Times New Roman" panose="02020603050405020304" pitchFamily="18" charset="0"/>
              </a:rPr>
              <a:t>Zakon o izvršenju krivičnih sankcija u FBiH, „Sl. novine FBiH", br. 44/1998, 42/1999 - ispr., 12/2009 i 42/2011).</a:t>
            </a:r>
          </a:p>
          <a:p>
            <a:pPr marL="0" indent="0">
              <a:buNone/>
            </a:pPr>
            <a:endParaRPr lang="bs-Latn-BA" dirty="0"/>
          </a:p>
        </p:txBody>
      </p:sp>
    </p:spTree>
    <p:extLst>
      <p:ext uri="{BB962C8B-B14F-4D97-AF65-F5344CB8AC3E}">
        <p14:creationId xmlns:p14="http://schemas.microsoft.com/office/powerpoint/2010/main" val="2513935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E9A42-CFBD-4EC1-96B6-4DA4CE4FDF15}"/>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bs-Latn-BA" dirty="0"/>
              <a:t>Primjena sistema elektronskog nadzora u FBiH </a:t>
            </a:r>
          </a:p>
        </p:txBody>
      </p:sp>
      <p:sp>
        <p:nvSpPr>
          <p:cNvPr id="3" name="Content Placeholder 2">
            <a:extLst>
              <a:ext uri="{FF2B5EF4-FFF2-40B4-BE49-F238E27FC236}">
                <a16:creationId xmlns:a16="http://schemas.microsoft.com/office/drawing/2014/main" id="{D965ACB4-3092-4E20-8460-5E3B20BF861D}"/>
              </a:ext>
            </a:extLst>
          </p:cNvPr>
          <p:cNvSpPr>
            <a:spLocks noGrp="1"/>
          </p:cNvSpPr>
          <p:nvPr>
            <p:ph idx="1"/>
          </p:nvPr>
        </p:nvSpPr>
        <p:spPr/>
        <p:txBody>
          <a:bodyPr>
            <a:normAutofit lnSpcReduction="10000"/>
          </a:bodyPr>
          <a:lstStyle/>
          <a:p>
            <a:pPr algn="just">
              <a:lnSpc>
                <a:spcPct val="150000"/>
              </a:lnSpc>
            </a:pPr>
            <a:r>
              <a:rPr lang="bs-Latn-BA" dirty="0"/>
              <a:t>U </a:t>
            </a:r>
            <a:r>
              <a:rPr lang="bs-Latn-BA" dirty="0">
                <a:latin typeface="Times New Roman" panose="02020603050405020304" pitchFamily="18" charset="0"/>
                <a:cs typeface="Times New Roman" panose="02020603050405020304" pitchFamily="18" charset="0"/>
              </a:rPr>
              <a:t>FBiH primjena elektronskog nadzora predviđena je u tri oblika: </a:t>
            </a:r>
          </a:p>
          <a:p>
            <a:pPr marL="514350" indent="-514350" algn="just">
              <a:lnSpc>
                <a:spcPct val="150000"/>
              </a:lnSpc>
              <a:buAutoNum type="arabicPeriod"/>
            </a:pPr>
            <a:r>
              <a:rPr lang="bs-Latn-BA" dirty="0">
                <a:latin typeface="Times New Roman" panose="02020603050405020304" pitchFamily="18" charset="0"/>
                <a:cs typeface="Times New Roman" panose="02020603050405020304" pitchFamily="18" charset="0"/>
              </a:rPr>
              <a:t>Nadzor osuđene osobe kojoj se izriče kazna kućnog zatvora sa elektronskim nadzorom;</a:t>
            </a:r>
          </a:p>
          <a:p>
            <a:pPr marL="514350" indent="-514350" algn="just">
              <a:lnSpc>
                <a:spcPct val="150000"/>
              </a:lnSpc>
              <a:buAutoNum type="arabicPeriod"/>
            </a:pPr>
            <a:r>
              <a:rPr lang="bs-Latn-BA" dirty="0">
                <a:latin typeface="Times New Roman" panose="02020603050405020304" pitchFamily="18" charset="0"/>
                <a:cs typeface="Times New Roman" panose="02020603050405020304" pitchFamily="18" charset="0"/>
              </a:rPr>
              <a:t>Nadzor osoba kojima je izrečena mjera uslovnog otpusta; </a:t>
            </a:r>
          </a:p>
          <a:p>
            <a:pPr marL="514350" indent="-514350" algn="just">
              <a:lnSpc>
                <a:spcPct val="150000"/>
              </a:lnSpc>
              <a:buAutoNum type="arabicPeriod"/>
            </a:pPr>
            <a:r>
              <a:rPr lang="bs-Latn-BA" dirty="0">
                <a:latin typeface="Times New Roman" panose="02020603050405020304" pitchFamily="18" charset="0"/>
                <a:cs typeface="Times New Roman" panose="02020603050405020304" pitchFamily="18" charset="0"/>
              </a:rPr>
              <a:t>Nadzor osuđenika za vrijeme korištenja vanzavodskih pogodnosti. </a:t>
            </a:r>
          </a:p>
          <a:p>
            <a:pPr marL="0" indent="0">
              <a:buNone/>
            </a:pPr>
            <a:endParaRPr lang="bs-Latn-BA" dirty="0"/>
          </a:p>
        </p:txBody>
      </p:sp>
    </p:spTree>
    <p:extLst>
      <p:ext uri="{BB962C8B-B14F-4D97-AF65-F5344CB8AC3E}">
        <p14:creationId xmlns:p14="http://schemas.microsoft.com/office/powerpoint/2010/main" val="3760863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5912-64E5-47F9-B4E0-D7B39044AB5C}"/>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bs-Latn-BA" dirty="0">
                <a:latin typeface="Times New Roman" panose="02020603050405020304" pitchFamily="18" charset="0"/>
                <a:cs typeface="Times New Roman" panose="02020603050405020304" pitchFamily="18" charset="0"/>
              </a:rPr>
              <a:t>KZ FBiH – član 43 c</a:t>
            </a:r>
          </a:p>
        </p:txBody>
      </p:sp>
      <p:sp>
        <p:nvSpPr>
          <p:cNvPr id="3" name="Content Placeholder 2">
            <a:extLst>
              <a:ext uri="{FF2B5EF4-FFF2-40B4-BE49-F238E27FC236}">
                <a16:creationId xmlns:a16="http://schemas.microsoft.com/office/drawing/2014/main" id="{0DB980A6-C2CD-4D10-93C5-9A64A4D2813A}"/>
              </a:ext>
            </a:extLst>
          </p:cNvPr>
          <p:cNvSpPr>
            <a:spLocks noGrp="1"/>
          </p:cNvSpPr>
          <p:nvPr>
            <p:ph idx="1"/>
          </p:nvPr>
        </p:nvSpPr>
        <p:spPr>
          <a:xfrm>
            <a:off x="838200" y="1825625"/>
            <a:ext cx="10515600" cy="4667250"/>
          </a:xfrm>
        </p:spPr>
        <p:txBody>
          <a:bodyPr>
            <a:normAutofit fontScale="85000" lnSpcReduction="20000"/>
          </a:bodyPr>
          <a:lstStyle/>
          <a:p>
            <a:pPr algn="just"/>
            <a:r>
              <a:rPr lang="bs-Latn-BA" dirty="0">
                <a:latin typeface="Times New Roman" panose="02020603050405020304" pitchFamily="18" charset="0"/>
                <a:cs typeface="Times New Roman" panose="02020603050405020304" pitchFamily="18" charset="0"/>
              </a:rPr>
              <a:t>Kućni zatvor sa elektronskim nadzorom</a:t>
            </a:r>
          </a:p>
          <a:p>
            <a:pPr marL="0" indent="0" algn="just">
              <a:buNone/>
            </a:pPr>
            <a:r>
              <a:rPr lang="bs-Latn-BA" dirty="0">
                <a:latin typeface="Times New Roman" panose="02020603050405020304" pitchFamily="18" charset="0"/>
                <a:cs typeface="Times New Roman" panose="02020603050405020304" pitchFamily="18" charset="0"/>
              </a:rPr>
              <a:t> (1) Osobe osuđene na kaznu zatvora do jedne godine, uz svoj pristanak, mogu izdržavati tu kaznu i kao kućni zatvor sa elektronskim nadzorom što podrazumijeva da osuđena osoba ne smije napuštati prostorije u kojima stanuje osim u slučajevima propisanim zakonom koji uređuje izvršenje krivičnih sankcija. </a:t>
            </a:r>
          </a:p>
          <a:p>
            <a:pPr marL="0" indent="0" algn="just">
              <a:buNone/>
            </a:pPr>
            <a:r>
              <a:rPr lang="bs-Latn-BA" dirty="0">
                <a:latin typeface="Times New Roman" panose="02020603050405020304" pitchFamily="18" charset="0"/>
                <a:cs typeface="Times New Roman" panose="02020603050405020304" pitchFamily="18" charset="0"/>
              </a:rPr>
              <a:t>(2) Odluka da se kazna zatvora može izvršiti i kao kućni zatvor sa elektronskim nadzorom zasniva se na ocjeni da, uzimajući u obzir sve okolnosti koje određuju vrstu i mjeru kazne, počinioca krivičnog djela nije prijeko potrebno uputiti u ustanovu na izdržavanje kazne zatvora, već da se i na ovakav način može postići svrha kažnjavanja i svrha izvršenja kazne zatvora. </a:t>
            </a:r>
          </a:p>
          <a:p>
            <a:pPr marL="0" indent="0" algn="just">
              <a:buNone/>
            </a:pPr>
            <a:r>
              <a:rPr lang="bs-Latn-BA" dirty="0">
                <a:latin typeface="Times New Roman" panose="02020603050405020304" pitchFamily="18" charset="0"/>
                <a:cs typeface="Times New Roman" panose="02020603050405020304" pitchFamily="18" charset="0"/>
              </a:rPr>
              <a:t>(3) Osuđenoj osobi koja izdržava kućni zatvor sa elektronskim nadzorom i koja neopravdano napusti prostorije u kojima stanuje sud će odrediti izdržavanje ostatka kazne zatvora u ustanovi za izdržavanje kazne. </a:t>
            </a:r>
          </a:p>
          <a:p>
            <a:pPr marL="0" indent="0" algn="just">
              <a:buNone/>
            </a:pPr>
            <a:r>
              <a:rPr lang="bs-Latn-BA" dirty="0">
                <a:latin typeface="Times New Roman" panose="02020603050405020304" pitchFamily="18" charset="0"/>
                <a:cs typeface="Times New Roman" panose="02020603050405020304" pitchFamily="18" charset="0"/>
              </a:rPr>
              <a:t>(4) Osobama osuđenim za krivična djela protiv braka, porodice i omladine koje žive sa oštećenim u istom domaćinstvu ne može biti određeno izvršenje kazne zatvora na način propisan u stavu 1. ovog člana</a:t>
            </a:r>
            <a:r>
              <a:rPr lang="bs-Latn-BA" dirty="0"/>
              <a:t>. </a:t>
            </a:r>
          </a:p>
        </p:txBody>
      </p:sp>
    </p:spTree>
    <p:extLst>
      <p:ext uri="{BB962C8B-B14F-4D97-AF65-F5344CB8AC3E}">
        <p14:creationId xmlns:p14="http://schemas.microsoft.com/office/powerpoint/2010/main" val="2485034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3C59-3354-446B-A3FE-82EFB1C97B6C}"/>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bs-Latn-BA" dirty="0">
                <a:latin typeface="Times New Roman" panose="02020603050405020304" pitchFamily="18" charset="0"/>
                <a:cs typeface="Times New Roman" panose="02020603050405020304" pitchFamily="18" charset="0"/>
              </a:rPr>
              <a:t>Drugim riječima uslovi za primjenu EN su: </a:t>
            </a:r>
          </a:p>
        </p:txBody>
      </p:sp>
      <p:sp>
        <p:nvSpPr>
          <p:cNvPr id="3" name="Content Placeholder 2">
            <a:extLst>
              <a:ext uri="{FF2B5EF4-FFF2-40B4-BE49-F238E27FC236}">
                <a16:creationId xmlns:a16="http://schemas.microsoft.com/office/drawing/2014/main" id="{7C6BD215-9696-4305-9DB1-4EBD1CA66312}"/>
              </a:ext>
            </a:extLst>
          </p:cNvPr>
          <p:cNvSpPr>
            <a:spLocks noGrp="1"/>
          </p:cNvSpPr>
          <p:nvPr>
            <p:ph idx="1"/>
          </p:nvPr>
        </p:nvSpPr>
        <p:spPr/>
        <p:txBody>
          <a:bodyPr>
            <a:normAutofit fontScale="85000" lnSpcReduction="20000"/>
          </a:bodyPr>
          <a:lstStyle/>
          <a:p>
            <a:pPr marL="514350" indent="-514350">
              <a:buFont typeface="+mj-lt"/>
              <a:buAutoNum type="arabicPeriod"/>
            </a:pPr>
            <a:r>
              <a:rPr lang="bs-Latn-BA" sz="3200" dirty="0">
                <a:latin typeface="Times New Roman" panose="02020603050405020304" pitchFamily="18" charset="0"/>
                <a:cs typeface="Times New Roman" panose="02020603050405020304" pitchFamily="18" charset="0"/>
              </a:rPr>
              <a:t>Da je osoba osuđena na kaznu zatvora do jedne godine, a svrha sankcionisanja se može ostvariti i bez upućivanja u kazneno-popravni zavod. </a:t>
            </a:r>
          </a:p>
          <a:p>
            <a:pPr marL="514350" indent="-514350">
              <a:buFont typeface="+mj-lt"/>
              <a:buAutoNum type="arabicPeriod"/>
            </a:pPr>
            <a:r>
              <a:rPr lang="bs-Latn-BA" sz="3200" dirty="0">
                <a:latin typeface="Times New Roman" panose="02020603050405020304" pitchFamily="18" charset="0"/>
                <a:cs typeface="Times New Roman" panose="02020603050405020304" pitchFamily="18" charset="0"/>
              </a:rPr>
              <a:t>Da postoji pristanak osuđene osobe. </a:t>
            </a:r>
          </a:p>
          <a:p>
            <a:endParaRPr lang="bs-Latn-BA" sz="3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bs-Latn-BA" sz="3200" dirty="0">
                <a:latin typeface="Times New Roman" panose="02020603050405020304" pitchFamily="18" charset="0"/>
                <a:cs typeface="Times New Roman" panose="02020603050405020304" pitchFamily="18" charset="0"/>
              </a:rPr>
              <a:t>Ograničenje: EN se ne može izreći osuđenima za krivična djela protiv braka, porodice i mladeži, a koji žive sa oštećenim. (čl. 43c stav 4.) </a:t>
            </a:r>
          </a:p>
        </p:txBody>
      </p:sp>
    </p:spTree>
    <p:extLst>
      <p:ext uri="{BB962C8B-B14F-4D97-AF65-F5344CB8AC3E}">
        <p14:creationId xmlns:p14="http://schemas.microsoft.com/office/powerpoint/2010/main" val="3013613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DDA1F-AAD7-4C8E-AEA5-DC7EE8AF76C7}"/>
              </a:ext>
            </a:extLst>
          </p:cNvPr>
          <p:cNvSpPr>
            <a:spLocks noGrp="1"/>
          </p:cNvSpPr>
          <p:nvPr>
            <p:ph type="title"/>
          </p:nvPr>
        </p:nvSpPr>
        <p:spPr>
          <a:xfrm>
            <a:off x="838200" y="238540"/>
            <a:ext cx="10515600" cy="128546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bs-Latn-BA" sz="3200" dirty="0">
                <a:latin typeface="Times New Roman" panose="02020603050405020304" pitchFamily="18" charset="0"/>
                <a:cs typeface="Times New Roman" panose="02020603050405020304" pitchFamily="18" charset="0"/>
              </a:rPr>
              <a:t>Relevante odredbe člana 23. Zakona o izvršenju krivičnih sankcija FBiH </a:t>
            </a:r>
          </a:p>
        </p:txBody>
      </p:sp>
      <p:sp>
        <p:nvSpPr>
          <p:cNvPr id="3" name="Content Placeholder 2">
            <a:extLst>
              <a:ext uri="{FF2B5EF4-FFF2-40B4-BE49-F238E27FC236}">
                <a16:creationId xmlns:a16="http://schemas.microsoft.com/office/drawing/2014/main" id="{50C6D55B-D463-437A-B163-C260E964F4F5}"/>
              </a:ext>
            </a:extLst>
          </p:cNvPr>
          <p:cNvSpPr>
            <a:spLocks noGrp="1"/>
          </p:cNvSpPr>
          <p:nvPr>
            <p:ph idx="1"/>
          </p:nvPr>
        </p:nvSpPr>
        <p:spPr>
          <a:xfrm>
            <a:off x="838200" y="1722783"/>
            <a:ext cx="10515600" cy="4611756"/>
          </a:xfrm>
        </p:spPr>
        <p:txBody>
          <a:bodyPr>
            <a:normAutofit fontScale="25000" lnSpcReduction="20000"/>
          </a:bodyPr>
          <a:lstStyle/>
          <a:p>
            <a:pPr marL="0" indent="0" algn="just">
              <a:spcAft>
                <a:spcPts val="800"/>
              </a:spcAft>
              <a:buNone/>
            </a:pPr>
            <a:r>
              <a:rPr lang="bs-Latn-BA" sz="8800" dirty="0">
                <a:solidFill>
                  <a:srgbClr val="222222"/>
                </a:solidFill>
                <a:latin typeface="Times New Roman" panose="02020603050405020304" pitchFamily="18" charset="0"/>
                <a:cs typeface="Times New Roman" panose="02020603050405020304" pitchFamily="18" charset="0"/>
              </a:rPr>
              <a:t>Sud nadležan za izvršenje kazne zatvora može u slučajevima osude na kaznu zatvora do jedne godine zatražiti od centra za socijalni rad nadležnog po mjestu prebivališta, odnosno boravišta osuđene osobe izvještaj o osobnim, porodičnim i socijalnim prilikama te osobe radi ocjene da li se radi o osobi pogodnoj da bude upućena na izdržavanje kućnog zatvora sa elektronskim nadzorom.</a:t>
            </a:r>
            <a:endParaRPr lang="bs-Latn-BA" sz="8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800"/>
              </a:spcAft>
              <a:buNone/>
            </a:pPr>
            <a:r>
              <a:rPr lang="bs-Latn-BA" sz="8800" dirty="0">
                <a:solidFill>
                  <a:srgbClr val="222222"/>
                </a:solidFill>
                <a:latin typeface="Times New Roman" panose="02020603050405020304" pitchFamily="18" charset="0"/>
                <a:cs typeface="Times New Roman" panose="02020603050405020304" pitchFamily="18" charset="0"/>
              </a:rPr>
              <a:t>Sud će prije donošenja odluke o određivanju izvršenja kućnog zatvora sa elektronskim nadzorom ispitati tehničke mogućnosti za takvo izvršenje u prostorijama u kojima će osuđena osoba stanovati kao i druge okolnosti od značaja za izvršenje.</a:t>
            </a:r>
            <a:endParaRPr lang="bs-Latn-BA" sz="8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800"/>
              </a:spcAft>
              <a:buNone/>
            </a:pPr>
            <a:r>
              <a:rPr lang="bs-Latn-BA" sz="8800" dirty="0">
                <a:solidFill>
                  <a:srgbClr val="222222"/>
                </a:solidFill>
                <a:latin typeface="Times New Roman" panose="02020603050405020304" pitchFamily="18" charset="0"/>
                <a:cs typeface="Times New Roman" panose="02020603050405020304" pitchFamily="18" charset="0"/>
              </a:rPr>
              <a:t>Kada sud ocijeni da su ispunjeni uvjeti za upućivanje osuđene osobe na izdržavanje kućnog zatvora sa elektronskim nadzorom pozvat će osuđenu osobu da se upozna sa načinom i uvjetima izvršenja i izjasni se pristaje li na ovakav način izvršenja kazne zatvora.</a:t>
            </a:r>
            <a:endParaRPr lang="bs-Latn-BA" sz="8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800"/>
              </a:spcAft>
              <a:buNone/>
            </a:pPr>
            <a:r>
              <a:rPr lang="bs-Latn-BA" sz="8800" dirty="0">
                <a:solidFill>
                  <a:srgbClr val="222222"/>
                </a:solidFill>
                <a:latin typeface="Times New Roman" panose="02020603050405020304" pitchFamily="18" charset="0"/>
                <a:cs typeface="Times New Roman" panose="02020603050405020304" pitchFamily="18" charset="0"/>
              </a:rPr>
              <a:t>Nakon provedenog postupka sud donosi odluku o upućivanju osuđene osobe na izdržavanje kućnog zatvora sa elektronskim nadzorom kojom se određuje dan i mjesto početka izdržavanja.</a:t>
            </a:r>
            <a:endParaRPr lang="bs-Latn-BA" sz="88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8132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71075-D607-4452-B81B-5A055DD7ABF5}"/>
              </a:ext>
            </a:extLst>
          </p:cNvPr>
          <p:cNvSpPr>
            <a:spLocks noGrp="1"/>
          </p:cNvSpPr>
          <p:nvPr>
            <p:ph type="title"/>
          </p:nvPr>
        </p:nvSpPr>
        <p:spPr>
          <a:xfrm>
            <a:off x="838200" y="365125"/>
            <a:ext cx="10515600" cy="1158875"/>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bs-Latn-BA" sz="2900" dirty="0">
                <a:solidFill>
                  <a:prstClr val="white"/>
                </a:solidFill>
                <a:latin typeface="Times New Roman" panose="02020603050405020304" pitchFamily="18" charset="0"/>
                <a:ea typeface="+mn-ea"/>
                <a:cs typeface="Times New Roman" panose="02020603050405020304" pitchFamily="18" charset="0"/>
              </a:rPr>
              <a:t>Relevante odredbe člana 23. Zakona o izvršenju krivičnih sankcija FBiH</a:t>
            </a:r>
            <a:endParaRPr lang="bs-Latn-BA" sz="2700" dirty="0"/>
          </a:p>
        </p:txBody>
      </p:sp>
      <p:sp>
        <p:nvSpPr>
          <p:cNvPr id="3" name="Content Placeholder 2">
            <a:extLst>
              <a:ext uri="{FF2B5EF4-FFF2-40B4-BE49-F238E27FC236}">
                <a16:creationId xmlns:a16="http://schemas.microsoft.com/office/drawing/2014/main" id="{80C207C4-D794-4A76-B5E5-21B367775EDA}"/>
              </a:ext>
            </a:extLst>
          </p:cNvPr>
          <p:cNvSpPr>
            <a:spLocks noGrp="1"/>
          </p:cNvSpPr>
          <p:nvPr>
            <p:ph idx="1"/>
          </p:nvPr>
        </p:nvSpPr>
        <p:spPr>
          <a:xfrm>
            <a:off x="838200" y="1825625"/>
            <a:ext cx="10515600" cy="4667250"/>
          </a:xfrm>
        </p:spPr>
        <p:txBody>
          <a:bodyPr>
            <a:normAutofit fontScale="77500" lnSpcReduction="20000"/>
          </a:bodyPr>
          <a:lstStyle/>
          <a:p>
            <a:pPr marL="0" lvl="0" indent="0" algn="just">
              <a:spcAft>
                <a:spcPts val="800"/>
              </a:spcAft>
              <a:buNone/>
            </a:pPr>
            <a:r>
              <a:rPr lang="bs-Latn-BA" sz="2700" dirty="0">
                <a:solidFill>
                  <a:srgbClr val="222222"/>
                </a:solidFill>
                <a:latin typeface="Times New Roman" panose="02020603050405020304" pitchFamily="18" charset="0"/>
                <a:cs typeface="Times New Roman" panose="02020603050405020304" pitchFamily="18" charset="0"/>
              </a:rPr>
              <a:t>Odlukom kojom se osuđena osoba upućuje na izdržavanje kućnog zatvora sa elektronskim nadzorom može se odrediti pravo te osobe da u određene dane i sate može napustiti prostorije u kojima stanuje radi:</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1) obavljanja redovnih radnih dužnosti;</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2) dobivanja neophodne zdravstvene zaštite za sebe i osobe za koje se prema zakonu</a:t>
            </a:r>
            <a:r>
              <a:rPr lang="bs-Latn-BA" sz="2700" dirty="0">
                <a:solidFill>
                  <a:prstClr val="black"/>
                </a:solidFill>
                <a:latin typeface="Times New Roman" panose="02020603050405020304" pitchFamily="18" charset="0"/>
                <a:cs typeface="Times New Roman" panose="02020603050405020304" pitchFamily="18" charset="0"/>
              </a:rPr>
              <a:t> </a:t>
            </a:r>
            <a:r>
              <a:rPr lang="bs-Latn-BA" sz="2700" dirty="0">
                <a:solidFill>
                  <a:srgbClr val="222222"/>
                </a:solidFill>
                <a:latin typeface="Times New Roman" panose="02020603050405020304" pitchFamily="18" charset="0"/>
                <a:cs typeface="Times New Roman" panose="02020603050405020304" pitchFamily="18" charset="0"/>
              </a:rPr>
              <a:t>dužna starati;</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3) pohađanja redovne nastave ili polaganja ispita;</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4) posjećivanja određenih savjetovališta.</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Na zahtjev osuđene osobe posebnom odlukom može joj se odobriti odsustvovanje iz prostorija u kojima stanuje za određeni vremenski period u opravdanim slučajevima.</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spcAft>
                <a:spcPts val="800"/>
              </a:spcAft>
              <a:buNone/>
              <a:tabLst>
                <a:tab pos="457200" algn="l"/>
              </a:tabLst>
            </a:pPr>
            <a:r>
              <a:rPr lang="bs-Latn-BA" sz="2700" dirty="0">
                <a:solidFill>
                  <a:srgbClr val="222222"/>
                </a:solidFill>
                <a:latin typeface="Times New Roman" panose="02020603050405020304" pitchFamily="18" charset="0"/>
                <a:cs typeface="Times New Roman" panose="02020603050405020304" pitchFamily="18" charset="0"/>
              </a:rPr>
              <a:t>O zahtjevu za odsustvovanje u trajanju do 24 sata odlučuje direktor ustanove na čijem teritoriju osuđenik izdržava kućni zatvor sa elektronskim nadzorom, a o odsustvovanju u trajanju dužem od 24 sata odlučuje nadležni sud na zahtjev osuđene osobe. </a:t>
            </a:r>
            <a:endParaRPr lang="bs-Latn-BA" sz="27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endParaRPr lang="bs-Latn-BA" sz="700" dirty="0">
              <a:solidFill>
                <a:prstClr val="black"/>
              </a:solidFill>
            </a:endParaRPr>
          </a:p>
          <a:p>
            <a:endParaRPr lang="bs-Latn-BA" dirty="0"/>
          </a:p>
        </p:txBody>
      </p:sp>
    </p:spTree>
    <p:extLst>
      <p:ext uri="{BB962C8B-B14F-4D97-AF65-F5344CB8AC3E}">
        <p14:creationId xmlns:p14="http://schemas.microsoft.com/office/powerpoint/2010/main" val="3272568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E05B5-8AB9-45AD-A0D9-F54EAF1196FD}"/>
              </a:ext>
            </a:extLst>
          </p:cNvPr>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bs-Latn-BA" dirty="0"/>
              <a:t>Prestanak kućnog zatvora sa elektronskim nadzorom </a:t>
            </a:r>
          </a:p>
        </p:txBody>
      </p:sp>
      <p:sp>
        <p:nvSpPr>
          <p:cNvPr id="3" name="Content Placeholder 2">
            <a:extLst>
              <a:ext uri="{FF2B5EF4-FFF2-40B4-BE49-F238E27FC236}">
                <a16:creationId xmlns:a16="http://schemas.microsoft.com/office/drawing/2014/main" id="{DCD82376-6F27-4E2D-A567-D3B7B1B17B30}"/>
              </a:ext>
            </a:extLst>
          </p:cNvPr>
          <p:cNvSpPr>
            <a:spLocks noGrp="1"/>
          </p:cNvSpPr>
          <p:nvPr>
            <p:ph idx="1"/>
          </p:nvPr>
        </p:nvSpPr>
        <p:spPr/>
        <p:txBody>
          <a:bodyPr>
            <a:normAutofit fontScale="92500" lnSpcReduction="20000"/>
          </a:bodyPr>
          <a:lstStyle/>
          <a:p>
            <a:pPr marL="514350" indent="-514350">
              <a:buNone/>
            </a:pPr>
            <a:endParaRPr lang="bs-Latn-BA" sz="3200" dirty="0">
              <a:latin typeface="Times New Roman" panose="02020603050405020304" pitchFamily="18" charset="0"/>
              <a:cs typeface="Times New Roman" panose="02020603050405020304" pitchFamily="18" charset="0"/>
            </a:endParaRPr>
          </a:p>
          <a:p>
            <a:pPr marL="514350" indent="-514350" algn="just">
              <a:buAutoNum type="arabicPeriod"/>
            </a:pPr>
            <a:r>
              <a:rPr lang="bs-Latn-BA" sz="3200" dirty="0">
                <a:latin typeface="Times New Roman" panose="02020603050405020304" pitchFamily="18" charset="0"/>
                <a:cs typeface="Times New Roman" panose="02020603050405020304" pitchFamily="18" charset="0"/>
              </a:rPr>
              <a:t>Protekom vremena izrečen kazne kućnog zatvora sa elektronskim nadzorom; </a:t>
            </a:r>
          </a:p>
          <a:p>
            <a:pPr marL="0" indent="0">
              <a:buNone/>
            </a:pPr>
            <a:endParaRPr lang="bs-Latn-BA" sz="3200" dirty="0">
              <a:latin typeface="Times New Roman" panose="02020603050405020304" pitchFamily="18" charset="0"/>
              <a:cs typeface="Times New Roman" panose="02020603050405020304" pitchFamily="18" charset="0"/>
            </a:endParaRPr>
          </a:p>
          <a:p>
            <a:pPr marL="514350" indent="-514350" algn="just">
              <a:buFont typeface="+mj-lt"/>
              <a:buAutoNum type="arabicPeriod" startAt="2"/>
            </a:pPr>
            <a:r>
              <a:rPr lang="bs-Latn-BA" sz="3200" dirty="0">
                <a:latin typeface="Times New Roman" panose="02020603050405020304" pitchFamily="18" charset="0"/>
                <a:cs typeface="Times New Roman" panose="02020603050405020304" pitchFamily="18" charset="0"/>
              </a:rPr>
              <a:t>Neopravdanim napuštanjem prostorije. U ovom slučaju sud će odrediti izdržavanje ostatka kazne zatvora u ustanovi za izdržavanje kazne. </a:t>
            </a:r>
          </a:p>
        </p:txBody>
      </p:sp>
    </p:spTree>
    <p:extLst>
      <p:ext uri="{BB962C8B-B14F-4D97-AF65-F5344CB8AC3E}">
        <p14:creationId xmlns:p14="http://schemas.microsoft.com/office/powerpoint/2010/main" val="570648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09C24-B760-49E7-A105-1A245B6CA710}"/>
              </a:ext>
            </a:extLst>
          </p:cNvPr>
          <p:cNvSpPr>
            <a:spLocks noGrp="1"/>
          </p:cNvSpPr>
          <p:nvPr>
            <p:ph type="title"/>
          </p:nvPr>
        </p:nvSpPr>
        <p:spPr>
          <a:xfrm>
            <a:off x="838200" y="365126"/>
            <a:ext cx="10515600" cy="93358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bs-Latn-BA" sz="3000" dirty="0">
                <a:latin typeface="Times New Roman" panose="02020603050405020304" pitchFamily="18" charset="0"/>
                <a:cs typeface="Times New Roman" panose="02020603050405020304" pitchFamily="18" charset="0"/>
              </a:rPr>
              <a:t>Elektronski nadzor i uslovni otpust zatvorenika</a:t>
            </a:r>
          </a:p>
        </p:txBody>
      </p:sp>
      <p:sp>
        <p:nvSpPr>
          <p:cNvPr id="3" name="Content Placeholder 2">
            <a:extLst>
              <a:ext uri="{FF2B5EF4-FFF2-40B4-BE49-F238E27FC236}">
                <a16:creationId xmlns:a16="http://schemas.microsoft.com/office/drawing/2014/main" id="{B7994194-55A0-420D-86DB-2EBB41FC2004}"/>
              </a:ext>
            </a:extLst>
          </p:cNvPr>
          <p:cNvSpPr>
            <a:spLocks noGrp="1"/>
          </p:cNvSpPr>
          <p:nvPr>
            <p:ph idx="1"/>
          </p:nvPr>
        </p:nvSpPr>
        <p:spPr>
          <a:xfrm>
            <a:off x="838200" y="1630017"/>
            <a:ext cx="10515600" cy="4546946"/>
          </a:xfrm>
        </p:spPr>
        <p:txBody>
          <a:bodyPr>
            <a:normAutofit/>
          </a:bodyPr>
          <a:lstStyle/>
          <a:p>
            <a:pPr marL="0" indent="0" algn="just">
              <a:buNone/>
            </a:pPr>
            <a:r>
              <a:rPr lang="hr-HR" dirty="0"/>
              <a:t>Elekronski nadzor uslovno puštenih zatvorenika ima svojih specifičnosti obzirom da je riječ o alternativnoj mjeri. </a:t>
            </a:r>
          </a:p>
          <a:p>
            <a:pPr marL="0" indent="0" algn="just">
              <a:buNone/>
            </a:pPr>
            <a:r>
              <a:rPr lang="hr-HR" dirty="0"/>
              <a:t>Te specifičnosti ogledaju se u sljedećem:</a:t>
            </a:r>
          </a:p>
          <a:p>
            <a:pPr marL="0" indent="0" algn="just">
              <a:buFont typeface="Wingdings" pitchFamily="2" charset="2"/>
              <a:buChar char="v"/>
            </a:pPr>
            <a:r>
              <a:rPr lang="hr-HR" dirty="0"/>
              <a:t> izriče se uz alternativnu mjeru u penološkom smislu, tj.uz mjeru uslovnog otpusta;</a:t>
            </a:r>
          </a:p>
          <a:p>
            <a:pPr marL="0" indent="0" algn="just">
              <a:buFont typeface="Wingdings" pitchFamily="2" charset="2"/>
              <a:buChar char="v"/>
            </a:pPr>
            <a:r>
              <a:rPr lang="hr-HR" dirty="0"/>
              <a:t> o elektronskom nadzoru odlučuje komisija za uslovni otpust;</a:t>
            </a:r>
          </a:p>
          <a:p>
            <a:pPr marL="0" indent="0" algn="just">
              <a:buFont typeface="Wingdings" pitchFamily="2" charset="2"/>
              <a:buChar char="v"/>
            </a:pPr>
            <a:r>
              <a:rPr lang="hr-HR" dirty="0"/>
              <a:t> ova mogućnost je alternativno postavljena, tako da komisija može odrediti uslovni otpust uz elektronski nadzor ili može uslovljavati uslovno puštanje elektronskim nadzorom. </a:t>
            </a:r>
            <a:endParaRPr lang="bs-Latn-B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4625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a:t>Elektronski nadzor zatvorenika koji koriste vanzavodske pogodnosti</a:t>
            </a:r>
          </a:p>
        </p:txBody>
      </p:sp>
      <p:sp>
        <p:nvSpPr>
          <p:cNvPr id="3" name="Content Placeholder 2"/>
          <p:cNvSpPr>
            <a:spLocks noGrp="1"/>
          </p:cNvSpPr>
          <p:nvPr>
            <p:ph idx="1"/>
          </p:nvPr>
        </p:nvSpPr>
        <p:spPr/>
        <p:txBody>
          <a:bodyPr/>
          <a:lstStyle/>
          <a:p>
            <a:r>
              <a:rPr lang="hr-HR" dirty="0"/>
              <a:t>Ukoliko zatvorenik u toku izdržavanja kazne zatvora dobije saglasnost na korištenje vanzavodskih pogodnosti, znači izlazak van kazneno-popravnog zavoda, na određeni broj sati ili dana, može mu se odrediti da pri tom izlasku bude nadziran uz pomoć elektronske narukvice.</a:t>
            </a:r>
          </a:p>
          <a:p>
            <a:r>
              <a:rPr lang="hr-HR" dirty="0"/>
              <a:t>O tome se odlučuje u svakom konkretnom  slučaju.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Važno!</a:t>
            </a:r>
          </a:p>
        </p:txBody>
      </p:sp>
      <p:sp>
        <p:nvSpPr>
          <p:cNvPr id="3" name="Content Placeholder 2"/>
          <p:cNvSpPr>
            <a:spLocks noGrp="1"/>
          </p:cNvSpPr>
          <p:nvPr>
            <p:ph idx="1"/>
          </p:nvPr>
        </p:nvSpPr>
        <p:spPr/>
        <p:txBody>
          <a:bodyPr>
            <a:normAutofit fontScale="85000" lnSpcReduction="20000"/>
          </a:bodyPr>
          <a:lstStyle/>
          <a:p>
            <a:r>
              <a:rPr lang="hr-HR" dirty="0"/>
              <a:t>I na kraju treba pojasniti da je pravna priroda alternativnog modela, kućnog zatvora sa elektronskim nadzorom, višestruka:</a:t>
            </a:r>
          </a:p>
          <a:p>
            <a:r>
              <a:rPr lang="hr-HR" b="1" dirty="0"/>
              <a:t>Alternativna sankcija </a:t>
            </a:r>
            <a:r>
              <a:rPr lang="hr-HR" dirty="0"/>
              <a:t>– što smo već pojasnili</a:t>
            </a:r>
          </a:p>
          <a:p>
            <a:r>
              <a:rPr lang="hr-HR" b="1" dirty="0"/>
              <a:t>Alternativna mjera </a:t>
            </a:r>
            <a:r>
              <a:rPr lang="hr-HR" dirty="0"/>
              <a:t>– jer se izriče uz mjeru uslovnog otpusta ali, u nekim zakonodavstvima, i uz mjeru pritvora pa je njena uloga kako nadzorna prevashodno tako i </a:t>
            </a:r>
            <a:r>
              <a:rPr lang="hr-HR" b="1" dirty="0"/>
              <a:t>preodgojna</a:t>
            </a:r>
            <a:r>
              <a:rPr lang="hr-HR" dirty="0"/>
              <a:t>. Jer ukoliko pritvorenik ili uslovno otpušteni zatvorenik, prekrši pravila kretanja uz elektronski nadzor, lišava se slobode i vraća u ustanovu. </a:t>
            </a:r>
          </a:p>
          <a:p>
            <a:r>
              <a:rPr lang="hr-HR" b="1" dirty="0"/>
              <a:t>Oblik izvršenja krivične sankcija</a:t>
            </a:r>
            <a:r>
              <a:rPr lang="hr-HR" dirty="0"/>
              <a:t> tj.kazne zatvora!!! U ZIKS FBIH ona je opisana kao mogući oblik izvršenja kazne zatvora do jedne godine! Međutim zbog niza drugih karakteristika svrstali smo je u grupu alternativnih krivičnih sankcija o čemu ćemo više reći drugom prilikom.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Mjere sigurnosti </a:t>
            </a:r>
          </a:p>
        </p:txBody>
      </p:sp>
      <p:sp>
        <p:nvSpPr>
          <p:cNvPr id="3" name="Content Placeholder 2"/>
          <p:cNvSpPr>
            <a:spLocks noGrp="1"/>
          </p:cNvSpPr>
          <p:nvPr>
            <p:ph idx="1"/>
          </p:nvPr>
        </p:nvSpPr>
        <p:spPr>
          <a:xfrm>
            <a:off x="1295401" y="2371060"/>
            <a:ext cx="9601196" cy="3504808"/>
          </a:xfrm>
        </p:spPr>
        <p:txBody>
          <a:bodyPr>
            <a:noAutofit/>
          </a:bodyPr>
          <a:lstStyle/>
          <a:p>
            <a:r>
              <a:rPr lang="hr-HR" sz="1800" b="1" dirty="0"/>
              <a:t>Mjere sigurnosti su posebna vrsta krivičnih sankcija koje su specifične ne samo po svojoj prirodi i svrsi nego i činjenici da nisu samostalne već se uvijek izriču uz drugu krivičnu sankciju.  </a:t>
            </a:r>
          </a:p>
          <a:p>
            <a:r>
              <a:rPr lang="hr-HR" sz="1800" b="1" dirty="0"/>
              <a:t>U okviru opšte svrhe kažnjavanja, svrha mjera sigurnosti je otklanjanje stanja ili uslova koji mogu uticati da delinkvent ponovo učini krivično djelo.</a:t>
            </a:r>
          </a:p>
          <a:p>
            <a:r>
              <a:rPr lang="hr-HR" sz="1800" b="1" dirty="0"/>
              <a:t>S obzirom da se njima učinilac krivičnog djela ograničava, u većoj ili manjoj mjeri, u ostvarivanju osnovnih prava, odnosno lišava određenih dobara, to su uslovi za njihov izbor, izricanje, trajanje i način izvršenja određeni krivičnim zakonodavstvom u širem smislu riječi.</a:t>
            </a:r>
          </a:p>
          <a:p>
            <a:r>
              <a:rPr lang="hr-HR" sz="1800" b="1" dirty="0"/>
              <a:t> U postupku izvršenja mjera sigurnosti učiniocu krivičnog djela mogu se oduzeti ili ograničiti određena prava samo u mjeri koja odgovara prirodi i sadržini izrečene mjere bezbjednosti i samo na način kojim se osigurava poštivanje njegove osobe i njegovog ljudskog dostojanstva.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hr-HR" dirty="0"/>
          </a:p>
        </p:txBody>
      </p:sp>
      <p:sp>
        <p:nvSpPr>
          <p:cNvPr id="3" name="Content Placeholder 2"/>
          <p:cNvSpPr>
            <a:spLocks noGrp="1"/>
          </p:cNvSpPr>
          <p:nvPr>
            <p:ph idx="1"/>
          </p:nvPr>
        </p:nvSpPr>
        <p:spPr/>
        <p:txBody>
          <a:bodyPr/>
          <a:lstStyle/>
          <a:p>
            <a:r>
              <a:rPr lang="hr-HR" dirty="0"/>
              <a:t>To su jedine krivične sankcije u vezi s kojima je  Evropski sud za ljudska prava donio odluke, presude, protiv Bosne i Hercegovine. </a:t>
            </a:r>
          </a:p>
          <a:p>
            <a:r>
              <a:rPr lang="hr-HR" dirty="0"/>
              <a:t>O predmetima apelacija, sadržaju i odlukama biće više riječi u izlaganju kolegice Soraje Kobilj u okviru njene odbrane seminarskog rada.</a:t>
            </a:r>
          </a:p>
          <a:p>
            <a:endParaRPr lang="hr-H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Vrste mjera sigurnosti</a:t>
            </a:r>
          </a:p>
        </p:txBody>
      </p:sp>
      <p:sp>
        <p:nvSpPr>
          <p:cNvPr id="3" name="Content Placeholder 2"/>
          <p:cNvSpPr>
            <a:spLocks noGrp="1"/>
          </p:cNvSpPr>
          <p:nvPr>
            <p:ph idx="1"/>
          </p:nvPr>
        </p:nvSpPr>
        <p:spPr/>
        <p:txBody>
          <a:bodyPr/>
          <a:lstStyle/>
          <a:p>
            <a:pPr lvl="0"/>
            <a:r>
              <a:rPr lang="hr-HR" b="1" dirty="0"/>
              <a:t>Obavezno psihijatrijsko liječenje</a:t>
            </a:r>
            <a:endParaRPr lang="hr-HR" dirty="0"/>
          </a:p>
          <a:p>
            <a:pPr lvl="0"/>
            <a:r>
              <a:rPr lang="hr-HR" b="1" dirty="0"/>
              <a:t>Obavezno liječenje od ovisnosti</a:t>
            </a:r>
            <a:endParaRPr lang="hr-HR" dirty="0"/>
          </a:p>
          <a:p>
            <a:pPr lvl="0"/>
            <a:r>
              <a:rPr lang="hr-HR" b="1" dirty="0"/>
              <a:t>Zabrana vršenja poziva, djelatnosti ili dužnosti </a:t>
            </a:r>
            <a:endParaRPr lang="hr-HR" dirty="0"/>
          </a:p>
          <a:p>
            <a:pPr lvl="0"/>
            <a:r>
              <a:rPr lang="hr-HR" b="1" dirty="0"/>
              <a:t>Oduzimanje predmeta </a:t>
            </a:r>
            <a:endParaRPr lang="hr-HR" dirty="0"/>
          </a:p>
          <a:p>
            <a:pPr lvl="0"/>
            <a:r>
              <a:rPr lang="hr-HR" b="1" dirty="0"/>
              <a:t>Zabrana upravljanja prijevoznim sredstvom</a:t>
            </a:r>
            <a:endParaRPr lang="hr-HR" dirty="0"/>
          </a:p>
          <a:p>
            <a:pPr>
              <a:buNone/>
            </a:pPr>
            <a:endParaRPr lang="hr-H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pPr marL="0" indent="0" algn="ctr">
              <a:buNone/>
            </a:pPr>
            <a:endParaRPr lang="bs-Latn-BA" dirty="0"/>
          </a:p>
          <a:p>
            <a:pPr marL="0" indent="0" algn="ctr">
              <a:buNone/>
            </a:pPr>
            <a:endParaRPr lang="bs-Latn-BA" dirty="0"/>
          </a:p>
          <a:p>
            <a:pPr marL="0" indent="0" algn="ctr">
              <a:buNone/>
            </a:pPr>
            <a:endParaRPr lang="bs-Latn-BA" dirty="0"/>
          </a:p>
          <a:p>
            <a:pPr marL="0" indent="0" algn="ctr">
              <a:buNone/>
            </a:pPr>
            <a:r>
              <a:rPr lang="bs-Latn-BA" sz="3600" dirty="0"/>
              <a:t>HVALA NA PAŽNJI</a:t>
            </a:r>
          </a:p>
        </p:txBody>
      </p:sp>
    </p:spTree>
    <p:extLst>
      <p:ext uri="{BB962C8B-B14F-4D97-AF65-F5344CB8AC3E}">
        <p14:creationId xmlns:p14="http://schemas.microsoft.com/office/powerpoint/2010/main" val="40797207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543</TotalTime>
  <Words>2397</Words>
  <Application>Microsoft Office PowerPoint</Application>
  <PresentationFormat>Widescreen</PresentationFormat>
  <Paragraphs>126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Garamond</vt:lpstr>
      <vt:lpstr>Times New Roman</vt:lpstr>
      <vt:lpstr>Wingdings</vt:lpstr>
      <vt:lpstr>Organic</vt:lpstr>
      <vt:lpstr>Osnovne karakteristike i principi  izvršenja krivičnih, alternativnih sankcija u BiH Izvršenje mjera sigurnosti u BiH </vt:lpstr>
      <vt:lpstr>Uvodni osvrt</vt:lpstr>
      <vt:lpstr>PowerPoint Presentation</vt:lpstr>
      <vt:lpstr>Trijalistički sistem sankcija u BiH</vt:lpstr>
      <vt:lpstr>Alternativne sankcije</vt:lpstr>
      <vt:lpstr>PowerPoint Presentation</vt:lpstr>
      <vt:lpstr>PowerPoint Presentation</vt:lpstr>
      <vt:lpstr>Kućni zatvor sa elektronskim nadzorom </vt:lpstr>
      <vt:lpstr> Preporuka Komiteta ministara Vijeća Evrope o elektronskom nadzoru br. CM/R (2014) 4  </vt:lpstr>
      <vt:lpstr> Preporuka Komiteta ministara Vijeća Evrope o elektronskom nadzoru br. CM/R (2014) 4   </vt:lpstr>
      <vt:lpstr>Preporuka Komiteta ministara Vijeća Evrope o elektronskom nadzoru br. CM/R (2014) 4</vt:lpstr>
      <vt:lpstr>Elektronski nadzor u Bosni i Hercegovini </vt:lpstr>
      <vt:lpstr>Primjena sistema elektronskog nadzora u FBiH </vt:lpstr>
      <vt:lpstr>KZ FBiH – član 43 c</vt:lpstr>
      <vt:lpstr>Drugim riječima uslovi za primjenu EN su: </vt:lpstr>
      <vt:lpstr>Relevante odredbe člana 23. Zakona o izvršenju krivičnih sankcija FBiH </vt:lpstr>
      <vt:lpstr>Relevante odredbe člana 23. Zakona o izvršenju krivičnih sankcija FBiH</vt:lpstr>
      <vt:lpstr>Prestanak kućnog zatvora sa elektronskim nadzorom </vt:lpstr>
      <vt:lpstr>Elektronski nadzor i uslovni otpust zatvorenika</vt:lpstr>
      <vt:lpstr>Elektronski nadzor zatvorenika koji koriste vanzavodske pogodnosti</vt:lpstr>
      <vt:lpstr>Važno!</vt:lpstr>
      <vt:lpstr>Mjere sigurnosti </vt:lpstr>
      <vt:lpstr>PowerPoint Presentation</vt:lpstr>
      <vt:lpstr>Vrste mjera sigurnosti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Korisnik</dc:creator>
  <cp:lastModifiedBy>Ena Gotovuša</cp:lastModifiedBy>
  <cp:revision>61</cp:revision>
  <dcterms:created xsi:type="dcterms:W3CDTF">2020-04-12T12:09:02Z</dcterms:created>
  <dcterms:modified xsi:type="dcterms:W3CDTF">2020-04-14T05:50:24Z</dcterms:modified>
</cp:coreProperties>
</file>