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0" r:id="rId4"/>
    <p:sldId id="258" r:id="rId5"/>
    <p:sldId id="268" r:id="rId6"/>
    <p:sldId id="259" r:id="rId7"/>
    <p:sldId id="262" r:id="rId8"/>
    <p:sldId id="263" r:id="rId9"/>
    <p:sldId id="264" r:id="rId10"/>
    <p:sldId id="265" r:id="rId11"/>
    <p:sldId id="266" r:id="rId12"/>
    <p:sldId id="269" r:id="rId13"/>
    <p:sldId id="267" r:id="rId14"/>
    <p:sldId id="270" r:id="rId15"/>
    <p:sldId id="271" r:id="rId16"/>
    <p:sldId id="272" r:id="rId17"/>
    <p:sldId id="273" r:id="rId18"/>
    <p:sldId id="274" r:id="rId19"/>
    <p:sldId id="276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6" y="342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97D0F1-F0A4-4440-B513-C0FB8EAECC4E}" type="doc">
      <dgm:prSet loTypeId="urn:microsoft.com/office/officeart/2005/8/layout/cycle8" loCatId="cycle" qsTypeId="urn:microsoft.com/office/officeart/2005/8/quickstyle/3d4" qsCatId="3D" csTypeId="urn:microsoft.com/office/officeart/2005/8/colors/accent5_3" csCatId="accent5" phldr="1"/>
      <dgm:spPr/>
    </dgm:pt>
    <dgm:pt modelId="{8F13B688-1F6E-4F57-96BB-FE1EA0FA6B32}">
      <dgm:prSet phldrT="[Text]" custT="1"/>
      <dgm:spPr/>
      <dgm:t>
        <a:bodyPr/>
        <a:lstStyle/>
        <a:p>
          <a:r>
            <a:rPr lang="bs-Latn-BA" sz="2400" dirty="0">
              <a:solidFill>
                <a:schemeClr val="bg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Planiranje tretmana</a:t>
          </a:r>
          <a:endParaRPr lang="en-US" sz="2400" dirty="0">
            <a:solidFill>
              <a:schemeClr val="bg1">
                <a:lumMod val="40000"/>
                <a:lumOff val="6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232C4DA-1587-490E-9431-667746C08C8D}" type="parTrans" cxnId="{AB785B4D-101B-449B-9D9D-8048184BEA02}">
      <dgm:prSet/>
      <dgm:spPr/>
      <dgm:t>
        <a:bodyPr/>
        <a:lstStyle/>
        <a:p>
          <a:endParaRPr lang="en-US"/>
        </a:p>
      </dgm:t>
    </dgm:pt>
    <dgm:pt modelId="{57DC1BAC-A460-4C05-8D98-C222D18A2866}" type="sibTrans" cxnId="{AB785B4D-101B-449B-9D9D-8048184BEA02}">
      <dgm:prSet/>
      <dgm:spPr/>
      <dgm:t>
        <a:bodyPr/>
        <a:lstStyle/>
        <a:p>
          <a:endParaRPr lang="en-US"/>
        </a:p>
      </dgm:t>
    </dgm:pt>
    <dgm:pt modelId="{86839C6C-FB50-403B-B1C6-96AECDEBF380}">
      <dgm:prSet phldrT="[Text]"/>
      <dgm:spPr/>
      <dgm:t>
        <a:bodyPr/>
        <a:lstStyle/>
        <a:p>
          <a:r>
            <a:rPr lang="bs-Latn-BA" dirty="0">
              <a:solidFill>
                <a:schemeClr val="bg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Opservacija</a:t>
          </a:r>
          <a:endParaRPr lang="en-US" dirty="0">
            <a:solidFill>
              <a:schemeClr val="bg1">
                <a:lumMod val="40000"/>
                <a:lumOff val="6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E9BA06-FA61-4C08-978F-8D79D2E6946A}" type="parTrans" cxnId="{E2F75407-F140-4958-B161-DA48BB57B02F}">
      <dgm:prSet/>
      <dgm:spPr/>
      <dgm:t>
        <a:bodyPr/>
        <a:lstStyle/>
        <a:p>
          <a:endParaRPr lang="en-US"/>
        </a:p>
      </dgm:t>
    </dgm:pt>
    <dgm:pt modelId="{74227535-D585-4371-AF62-6CF2E4010B16}" type="sibTrans" cxnId="{E2F75407-F140-4958-B161-DA48BB57B02F}">
      <dgm:prSet/>
      <dgm:spPr/>
      <dgm:t>
        <a:bodyPr/>
        <a:lstStyle/>
        <a:p>
          <a:endParaRPr lang="en-US"/>
        </a:p>
      </dgm:t>
    </dgm:pt>
    <dgm:pt modelId="{712E4B39-6B5F-406D-A792-5E8E2A440857}">
      <dgm:prSet phldrT="[Text]"/>
      <dgm:spPr/>
      <dgm:t>
        <a:bodyPr/>
        <a:lstStyle/>
        <a:p>
          <a:r>
            <a:rPr lang="bs-Latn-BA" dirty="0"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Procjena</a:t>
          </a:r>
          <a:endParaRPr lang="en-US" dirty="0">
            <a:solidFill>
              <a:schemeClr val="bg1">
                <a:lumMod val="60000"/>
                <a:lumOff val="4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1D6A421-9C7A-41E3-963F-2B63903A0F3C}" type="parTrans" cxnId="{32F020B5-FBFC-4C2E-97DA-77AFF1D0561F}">
      <dgm:prSet/>
      <dgm:spPr/>
      <dgm:t>
        <a:bodyPr/>
        <a:lstStyle/>
        <a:p>
          <a:endParaRPr lang="en-US"/>
        </a:p>
      </dgm:t>
    </dgm:pt>
    <dgm:pt modelId="{41F4C517-462D-4F5B-8063-2E8A9A62A008}" type="sibTrans" cxnId="{32F020B5-FBFC-4C2E-97DA-77AFF1D0561F}">
      <dgm:prSet/>
      <dgm:spPr/>
      <dgm:t>
        <a:bodyPr/>
        <a:lstStyle/>
        <a:p>
          <a:endParaRPr lang="en-US"/>
        </a:p>
      </dgm:t>
    </dgm:pt>
    <dgm:pt modelId="{01481CDA-56F1-48C5-BA0E-6537BC5086FC}" type="pres">
      <dgm:prSet presAssocID="{4997D0F1-F0A4-4440-B513-C0FB8EAECC4E}" presName="compositeShape" presStyleCnt="0">
        <dgm:presLayoutVars>
          <dgm:chMax val="7"/>
          <dgm:dir/>
          <dgm:resizeHandles val="exact"/>
        </dgm:presLayoutVars>
      </dgm:prSet>
      <dgm:spPr/>
    </dgm:pt>
    <dgm:pt modelId="{5729BF0B-3BC6-417A-AF0A-2614196B0338}" type="pres">
      <dgm:prSet presAssocID="{4997D0F1-F0A4-4440-B513-C0FB8EAECC4E}" presName="wedge1" presStyleLbl="node1" presStyleIdx="0" presStyleCnt="3"/>
      <dgm:spPr/>
    </dgm:pt>
    <dgm:pt modelId="{9F31391C-41D9-44D1-AD31-9D0ADE8776FC}" type="pres">
      <dgm:prSet presAssocID="{4997D0F1-F0A4-4440-B513-C0FB8EAECC4E}" presName="dummy1a" presStyleCnt="0"/>
      <dgm:spPr/>
    </dgm:pt>
    <dgm:pt modelId="{9685660F-BC0B-42F1-917E-757129162681}" type="pres">
      <dgm:prSet presAssocID="{4997D0F1-F0A4-4440-B513-C0FB8EAECC4E}" presName="dummy1b" presStyleCnt="0"/>
      <dgm:spPr/>
    </dgm:pt>
    <dgm:pt modelId="{E261E702-C7F7-4E91-BCC3-E26A932F0C5B}" type="pres">
      <dgm:prSet presAssocID="{4997D0F1-F0A4-4440-B513-C0FB8EAECC4E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8EFD42E5-2C1D-4F63-9299-50DEE0C82BF3}" type="pres">
      <dgm:prSet presAssocID="{4997D0F1-F0A4-4440-B513-C0FB8EAECC4E}" presName="wedge2" presStyleLbl="node1" presStyleIdx="1" presStyleCnt="3"/>
      <dgm:spPr/>
    </dgm:pt>
    <dgm:pt modelId="{C07D9EE5-F2B6-4409-B7AB-ACD9D8F1CD49}" type="pres">
      <dgm:prSet presAssocID="{4997D0F1-F0A4-4440-B513-C0FB8EAECC4E}" presName="dummy2a" presStyleCnt="0"/>
      <dgm:spPr/>
    </dgm:pt>
    <dgm:pt modelId="{4B70B5E0-DE8D-44DD-A90D-8E4FB6998B55}" type="pres">
      <dgm:prSet presAssocID="{4997D0F1-F0A4-4440-B513-C0FB8EAECC4E}" presName="dummy2b" presStyleCnt="0"/>
      <dgm:spPr/>
    </dgm:pt>
    <dgm:pt modelId="{A4E68EF5-DAC0-4AAD-9CA3-E89020B4BDA5}" type="pres">
      <dgm:prSet presAssocID="{4997D0F1-F0A4-4440-B513-C0FB8EAECC4E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B3E95EB1-F195-40FF-8BA8-66A1EC7EA672}" type="pres">
      <dgm:prSet presAssocID="{4997D0F1-F0A4-4440-B513-C0FB8EAECC4E}" presName="wedge3" presStyleLbl="node1" presStyleIdx="2" presStyleCnt="3" custScaleX="91720" custScaleY="98630"/>
      <dgm:spPr/>
    </dgm:pt>
    <dgm:pt modelId="{F532196C-6EAD-48FE-A393-D1E486802D04}" type="pres">
      <dgm:prSet presAssocID="{4997D0F1-F0A4-4440-B513-C0FB8EAECC4E}" presName="dummy3a" presStyleCnt="0"/>
      <dgm:spPr/>
    </dgm:pt>
    <dgm:pt modelId="{416BFC2F-8FEF-42A6-B7CA-C8DA73DE0B36}" type="pres">
      <dgm:prSet presAssocID="{4997D0F1-F0A4-4440-B513-C0FB8EAECC4E}" presName="dummy3b" presStyleCnt="0"/>
      <dgm:spPr/>
    </dgm:pt>
    <dgm:pt modelId="{89D69835-83F4-4870-AB56-860DE3C6B303}" type="pres">
      <dgm:prSet presAssocID="{4997D0F1-F0A4-4440-B513-C0FB8EAECC4E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BC9C6748-E5FC-4A57-9E99-A90DA7B0C598}" type="pres">
      <dgm:prSet presAssocID="{57DC1BAC-A460-4C05-8D98-C222D18A2866}" presName="arrowWedge1" presStyleLbl="fgSibTrans2D1" presStyleIdx="0" presStyleCnt="3"/>
      <dgm:spPr/>
    </dgm:pt>
    <dgm:pt modelId="{706912CD-4421-4508-BB53-030FA1DBE656}" type="pres">
      <dgm:prSet presAssocID="{74227535-D585-4371-AF62-6CF2E4010B16}" presName="arrowWedge2" presStyleLbl="fgSibTrans2D1" presStyleIdx="1" presStyleCnt="3"/>
      <dgm:spPr/>
    </dgm:pt>
    <dgm:pt modelId="{9D1BB0BD-4769-482E-B769-4A399B3CA83F}" type="pres">
      <dgm:prSet presAssocID="{41F4C517-462D-4F5B-8063-2E8A9A62A008}" presName="arrowWedge3" presStyleLbl="fgSibTrans2D1" presStyleIdx="2" presStyleCnt="3"/>
      <dgm:spPr/>
    </dgm:pt>
  </dgm:ptLst>
  <dgm:cxnLst>
    <dgm:cxn modelId="{E2F75407-F140-4958-B161-DA48BB57B02F}" srcId="{4997D0F1-F0A4-4440-B513-C0FB8EAECC4E}" destId="{86839C6C-FB50-403B-B1C6-96AECDEBF380}" srcOrd="1" destOrd="0" parTransId="{04E9BA06-FA61-4C08-978F-8D79D2E6946A}" sibTransId="{74227535-D585-4371-AF62-6CF2E4010B16}"/>
    <dgm:cxn modelId="{C6E28D4A-CA4B-40AB-8CD3-7E5EB4C352D8}" type="presOf" srcId="{712E4B39-6B5F-406D-A792-5E8E2A440857}" destId="{89D69835-83F4-4870-AB56-860DE3C6B303}" srcOrd="1" destOrd="0" presId="urn:microsoft.com/office/officeart/2005/8/layout/cycle8"/>
    <dgm:cxn modelId="{AB785B4D-101B-449B-9D9D-8048184BEA02}" srcId="{4997D0F1-F0A4-4440-B513-C0FB8EAECC4E}" destId="{8F13B688-1F6E-4F57-96BB-FE1EA0FA6B32}" srcOrd="0" destOrd="0" parTransId="{3232C4DA-1587-490E-9431-667746C08C8D}" sibTransId="{57DC1BAC-A460-4C05-8D98-C222D18A2866}"/>
    <dgm:cxn modelId="{C0CB5D50-ABBB-48C4-8762-6FCA88C92796}" type="presOf" srcId="{86839C6C-FB50-403B-B1C6-96AECDEBF380}" destId="{8EFD42E5-2C1D-4F63-9299-50DEE0C82BF3}" srcOrd="0" destOrd="0" presId="urn:microsoft.com/office/officeart/2005/8/layout/cycle8"/>
    <dgm:cxn modelId="{C3393A87-28FE-4EE8-A6B3-90E40D73F042}" type="presOf" srcId="{8F13B688-1F6E-4F57-96BB-FE1EA0FA6B32}" destId="{E261E702-C7F7-4E91-BCC3-E26A932F0C5B}" srcOrd="1" destOrd="0" presId="urn:microsoft.com/office/officeart/2005/8/layout/cycle8"/>
    <dgm:cxn modelId="{5143A48C-D0DB-408D-B48E-84A7F0FE3F31}" type="presOf" srcId="{8F13B688-1F6E-4F57-96BB-FE1EA0FA6B32}" destId="{5729BF0B-3BC6-417A-AF0A-2614196B0338}" srcOrd="0" destOrd="0" presId="urn:microsoft.com/office/officeart/2005/8/layout/cycle8"/>
    <dgm:cxn modelId="{9EE57C98-2E6F-4DF2-BBA6-B54147E620A3}" type="presOf" srcId="{86839C6C-FB50-403B-B1C6-96AECDEBF380}" destId="{A4E68EF5-DAC0-4AAD-9CA3-E89020B4BDA5}" srcOrd="1" destOrd="0" presId="urn:microsoft.com/office/officeart/2005/8/layout/cycle8"/>
    <dgm:cxn modelId="{32F020B5-FBFC-4C2E-97DA-77AFF1D0561F}" srcId="{4997D0F1-F0A4-4440-B513-C0FB8EAECC4E}" destId="{712E4B39-6B5F-406D-A792-5E8E2A440857}" srcOrd="2" destOrd="0" parTransId="{D1D6A421-9C7A-41E3-963F-2B63903A0F3C}" sibTransId="{41F4C517-462D-4F5B-8063-2E8A9A62A008}"/>
    <dgm:cxn modelId="{B45A9BD8-BBAC-4940-A20D-9E83EE340B7C}" type="presOf" srcId="{712E4B39-6B5F-406D-A792-5E8E2A440857}" destId="{B3E95EB1-F195-40FF-8BA8-66A1EC7EA672}" srcOrd="0" destOrd="0" presId="urn:microsoft.com/office/officeart/2005/8/layout/cycle8"/>
    <dgm:cxn modelId="{4C302FE5-0019-4E69-BAD1-88D31D80EF0E}" type="presOf" srcId="{4997D0F1-F0A4-4440-B513-C0FB8EAECC4E}" destId="{01481CDA-56F1-48C5-BA0E-6537BC5086FC}" srcOrd="0" destOrd="0" presId="urn:microsoft.com/office/officeart/2005/8/layout/cycle8"/>
    <dgm:cxn modelId="{A6A51DE6-7454-41D1-B429-B626723B5A8A}" type="presParOf" srcId="{01481CDA-56F1-48C5-BA0E-6537BC5086FC}" destId="{5729BF0B-3BC6-417A-AF0A-2614196B0338}" srcOrd="0" destOrd="0" presId="urn:microsoft.com/office/officeart/2005/8/layout/cycle8"/>
    <dgm:cxn modelId="{820C4C62-80A1-403D-B65B-AF7620574603}" type="presParOf" srcId="{01481CDA-56F1-48C5-BA0E-6537BC5086FC}" destId="{9F31391C-41D9-44D1-AD31-9D0ADE8776FC}" srcOrd="1" destOrd="0" presId="urn:microsoft.com/office/officeart/2005/8/layout/cycle8"/>
    <dgm:cxn modelId="{775F6866-D720-401D-B41F-94CEEDB0CC08}" type="presParOf" srcId="{01481CDA-56F1-48C5-BA0E-6537BC5086FC}" destId="{9685660F-BC0B-42F1-917E-757129162681}" srcOrd="2" destOrd="0" presId="urn:microsoft.com/office/officeart/2005/8/layout/cycle8"/>
    <dgm:cxn modelId="{2DB6639F-A386-426D-A4FF-53C57B720AD6}" type="presParOf" srcId="{01481CDA-56F1-48C5-BA0E-6537BC5086FC}" destId="{E261E702-C7F7-4E91-BCC3-E26A932F0C5B}" srcOrd="3" destOrd="0" presId="urn:microsoft.com/office/officeart/2005/8/layout/cycle8"/>
    <dgm:cxn modelId="{4AFC0207-3D74-4116-BEB5-10694E55B9EC}" type="presParOf" srcId="{01481CDA-56F1-48C5-BA0E-6537BC5086FC}" destId="{8EFD42E5-2C1D-4F63-9299-50DEE0C82BF3}" srcOrd="4" destOrd="0" presId="urn:microsoft.com/office/officeart/2005/8/layout/cycle8"/>
    <dgm:cxn modelId="{EFC3011D-A436-4ABE-A47B-6E9933D3A586}" type="presParOf" srcId="{01481CDA-56F1-48C5-BA0E-6537BC5086FC}" destId="{C07D9EE5-F2B6-4409-B7AB-ACD9D8F1CD49}" srcOrd="5" destOrd="0" presId="urn:microsoft.com/office/officeart/2005/8/layout/cycle8"/>
    <dgm:cxn modelId="{45E25611-E149-4552-BDC5-80C2F0ED3F76}" type="presParOf" srcId="{01481CDA-56F1-48C5-BA0E-6537BC5086FC}" destId="{4B70B5E0-DE8D-44DD-A90D-8E4FB6998B55}" srcOrd="6" destOrd="0" presId="urn:microsoft.com/office/officeart/2005/8/layout/cycle8"/>
    <dgm:cxn modelId="{1F7413A2-4461-41E8-8F00-2737BF64190C}" type="presParOf" srcId="{01481CDA-56F1-48C5-BA0E-6537BC5086FC}" destId="{A4E68EF5-DAC0-4AAD-9CA3-E89020B4BDA5}" srcOrd="7" destOrd="0" presId="urn:microsoft.com/office/officeart/2005/8/layout/cycle8"/>
    <dgm:cxn modelId="{50C9CDB3-1B11-4080-AD2B-BDB1FF317DF4}" type="presParOf" srcId="{01481CDA-56F1-48C5-BA0E-6537BC5086FC}" destId="{B3E95EB1-F195-40FF-8BA8-66A1EC7EA672}" srcOrd="8" destOrd="0" presId="urn:microsoft.com/office/officeart/2005/8/layout/cycle8"/>
    <dgm:cxn modelId="{C76DE979-F676-4CF7-8CBA-76E34B1D8326}" type="presParOf" srcId="{01481CDA-56F1-48C5-BA0E-6537BC5086FC}" destId="{F532196C-6EAD-48FE-A393-D1E486802D04}" srcOrd="9" destOrd="0" presId="urn:microsoft.com/office/officeart/2005/8/layout/cycle8"/>
    <dgm:cxn modelId="{6C9D4984-2F3A-4F71-94A5-1317E28D3A9E}" type="presParOf" srcId="{01481CDA-56F1-48C5-BA0E-6537BC5086FC}" destId="{416BFC2F-8FEF-42A6-B7CA-C8DA73DE0B36}" srcOrd="10" destOrd="0" presId="urn:microsoft.com/office/officeart/2005/8/layout/cycle8"/>
    <dgm:cxn modelId="{887FCCEB-2154-47EB-89EC-0A52805D3284}" type="presParOf" srcId="{01481CDA-56F1-48C5-BA0E-6537BC5086FC}" destId="{89D69835-83F4-4870-AB56-860DE3C6B303}" srcOrd="11" destOrd="0" presId="urn:microsoft.com/office/officeart/2005/8/layout/cycle8"/>
    <dgm:cxn modelId="{654FB290-FFE6-4C20-B82C-8C05A3C6DF89}" type="presParOf" srcId="{01481CDA-56F1-48C5-BA0E-6537BC5086FC}" destId="{BC9C6748-E5FC-4A57-9E99-A90DA7B0C598}" srcOrd="12" destOrd="0" presId="urn:microsoft.com/office/officeart/2005/8/layout/cycle8"/>
    <dgm:cxn modelId="{BC0531F6-DAE5-420A-A9CC-C2F12E3DE7BC}" type="presParOf" srcId="{01481CDA-56F1-48C5-BA0E-6537BC5086FC}" destId="{706912CD-4421-4508-BB53-030FA1DBE656}" srcOrd="13" destOrd="0" presId="urn:microsoft.com/office/officeart/2005/8/layout/cycle8"/>
    <dgm:cxn modelId="{5E58DC66-6378-49C7-966E-B6EE78C431AA}" type="presParOf" srcId="{01481CDA-56F1-48C5-BA0E-6537BC5086FC}" destId="{9D1BB0BD-4769-482E-B769-4A399B3CA83F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29BF0B-3BC6-417A-AF0A-2614196B0338}">
      <dsp:nvSpPr>
        <dsp:cNvPr id="0" name=""/>
        <dsp:cNvSpPr/>
      </dsp:nvSpPr>
      <dsp:spPr>
        <a:xfrm>
          <a:off x="1872741" y="330200"/>
          <a:ext cx="4267200" cy="4267200"/>
        </a:xfrm>
        <a:prstGeom prst="pie">
          <a:avLst>
            <a:gd name="adj1" fmla="val 16200000"/>
            <a:gd name="adj2" fmla="val 1800000"/>
          </a:avLst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s-Latn-BA" sz="2400" kern="1200" dirty="0">
              <a:solidFill>
                <a:schemeClr val="bg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Planiranje tretmana</a:t>
          </a:r>
          <a:endParaRPr lang="en-US" sz="2400" kern="1200" dirty="0">
            <a:solidFill>
              <a:schemeClr val="bg1">
                <a:lumMod val="40000"/>
                <a:lumOff val="6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21657" y="1234440"/>
        <a:ext cx="1524000" cy="1270000"/>
      </dsp:txXfrm>
    </dsp:sp>
    <dsp:sp modelId="{8EFD42E5-2C1D-4F63-9299-50DEE0C82BF3}">
      <dsp:nvSpPr>
        <dsp:cNvPr id="0" name=""/>
        <dsp:cNvSpPr/>
      </dsp:nvSpPr>
      <dsp:spPr>
        <a:xfrm>
          <a:off x="1784857" y="482600"/>
          <a:ext cx="4267200" cy="4267200"/>
        </a:xfrm>
        <a:prstGeom prst="pie">
          <a:avLst>
            <a:gd name="adj1" fmla="val 1800000"/>
            <a:gd name="adj2" fmla="val 9000000"/>
          </a:avLst>
        </a:prstGeom>
        <a:solidFill>
          <a:schemeClr val="accent5">
            <a:shade val="80000"/>
            <a:hueOff val="-244908"/>
            <a:satOff val="-5018"/>
            <a:lumOff val="1491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s-Latn-BA" sz="2800" kern="1200" dirty="0">
              <a:solidFill>
                <a:schemeClr val="bg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Opservacija</a:t>
          </a:r>
          <a:endParaRPr lang="en-US" sz="2800" kern="1200" dirty="0">
            <a:solidFill>
              <a:schemeClr val="bg1">
                <a:lumMod val="40000"/>
                <a:lumOff val="6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800857" y="3251200"/>
        <a:ext cx="2286000" cy="1117600"/>
      </dsp:txXfrm>
    </dsp:sp>
    <dsp:sp modelId="{B3E95EB1-F195-40FF-8BA8-66A1EC7EA672}">
      <dsp:nvSpPr>
        <dsp:cNvPr id="0" name=""/>
        <dsp:cNvSpPr/>
      </dsp:nvSpPr>
      <dsp:spPr>
        <a:xfrm>
          <a:off x="1873636" y="359430"/>
          <a:ext cx="3913875" cy="4208739"/>
        </a:xfrm>
        <a:prstGeom prst="pie">
          <a:avLst>
            <a:gd name="adj1" fmla="val 9000000"/>
            <a:gd name="adj2" fmla="val 16200000"/>
          </a:avLst>
        </a:prstGeom>
        <a:solidFill>
          <a:schemeClr val="accent5">
            <a:shade val="80000"/>
            <a:hueOff val="-489817"/>
            <a:satOff val="-10036"/>
            <a:lumOff val="29824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s-Latn-BA" sz="2800" kern="1200" dirty="0"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Procjena</a:t>
          </a:r>
          <a:endParaRPr lang="en-US" sz="2800" kern="1200" dirty="0">
            <a:solidFill>
              <a:schemeClr val="bg1">
                <a:lumMod val="60000"/>
                <a:lumOff val="4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26993" y="1251282"/>
        <a:ext cx="1397812" cy="1252600"/>
      </dsp:txXfrm>
    </dsp:sp>
    <dsp:sp modelId="{BC9C6748-E5FC-4A57-9E99-A90DA7B0C598}">
      <dsp:nvSpPr>
        <dsp:cNvPr id="0" name=""/>
        <dsp:cNvSpPr/>
      </dsp:nvSpPr>
      <dsp:spPr>
        <a:xfrm>
          <a:off x="1608934" y="66039"/>
          <a:ext cx="4795520" cy="4795520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6912CD-4421-4508-BB53-030FA1DBE656}">
      <dsp:nvSpPr>
        <dsp:cNvPr id="0" name=""/>
        <dsp:cNvSpPr/>
      </dsp:nvSpPr>
      <dsp:spPr>
        <a:xfrm>
          <a:off x="1520697" y="218170"/>
          <a:ext cx="4795520" cy="4795520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5">
            <a:shade val="90000"/>
            <a:hueOff val="-244851"/>
            <a:satOff val="-4805"/>
            <a:lumOff val="1363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1BB0BD-4769-482E-B769-4A399B3CA83F}">
      <dsp:nvSpPr>
        <dsp:cNvPr id="0" name=""/>
        <dsp:cNvSpPr/>
      </dsp:nvSpPr>
      <dsp:spPr>
        <a:xfrm>
          <a:off x="1433952" y="66286"/>
          <a:ext cx="4795520" cy="4795520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5">
            <a:shade val="90000"/>
            <a:hueOff val="-489702"/>
            <a:satOff val="-9610"/>
            <a:lumOff val="2727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047DD-BB2E-46C5-BF4D-D77DA0CCBA70}" type="datetimeFigureOut">
              <a:rPr lang="en-US" smtClean="0"/>
              <a:pPr/>
              <a:t>4/27/2020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04C1-586F-4F13-92E5-D06733D54B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047DD-BB2E-46C5-BF4D-D77DA0CCBA70}" type="datetimeFigureOut">
              <a:rPr lang="en-US" smtClean="0"/>
              <a:pPr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04C1-586F-4F13-92E5-D06733D54B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047DD-BB2E-46C5-BF4D-D77DA0CCBA70}" type="datetimeFigureOut">
              <a:rPr lang="en-US" smtClean="0"/>
              <a:pPr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04C1-586F-4F13-92E5-D06733D54B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047DD-BB2E-46C5-BF4D-D77DA0CCBA70}" type="datetimeFigureOut">
              <a:rPr lang="en-US" smtClean="0"/>
              <a:pPr/>
              <a:t>4/27/2020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04C1-586F-4F13-92E5-D06733D54B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047DD-BB2E-46C5-BF4D-D77DA0CCBA70}" type="datetimeFigureOut">
              <a:rPr lang="en-US" smtClean="0"/>
              <a:pPr/>
              <a:t>4/27/2020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04C1-586F-4F13-92E5-D06733D54B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047DD-BB2E-46C5-BF4D-D77DA0CCBA70}" type="datetimeFigureOut">
              <a:rPr lang="en-US" smtClean="0"/>
              <a:pPr/>
              <a:t>4/27/2020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5004C1-586F-4F13-92E5-D06733D54B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047DD-BB2E-46C5-BF4D-D77DA0CCBA70}" type="datetimeFigureOut">
              <a:rPr lang="en-US" smtClean="0"/>
              <a:pPr/>
              <a:t>4/27/2020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04C1-586F-4F13-92E5-D06733D54B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047DD-BB2E-46C5-BF4D-D77DA0CCBA70}" type="datetimeFigureOut">
              <a:rPr lang="en-US" smtClean="0"/>
              <a:pPr/>
              <a:t>4/27/2020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9B5004C1-586F-4F13-92E5-D06733D54B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7FE047DD-BB2E-46C5-BF4D-D77DA0CCBA70}" type="datetimeFigureOut">
              <a:rPr lang="en-US" smtClean="0"/>
              <a:pPr/>
              <a:t>4/27/2020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04C1-586F-4F13-92E5-D06733D54B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047DD-BB2E-46C5-BF4D-D77DA0CCBA70}" type="datetimeFigureOut">
              <a:rPr lang="en-US" smtClean="0"/>
              <a:pPr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04C1-586F-4F13-92E5-D06733D54B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047DD-BB2E-46C5-BF4D-D77DA0CCBA70}" type="datetimeFigureOut">
              <a:rPr lang="en-US" smtClean="0"/>
              <a:pPr/>
              <a:t>4/27/2020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004C1-586F-4F13-92E5-D06733D54B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FE047DD-BB2E-46C5-BF4D-D77DA0CCBA70}" type="datetimeFigureOut">
              <a:rPr lang="en-US" smtClean="0"/>
              <a:pPr/>
              <a:t>4/27/2020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B5004C1-586F-4F13-92E5-D06733D54B5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775" y="4800600"/>
            <a:ext cx="8074025" cy="1863408"/>
          </a:xfrm>
        </p:spPr>
        <p:txBody>
          <a:bodyPr>
            <a:noAutofit/>
          </a:bodyPr>
          <a:lstStyle/>
          <a:p>
            <a:pPr algn="ctr"/>
            <a:r>
              <a:rPr lang="bs-Latn-BA" sz="4000" b="1" i="1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Opservacija i dijagnostika </a:t>
            </a:r>
            <a:r>
              <a:rPr lang="bs-Latn-BA" sz="4000" b="0" i="1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ličnosti maloljetnika pri izvršenju sankcija institucionalnog tretmana</a:t>
            </a:r>
            <a:endParaRPr lang="en-US" sz="4000" b="0" i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1026" name="Picture 2" descr="Aktivnosti |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9535" y="494498"/>
            <a:ext cx="2148752" cy="127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44547" y="2362200"/>
            <a:ext cx="2978728" cy="1292662"/>
          </a:xfrm>
          <a:prstGeom prst="rect">
            <a:avLst/>
          </a:prstGeom>
          <a:effectLst>
            <a:glow rad="63500">
              <a:schemeClr val="accent5">
                <a:tint val="30000"/>
                <a:shade val="95000"/>
                <a:satMod val="300000"/>
                <a:alpha val="50000"/>
              </a:schemeClr>
            </a:glow>
            <a:reflection blurRad="6350" stA="50000" endA="300" endPos="55500" dist="50800" dir="5400000" sy="-100000" algn="bl" rotWithShape="0"/>
            <a:softEdge rad="63500"/>
          </a:effectLst>
          <a:scene3d>
            <a:camera prst="perspectiveAbove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s-Latn-BA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Penologija</a:t>
            </a:r>
          </a:p>
          <a:p>
            <a:pPr algn="ctr"/>
            <a:r>
              <a:rPr lang="bs-Latn-BA" sz="1400" b="1" dirty="0">
                <a:solidFill>
                  <a:schemeClr val="bg1">
                    <a:lumMod val="75000"/>
                  </a:schemeClr>
                </a:solidFill>
                <a:latin typeface="Candara" pitchFamily="34" charset="0"/>
              </a:rPr>
              <a:t>Mentor: </a:t>
            </a:r>
            <a:r>
              <a:rPr lang="bs-Latn-BA" sz="1400" dirty="0">
                <a:solidFill>
                  <a:schemeClr val="bg1">
                    <a:lumMod val="75000"/>
                  </a:schemeClr>
                </a:solidFill>
                <a:latin typeface="Candara" pitchFamily="34" charset="0"/>
              </a:rPr>
              <a:t>Doc. dr. Vildana Pleh</a:t>
            </a:r>
          </a:p>
          <a:p>
            <a:pPr algn="ctr"/>
            <a:r>
              <a:rPr lang="bs-Latn-BA" sz="1400" dirty="0">
                <a:solidFill>
                  <a:schemeClr val="bg1">
                    <a:lumMod val="75000"/>
                  </a:schemeClr>
                </a:solidFill>
                <a:latin typeface="Candara" pitchFamily="34" charset="0"/>
              </a:rPr>
              <a:t>Ass. Mr. Iur Ena Gotovuša</a:t>
            </a:r>
          </a:p>
          <a:p>
            <a:pPr algn="ctr"/>
            <a:r>
              <a:rPr lang="bs-Latn-BA" sz="1400" b="1" dirty="0">
                <a:solidFill>
                  <a:schemeClr val="bg1">
                    <a:lumMod val="75000"/>
                  </a:schemeClr>
                </a:solidFill>
                <a:latin typeface="Candara" pitchFamily="34" charset="0"/>
              </a:rPr>
              <a:t>Studentica: </a:t>
            </a:r>
            <a:r>
              <a:rPr lang="bs-Latn-BA" sz="1400" dirty="0">
                <a:solidFill>
                  <a:schemeClr val="bg1">
                    <a:lumMod val="75000"/>
                  </a:schemeClr>
                </a:solidFill>
                <a:latin typeface="Candara" pitchFamily="34" charset="0"/>
              </a:rPr>
              <a:t>Imamović Dalila</a:t>
            </a:r>
            <a:endParaRPr lang="en-US" sz="1400" dirty="0">
              <a:solidFill>
                <a:schemeClr val="bg1">
                  <a:lumMod val="75000"/>
                </a:schemeClr>
              </a:solidFill>
              <a:latin typeface="Candara" pitchFamily="34" charset="0"/>
            </a:endParaRPr>
          </a:p>
          <a:p>
            <a:r>
              <a:rPr lang="bs-Latn-BA" dirty="0">
                <a:solidFill>
                  <a:schemeClr val="tx1"/>
                </a:solidFill>
                <a:latin typeface="Candara" pitchFamily="34" charset="0"/>
              </a:rPr>
              <a:t> </a:t>
            </a:r>
            <a:endParaRPr lang="en-US" dirty="0">
              <a:solidFill>
                <a:schemeClr val="tx1"/>
              </a:solidFill>
              <a:latin typeface="Candara" pitchFamily="34" charset="0"/>
            </a:endParaRPr>
          </a:p>
        </p:txBody>
      </p:sp>
      <p:sp>
        <p:nvSpPr>
          <p:cNvPr id="5" name="AutoShape 2" descr="Download Free png Indoor Games: 21 Fun Indoor Games for Kids Chil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Download Free png Indoor Games: 21 Fun Indoor Games for Kids Child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Download Free png Indoor Games: 21 Fun Indoor Games for Kids Child ...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2" descr="Juvenile Justice Act, 2015: An Overview – Lawchiv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30" y="312738"/>
            <a:ext cx="4633419" cy="44758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494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305800" cy="1371600"/>
          </a:xfrm>
        </p:spPr>
        <p:txBody>
          <a:bodyPr>
            <a:noAutofit/>
          </a:bodyPr>
          <a:lstStyle/>
          <a:p>
            <a:pPr algn="ctr"/>
            <a:r>
              <a:rPr lang="bs-Latn-BA" sz="2800" b="1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Zakon o zaštiti i postupanju sa djecom i maloljetnicima u krivičnom postupku </a:t>
            </a:r>
            <a:br>
              <a:rPr lang="bs-Latn-BA" sz="2800" b="1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s-Latn-BA" sz="2000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(„Službene novine Federacije BiH“, </a:t>
            </a:r>
            <a:br>
              <a:rPr lang="bs-Latn-BA" sz="2000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s-Latn-BA" sz="2000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broj 7/14 /29.1.2014./)</a:t>
            </a:r>
            <a:br>
              <a:rPr lang="en-US" sz="2800" b="1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28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001000" cy="4449763"/>
          </a:xfrm>
        </p:spPr>
        <p:txBody>
          <a:bodyPr>
            <a:normAutofit fontScale="92500" lnSpcReduction="10000"/>
          </a:bodyPr>
          <a:lstStyle/>
          <a:p>
            <a:pPr marL="68580" indent="0">
              <a:buNone/>
            </a:pPr>
            <a:r>
              <a:rPr lang="bs-Latn-BA" b="1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Član 3. Uzrast maloljetnika u svrhu ovog zakona: </a:t>
            </a:r>
            <a:endParaRPr lang="en-US" b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8580" indent="0">
              <a:buNone/>
            </a:pPr>
            <a:r>
              <a:rPr lang="bs-Latn-BA" dirty="0">
                <a:solidFill>
                  <a:schemeClr val="bg1">
                    <a:lumMod val="20000"/>
                    <a:lumOff val="80000"/>
                  </a:schemeClr>
                </a:solidFill>
              </a:rPr>
              <a:t>(1) Mlađi maloljetnik je maloljetnik koji je u vrijeme izvršenja krivičnog djela navršio 14 a nije navršio 16 godina života. </a:t>
            </a:r>
            <a:endParaRPr lang="en-US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68580" indent="0">
              <a:buNone/>
            </a:pPr>
            <a:r>
              <a:rPr lang="bs-Latn-BA" dirty="0">
                <a:solidFill>
                  <a:schemeClr val="bg1">
                    <a:lumMod val="20000"/>
                    <a:lumOff val="80000"/>
                  </a:schemeClr>
                </a:solidFill>
              </a:rPr>
              <a:t>(2) Stariji maloljetnik je maloljetnik koji je u vrijeme izvršenja krivičnog djela navršio 16 a nije navršio 18 godina života.</a:t>
            </a:r>
            <a:endParaRPr lang="en-US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68580" indent="0">
              <a:buNone/>
            </a:pPr>
            <a:r>
              <a:rPr lang="bs-Latn-BA" dirty="0">
                <a:solidFill>
                  <a:schemeClr val="bg1">
                    <a:lumMod val="20000"/>
                    <a:lumOff val="80000"/>
                  </a:schemeClr>
                </a:solidFill>
              </a:rPr>
              <a:t>(3) Mlađa punoljetna osoba je osoba koja je u vrijeme izvršenja krivičnog djela navršila 18 a nije navršila 21 godinu života.</a:t>
            </a:r>
            <a:endParaRPr lang="en-US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6858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52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581335698"/>
              </p:ext>
            </p:extLst>
          </p:nvPr>
        </p:nvGraphicFramePr>
        <p:xfrm>
          <a:off x="533400" y="1524000"/>
          <a:ext cx="7924800" cy="50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362200" y="304800"/>
            <a:ext cx="4267200" cy="88392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bs-Latn-BA" b="1" dirty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Ključni pojmovi</a:t>
            </a:r>
            <a:endParaRPr lang="en-US" b="1" dirty="0"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6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533400"/>
            <a:ext cx="8458200" cy="5897563"/>
          </a:xfrm>
        </p:spPr>
        <p:txBody>
          <a:bodyPr>
            <a:normAutofit/>
          </a:bodyPr>
          <a:lstStyle/>
          <a:p>
            <a:pPr marL="36576" indent="0" algn="just">
              <a:buNone/>
            </a:pPr>
            <a:r>
              <a:rPr lang="bs-Latn-BA" sz="2600" b="1" dirty="0">
                <a:solidFill>
                  <a:schemeClr val="bg1">
                    <a:lumMod val="40000"/>
                    <a:lumOff val="60000"/>
                  </a:schemeClr>
                </a:solidFill>
              </a:rPr>
              <a:t>Procjena</a:t>
            </a:r>
            <a:r>
              <a:rPr lang="bs-Latn-BA" sz="2600" dirty="0">
                <a:solidFill>
                  <a:schemeClr val="bg1">
                    <a:lumMod val="40000"/>
                    <a:lumOff val="60000"/>
                  </a:schemeClr>
                </a:solidFill>
              </a:rPr>
              <a:t> </a:t>
            </a:r>
            <a:r>
              <a:rPr lang="bs-Latn-BA" sz="2600" dirty="0">
                <a:solidFill>
                  <a:schemeClr val="bg1">
                    <a:lumMod val="40000"/>
                    <a:lumOff val="60000"/>
                  </a:schemeClr>
                </a:solidFill>
                <a:sym typeface="Wingdings" pitchFamily="2" charset="2"/>
              </a:rPr>
              <a:t> </a:t>
            </a:r>
            <a:r>
              <a:rPr lang="bs-Latn-BA" sz="26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interdisciplinarna timska djelatnost upoznavanja, razumijevanja i tumačenja rizika i potreba djece i mladih s problemima u ponašanju i njihova okruženja na svim životnim područjima radi donošenja utemeljene odluke o daljnjim intervencijama. </a:t>
            </a:r>
          </a:p>
          <a:p>
            <a:pPr marL="36576" indent="0" algn="just">
              <a:buNone/>
            </a:pPr>
            <a:r>
              <a:rPr lang="bs-Latn-BA" sz="2600" b="1" dirty="0">
                <a:solidFill>
                  <a:schemeClr val="bg1">
                    <a:lumMod val="40000"/>
                    <a:lumOff val="60000"/>
                  </a:schemeClr>
                </a:solidFill>
              </a:rPr>
              <a:t>Planiranje/programiranje tretmana </a:t>
            </a:r>
            <a:r>
              <a:rPr lang="bs-Latn-BA" sz="2600" b="1" dirty="0">
                <a:solidFill>
                  <a:schemeClr val="bg1">
                    <a:lumMod val="40000"/>
                    <a:lumOff val="60000"/>
                  </a:schemeClr>
                </a:solidFill>
                <a:sym typeface="Wingdings" pitchFamily="2" charset="2"/>
              </a:rPr>
              <a:t></a:t>
            </a:r>
            <a:r>
              <a:rPr lang="bs-Latn-BA" sz="2600" dirty="0">
                <a:solidFill>
                  <a:schemeClr val="bg1">
                    <a:lumMod val="40000"/>
                    <a:lumOff val="60000"/>
                  </a:schemeClr>
                </a:solidFill>
              </a:rPr>
              <a:t> </a:t>
            </a:r>
            <a:r>
              <a:rPr lang="bs-Latn-BA" sz="26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zajednički rad i dogovaranje stručnjaka, djece i mladih te njihovih roditelja o potrebnim intervencijama, njihovim ciljevima, nositeljima, sadržajima, metodama, rokovima i načinu evaluacije procesa interveniranja. </a:t>
            </a:r>
          </a:p>
          <a:p>
            <a:pPr marL="36576" indent="0" algn="just">
              <a:buNone/>
            </a:pPr>
            <a:r>
              <a:rPr lang="bs-Latn-BA" sz="2600" b="1" dirty="0">
                <a:solidFill>
                  <a:schemeClr val="bg1">
                    <a:lumMod val="40000"/>
                    <a:lumOff val="60000"/>
                  </a:schemeClr>
                </a:solidFill>
              </a:rPr>
              <a:t>Opservacija </a:t>
            </a:r>
            <a:r>
              <a:rPr lang="bs-Latn-BA" sz="2600" b="1" dirty="0">
                <a:solidFill>
                  <a:schemeClr val="bg1">
                    <a:lumMod val="40000"/>
                    <a:lumOff val="60000"/>
                  </a:schemeClr>
                </a:solidFill>
                <a:sym typeface="Wingdings"/>
              </a:rPr>
              <a:t>ili promatranje </a:t>
            </a:r>
            <a:r>
              <a:rPr lang="bs-Latn-BA" sz="2600" dirty="0">
                <a:solidFill>
                  <a:schemeClr val="bg1">
                    <a:lumMod val="40000"/>
                    <a:lumOff val="60000"/>
                  </a:schemeClr>
                </a:solidFill>
                <a:sym typeface="Wingdings" pitchFamily="2" charset="2"/>
              </a:rPr>
              <a:t></a:t>
            </a:r>
            <a:r>
              <a:rPr lang="bs-Latn-BA" sz="2600" dirty="0">
                <a:solidFill>
                  <a:schemeClr val="bg1">
                    <a:lumMod val="40000"/>
                    <a:lumOff val="60000"/>
                  </a:schemeClr>
                </a:solidFill>
              </a:rPr>
              <a:t> </a:t>
            </a:r>
            <a:r>
              <a:rPr lang="bs-Latn-BA" sz="26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proces koji se odvija kroz </a:t>
            </a:r>
            <a:r>
              <a:rPr lang="bs-Latn-BA" sz="2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opservacioni postupak</a:t>
            </a:r>
            <a:r>
              <a:rPr lang="bs-Latn-BA" sz="26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, koji se sastoji od niza radnji koje obavlja poseban tim stručnjaka: psiholog, socijalni radnik, pedagog, andragog, doktor i sl. </a:t>
            </a:r>
            <a:endParaRPr lang="en-US" sz="26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74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84563" y="2029691"/>
            <a:ext cx="6788727" cy="1754326"/>
          </a:xfrm>
          <a:prstGeom prst="rect">
            <a:avLst/>
          </a:prstGeom>
          <a:effectLst>
            <a:glow rad="63500">
              <a:schemeClr val="accent5">
                <a:tint val="30000"/>
                <a:shade val="95000"/>
                <a:satMod val="300000"/>
                <a:alpha val="5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s-Latn-BA" sz="3600" b="1" dirty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Međunarodnopravni dokumenti i pravni standardi </a:t>
            </a:r>
            <a:r>
              <a:rPr lang="bs-Latn-BA" sz="3600" dirty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postupanja prema maloljetnicima</a:t>
            </a:r>
            <a:endParaRPr lang="en-US" sz="3600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367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575" y="457200"/>
            <a:ext cx="8912225" cy="5668963"/>
          </a:xfrm>
        </p:spPr>
        <p:txBody>
          <a:bodyPr>
            <a:noAutofit/>
          </a:bodyPr>
          <a:lstStyle/>
          <a:p>
            <a:pPr marL="36576" indent="0" algn="just">
              <a:buNone/>
            </a:pPr>
            <a:r>
              <a:rPr lang="bs-Latn-BA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• Konvencija Ujedinjenih nacija o pravima djeteta (1989) – član 37.,39. i 40. </a:t>
            </a:r>
            <a:endParaRPr lang="en-US" sz="24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36576" indent="0" algn="just">
              <a:buNone/>
            </a:pPr>
            <a:r>
              <a:rPr lang="bs-Latn-BA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• Standardna minimalna pravila Ujedinjenih nacija za maloljetničko pravosuđe (Pekinška pravila, 1985); </a:t>
            </a:r>
            <a:endParaRPr lang="en-US" sz="24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36576" indent="0" algn="just">
              <a:buNone/>
            </a:pPr>
            <a:r>
              <a:rPr lang="bs-Latn-BA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• Pravila Ujedinjenih nacija o zaštiti maloljetnika lišenih slobode (JDL pravila, 1990); </a:t>
            </a:r>
            <a:endParaRPr lang="en-US" sz="24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36576" indent="0" algn="just">
              <a:buNone/>
            </a:pPr>
            <a:r>
              <a:rPr lang="bs-Latn-BA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• Smjernice Ujedinjenih nacija za prevenciju maloljetničke delinkvencije (Rijadske smjernice, 1990) i</a:t>
            </a:r>
            <a:endParaRPr lang="en-US" sz="24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36576" indent="0" algn="just">
              <a:buNone/>
            </a:pPr>
            <a:r>
              <a:rPr lang="bs-Latn-BA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• Standardna minimalna pravila Ujedinjenih nacija za mjere alternativne institucionalnom tretmanu (Tokijska pravila, 1990.).</a:t>
            </a:r>
            <a:endParaRPr lang="en-US" sz="24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36576" indent="0" algn="just">
              <a:buNone/>
            </a:pPr>
            <a:r>
              <a:rPr lang="bs-Latn-BA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• Smjernice za djelovanje prema djeci u sustavu kaznenog pravosuđa - Bečke smjernice (1997), </a:t>
            </a:r>
            <a:endParaRPr lang="en-US" sz="24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36576" indent="0" algn="just">
              <a:buNone/>
            </a:pPr>
            <a:r>
              <a:rPr lang="bs-Latn-BA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•  Međunarodni pakt o građanskim i političkim pravima – ICCPR</a:t>
            </a:r>
            <a:endParaRPr lang="en-US" sz="24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AutoShape 2" descr="U SRBIJI PODNETO OKO 3.500 KRIVIČNIH PRIJAVA PROTIV MALOLETNIKA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073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5 Stvari koje mogu značajno poboljšati pamćenj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91" y="2514600"/>
            <a:ext cx="7543800" cy="36793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8590" y="304800"/>
            <a:ext cx="7162801" cy="2057400"/>
          </a:xfrm>
          <a:ln>
            <a:solidFill>
              <a:schemeClr val="bg1">
                <a:lumMod val="40000"/>
                <a:lumOff val="60000"/>
              </a:schemeClr>
            </a:solidFill>
          </a:ln>
          <a:effectLst>
            <a:glow rad="63500">
              <a:schemeClr val="accent5">
                <a:tint val="30000"/>
                <a:shade val="95000"/>
                <a:satMod val="300000"/>
                <a:alpha val="5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bliqueBottomLef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bs-Latn-BA" dirty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bs-Latn-BA" b="1" dirty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Faktori </a:t>
            </a:r>
            <a:r>
              <a:rPr lang="bs-Latn-BA" dirty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koji utiču na formiranje ličnosti maloljetnika</a:t>
            </a:r>
            <a:endParaRPr lang="en-US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04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76400"/>
            <a:ext cx="3962400" cy="1143000"/>
          </a:xfrm>
        </p:spPr>
        <p:txBody>
          <a:bodyPr>
            <a:normAutofit fontScale="90000"/>
          </a:bodyPr>
          <a:lstStyle/>
          <a:p>
            <a:r>
              <a:rPr lang="bs-Latn-BA" b="1" dirty="0">
                <a:solidFill>
                  <a:schemeClr val="bg1">
                    <a:lumMod val="40000"/>
                    <a:lumOff val="60000"/>
                  </a:schemeClr>
                </a:solidFill>
              </a:rPr>
              <a:t>A) </a:t>
            </a:r>
            <a:r>
              <a:rPr lang="bs-Latn-BA" i="1" dirty="0">
                <a:solidFill>
                  <a:schemeClr val="bg1">
                    <a:lumMod val="40000"/>
                    <a:lumOff val="60000"/>
                  </a:schemeClr>
                </a:solidFill>
              </a:rPr>
              <a:t>Naslijeđe i biološki faktori</a:t>
            </a:r>
            <a:endParaRPr lang="en-US" i="1" dirty="0">
              <a:solidFill>
                <a:schemeClr val="bg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86100"/>
            <a:ext cx="4419600" cy="2895600"/>
          </a:xfrm>
        </p:spPr>
        <p:txBody>
          <a:bodyPr/>
          <a:lstStyle/>
          <a:p>
            <a:pPr marL="36576" indent="0" algn="ctr">
              <a:buNone/>
            </a:pPr>
            <a:r>
              <a:rPr lang="bs-Latn-BA" sz="32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Glavni </a:t>
            </a:r>
            <a:r>
              <a:rPr lang="bs-Latn-BA" sz="32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biološki faktori</a:t>
            </a:r>
            <a:r>
              <a:rPr lang="bs-Latn-BA" sz="32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su: nervni sistem, endokrini sistem i tjelesna konstitucija.</a:t>
            </a:r>
            <a:endParaRPr lang="en-US" sz="32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050" name="Picture 2" descr="Rethinking Our Genetics - Manuel Brenner - Med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81001"/>
            <a:ext cx="5242751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809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8800"/>
            <a:ext cx="43434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bs-Latn-BA" b="1" dirty="0">
                <a:solidFill>
                  <a:schemeClr val="bg1">
                    <a:lumMod val="40000"/>
                    <a:lumOff val="60000"/>
                  </a:schemeClr>
                </a:solidFill>
              </a:rPr>
              <a:t>B) </a:t>
            </a:r>
            <a:r>
              <a:rPr lang="bs-Latn-BA" dirty="0">
                <a:solidFill>
                  <a:schemeClr val="bg1">
                    <a:lumMod val="40000"/>
                    <a:lumOff val="60000"/>
                  </a:schemeClr>
                </a:solidFill>
              </a:rPr>
              <a:t>F</a:t>
            </a:r>
            <a:r>
              <a:rPr lang="bs-Latn-BA" i="1" dirty="0">
                <a:solidFill>
                  <a:schemeClr val="bg1">
                    <a:lumMod val="40000"/>
                    <a:lumOff val="60000"/>
                  </a:schemeClr>
                </a:solidFill>
              </a:rPr>
              <a:t>aktori okoline u razvoju ličnosti</a:t>
            </a:r>
            <a:endParaRPr lang="en-US" i="1" dirty="0">
              <a:solidFill>
                <a:schemeClr val="bg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124200"/>
            <a:ext cx="4495800" cy="1676400"/>
          </a:xfrm>
        </p:spPr>
        <p:txBody>
          <a:bodyPr/>
          <a:lstStyle/>
          <a:p>
            <a:pPr marL="36576" indent="0" algn="ctr">
              <a:buNone/>
            </a:pPr>
            <a:r>
              <a:rPr lang="bs-Latn-BA" sz="32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Socijalni faktori su odlučujući za formiranje ličnosti.</a:t>
            </a:r>
            <a:endParaRPr lang="en-US" sz="32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algn="ctr"/>
            <a:endParaRPr lang="en-US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076" name="Picture 4" descr="Civilno društvo - novi prostori za suradnju/ Tribina - H-Alter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990600"/>
            <a:ext cx="4133850" cy="41338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7018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876800" cy="1143000"/>
          </a:xfrm>
        </p:spPr>
        <p:txBody>
          <a:bodyPr>
            <a:normAutofit fontScale="90000"/>
          </a:bodyPr>
          <a:lstStyle/>
          <a:p>
            <a:r>
              <a:rPr lang="bs-Latn-BA" b="1" i="1" dirty="0">
                <a:solidFill>
                  <a:schemeClr val="bg1">
                    <a:lumMod val="40000"/>
                    <a:lumOff val="60000"/>
                  </a:schemeClr>
                </a:solidFill>
              </a:rPr>
              <a:t>C) </a:t>
            </a:r>
            <a:r>
              <a:rPr lang="bs-Latn-BA" i="1" dirty="0">
                <a:solidFill>
                  <a:schemeClr val="bg1">
                    <a:lumMod val="40000"/>
                    <a:lumOff val="60000"/>
                  </a:schemeClr>
                </a:solidFill>
              </a:rPr>
              <a:t>Agensi (posrednici) procesa socijalizacije</a:t>
            </a:r>
            <a:endParaRPr lang="en-US" i="1" dirty="0">
              <a:solidFill>
                <a:schemeClr val="bg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876800" cy="4525963"/>
          </a:xfrm>
        </p:spPr>
        <p:txBody>
          <a:bodyPr/>
          <a:lstStyle/>
          <a:p>
            <a:pPr marL="608076" indent="-571500">
              <a:buClr>
                <a:schemeClr val="bg1">
                  <a:lumMod val="40000"/>
                  <a:lumOff val="60000"/>
                </a:schemeClr>
              </a:buClr>
              <a:buFont typeface="+mj-lt"/>
              <a:buAutoNum type="romanUcPeriod"/>
            </a:pPr>
            <a:r>
              <a:rPr lang="bs-Latn-BA" dirty="0">
                <a:solidFill>
                  <a:schemeClr val="bg1">
                    <a:lumMod val="20000"/>
                    <a:lumOff val="80000"/>
                  </a:schemeClr>
                </a:solidFill>
              </a:rPr>
              <a:t>Porodica</a:t>
            </a:r>
          </a:p>
          <a:p>
            <a:pPr marL="608076" indent="-571500">
              <a:buClr>
                <a:schemeClr val="bg1">
                  <a:lumMod val="40000"/>
                  <a:lumOff val="60000"/>
                </a:schemeClr>
              </a:buClr>
              <a:buFont typeface="+mj-lt"/>
              <a:buAutoNum type="romanUcPeriod"/>
            </a:pPr>
            <a:r>
              <a:rPr lang="bs-Latn-BA" dirty="0">
                <a:solidFill>
                  <a:schemeClr val="bg1">
                    <a:lumMod val="20000"/>
                    <a:lumOff val="80000"/>
                  </a:schemeClr>
                </a:solidFill>
              </a:rPr>
              <a:t>Vršnjaci</a:t>
            </a:r>
          </a:p>
          <a:p>
            <a:pPr marL="608076" indent="-571500">
              <a:buClr>
                <a:schemeClr val="bg1">
                  <a:lumMod val="40000"/>
                  <a:lumOff val="60000"/>
                </a:schemeClr>
              </a:buClr>
              <a:buFont typeface="+mj-lt"/>
              <a:buAutoNum type="romanUcPeriod"/>
            </a:pPr>
            <a:r>
              <a:rPr lang="bs-Latn-BA" dirty="0">
                <a:solidFill>
                  <a:schemeClr val="bg1">
                    <a:lumMod val="20000"/>
                    <a:lumOff val="80000"/>
                  </a:schemeClr>
                </a:solidFill>
              </a:rPr>
              <a:t>Škola</a:t>
            </a:r>
          </a:p>
          <a:p>
            <a:pPr marL="608076" indent="-571500">
              <a:buClr>
                <a:schemeClr val="bg1">
                  <a:lumMod val="40000"/>
                  <a:lumOff val="60000"/>
                </a:schemeClr>
              </a:buClr>
              <a:buFont typeface="+mj-lt"/>
              <a:buAutoNum type="romanUcPeriod"/>
            </a:pPr>
            <a:r>
              <a:rPr lang="bs-Latn-BA" dirty="0">
                <a:solidFill>
                  <a:schemeClr val="bg1">
                    <a:lumMod val="20000"/>
                    <a:lumOff val="80000"/>
                  </a:schemeClr>
                </a:solidFill>
              </a:rPr>
              <a:t>Sredstva masovne komunikacije</a:t>
            </a:r>
            <a:endParaRPr lang="en-US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AutoShape 2" descr="Community Clipart Existence - Family Of Four Cartoon Png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9" descr="Hand Drawn Cartoon Family Decoration Vector , Png Download - Love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57745">
            <a:off x="5626253" y="-272976"/>
            <a:ext cx="3260097" cy="3233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14" descr="Clip Art Student Png For - High School Students Cartoon ...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11" name="Picture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50711">
            <a:off x="-483558" y="4326342"/>
            <a:ext cx="3375043" cy="22487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19" descr="Group Of Children Using Computer Illustration Royalty Free ...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16" name="Picture 2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2763">
            <a:off x="2743199" y="4515780"/>
            <a:ext cx="3203861" cy="20223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12" descr="Cartoon school kids in the school yard | Premium Vecto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6642">
            <a:off x="5531882" y="3257585"/>
            <a:ext cx="3448838" cy="2936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3407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85800"/>
            <a:ext cx="6781800" cy="1143000"/>
          </a:xfrm>
          <a:ln>
            <a:solidFill>
              <a:schemeClr val="bg1">
                <a:lumMod val="50000"/>
              </a:schemeClr>
            </a:solidFill>
          </a:ln>
          <a:effectLst>
            <a:glow rad="63500">
              <a:schemeClr val="accent5">
                <a:tint val="30000"/>
                <a:shade val="95000"/>
                <a:satMod val="300000"/>
                <a:alpha val="5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bs-Latn-BA" dirty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Maloljetničko prijestupništvo</a:t>
            </a:r>
            <a:endParaRPr lang="en-US" dirty="0">
              <a:solidFill>
                <a:schemeClr val="bg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057400"/>
            <a:ext cx="6477000" cy="40427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5385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0600" y="-20782"/>
            <a:ext cx="10515600" cy="6923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3319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458200" cy="5059363"/>
          </a:xfrm>
        </p:spPr>
        <p:txBody>
          <a:bodyPr>
            <a:normAutofit/>
          </a:bodyPr>
          <a:lstStyle/>
          <a:p>
            <a:pPr algn="just">
              <a:buClr>
                <a:schemeClr val="bg1">
                  <a:lumMod val="20000"/>
                  <a:lumOff val="80000"/>
                </a:schemeClr>
              </a:buClr>
              <a:buFont typeface="Arial" pitchFamily="34" charset="0"/>
              <a:buChar char="•"/>
            </a:pPr>
            <a:r>
              <a:rPr lang="bs-Latn-BA" sz="26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Maloljetničko prijestupništvo </a:t>
            </a:r>
            <a:r>
              <a:rPr lang="bs-Latn-BA" sz="2600" dirty="0">
                <a:solidFill>
                  <a:schemeClr val="bg1">
                    <a:lumMod val="20000"/>
                    <a:lumOff val="80000"/>
                  </a:schemeClr>
                </a:solidFill>
                <a:sym typeface="Wingdings" pitchFamily="2" charset="2"/>
              </a:rPr>
              <a:t></a:t>
            </a:r>
            <a:r>
              <a:rPr lang="bs-Latn-BA" sz="26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sociološko-kriminološko poimanje pojave prijestupništva mladih. </a:t>
            </a:r>
          </a:p>
          <a:p>
            <a:pPr algn="just">
              <a:buClr>
                <a:schemeClr val="bg1">
                  <a:lumMod val="20000"/>
                  <a:lumOff val="80000"/>
                </a:schemeClr>
              </a:buClr>
              <a:buFont typeface="Arial" pitchFamily="34" charset="0"/>
              <a:buChar char="•"/>
            </a:pPr>
            <a:r>
              <a:rPr lang="bs-Latn-BA" sz="26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Podrazumijeva kršenja krivičnopravnih normi i kršenja ponašanja maloljetnika koja određena socio-kulturna sredina smatra negativnim. </a:t>
            </a:r>
          </a:p>
          <a:p>
            <a:pPr algn="just">
              <a:buClr>
                <a:schemeClr val="bg1">
                  <a:lumMod val="20000"/>
                  <a:lumOff val="80000"/>
                </a:schemeClr>
              </a:buClr>
              <a:buFont typeface="Arial" pitchFamily="34" charset="0"/>
              <a:buChar char="•"/>
            </a:pPr>
            <a:r>
              <a:rPr lang="bs-Latn-BA" sz="26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Ponašanja koja odudaraju od </a:t>
            </a:r>
            <a:r>
              <a:rPr lang="bs-Latn-BA" sz="2600" dirty="0"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zakonskih normi</a:t>
            </a:r>
            <a:r>
              <a:rPr lang="bs-Latn-BA" sz="26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, i </a:t>
            </a:r>
            <a:r>
              <a:rPr lang="bs-Latn-BA" sz="2600" dirty="0"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moralnih normi </a:t>
            </a:r>
            <a:r>
              <a:rPr lang="bs-Latn-BA" sz="26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konkretnog društva.</a:t>
            </a:r>
            <a:endParaRPr lang="en-US" sz="26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>
              <a:buClr>
                <a:schemeClr val="bg1">
                  <a:lumMod val="20000"/>
                  <a:lumOff val="80000"/>
                </a:schemeClr>
              </a:buClr>
            </a:pPr>
            <a:endParaRPr lang="en-US" sz="26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36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7924800" cy="4419600"/>
          </a:xfrm>
        </p:spPr>
        <p:txBody>
          <a:bodyPr>
            <a:normAutofit fontScale="85000" lnSpcReduction="10000"/>
          </a:bodyPr>
          <a:lstStyle/>
          <a:p>
            <a:pPr marL="36576" indent="0" algn="just">
              <a:buNone/>
            </a:pPr>
            <a:r>
              <a:rPr lang="bs-Latn-BA" dirty="0">
                <a:solidFill>
                  <a:schemeClr val="bg1">
                    <a:lumMod val="20000"/>
                    <a:lumOff val="80000"/>
                  </a:schemeClr>
                </a:solidFill>
              </a:rPr>
              <a:t>Planiranje tretmana je integralni dio postupka procjene, a kompletan </a:t>
            </a:r>
            <a:r>
              <a:rPr lang="bs-Latn-BA" b="1" dirty="0">
                <a:solidFill>
                  <a:schemeClr val="bg1">
                    <a:lumMod val="60000"/>
                    <a:lumOff val="40000"/>
                  </a:schemeClr>
                </a:solidFill>
              </a:rPr>
              <a:t>dijagnostički postupak</a:t>
            </a:r>
            <a:r>
              <a:rPr lang="bs-Latn-BA" dirty="0">
                <a:solidFill>
                  <a:schemeClr val="bg1">
                    <a:lumMod val="60000"/>
                    <a:lumOff val="40000"/>
                  </a:schemeClr>
                </a:solidFill>
              </a:rPr>
              <a:t> </a:t>
            </a:r>
            <a:r>
              <a:rPr lang="bs-Latn-BA" dirty="0">
                <a:solidFill>
                  <a:schemeClr val="bg1">
                    <a:lumMod val="20000"/>
                    <a:lumOff val="80000"/>
                  </a:schemeClr>
                </a:solidFill>
              </a:rPr>
              <a:t>se sastoji iz više dijelova:  </a:t>
            </a:r>
            <a:endParaRPr lang="en-US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525780" indent="-457200" algn="just">
              <a:buClr>
                <a:schemeClr val="bg1">
                  <a:lumMod val="20000"/>
                  <a:lumOff val="80000"/>
                </a:schemeClr>
              </a:buClr>
              <a:buFont typeface="Arial" pitchFamily="34" charset="0"/>
              <a:buChar char="•"/>
            </a:pPr>
            <a:r>
              <a:rPr lang="bs-Latn-BA" dirty="0">
                <a:solidFill>
                  <a:schemeClr val="bg1">
                    <a:lumMod val="20000"/>
                    <a:lumOff val="80000"/>
                  </a:schemeClr>
                </a:solidFill>
              </a:rPr>
              <a:t>Uvid i analiza dokumentacije </a:t>
            </a:r>
          </a:p>
          <a:p>
            <a:pPr marL="525780" indent="-457200" algn="just">
              <a:buClr>
                <a:schemeClr val="bg1">
                  <a:lumMod val="20000"/>
                  <a:lumOff val="80000"/>
                </a:schemeClr>
              </a:buClr>
              <a:buFont typeface="Arial" pitchFamily="34" charset="0"/>
              <a:buChar char="•"/>
            </a:pPr>
            <a:r>
              <a:rPr lang="bs-Latn-BA" dirty="0">
                <a:solidFill>
                  <a:schemeClr val="bg1">
                    <a:lumMod val="20000"/>
                    <a:lumOff val="80000"/>
                  </a:schemeClr>
                </a:solidFill>
              </a:rPr>
              <a:t>Prikupljanje podataka (od maloljetnika, roditelja, nastavnika ili stručnog osoblja iz drugih institucija)</a:t>
            </a:r>
            <a:endParaRPr lang="en-US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525780" indent="-457200" algn="just">
              <a:buClr>
                <a:schemeClr val="bg1">
                  <a:lumMod val="20000"/>
                  <a:lumOff val="80000"/>
                </a:schemeClr>
              </a:buClr>
              <a:buFont typeface="Arial" pitchFamily="34" charset="0"/>
              <a:buChar char="•"/>
            </a:pPr>
            <a:r>
              <a:rPr lang="bs-Latn-BA" dirty="0">
                <a:solidFill>
                  <a:schemeClr val="bg1">
                    <a:lumMod val="20000"/>
                    <a:lumOff val="80000"/>
                  </a:schemeClr>
                </a:solidFill>
              </a:rPr>
              <a:t>Primjena različitih instrumenata za procjenu ličnosti maloljetnika i ponašanja </a:t>
            </a:r>
          </a:p>
          <a:p>
            <a:pPr marL="525780" indent="-457200" algn="just">
              <a:buClr>
                <a:schemeClr val="bg1">
                  <a:lumMod val="20000"/>
                  <a:lumOff val="80000"/>
                </a:schemeClr>
              </a:buClr>
              <a:buFont typeface="Arial" pitchFamily="34" charset="0"/>
              <a:buChar char="•"/>
            </a:pPr>
            <a:r>
              <a:rPr lang="bs-Latn-BA" dirty="0">
                <a:solidFill>
                  <a:schemeClr val="bg1">
                    <a:lumMod val="20000"/>
                    <a:lumOff val="80000"/>
                  </a:schemeClr>
                </a:solidFill>
              </a:rPr>
              <a:t>Postupanja i princip izrade individualnog plana i programa rada s maloljetnicima u odgojnom centru </a:t>
            </a:r>
            <a:endParaRPr lang="en-US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endParaRPr lang="en-US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619999" cy="17526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bs-Latn-BA" sz="3200" dirty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bs-Latn-BA" sz="3200" b="1" dirty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Procjena maloljetnika </a:t>
            </a:r>
            <a:r>
              <a:rPr lang="bs-Latn-BA" sz="3200" dirty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 svrhu planiranja tretmana i izrade individualnog plana i </a:t>
            </a:r>
            <a:br>
              <a:rPr lang="bs-Latn-BA" sz="3200" dirty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s-Latn-BA" sz="3200" dirty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programa za maloljetnika</a:t>
            </a:r>
            <a:endParaRPr lang="en-US" sz="3200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3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76400"/>
            <a:ext cx="7467600" cy="22098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bs-Latn-BA" sz="4000" dirty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Proces izrade </a:t>
            </a:r>
            <a:r>
              <a:rPr lang="bs-Latn-BA" sz="4000" b="1" dirty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Individualnog plana</a:t>
            </a:r>
            <a:r>
              <a:rPr lang="bs-Latn-BA" sz="4000" dirty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programa tretmana </a:t>
            </a:r>
            <a:endParaRPr lang="en-US" sz="4000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AutoShape 2" descr="On je čovek sa najsavršenijim pamćenjem na svetu - Infostud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533400"/>
            <a:ext cx="8534400" cy="6096000"/>
          </a:xfrm>
        </p:spPr>
        <p:txBody>
          <a:bodyPr>
            <a:noAutofit/>
          </a:bodyPr>
          <a:lstStyle/>
          <a:p>
            <a:pPr marL="582930" indent="-514350" algn="just">
              <a:buClr>
                <a:schemeClr val="bg1">
                  <a:lumMod val="20000"/>
                  <a:lumOff val="80000"/>
                </a:schemeClr>
              </a:buClr>
              <a:buFont typeface="+mj-lt"/>
              <a:buAutoNum type="alphaLcPeriod"/>
            </a:pPr>
            <a:r>
              <a:rPr lang="bs-Latn-BA" sz="2400" b="1" dirty="0">
                <a:solidFill>
                  <a:schemeClr val="bg1">
                    <a:lumMod val="40000"/>
                    <a:lumOff val="60000"/>
                  </a:schemeClr>
                </a:solidFill>
              </a:rPr>
              <a:t>Prva faza </a:t>
            </a:r>
            <a:r>
              <a:rPr lang="bs-Latn-BA" sz="2400" b="1" dirty="0">
                <a:solidFill>
                  <a:schemeClr val="bg1">
                    <a:lumMod val="40000"/>
                    <a:lumOff val="60000"/>
                  </a:schemeClr>
                </a:solidFill>
                <a:sym typeface="Wingdings" pitchFamily="2" charset="2"/>
              </a:rPr>
              <a:t> </a:t>
            </a:r>
            <a:r>
              <a:rPr lang="bs-Latn-BA" sz="24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upoznavanje</a:t>
            </a:r>
            <a:r>
              <a:rPr lang="bs-Latn-BA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s maloljetnikom,  i s načinom rada na odgojnim područjima, objašnjenje šta se od njega očekuje, prikupljanje osnovnih informacija, procjena ličnih kapaciteta maloljetnika, osvrt na specifične detalje socijalne anamneze, identifikacija simptoma i problema, postavljenje cilja s obzirom na problem. </a:t>
            </a:r>
          </a:p>
          <a:p>
            <a:pPr marL="582930" indent="-514350" algn="just">
              <a:buClr>
                <a:schemeClr val="bg1">
                  <a:lumMod val="20000"/>
                  <a:lumOff val="80000"/>
                </a:schemeClr>
              </a:buClr>
              <a:buFont typeface="+mj-lt"/>
              <a:buAutoNum type="alphaLcPeriod"/>
            </a:pPr>
            <a:r>
              <a:rPr lang="bs-Latn-BA" sz="2400" b="1" dirty="0">
                <a:solidFill>
                  <a:schemeClr val="bg1">
                    <a:lumMod val="40000"/>
                    <a:lumOff val="60000"/>
                  </a:schemeClr>
                </a:solidFill>
              </a:rPr>
              <a:t>Druga faza </a:t>
            </a:r>
            <a:r>
              <a:rPr lang="bs-Latn-BA" sz="2400" b="1" dirty="0">
                <a:solidFill>
                  <a:schemeClr val="bg1">
                    <a:lumMod val="40000"/>
                    <a:lumOff val="60000"/>
                  </a:schemeClr>
                </a:solidFill>
                <a:sym typeface="Wingdings" pitchFamily="2" charset="2"/>
              </a:rPr>
              <a:t> </a:t>
            </a:r>
            <a:r>
              <a:rPr lang="bs-Latn-BA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fokusiranje na cilj, rad s maloljetnikom uz </a:t>
            </a:r>
            <a:r>
              <a:rPr lang="bs-Latn-BA" sz="24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primjenu različitih tehnika, testiranja</a:t>
            </a:r>
            <a:r>
              <a:rPr lang="bs-Latn-BA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, savjetodavni rad, skala i upitnika i drugih instrumenata procjene ..</a:t>
            </a:r>
          </a:p>
          <a:p>
            <a:pPr marL="582930" indent="-514350" algn="just">
              <a:buClr>
                <a:schemeClr val="bg1">
                  <a:lumMod val="20000"/>
                  <a:lumOff val="80000"/>
                </a:schemeClr>
              </a:buClr>
              <a:buFont typeface="+mj-lt"/>
              <a:buAutoNum type="alphaLcPeriod"/>
            </a:pPr>
            <a:r>
              <a:rPr lang="bs-Latn-BA" sz="2400" b="1" dirty="0">
                <a:solidFill>
                  <a:schemeClr val="bg1">
                    <a:lumMod val="40000"/>
                    <a:lumOff val="60000"/>
                  </a:schemeClr>
                </a:solidFill>
              </a:rPr>
              <a:t>Treća faza </a:t>
            </a:r>
            <a:r>
              <a:rPr lang="bs-Latn-BA" sz="2400" b="1" dirty="0">
                <a:solidFill>
                  <a:schemeClr val="bg1">
                    <a:lumMod val="40000"/>
                    <a:lumOff val="60000"/>
                  </a:schemeClr>
                </a:solidFill>
                <a:sym typeface="Wingdings" pitchFamily="2" charset="2"/>
              </a:rPr>
              <a:t> </a:t>
            </a:r>
            <a:r>
              <a:rPr lang="bs-Latn-BA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odnosi se na </a:t>
            </a:r>
            <a:r>
              <a:rPr lang="bs-Latn-BA" sz="24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evaluaciju,</a:t>
            </a:r>
            <a:r>
              <a:rPr lang="bs-Latn-BA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razgovor o provedenom tretmanu. Ispituje se da li je postignut željeni cilj tretmana, da li je ostalo nešto nerazriješeno. </a:t>
            </a:r>
            <a:r>
              <a:rPr lang="bs-Latn-BA" sz="24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Konačni cilj </a:t>
            </a:r>
            <a:r>
              <a:rPr lang="bs-Latn-BA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je pomoći maloljetniku da prevaziđe postojeće teškoće i postane funkcionalan. </a:t>
            </a:r>
            <a:r>
              <a:rPr lang="bs-Latn-BA" sz="2400" b="1" dirty="0">
                <a:solidFill>
                  <a:schemeClr val="bg1">
                    <a:lumMod val="20000"/>
                    <a:lumOff val="80000"/>
                  </a:schemeClr>
                </a:solidFill>
                <a:sym typeface="Wingdings" pitchFamily="2" charset="2"/>
              </a:rPr>
              <a:t> </a:t>
            </a:r>
            <a:endParaRPr lang="en-US" sz="2400" b="1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36576" indent="0">
              <a:buClr>
                <a:schemeClr val="bg1">
                  <a:lumMod val="20000"/>
                  <a:lumOff val="80000"/>
                </a:schemeClr>
              </a:buClr>
              <a:buNone/>
            </a:pPr>
            <a:endParaRPr lang="en-US" sz="24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550926" indent="-514350">
              <a:buClr>
                <a:schemeClr val="bg1">
                  <a:lumMod val="20000"/>
                  <a:lumOff val="80000"/>
                </a:schemeClr>
              </a:buClr>
              <a:buFont typeface="+mj-lt"/>
              <a:buAutoNum type="alphaLcPeriod"/>
            </a:pPr>
            <a:endParaRPr lang="en-US" sz="24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9219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"/>
            <a:ext cx="7467600" cy="13716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bs-Latn-BA" sz="4000" b="1" dirty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Stručna lica </a:t>
            </a:r>
            <a:r>
              <a:rPr lang="bs-Latn-BA" sz="4000" dirty="0">
                <a:solidFill>
                  <a:schemeClr val="bg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koja učestvuju u izradi Individualnog plana</a:t>
            </a:r>
            <a:endParaRPr lang="en-US" sz="4000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2230582"/>
            <a:ext cx="4572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2930" indent="-514350">
              <a:buClr>
                <a:schemeClr val="bg1">
                  <a:lumMod val="40000"/>
                  <a:lumOff val="60000"/>
                </a:schemeClr>
              </a:buClr>
              <a:buFont typeface="+mj-lt"/>
              <a:buAutoNum type="arabicParenR"/>
            </a:pPr>
            <a:r>
              <a:rPr lang="bs-Latn-BA" sz="3200" dirty="0">
                <a:solidFill>
                  <a:schemeClr val="bg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Diplomirani psiholog</a:t>
            </a:r>
          </a:p>
          <a:p>
            <a:pPr marL="582930" indent="-514350">
              <a:buClr>
                <a:schemeClr val="bg1">
                  <a:lumMod val="40000"/>
                  <a:lumOff val="60000"/>
                </a:schemeClr>
              </a:buClr>
              <a:buFont typeface="+mj-lt"/>
              <a:buAutoNum type="arabicParenR"/>
            </a:pPr>
            <a:r>
              <a:rPr lang="bs-Latn-BA" sz="3200" dirty="0">
                <a:solidFill>
                  <a:schemeClr val="bg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Diplomirani socijalni pedagog</a:t>
            </a:r>
          </a:p>
          <a:p>
            <a:pPr marL="582930" indent="-514350">
              <a:buClr>
                <a:schemeClr val="bg1">
                  <a:lumMod val="40000"/>
                  <a:lumOff val="60000"/>
                </a:schemeClr>
              </a:buClr>
              <a:buFont typeface="+mj-lt"/>
              <a:buAutoNum type="arabicParenR"/>
            </a:pPr>
            <a:r>
              <a:rPr lang="bs-Latn-BA" sz="3200" dirty="0">
                <a:solidFill>
                  <a:schemeClr val="bg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Diplomirani socijalni radnik</a:t>
            </a:r>
          </a:p>
          <a:p>
            <a:pPr marL="582930" indent="-514350">
              <a:buClr>
                <a:schemeClr val="bg1">
                  <a:lumMod val="40000"/>
                  <a:lumOff val="60000"/>
                </a:schemeClr>
              </a:buClr>
              <a:buFont typeface="+mj-lt"/>
              <a:buAutoNum type="arabicParenR"/>
            </a:pPr>
            <a:r>
              <a:rPr lang="bs-Latn-BA" sz="3200" dirty="0">
                <a:solidFill>
                  <a:schemeClr val="bg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Diplomirani pedagog – psiholog</a:t>
            </a:r>
          </a:p>
          <a:p>
            <a:pPr marL="582930" indent="-514350">
              <a:buClr>
                <a:schemeClr val="bg1">
                  <a:lumMod val="40000"/>
                  <a:lumOff val="60000"/>
                </a:schemeClr>
              </a:buClr>
              <a:buFont typeface="+mj-lt"/>
              <a:buAutoNum type="arabicParenR"/>
            </a:pPr>
            <a:r>
              <a:rPr lang="bs-Latn-BA" sz="3200" dirty="0">
                <a:solidFill>
                  <a:schemeClr val="bg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Doktori</a:t>
            </a:r>
          </a:p>
        </p:txBody>
      </p:sp>
      <p:pic>
        <p:nvPicPr>
          <p:cNvPr id="6146" name="Picture 2" descr="Cartoon People | Free Vectors, Stock Photos &amp; PS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363" y="2202873"/>
            <a:ext cx="3560211" cy="35602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74680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bs-Latn-BA" b="1" dirty="0">
                <a:solidFill>
                  <a:schemeClr val="bg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Zaključak</a:t>
            </a:r>
            <a:endParaRPr lang="en-US" b="1" dirty="0">
              <a:solidFill>
                <a:schemeClr val="bg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47057"/>
            <a:ext cx="8610600" cy="5562600"/>
          </a:xfrm>
        </p:spPr>
        <p:txBody>
          <a:bodyPr>
            <a:noAutofit/>
          </a:bodyPr>
          <a:lstStyle/>
          <a:p>
            <a:pPr algn="just">
              <a:buClr>
                <a:schemeClr val="bg1">
                  <a:lumMod val="20000"/>
                  <a:lumOff val="80000"/>
                </a:schemeClr>
              </a:buClr>
              <a:buFont typeface="Arial" pitchFamily="34" charset="0"/>
              <a:buChar char="•"/>
            </a:pPr>
            <a:r>
              <a:rPr lang="bs-Latn-BA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Cilj procjene </a:t>
            </a:r>
            <a:r>
              <a:rPr lang="bs-Latn-BA" sz="2400" dirty="0">
                <a:solidFill>
                  <a:schemeClr val="bg1">
                    <a:lumMod val="20000"/>
                    <a:lumOff val="80000"/>
                  </a:schemeClr>
                </a:solidFill>
                <a:sym typeface="Wingdings" pitchFamily="2" charset="2"/>
              </a:rPr>
              <a:t> </a:t>
            </a:r>
            <a:r>
              <a:rPr lang="bs-Latn-BA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interpretacija prikupljenih informacija radi određivanja vrste i intenziteta problema u ponašanju, njihovih uzroka, subjektivnih mogućnosti i potreba djece i mladih, te predviđanja njihovog budućeg razvoja u relaciji s objektivnim mogućnostima i potrebama društva. </a:t>
            </a:r>
          </a:p>
          <a:p>
            <a:pPr algn="just">
              <a:buClr>
                <a:schemeClr val="bg1">
                  <a:lumMod val="20000"/>
                  <a:lumOff val="80000"/>
                </a:schemeClr>
              </a:buClr>
              <a:buFont typeface="Arial" pitchFamily="34" charset="0"/>
              <a:buChar char="•"/>
            </a:pPr>
            <a:r>
              <a:rPr lang="bs-Latn-BA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Procjena se odnosi na pojedinca, njegovo uže i šire okruženje, porodicu.. </a:t>
            </a:r>
          </a:p>
          <a:p>
            <a:pPr algn="just">
              <a:buClr>
                <a:schemeClr val="bg1">
                  <a:lumMod val="20000"/>
                  <a:lumOff val="80000"/>
                </a:schemeClr>
              </a:buClr>
              <a:buFont typeface="Arial" pitchFamily="34" charset="0"/>
              <a:buChar char="•"/>
            </a:pPr>
            <a:r>
              <a:rPr lang="bs-Latn-BA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Pojedinac se posmatra kao član sveukupnog društva</a:t>
            </a:r>
          </a:p>
          <a:p>
            <a:pPr algn="just">
              <a:buClr>
                <a:schemeClr val="bg1">
                  <a:lumMod val="20000"/>
                  <a:lumOff val="80000"/>
                </a:schemeClr>
              </a:buClr>
              <a:buFont typeface="Arial" pitchFamily="34" charset="0"/>
              <a:buChar char="•"/>
            </a:pPr>
            <a:r>
              <a:rPr lang="bs-Latn-BA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Proces se mora provoditi timski pomoću niza stručnih lica - interdisciplinarnost i transdisciplinarnost</a:t>
            </a:r>
          </a:p>
          <a:p>
            <a:pPr algn="just">
              <a:buClr>
                <a:schemeClr val="bg1">
                  <a:lumMod val="20000"/>
                  <a:lumOff val="80000"/>
                </a:schemeClr>
              </a:buClr>
              <a:buFont typeface="Arial" pitchFamily="34" charset="0"/>
              <a:buChar char="•"/>
            </a:pPr>
            <a:r>
              <a:rPr lang="bs-Latn-BA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Spoznavanje čovjeka, njegove osobnosti, interakcije sa sredinom..</a:t>
            </a:r>
          </a:p>
          <a:p>
            <a:pPr algn="just">
              <a:buClr>
                <a:schemeClr val="bg1">
                  <a:lumMod val="20000"/>
                  <a:lumOff val="80000"/>
                </a:schemeClr>
              </a:buClr>
              <a:buFont typeface="Arial" pitchFamily="34" charset="0"/>
              <a:buChar char="•"/>
            </a:pPr>
            <a:r>
              <a:rPr lang="bs-Latn-BA" sz="2400" dirty="0"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„Objekt“ </a:t>
            </a:r>
            <a:r>
              <a:rPr lang="bs-Latn-BA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procjene je ustvari </a:t>
            </a:r>
            <a:r>
              <a:rPr lang="bs-Latn-BA" sz="2400" dirty="0"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„subjekt“</a:t>
            </a:r>
          </a:p>
          <a:p>
            <a:pPr algn="just">
              <a:buClr>
                <a:schemeClr val="bg1">
                  <a:lumMod val="20000"/>
                  <a:lumOff val="80000"/>
                </a:schemeClr>
              </a:buClr>
              <a:buFont typeface="Arial" pitchFamily="34" charset="0"/>
              <a:buChar char="•"/>
            </a:pPr>
            <a:r>
              <a:rPr lang="bs-Latn-BA" sz="24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Posebna relacija maloljetnika i stručne osobe</a:t>
            </a:r>
          </a:p>
          <a:p>
            <a:pPr algn="just">
              <a:buClr>
                <a:schemeClr val="bg1">
                  <a:lumMod val="20000"/>
                  <a:lumOff val="80000"/>
                </a:schemeClr>
              </a:buClr>
              <a:buFont typeface="Arial" pitchFamily="34" charset="0"/>
              <a:buChar char="•"/>
            </a:pPr>
            <a:endParaRPr lang="bs-Latn-BA" sz="24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algn="just">
              <a:buClr>
                <a:schemeClr val="bg1">
                  <a:lumMod val="20000"/>
                  <a:lumOff val="80000"/>
                </a:schemeClr>
              </a:buClr>
              <a:buFont typeface="Arial" pitchFamily="34" charset="0"/>
              <a:buChar char="•"/>
            </a:pPr>
            <a:endParaRPr lang="en-US" sz="24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algn="just">
              <a:buClr>
                <a:schemeClr val="bg1">
                  <a:lumMod val="20000"/>
                  <a:lumOff val="80000"/>
                </a:schemeClr>
              </a:buClr>
              <a:buFont typeface="Arial" pitchFamily="34" charset="0"/>
              <a:buChar char="•"/>
            </a:pPr>
            <a:endParaRPr lang="en-US" sz="24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>
              <a:buClr>
                <a:schemeClr val="bg1">
                  <a:lumMod val="20000"/>
                  <a:lumOff val="80000"/>
                </a:schemeClr>
              </a:buClr>
              <a:buFont typeface="Arial" pitchFamily="34" charset="0"/>
              <a:buChar char="•"/>
            </a:pPr>
            <a:endParaRPr lang="en-US" sz="24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8194" name="Picture 2" descr="Udruženje Aarhus Centar u BIH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0"/>
            <a:ext cx="947057" cy="9470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926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67600" cy="533400"/>
          </a:xfrm>
        </p:spPr>
        <p:txBody>
          <a:bodyPr>
            <a:normAutofit fontScale="90000"/>
          </a:bodyPr>
          <a:lstStyle/>
          <a:p>
            <a:pPr algn="ctr"/>
            <a:r>
              <a:rPr lang="bs-Latn-BA" b="1" dirty="0">
                <a:solidFill>
                  <a:schemeClr val="bg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Literatura</a:t>
            </a:r>
            <a:endParaRPr lang="en-US" b="1" dirty="0">
              <a:solidFill>
                <a:schemeClr val="bg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610600" cy="5638800"/>
          </a:xfrm>
        </p:spPr>
        <p:txBody>
          <a:bodyPr>
            <a:noAutofit/>
          </a:bodyPr>
          <a:lstStyle/>
          <a:p>
            <a:pPr marL="582930" lvl="0" indent="-514350" algn="just">
              <a:buClr>
                <a:schemeClr val="bg1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bs-Latn-BA" sz="18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Hajrija Sijerčić-Čolić, Vildana Pleh, Uvod u penologiju i izvršno krivično pravo Bosne i Hercegovine, Pravni fakultet Univerziteta u Sarajevu, Sarajevo, 2011.</a:t>
            </a:r>
            <a:endParaRPr lang="en-US" sz="18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582930" lvl="0" indent="-514350" algn="just">
              <a:buClr>
                <a:schemeClr val="bg1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bs-Latn-BA" sz="18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Zakon o zaštiti i postupanju sa djecom i maloljetnicima u krivičnom postupku („Službene novine Federacije BiH“, broj 7/14 /29.1.2014./)</a:t>
            </a:r>
            <a:endParaRPr lang="en-US" sz="18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582930" lvl="0" indent="-514350" algn="just">
              <a:buClr>
                <a:schemeClr val="bg1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bs-Latn-BA" sz="18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M. Duranović, S. Suljagić, J. Ćosić, A. Begić i S. Pačariz (uz pomoć UNICEF-a i Save the Children), Publikacija: Zaštita i postupanje sa djecom i maloljetnicima u krivičnom postupku, Ministarstvo pravde Federacije Bosne i Hercegovine, Sarajevo, 2016.</a:t>
            </a:r>
            <a:endParaRPr lang="en-US" sz="18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582930" lvl="0" indent="-514350" algn="just">
              <a:buClr>
                <a:schemeClr val="bg1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bs-Latn-BA" sz="18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Nivex Koller - Trbović, Anja Mirosavljević, Ivana Jeđud Borić, Procjena potreba djece i mladih s problemima u ponašanju – konceptualne i metodičke odrednice, Ured UNICEF-a za Hrvatsku, Zagreb, 2017.</a:t>
            </a:r>
            <a:endParaRPr lang="en-US" sz="18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582930" lvl="0" indent="-514350" algn="just">
              <a:buClr>
                <a:schemeClr val="bg1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bs-Latn-BA" sz="18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Žunić-Pavlović V., Popović-Ćitić B., Pavlović M., Programi prevencije poremećaja ponašanja u školi, Fakultet za specijalnu edukaciju i rehabilitaciju, Beograd, 2010.</a:t>
            </a:r>
            <a:endParaRPr lang="en-US" sz="18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582930" lvl="0" indent="-514350" algn="just">
              <a:buClr>
                <a:schemeClr val="bg1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bs-Latn-BA" sz="18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Meliha Bijedić Ranko Kovačević Lejla Kuralić-Čišić Edin Muftić Denis Husić,Procjena i tretman maloljetnika prilikom izvršenja sankcije, “OFF-SET” Tuzla Biro za ljudska prava, Tuzla, 2017.</a:t>
            </a:r>
            <a:endParaRPr lang="en-US" sz="18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582930" lvl="0" indent="-514350" algn="just">
              <a:buClr>
                <a:schemeClr val="bg1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bs-Latn-BA" sz="18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Aleksandra Marin Diklić Ada Hasečić Irma Salčin Ivana Džidić Nikola Dorontić, Analiza stanja u ustanovama u kojima su smješteni maloljetnici u sukobu sa zakonom u Bosni i Hercegovini, Institucija Ombudsmena za ljudska prava Bosne i Hercegovine, Sarajevo, 2016.</a:t>
            </a:r>
            <a:endParaRPr lang="en-US" sz="18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1887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LEKTRONIČKI IDENTIT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09" y="381000"/>
            <a:ext cx="8778240" cy="5486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477000" y="5941367"/>
            <a:ext cx="2481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2400" dirty="0">
                <a:solidFill>
                  <a:schemeClr val="bg1">
                    <a:lumMod val="40000"/>
                    <a:lumOff val="60000"/>
                  </a:schemeClr>
                </a:solidFill>
                <a:latin typeface="Arizonia" pitchFamily="2" charset="0"/>
              </a:rPr>
              <a:t>Dalila Imamovic </a:t>
            </a:r>
            <a:r>
              <a:rPr lang="bs-Latn-BA" sz="2400" dirty="0">
                <a:solidFill>
                  <a:schemeClr val="bg1">
                    <a:lumMod val="40000"/>
                    <a:lumOff val="60000"/>
                  </a:schemeClr>
                </a:solidFill>
                <a:latin typeface="Arizonia" pitchFamily="2" charset="0"/>
                <a:sym typeface="Wingdings" pitchFamily="2" charset="2"/>
              </a:rPr>
              <a:t></a:t>
            </a:r>
            <a:endParaRPr lang="bs-Latn-BA" sz="2400" dirty="0">
              <a:solidFill>
                <a:schemeClr val="bg1">
                  <a:lumMod val="40000"/>
                  <a:lumOff val="60000"/>
                </a:schemeClr>
              </a:solidFill>
              <a:latin typeface="Arizoni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180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chnic">
  <a:themeElements>
    <a:clrScheme name="Custom 22">
      <a:dk1>
        <a:srgbClr val="000000"/>
      </a:dk1>
      <a:lt1>
        <a:srgbClr val="9C1D22"/>
      </a:lt1>
      <a:dk2>
        <a:srgbClr val="B79100"/>
      </a:dk2>
      <a:lt2>
        <a:srgbClr val="C8C8B1"/>
      </a:lt2>
      <a:accent1>
        <a:srgbClr val="7A7A7A"/>
      </a:accent1>
      <a:accent2>
        <a:srgbClr val="FFFF00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F5C201"/>
      </a:hlink>
      <a:folHlink>
        <a:srgbClr val="969696"/>
      </a:folHlink>
    </a:clrScheme>
    <a:fontScheme name="candara">
      <a:majorFont>
        <a:latin typeface="Candara"/>
        <a:ea typeface=""/>
        <a:cs typeface=""/>
      </a:majorFont>
      <a:minorFont>
        <a:latin typeface="Candara"/>
        <a:ea typeface=""/>
        <a:cs typeface="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517</TotalTime>
  <Words>1042</Words>
  <Application>Microsoft Office PowerPoint</Application>
  <PresentationFormat>On-screen Show (4:3)</PresentationFormat>
  <Paragraphs>75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Arizonia</vt:lpstr>
      <vt:lpstr>Candara</vt:lpstr>
      <vt:lpstr>Wingdings 2</vt:lpstr>
      <vt:lpstr>Technic</vt:lpstr>
      <vt:lpstr>Opservacija i dijagnostika ličnosti maloljetnika pri izvršenju sankcija institucionalnog tretmana</vt:lpstr>
      <vt:lpstr>Zakon o zaštiti i postupanju sa djecom i maloljetnicima u krivičnom postupku  („Službene novine Federacije BiH“,  broj 7/14 /29.1.2014./) </vt:lpstr>
      <vt:lpstr>Ključni pojmovi</vt:lpstr>
      <vt:lpstr>PowerPoint Presentation</vt:lpstr>
      <vt:lpstr>PowerPoint Presentation</vt:lpstr>
      <vt:lpstr>PowerPoint Presentation</vt:lpstr>
      <vt:lpstr>1. Faktori koji utiču na formiranje ličnosti maloljetnika</vt:lpstr>
      <vt:lpstr>A) Naslijeđe i biološki faktori</vt:lpstr>
      <vt:lpstr>B) Faktori okoline u razvoju ličnosti</vt:lpstr>
      <vt:lpstr>C) Agensi (posrednici) procesa socijalizacije</vt:lpstr>
      <vt:lpstr> Maloljetničko prijestupništvo</vt:lpstr>
      <vt:lpstr>PowerPoint Presentation</vt:lpstr>
      <vt:lpstr>PowerPoint Presentation</vt:lpstr>
      <vt:lpstr>2. Procjena maloljetnika u svrhu planiranja tretmana i izrade individualnog plana i  programa za maloljetnika</vt:lpstr>
      <vt:lpstr>3. Proces izrade Individualnog plana i programa tretmana </vt:lpstr>
      <vt:lpstr>PowerPoint Presentation</vt:lpstr>
      <vt:lpstr>4. Stručna lica koja učestvuju u izradi Individualnog plana</vt:lpstr>
      <vt:lpstr>Zaključak</vt:lpstr>
      <vt:lpstr>Literatura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IMAMOVIC</dc:creator>
  <cp:lastModifiedBy>Ena Gotovuša</cp:lastModifiedBy>
  <cp:revision>78</cp:revision>
  <dcterms:created xsi:type="dcterms:W3CDTF">2020-04-06T12:39:35Z</dcterms:created>
  <dcterms:modified xsi:type="dcterms:W3CDTF">2020-04-27T15:37:42Z</dcterms:modified>
</cp:coreProperties>
</file>