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46"/>
  </p:notesMasterIdLst>
  <p:sldIdLst>
    <p:sldId id="332" r:id="rId2"/>
    <p:sldId id="385" r:id="rId3"/>
    <p:sldId id="383" r:id="rId4"/>
    <p:sldId id="363" r:id="rId5"/>
    <p:sldId id="364" r:id="rId6"/>
    <p:sldId id="365" r:id="rId7"/>
    <p:sldId id="366" r:id="rId8"/>
    <p:sldId id="368" r:id="rId9"/>
    <p:sldId id="386" r:id="rId10"/>
    <p:sldId id="367" r:id="rId11"/>
    <p:sldId id="369" r:id="rId12"/>
    <p:sldId id="370" r:id="rId13"/>
    <p:sldId id="376" r:id="rId14"/>
    <p:sldId id="377" r:id="rId15"/>
    <p:sldId id="378" r:id="rId16"/>
    <p:sldId id="379" r:id="rId17"/>
    <p:sldId id="380" r:id="rId18"/>
    <p:sldId id="381" r:id="rId19"/>
    <p:sldId id="371" r:id="rId20"/>
    <p:sldId id="373" r:id="rId21"/>
    <p:sldId id="374" r:id="rId22"/>
    <p:sldId id="375" r:id="rId23"/>
    <p:sldId id="334" r:id="rId24"/>
    <p:sldId id="336" r:id="rId25"/>
    <p:sldId id="338" r:id="rId26"/>
    <p:sldId id="340" r:id="rId27"/>
    <p:sldId id="339" r:id="rId28"/>
    <p:sldId id="293" r:id="rId29"/>
    <p:sldId id="360" r:id="rId30"/>
    <p:sldId id="341" r:id="rId31"/>
    <p:sldId id="342" r:id="rId32"/>
    <p:sldId id="344" r:id="rId33"/>
    <p:sldId id="345" r:id="rId34"/>
    <p:sldId id="343" r:id="rId35"/>
    <p:sldId id="346" r:id="rId36"/>
    <p:sldId id="347" r:id="rId37"/>
    <p:sldId id="348" r:id="rId38"/>
    <p:sldId id="361" r:id="rId39"/>
    <p:sldId id="351" r:id="rId40"/>
    <p:sldId id="352" r:id="rId41"/>
    <p:sldId id="353" r:id="rId42"/>
    <p:sldId id="382" r:id="rId43"/>
    <p:sldId id="384" r:id="rId44"/>
    <p:sldId id="318" r:id="rId45"/>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4" autoAdjust="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E191E8-2131-4874-8BDA-20E298E11D01}" type="datetimeFigureOut">
              <a:rPr lang="bs-Latn-BA" smtClean="0"/>
              <a:pPr/>
              <a:t>27.04.2020.</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5A611D-4D46-431B-9FC6-149CF5BFF9CC}" type="slidenum">
              <a:rPr lang="bs-Latn-BA" smtClean="0"/>
              <a:pPr/>
              <a:t>‹#›</a:t>
            </a:fld>
            <a:endParaRPr lang="bs-Latn-BA"/>
          </a:p>
        </p:txBody>
      </p:sp>
    </p:spTree>
    <p:extLst>
      <p:ext uri="{BB962C8B-B14F-4D97-AF65-F5344CB8AC3E}">
        <p14:creationId xmlns:p14="http://schemas.microsoft.com/office/powerpoint/2010/main" val="415381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1D824397-2E22-44CE-8CCA-358F612252DB}" type="datetimeFigureOut">
              <a:rPr lang="hr-HR" smtClean="0"/>
              <a:pPr>
                <a:defRPr/>
              </a:pPr>
              <a:t>27.4.2020.</a:t>
            </a:fld>
            <a:endParaRPr lang="hr-H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hr-H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A7BC5D0B-CF6E-4C8A-A085-3E8EDEF2C23C}" type="slidenum">
              <a:rPr lang="hr-HR" smtClean="0"/>
              <a:pPr>
                <a:defRPr/>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18C8610A-C25E-43AA-8049-BEC5AAE7E0BB}"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A08FC198-30FE-4A86-BCAB-ABF722E15FDD}" type="slidenum">
              <a:rPr lang="hr-HR" smtClean="0"/>
              <a:pPr>
                <a:defRPr/>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5EE1E85A-A5A5-4D1D-8C0D-BD1E366FE613}"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651605E7-D1AF-467C-B317-75AF117F8F07}" type="slidenum">
              <a:rPr lang="hr-HR" smtClean="0"/>
              <a:pPr>
                <a:defRPr/>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53D84FFD-75AB-4833-A863-7AF0E4917A05}"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B413106D-1034-43BA-A4E0-8DC45504DC80}" type="slidenum">
              <a:rPr lang="hr-HR" smtClean="0"/>
              <a:pPr>
                <a:defRPr/>
              </a:pPr>
              <a:t>‹#›</a:t>
            </a:fld>
            <a:endParaRPr lang="hr-HR"/>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7E1C9A68-C95E-472F-8D9C-0280E62835C4}" type="datetimeFigureOut">
              <a:rPr lang="hr-HR" smtClean="0"/>
              <a:pPr>
                <a:defRPr/>
              </a:pPr>
              <a:t>27.4.2020.</a:t>
            </a:fld>
            <a:endParaRPr lang="hr-HR"/>
          </a:p>
        </p:txBody>
      </p:sp>
      <p:sp>
        <p:nvSpPr>
          <p:cNvPr id="5" name="Footer Placeholder 4"/>
          <p:cNvSpPr>
            <a:spLocks noGrp="1"/>
          </p:cNvSpPr>
          <p:nvPr>
            <p:ph type="ftr" sz="quarter" idx="11"/>
          </p:nvPr>
        </p:nvSpPr>
        <p:spPr/>
        <p:txBody>
          <a:bodyPr/>
          <a:lstStyle/>
          <a:p>
            <a:pPr>
              <a:defRPr/>
            </a:pPr>
            <a:endParaRPr lang="hr-HR"/>
          </a:p>
        </p:txBody>
      </p:sp>
      <p:sp>
        <p:nvSpPr>
          <p:cNvPr id="6" name="Slide Number Placeholder 5"/>
          <p:cNvSpPr>
            <a:spLocks noGrp="1"/>
          </p:cNvSpPr>
          <p:nvPr>
            <p:ph type="sldNum" sz="quarter" idx="12"/>
          </p:nvPr>
        </p:nvSpPr>
        <p:spPr/>
        <p:txBody>
          <a:bodyPr/>
          <a:lstStyle/>
          <a:p>
            <a:pPr>
              <a:defRPr/>
            </a:pPr>
            <a:fld id="{1843E88C-1016-413C-8D0D-F663D1D6373E}" type="slidenum">
              <a:rPr lang="hr-HR" smtClean="0"/>
              <a:pPr>
                <a:defRPr/>
              </a:pPr>
              <a:t>‹#›</a:t>
            </a:fld>
            <a:endParaRPr lang="hr-H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0CA4DCC0-82F3-4A82-9C02-DEACF90A8722}" type="datetimeFigureOut">
              <a:rPr lang="hr-HR" smtClean="0"/>
              <a:pPr>
                <a:defRPr/>
              </a:pPr>
              <a:t>27.4.2020.</a:t>
            </a:fld>
            <a:endParaRPr lang="hr-HR"/>
          </a:p>
        </p:txBody>
      </p:sp>
      <p:sp>
        <p:nvSpPr>
          <p:cNvPr id="6" name="Footer Placeholder 5"/>
          <p:cNvSpPr>
            <a:spLocks noGrp="1"/>
          </p:cNvSpPr>
          <p:nvPr>
            <p:ph type="ftr" sz="quarter" idx="11"/>
          </p:nvPr>
        </p:nvSpPr>
        <p:spPr/>
        <p:txBody>
          <a:bodyPr/>
          <a:lstStyle/>
          <a:p>
            <a:pPr>
              <a:defRPr/>
            </a:pPr>
            <a:endParaRPr lang="hr-HR"/>
          </a:p>
        </p:txBody>
      </p:sp>
      <p:sp>
        <p:nvSpPr>
          <p:cNvPr id="7" name="Slide Number Placeholder 6"/>
          <p:cNvSpPr>
            <a:spLocks noGrp="1"/>
          </p:cNvSpPr>
          <p:nvPr>
            <p:ph type="sldNum" sz="quarter" idx="12"/>
          </p:nvPr>
        </p:nvSpPr>
        <p:spPr/>
        <p:txBody>
          <a:bodyPr/>
          <a:lstStyle/>
          <a:p>
            <a:pPr>
              <a:defRPr/>
            </a:pPr>
            <a:fld id="{540163A2-B6F8-4697-8401-BF3C57EAED0F}" type="slidenum">
              <a:rPr lang="hr-HR" smtClean="0"/>
              <a:pPr>
                <a:defRPr/>
              </a:pPr>
              <a:t>‹#›</a:t>
            </a:fld>
            <a:endParaRPr lang="hr-HR"/>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14CCE5F4-8CEE-42E0-AFE9-F6BFEC2CBEC3}" type="datetimeFigureOut">
              <a:rPr lang="hr-HR" smtClean="0"/>
              <a:pPr>
                <a:defRPr/>
              </a:pPr>
              <a:t>27.4.2020.</a:t>
            </a:fld>
            <a:endParaRPr lang="hr-HR"/>
          </a:p>
        </p:txBody>
      </p:sp>
      <p:sp>
        <p:nvSpPr>
          <p:cNvPr id="8" name="Footer Placeholder 7"/>
          <p:cNvSpPr>
            <a:spLocks noGrp="1"/>
          </p:cNvSpPr>
          <p:nvPr>
            <p:ph type="ftr" sz="quarter" idx="11"/>
          </p:nvPr>
        </p:nvSpPr>
        <p:spPr/>
        <p:txBody>
          <a:bodyPr/>
          <a:lstStyle/>
          <a:p>
            <a:pPr>
              <a:defRPr/>
            </a:pPr>
            <a:endParaRPr lang="hr-HR"/>
          </a:p>
        </p:txBody>
      </p:sp>
      <p:sp>
        <p:nvSpPr>
          <p:cNvPr id="9" name="Slide Number Placeholder 8"/>
          <p:cNvSpPr>
            <a:spLocks noGrp="1"/>
          </p:cNvSpPr>
          <p:nvPr>
            <p:ph type="sldNum" sz="quarter" idx="12"/>
          </p:nvPr>
        </p:nvSpPr>
        <p:spPr/>
        <p:txBody>
          <a:bodyPr/>
          <a:lstStyle/>
          <a:p>
            <a:pPr>
              <a:defRPr/>
            </a:pPr>
            <a:fld id="{D8B19FAB-404D-4772-932E-7ACCA4EE7AC7}" type="slidenum">
              <a:rPr lang="hr-HR" smtClean="0"/>
              <a:pPr>
                <a:defRPr/>
              </a:pPr>
              <a:t>‹#›</a:t>
            </a:fld>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033BF18A-037C-4AA7-922D-F1AC06D2A4A2}" type="datetimeFigureOut">
              <a:rPr lang="hr-HR" smtClean="0"/>
              <a:pPr>
                <a:defRPr/>
              </a:pPr>
              <a:t>27.4.2020.</a:t>
            </a:fld>
            <a:endParaRPr lang="hr-HR"/>
          </a:p>
        </p:txBody>
      </p:sp>
      <p:sp>
        <p:nvSpPr>
          <p:cNvPr id="4" name="Footer Placeholder 3"/>
          <p:cNvSpPr>
            <a:spLocks noGrp="1"/>
          </p:cNvSpPr>
          <p:nvPr>
            <p:ph type="ftr" sz="quarter" idx="11"/>
          </p:nvPr>
        </p:nvSpPr>
        <p:spPr/>
        <p:txBody>
          <a:bodyPr/>
          <a:lstStyle/>
          <a:p>
            <a:pPr>
              <a:defRPr/>
            </a:pPr>
            <a:endParaRPr lang="hr-HR"/>
          </a:p>
        </p:txBody>
      </p:sp>
      <p:sp>
        <p:nvSpPr>
          <p:cNvPr id="5" name="Slide Number Placeholder 4"/>
          <p:cNvSpPr>
            <a:spLocks noGrp="1"/>
          </p:cNvSpPr>
          <p:nvPr>
            <p:ph type="sldNum" sz="quarter" idx="12"/>
          </p:nvPr>
        </p:nvSpPr>
        <p:spPr/>
        <p:txBody>
          <a:bodyPr/>
          <a:lstStyle/>
          <a:p>
            <a:pPr>
              <a:defRPr/>
            </a:pPr>
            <a:fld id="{F630D5A9-8E9F-47BE-8C0F-04CA574FD1E3}" type="slidenum">
              <a:rPr lang="hr-HR" smtClean="0"/>
              <a:pPr>
                <a:defRPr/>
              </a:pPr>
              <a:t>‹#›</a:t>
            </a:fld>
            <a:endParaRPr lang="hr-HR"/>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5C1A1EE-6AE3-47DB-9CEB-B64148E359A8}" type="datetimeFigureOut">
              <a:rPr lang="hr-HR" smtClean="0"/>
              <a:pPr>
                <a:defRPr/>
              </a:pPr>
              <a:t>27.4.2020.</a:t>
            </a:fld>
            <a:endParaRPr lang="hr-HR"/>
          </a:p>
        </p:txBody>
      </p:sp>
      <p:sp>
        <p:nvSpPr>
          <p:cNvPr id="3" name="Footer Placeholder 2"/>
          <p:cNvSpPr>
            <a:spLocks noGrp="1"/>
          </p:cNvSpPr>
          <p:nvPr>
            <p:ph type="ftr" sz="quarter" idx="11"/>
          </p:nvPr>
        </p:nvSpPr>
        <p:spPr/>
        <p:txBody>
          <a:bodyPr/>
          <a:lstStyle/>
          <a:p>
            <a:pPr>
              <a:defRPr/>
            </a:pPr>
            <a:endParaRPr lang="hr-HR"/>
          </a:p>
        </p:txBody>
      </p:sp>
      <p:sp>
        <p:nvSpPr>
          <p:cNvPr id="4" name="Slide Number Placeholder 3"/>
          <p:cNvSpPr>
            <a:spLocks noGrp="1"/>
          </p:cNvSpPr>
          <p:nvPr>
            <p:ph type="sldNum" sz="quarter" idx="12"/>
          </p:nvPr>
        </p:nvSpPr>
        <p:spPr/>
        <p:txBody>
          <a:bodyPr/>
          <a:lstStyle/>
          <a:p>
            <a:pPr>
              <a:defRPr/>
            </a:pPr>
            <a:fld id="{C4B614F9-85D6-4315-8BCC-94F60D0E449C}" type="slidenum">
              <a:rPr lang="hr-HR" smtClean="0"/>
              <a:pPr>
                <a:defRPr/>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pPr>
              <a:defRPr/>
            </a:pPr>
            <a:fld id="{94CFE92A-1632-4E35-AC30-E65EBB826EB1}" type="datetimeFigureOut">
              <a:rPr lang="hr-HR" smtClean="0"/>
              <a:pPr>
                <a:defRPr/>
              </a:pPr>
              <a:t>27.4.2020.</a:t>
            </a:fld>
            <a:endParaRPr lang="hr-HR"/>
          </a:p>
        </p:txBody>
      </p:sp>
      <p:sp>
        <p:nvSpPr>
          <p:cNvPr id="6" name="Footer Placeholder 5"/>
          <p:cNvSpPr>
            <a:spLocks noGrp="1"/>
          </p:cNvSpPr>
          <p:nvPr>
            <p:ph type="ftr" sz="quarter" idx="11"/>
          </p:nvPr>
        </p:nvSpPr>
        <p:spPr/>
        <p:txBody>
          <a:bodyPr/>
          <a:lstStyle/>
          <a:p>
            <a:pPr>
              <a:defRPr/>
            </a:pPr>
            <a:endParaRPr lang="hr-HR"/>
          </a:p>
        </p:txBody>
      </p:sp>
      <p:sp>
        <p:nvSpPr>
          <p:cNvPr id="7" name="Slide Number Placeholder 6"/>
          <p:cNvSpPr>
            <a:spLocks noGrp="1"/>
          </p:cNvSpPr>
          <p:nvPr>
            <p:ph type="sldNum" sz="quarter" idx="12"/>
          </p:nvPr>
        </p:nvSpPr>
        <p:spPr/>
        <p:txBody>
          <a:bodyPr/>
          <a:lstStyle/>
          <a:p>
            <a:pPr>
              <a:defRPr/>
            </a:pPr>
            <a:fld id="{AC14D4CE-7BBE-47B5-B28C-C2421C52F9A1}" type="slidenum">
              <a:rPr lang="hr-HR" smtClean="0"/>
              <a:pPr>
                <a:defRPr/>
              </a:pPr>
              <a:t>‹#›</a:t>
            </a:fld>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26A9335F-549E-4C58-8FC6-B1A04CC4F023}" type="datetimeFigureOut">
              <a:rPr lang="hr-HR" smtClean="0"/>
              <a:pPr>
                <a:defRPr/>
              </a:pPr>
              <a:t>27.4.2020.</a:t>
            </a:fld>
            <a:endParaRPr lang="hr-H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hr-H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8BDFCE20-DA04-4AB4-B0ED-99C2089D139E}" type="slidenum">
              <a:rPr lang="hr-HR" smtClean="0"/>
              <a:pPr>
                <a:defRPr/>
              </a:pPr>
              <a:t>‹#›</a:t>
            </a:fld>
            <a:endParaRPr lang="hr-H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F689DCBF-EFC2-429E-8E92-5A97FC870DD4}" type="datetimeFigureOut">
              <a:rPr lang="hr-HR" smtClean="0"/>
              <a:pPr>
                <a:defRPr/>
              </a:pPr>
              <a:t>27.4.2020.</a:t>
            </a:fld>
            <a:endParaRPr lang="hr-H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hr-H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C80C4B81-F56B-455A-9688-94E085BD6B8E}" type="slidenum">
              <a:rPr lang="hr-HR" smtClean="0"/>
              <a:pPr>
                <a:defRPr/>
              </a:pPr>
              <a:t>‹#›</a:t>
            </a:fld>
            <a:endParaRPr lang="hr-HR"/>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357188"/>
            <a:ext cx="8848725" cy="6286500"/>
          </a:xfrm>
        </p:spPr>
        <p:txBody>
          <a:bodyPr>
            <a:normAutofit/>
          </a:bodyPr>
          <a:lstStyle/>
          <a:p>
            <a:pPr eaLnBrk="1" fontAlgn="auto" hangingPunct="1">
              <a:spcAft>
                <a:spcPts val="0"/>
              </a:spcAft>
              <a:buFont typeface="Wingdings 2"/>
              <a:buNone/>
              <a:defRPr/>
            </a:pPr>
            <a:endParaRPr lang="bs-Latn-BA" b="1" i="1" dirty="0"/>
          </a:p>
          <a:p>
            <a:pPr eaLnBrk="1" fontAlgn="auto" hangingPunct="1">
              <a:spcAft>
                <a:spcPts val="0"/>
              </a:spcAft>
              <a:buFont typeface="Wingdings 2"/>
              <a:buNone/>
              <a:defRPr/>
            </a:pPr>
            <a:endParaRPr lang="bs-Latn-BA" b="1" i="1" dirty="0"/>
          </a:p>
          <a:p>
            <a:pPr algn="ctr" eaLnBrk="1" fontAlgn="auto" hangingPunct="1">
              <a:spcAft>
                <a:spcPts val="0"/>
              </a:spcAft>
              <a:buFont typeface="Wingdings 2"/>
              <a:buNone/>
              <a:defRPr/>
            </a:pPr>
            <a:r>
              <a:rPr lang="bs-Latn-BA" sz="4000" b="1" i="1" dirty="0">
                <a:effectLst>
                  <a:outerShdw blurRad="38100" dist="38100" dir="2700000" algn="tl">
                    <a:srgbClr val="000000">
                      <a:alpha val="43137"/>
                    </a:srgbClr>
                  </a:outerShdw>
                </a:effectLst>
              </a:rPr>
              <a:t>Opservacija i dijagnostika ličnosti maloljetnika u krivičnom zakondavstvu FBiH</a:t>
            </a:r>
          </a:p>
          <a:p>
            <a:pPr algn="ctr" eaLnBrk="1" fontAlgn="auto" hangingPunct="1">
              <a:spcAft>
                <a:spcPts val="0"/>
              </a:spcAft>
              <a:buFont typeface="Wingdings 2"/>
              <a:buNone/>
              <a:defRPr/>
            </a:pPr>
            <a:endParaRPr lang="hr-HR" b="1" dirty="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hr-HR" b="1" dirty="0">
                <a:effectLst>
                  <a:outerShdw blurRad="38100" dist="38100" dir="2700000" algn="tl">
                    <a:srgbClr val="000000">
                      <a:alpha val="43137"/>
                    </a:srgbClr>
                  </a:outerShdw>
                </a:effectLst>
              </a:rPr>
              <a:t>Online nastava za 28. 4.2020. </a:t>
            </a:r>
          </a:p>
          <a:p>
            <a:pPr algn="ctr" eaLnBrk="1" fontAlgn="auto" hangingPunct="1">
              <a:spcAft>
                <a:spcPts val="0"/>
              </a:spcAft>
              <a:buFont typeface="Wingdings 2"/>
              <a:buNone/>
              <a:defRPr/>
            </a:pPr>
            <a:endParaRPr lang="hr-HR" b="1" dirty="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hr-HR" b="1" dirty="0">
                <a:effectLst>
                  <a:outerShdw blurRad="38100" dist="38100" dir="2700000" algn="tl">
                    <a:srgbClr val="000000">
                      <a:alpha val="43137"/>
                    </a:srgbClr>
                  </a:outerShdw>
                </a:effectLst>
              </a:rPr>
              <a:t>Doc. Dr Vildana Pleh </a:t>
            </a:r>
            <a:endParaRPr lang="en-US" b="1" dirty="0">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bs-Latn-BA" dirty="0"/>
              <a:t>Na koji način proces opservacije i dijgnostike ličnosti pomaže subjektima maloljetničkog pravosuđa pri donošenju svojih odluka: </a:t>
            </a:r>
          </a:p>
          <a:p>
            <a:pPr lvl="0"/>
            <a:r>
              <a:rPr lang="en-US" b="1" dirty="0" err="1"/>
              <a:t>Prvo</a:t>
            </a:r>
            <a:r>
              <a:rPr lang="en-US" b="1" dirty="0"/>
              <a:t>,</a:t>
            </a:r>
            <a:r>
              <a:rPr lang="en-US" dirty="0"/>
              <a:t> </a:t>
            </a:r>
            <a:r>
              <a:rPr lang="en-US" dirty="0" err="1"/>
              <a:t>opservacijom</a:t>
            </a:r>
            <a:r>
              <a:rPr lang="en-US" dirty="0"/>
              <a:t> </a:t>
            </a:r>
            <a:r>
              <a:rPr lang="en-US" dirty="0" err="1"/>
              <a:t>i</a:t>
            </a:r>
            <a:r>
              <a:rPr lang="en-US" dirty="0"/>
              <a:t> </a:t>
            </a:r>
            <a:r>
              <a:rPr lang="en-US" dirty="0" err="1"/>
              <a:t>dijagnostikom</a:t>
            </a:r>
            <a:r>
              <a:rPr lang="en-US" dirty="0"/>
              <a:t> </a:t>
            </a:r>
            <a:r>
              <a:rPr lang="en-US" dirty="0" err="1"/>
              <a:t>ličnosti</a:t>
            </a:r>
            <a:r>
              <a:rPr lang="en-US" dirty="0"/>
              <a:t> </a:t>
            </a:r>
            <a:endParaRPr lang="hr-HR" dirty="0"/>
          </a:p>
          <a:p>
            <a:pPr lvl="0">
              <a:buNone/>
            </a:pPr>
            <a:r>
              <a:rPr lang="en-US" dirty="0" err="1"/>
              <a:t>moguće</a:t>
            </a:r>
            <a:r>
              <a:rPr lang="en-US" dirty="0"/>
              <a:t> je </a:t>
            </a:r>
            <a:r>
              <a:rPr lang="en-US" dirty="0" err="1"/>
              <a:t>izvršiti</a:t>
            </a:r>
            <a:r>
              <a:rPr lang="en-US" dirty="0"/>
              <a:t> </a:t>
            </a:r>
            <a:r>
              <a:rPr lang="en-US" dirty="0" err="1"/>
              <a:t>procjenu</a:t>
            </a:r>
            <a:r>
              <a:rPr lang="en-US" dirty="0"/>
              <a:t> </a:t>
            </a:r>
            <a:r>
              <a:rPr lang="en-US" dirty="0" err="1"/>
              <a:t>stepena</a:t>
            </a:r>
            <a:r>
              <a:rPr lang="en-US" dirty="0"/>
              <a:t> </a:t>
            </a:r>
            <a:r>
              <a:rPr lang="en-US" dirty="0" err="1"/>
              <a:t>vjerovatnosti</a:t>
            </a:r>
            <a:r>
              <a:rPr lang="en-US" dirty="0"/>
              <a:t> </a:t>
            </a:r>
            <a:r>
              <a:rPr lang="en-US" dirty="0" err="1"/>
              <a:t>ponavljanja</a:t>
            </a:r>
            <a:r>
              <a:rPr lang="en-US" dirty="0"/>
              <a:t> </a:t>
            </a:r>
            <a:r>
              <a:rPr lang="en-US" dirty="0" err="1"/>
              <a:t>krivičnog</a:t>
            </a:r>
            <a:r>
              <a:rPr lang="en-US" dirty="0"/>
              <a:t> </a:t>
            </a:r>
            <a:r>
              <a:rPr lang="en-US" dirty="0" err="1"/>
              <a:t>djela</a:t>
            </a:r>
            <a:r>
              <a:rPr lang="en-US" dirty="0"/>
              <a:t> </a:t>
            </a:r>
            <a:r>
              <a:rPr lang="en-US" dirty="0" err="1"/>
              <a:t>od</a:t>
            </a:r>
            <a:r>
              <a:rPr lang="en-US" dirty="0"/>
              <a:t> </a:t>
            </a:r>
            <a:r>
              <a:rPr lang="en-US" dirty="0" err="1"/>
              <a:t>strane</a:t>
            </a:r>
            <a:r>
              <a:rPr lang="en-US" dirty="0"/>
              <a:t> </a:t>
            </a:r>
            <a:r>
              <a:rPr lang="en-US" dirty="0" err="1"/>
              <a:t>maloljetnog</a:t>
            </a:r>
            <a:r>
              <a:rPr lang="en-US" dirty="0"/>
              <a:t> </a:t>
            </a:r>
            <a:r>
              <a:rPr lang="en-US" dirty="0" err="1"/>
              <a:t>prestupnika</a:t>
            </a:r>
            <a:r>
              <a:rPr lang="en-US" dirty="0"/>
              <a:t>. </a:t>
            </a:r>
            <a:r>
              <a:rPr lang="en-US" dirty="0" err="1"/>
              <a:t>Naime</a:t>
            </a:r>
            <a:r>
              <a:rPr lang="en-US" dirty="0"/>
              <a:t>, </a:t>
            </a:r>
            <a:r>
              <a:rPr lang="en-US" dirty="0" err="1"/>
              <a:t>stručni</a:t>
            </a:r>
            <a:r>
              <a:rPr lang="en-US" dirty="0"/>
              <a:t> </a:t>
            </a:r>
            <a:r>
              <a:rPr lang="en-US" dirty="0" err="1"/>
              <a:t>tim</a:t>
            </a:r>
            <a:r>
              <a:rPr lang="en-US" dirty="0"/>
              <a:t> </a:t>
            </a:r>
            <a:r>
              <a:rPr lang="en-US" dirty="0" err="1"/>
              <a:t>koji</a:t>
            </a:r>
            <a:r>
              <a:rPr lang="en-US" dirty="0"/>
              <a:t> </a:t>
            </a:r>
            <a:r>
              <a:rPr lang="en-US" dirty="0" err="1"/>
              <a:t>provodi</a:t>
            </a:r>
            <a:r>
              <a:rPr lang="en-US" dirty="0"/>
              <a:t> </a:t>
            </a:r>
            <a:r>
              <a:rPr lang="en-US" dirty="0" err="1"/>
              <a:t>proces</a:t>
            </a:r>
            <a:r>
              <a:rPr lang="en-US" dirty="0"/>
              <a:t> </a:t>
            </a:r>
            <a:r>
              <a:rPr lang="en-US" dirty="0" err="1"/>
              <a:t>opservacije</a:t>
            </a:r>
            <a:r>
              <a:rPr lang="en-US" dirty="0"/>
              <a:t> </a:t>
            </a:r>
            <a:r>
              <a:rPr lang="en-US" dirty="0" err="1"/>
              <a:t>i</a:t>
            </a:r>
            <a:r>
              <a:rPr lang="en-US" dirty="0"/>
              <a:t> </a:t>
            </a:r>
            <a:r>
              <a:rPr lang="en-US" dirty="0" err="1"/>
              <a:t>dijagnostike</a:t>
            </a:r>
            <a:r>
              <a:rPr lang="en-US" dirty="0"/>
              <a:t> </a:t>
            </a:r>
            <a:r>
              <a:rPr lang="en-US" dirty="0" err="1"/>
              <a:t>može</a:t>
            </a:r>
            <a:r>
              <a:rPr lang="en-US" dirty="0"/>
              <a:t> </a:t>
            </a:r>
            <a:r>
              <a:rPr lang="en-US" dirty="0" err="1"/>
              <a:t>primijeniti</a:t>
            </a:r>
            <a:r>
              <a:rPr lang="en-US" dirty="0"/>
              <a:t> </a:t>
            </a:r>
            <a:r>
              <a:rPr lang="en-US" dirty="0" err="1"/>
              <a:t>odgovarajuće</a:t>
            </a:r>
            <a:r>
              <a:rPr lang="en-US" dirty="0"/>
              <a:t> </a:t>
            </a:r>
            <a:r>
              <a:rPr lang="en-US" dirty="0" err="1"/>
              <a:t>instrumente</a:t>
            </a:r>
            <a:r>
              <a:rPr lang="en-US" dirty="0"/>
              <a:t> </a:t>
            </a:r>
            <a:r>
              <a:rPr lang="en-US" dirty="0" err="1"/>
              <a:t>procjene</a:t>
            </a:r>
            <a:r>
              <a:rPr lang="en-US" dirty="0"/>
              <a:t> </a:t>
            </a:r>
            <a:r>
              <a:rPr lang="en-US" dirty="0" err="1"/>
              <a:t>kojima</a:t>
            </a:r>
            <a:r>
              <a:rPr lang="en-US" dirty="0"/>
              <a:t> </a:t>
            </a:r>
            <a:r>
              <a:rPr lang="en-US" dirty="0" err="1"/>
              <a:t>će</a:t>
            </a:r>
            <a:r>
              <a:rPr lang="en-US" dirty="0"/>
              <a:t> </a:t>
            </a:r>
            <a:r>
              <a:rPr lang="en-US" dirty="0" err="1"/>
              <a:t>ustanoviti</a:t>
            </a:r>
            <a:r>
              <a:rPr lang="en-US" dirty="0"/>
              <a:t> </a:t>
            </a:r>
            <a:r>
              <a:rPr lang="en-US" dirty="0" err="1"/>
              <a:t>stepen</a:t>
            </a:r>
            <a:r>
              <a:rPr lang="en-US" dirty="0"/>
              <a:t> </a:t>
            </a:r>
            <a:r>
              <a:rPr lang="en-US" dirty="0" err="1"/>
              <a:t>rizika</a:t>
            </a:r>
            <a:r>
              <a:rPr lang="en-US" dirty="0"/>
              <a:t> </a:t>
            </a:r>
            <a:r>
              <a:rPr lang="en-US" dirty="0" err="1"/>
              <a:t>za</a:t>
            </a:r>
            <a:r>
              <a:rPr lang="en-US" dirty="0"/>
              <a:t> </a:t>
            </a:r>
            <a:r>
              <a:rPr lang="en-US" dirty="0" err="1"/>
              <a:t>ponavljanje</a:t>
            </a:r>
            <a:r>
              <a:rPr lang="en-US" dirty="0"/>
              <a:t> </a:t>
            </a:r>
            <a:r>
              <a:rPr lang="en-US" dirty="0" err="1"/>
              <a:t>krivičnog</a:t>
            </a:r>
            <a:r>
              <a:rPr lang="en-US" dirty="0"/>
              <a:t> </a:t>
            </a:r>
            <a:r>
              <a:rPr lang="en-US" dirty="0" err="1"/>
              <a:t>djela</a:t>
            </a:r>
            <a:r>
              <a:rPr lang="en-US" dirty="0"/>
              <a:t>;</a:t>
            </a:r>
            <a:endParaRPr lang="hr-HR" dirty="0"/>
          </a:p>
          <a:p>
            <a:endParaRPr lang="hr-HR" dirty="0"/>
          </a:p>
        </p:txBody>
      </p:sp>
      <p:sp>
        <p:nvSpPr>
          <p:cNvPr id="3" name="Title 2"/>
          <p:cNvSpPr>
            <a:spLocks noGrp="1"/>
          </p:cNvSpPr>
          <p:nvPr>
            <p:ph type="title"/>
          </p:nvPr>
        </p:nvSpPr>
        <p:spPr/>
        <p:txBody>
          <a:bodyPr/>
          <a:lstStyle/>
          <a:p>
            <a:r>
              <a:rPr lang="hr-HR" dirty="0"/>
              <a:t>Opservacija i dijagnostika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lvl="0"/>
            <a:r>
              <a:rPr lang="en-US" dirty="0" err="1"/>
              <a:t>Drugo</a:t>
            </a:r>
            <a:r>
              <a:rPr lang="en-US" dirty="0"/>
              <a:t>, </a:t>
            </a:r>
            <a:r>
              <a:rPr lang="en-US" dirty="0" err="1"/>
              <a:t>rezultati</a:t>
            </a:r>
            <a:r>
              <a:rPr lang="en-US" dirty="0"/>
              <a:t> </a:t>
            </a:r>
            <a:r>
              <a:rPr lang="en-US" dirty="0" err="1"/>
              <a:t>dobijeni</a:t>
            </a:r>
            <a:r>
              <a:rPr lang="en-US" dirty="0"/>
              <a:t> </a:t>
            </a:r>
            <a:r>
              <a:rPr lang="en-US" dirty="0" err="1"/>
              <a:t>opservacijom</a:t>
            </a:r>
            <a:r>
              <a:rPr lang="en-US" dirty="0"/>
              <a:t> </a:t>
            </a:r>
            <a:r>
              <a:rPr lang="en-US" dirty="0" err="1"/>
              <a:t>i</a:t>
            </a:r>
            <a:r>
              <a:rPr lang="en-US" dirty="0"/>
              <a:t> </a:t>
            </a:r>
            <a:r>
              <a:rPr lang="en-US" dirty="0" err="1"/>
              <a:t>dijagnostikom</a:t>
            </a:r>
            <a:r>
              <a:rPr lang="en-US" dirty="0"/>
              <a:t> </a:t>
            </a:r>
            <a:r>
              <a:rPr lang="en-US" dirty="0" err="1"/>
              <a:t>ličnosti</a:t>
            </a:r>
            <a:r>
              <a:rPr lang="en-US" dirty="0"/>
              <a:t> </a:t>
            </a:r>
            <a:r>
              <a:rPr lang="en-US" dirty="0" err="1"/>
              <a:t>maloljetnog</a:t>
            </a:r>
            <a:r>
              <a:rPr lang="en-US" dirty="0"/>
              <a:t> </a:t>
            </a:r>
            <a:r>
              <a:rPr lang="en-US" dirty="0" err="1"/>
              <a:t>predstavljaju</a:t>
            </a:r>
            <a:r>
              <a:rPr lang="en-US" dirty="0"/>
              <a:t> </a:t>
            </a:r>
            <a:r>
              <a:rPr lang="en-US" dirty="0" err="1"/>
              <a:t>osnov</a:t>
            </a:r>
            <a:r>
              <a:rPr lang="en-US" dirty="0"/>
              <a:t> </a:t>
            </a:r>
            <a:r>
              <a:rPr lang="en-US" dirty="0" err="1"/>
              <a:t>za</a:t>
            </a:r>
            <a:r>
              <a:rPr lang="en-US" dirty="0"/>
              <a:t> </a:t>
            </a:r>
            <a:r>
              <a:rPr lang="en-US" dirty="0" err="1"/>
              <a:t>odabir</a:t>
            </a:r>
            <a:r>
              <a:rPr lang="en-US" dirty="0"/>
              <a:t> </a:t>
            </a:r>
            <a:r>
              <a:rPr lang="en-US" dirty="0" err="1"/>
              <a:t>adekvatne</a:t>
            </a:r>
            <a:r>
              <a:rPr lang="en-US" dirty="0"/>
              <a:t> </a:t>
            </a:r>
            <a:r>
              <a:rPr lang="en-US" dirty="0" err="1"/>
              <a:t>intervencije</a:t>
            </a:r>
            <a:r>
              <a:rPr lang="en-US" dirty="0"/>
              <a:t> </a:t>
            </a:r>
            <a:r>
              <a:rPr lang="en-US" dirty="0" err="1"/>
              <a:t>prema</a:t>
            </a:r>
            <a:r>
              <a:rPr lang="en-US" dirty="0"/>
              <a:t> </a:t>
            </a:r>
            <a:r>
              <a:rPr lang="en-US" dirty="0" err="1"/>
              <a:t>maloljetniku</a:t>
            </a:r>
            <a:r>
              <a:rPr lang="en-US" dirty="0"/>
              <a:t>, </a:t>
            </a:r>
            <a:r>
              <a:rPr lang="en-US" dirty="0" err="1"/>
              <a:t>izdvajajući</a:t>
            </a:r>
            <a:r>
              <a:rPr lang="en-US" dirty="0"/>
              <a:t> </a:t>
            </a:r>
            <a:r>
              <a:rPr lang="en-US" dirty="0" err="1"/>
              <a:t>pri</a:t>
            </a:r>
            <a:r>
              <a:rPr lang="en-US" dirty="0"/>
              <a:t> tome, one </a:t>
            </a:r>
            <a:r>
              <a:rPr lang="en-US" dirty="0" err="1"/>
              <a:t>intervencije</a:t>
            </a:r>
            <a:r>
              <a:rPr lang="en-US" dirty="0"/>
              <a:t> </a:t>
            </a:r>
            <a:r>
              <a:rPr lang="en-US" dirty="0" err="1"/>
              <a:t>kojima</a:t>
            </a:r>
            <a:r>
              <a:rPr lang="en-US" dirty="0"/>
              <a:t> </a:t>
            </a:r>
            <a:r>
              <a:rPr lang="en-US" dirty="0" err="1"/>
              <a:t>će</a:t>
            </a:r>
            <a:r>
              <a:rPr lang="en-US" dirty="0"/>
              <a:t> se </a:t>
            </a:r>
            <a:r>
              <a:rPr lang="en-US" dirty="0" err="1"/>
              <a:t>najbolje</a:t>
            </a:r>
            <a:r>
              <a:rPr lang="en-US" dirty="0"/>
              <a:t> </a:t>
            </a:r>
            <a:r>
              <a:rPr lang="en-US" dirty="0" err="1"/>
              <a:t>smanjiti</a:t>
            </a:r>
            <a:r>
              <a:rPr lang="en-US" dirty="0"/>
              <a:t> </a:t>
            </a:r>
            <a:r>
              <a:rPr lang="en-US" dirty="0" err="1"/>
              <a:t>stepen</a:t>
            </a:r>
            <a:r>
              <a:rPr lang="en-US" dirty="0"/>
              <a:t> </a:t>
            </a:r>
            <a:r>
              <a:rPr lang="en-US" dirty="0" err="1"/>
              <a:t>vjerovatnosti</a:t>
            </a:r>
            <a:r>
              <a:rPr lang="en-US" dirty="0"/>
              <a:t> </a:t>
            </a:r>
            <a:r>
              <a:rPr lang="en-US" dirty="0" err="1"/>
              <a:t>ponovnog</a:t>
            </a:r>
            <a:r>
              <a:rPr lang="en-US" dirty="0"/>
              <a:t> </a:t>
            </a:r>
            <a:r>
              <a:rPr lang="en-US" dirty="0" err="1"/>
              <a:t>činjenja</a:t>
            </a:r>
            <a:r>
              <a:rPr lang="en-US" dirty="0"/>
              <a:t> </a:t>
            </a:r>
            <a:r>
              <a:rPr lang="en-US" dirty="0" err="1"/>
              <a:t>krivičnog</a:t>
            </a:r>
            <a:r>
              <a:rPr lang="en-US" dirty="0"/>
              <a:t> </a:t>
            </a:r>
            <a:r>
              <a:rPr lang="en-US" dirty="0" err="1"/>
              <a:t>djela</a:t>
            </a:r>
            <a:r>
              <a:rPr lang="en-US" dirty="0"/>
              <a:t>;</a:t>
            </a:r>
            <a:endParaRPr lang="hr-HR" dirty="0"/>
          </a:p>
          <a:p>
            <a:pPr lvl="0"/>
            <a:r>
              <a:rPr lang="en-US" dirty="0" err="1"/>
              <a:t>Treće</a:t>
            </a:r>
            <a:r>
              <a:rPr lang="en-US" dirty="0"/>
              <a:t>, </a:t>
            </a:r>
            <a:r>
              <a:rPr lang="en-US" dirty="0" err="1"/>
              <a:t>opservacija</a:t>
            </a:r>
            <a:r>
              <a:rPr lang="en-US" dirty="0"/>
              <a:t> </a:t>
            </a:r>
            <a:r>
              <a:rPr lang="en-US" dirty="0" err="1"/>
              <a:t>i</a:t>
            </a:r>
            <a:r>
              <a:rPr lang="en-US" dirty="0"/>
              <a:t> </a:t>
            </a:r>
            <a:r>
              <a:rPr lang="en-US" dirty="0" err="1"/>
              <a:t>dijagnostika</a:t>
            </a:r>
            <a:r>
              <a:rPr lang="en-US" dirty="0"/>
              <a:t> </a:t>
            </a:r>
            <a:r>
              <a:rPr lang="en-US" dirty="0" err="1"/>
              <a:t>predstavlja</a:t>
            </a:r>
            <a:r>
              <a:rPr lang="en-US" dirty="0"/>
              <a:t> </a:t>
            </a:r>
            <a:r>
              <a:rPr lang="en-US" dirty="0" err="1"/>
              <a:t>standardizirani</a:t>
            </a:r>
            <a:r>
              <a:rPr lang="en-US" dirty="0"/>
              <a:t> </a:t>
            </a:r>
            <a:r>
              <a:rPr lang="en-US" dirty="0" err="1"/>
              <a:t>postupak</a:t>
            </a:r>
            <a:r>
              <a:rPr lang="en-US" dirty="0"/>
              <a:t> </a:t>
            </a:r>
            <a:r>
              <a:rPr lang="en-US" dirty="0" err="1"/>
              <a:t>prikupljanja</a:t>
            </a:r>
            <a:r>
              <a:rPr lang="en-US" dirty="0"/>
              <a:t> </a:t>
            </a:r>
            <a:r>
              <a:rPr lang="en-US" dirty="0" err="1"/>
              <a:t>podataka</a:t>
            </a:r>
            <a:r>
              <a:rPr lang="en-US" dirty="0"/>
              <a:t> o </a:t>
            </a:r>
            <a:r>
              <a:rPr lang="en-US" dirty="0" err="1"/>
              <a:t>ličnosti</a:t>
            </a:r>
            <a:r>
              <a:rPr lang="en-US" dirty="0"/>
              <a:t> </a:t>
            </a:r>
            <a:r>
              <a:rPr lang="en-US" dirty="0" err="1"/>
              <a:t>maloljetnika</a:t>
            </a:r>
            <a:r>
              <a:rPr lang="en-US" dirty="0"/>
              <a:t> </a:t>
            </a:r>
            <a:r>
              <a:rPr lang="en-US" dirty="0" err="1"/>
              <a:t>na</a:t>
            </a:r>
            <a:r>
              <a:rPr lang="en-US" dirty="0"/>
              <a:t> </a:t>
            </a:r>
            <a:r>
              <a:rPr lang="en-US" dirty="0" err="1"/>
              <a:t>temelju</a:t>
            </a:r>
            <a:r>
              <a:rPr lang="en-US" dirty="0"/>
              <a:t> </a:t>
            </a:r>
            <a:r>
              <a:rPr lang="en-US" dirty="0" err="1"/>
              <a:t>kojih</a:t>
            </a:r>
            <a:r>
              <a:rPr lang="en-US" dirty="0"/>
              <a:t> </a:t>
            </a:r>
            <a:r>
              <a:rPr lang="en-US" dirty="0" err="1"/>
              <a:t>maloljetnički</a:t>
            </a:r>
            <a:r>
              <a:rPr lang="en-US" dirty="0"/>
              <a:t> </a:t>
            </a:r>
            <a:r>
              <a:rPr lang="en-US" dirty="0" err="1"/>
              <a:t>pravosudni</a:t>
            </a:r>
            <a:r>
              <a:rPr lang="en-US" dirty="0"/>
              <a:t> </a:t>
            </a:r>
            <a:r>
              <a:rPr lang="en-US" dirty="0" err="1"/>
              <a:t>organi</a:t>
            </a:r>
            <a:r>
              <a:rPr lang="en-US" dirty="0"/>
              <a:t> </a:t>
            </a:r>
            <a:r>
              <a:rPr lang="en-US" dirty="0" err="1"/>
              <a:t>mogu</a:t>
            </a:r>
            <a:r>
              <a:rPr lang="en-US" dirty="0"/>
              <a:t> </a:t>
            </a:r>
            <a:r>
              <a:rPr lang="en-US" dirty="0" err="1"/>
              <a:t>planirati</a:t>
            </a:r>
            <a:r>
              <a:rPr lang="en-US" dirty="0"/>
              <a:t> </a:t>
            </a:r>
            <a:r>
              <a:rPr lang="en-US" dirty="0" err="1"/>
              <a:t>resurse</a:t>
            </a:r>
            <a:r>
              <a:rPr lang="en-US" dirty="0"/>
              <a:t> </a:t>
            </a:r>
            <a:r>
              <a:rPr lang="en-US" dirty="0" err="1"/>
              <a:t>neophodne</a:t>
            </a:r>
            <a:r>
              <a:rPr lang="en-US" dirty="0"/>
              <a:t> </a:t>
            </a:r>
            <a:r>
              <a:rPr lang="en-US" dirty="0" err="1"/>
              <a:t>za</a:t>
            </a:r>
            <a:r>
              <a:rPr lang="en-US" dirty="0"/>
              <a:t> </a:t>
            </a:r>
            <a:r>
              <a:rPr lang="en-US" dirty="0" err="1"/>
              <a:t>poboljšanje</a:t>
            </a:r>
            <a:r>
              <a:rPr lang="en-US" dirty="0"/>
              <a:t> </a:t>
            </a:r>
            <a:r>
              <a:rPr lang="en-US" dirty="0" err="1"/>
              <a:t>postojećih</a:t>
            </a:r>
            <a:r>
              <a:rPr lang="en-US" dirty="0"/>
              <a:t> </a:t>
            </a:r>
            <a:r>
              <a:rPr lang="en-US" dirty="0" err="1"/>
              <a:t>interventnih</a:t>
            </a:r>
            <a:r>
              <a:rPr lang="en-US" dirty="0"/>
              <a:t> </a:t>
            </a:r>
            <a:r>
              <a:rPr lang="en-US" dirty="0" err="1"/>
              <a:t>mjera</a:t>
            </a:r>
            <a:r>
              <a:rPr lang="en-US" dirty="0"/>
              <a:t> </a:t>
            </a:r>
            <a:r>
              <a:rPr lang="en-US" dirty="0" err="1"/>
              <a:t>i</a:t>
            </a:r>
            <a:r>
              <a:rPr lang="en-US" dirty="0"/>
              <a:t> </a:t>
            </a:r>
            <a:r>
              <a:rPr lang="en-US" dirty="0" err="1"/>
              <a:t>implementaciju</a:t>
            </a:r>
            <a:r>
              <a:rPr lang="en-US" dirty="0"/>
              <a:t> </a:t>
            </a:r>
            <a:r>
              <a:rPr lang="en-US" dirty="0" err="1"/>
              <a:t>novih</a:t>
            </a:r>
            <a:r>
              <a:rPr lang="en-US" dirty="0"/>
              <a:t>, </a:t>
            </a:r>
            <a:r>
              <a:rPr lang="en-US" dirty="0" err="1"/>
              <a:t>kao</a:t>
            </a:r>
            <a:r>
              <a:rPr lang="en-US" dirty="0"/>
              <a:t> </a:t>
            </a:r>
            <a:r>
              <a:rPr lang="en-US" dirty="0" err="1"/>
              <a:t>i</a:t>
            </a:r>
            <a:r>
              <a:rPr lang="en-US" dirty="0"/>
              <a:t> </a:t>
            </a:r>
            <a:r>
              <a:rPr lang="en-US" dirty="0" err="1"/>
              <a:t>za</a:t>
            </a:r>
            <a:r>
              <a:rPr lang="en-US" dirty="0"/>
              <a:t> </a:t>
            </a:r>
            <a:r>
              <a:rPr lang="en-US" dirty="0" err="1"/>
              <a:t>planiranje</a:t>
            </a:r>
            <a:r>
              <a:rPr lang="en-US" dirty="0"/>
              <a:t> </a:t>
            </a:r>
            <a:r>
              <a:rPr lang="en-US" dirty="0" err="1"/>
              <a:t>resursa</a:t>
            </a:r>
            <a:r>
              <a:rPr lang="en-US" dirty="0"/>
              <a:t> </a:t>
            </a:r>
            <a:r>
              <a:rPr lang="en-US" dirty="0" err="1"/>
              <a:t>potrebnih</a:t>
            </a:r>
            <a:r>
              <a:rPr lang="en-US" dirty="0"/>
              <a:t> </a:t>
            </a:r>
            <a:r>
              <a:rPr lang="en-US" dirty="0" err="1"/>
              <a:t>za</a:t>
            </a:r>
            <a:r>
              <a:rPr lang="en-US" dirty="0"/>
              <a:t> </a:t>
            </a:r>
            <a:r>
              <a:rPr lang="en-US" dirty="0" err="1"/>
              <a:t>suzbijanje</a:t>
            </a:r>
            <a:r>
              <a:rPr lang="en-US" dirty="0"/>
              <a:t> </a:t>
            </a:r>
            <a:r>
              <a:rPr lang="en-US" dirty="0" err="1"/>
              <a:t>maloljetničkog</a:t>
            </a:r>
            <a:r>
              <a:rPr lang="en-US" dirty="0"/>
              <a:t> </a:t>
            </a:r>
            <a:r>
              <a:rPr lang="en-US" dirty="0" err="1"/>
              <a:t>prestupništva</a:t>
            </a:r>
            <a:r>
              <a:rPr lang="en-US" dirty="0"/>
              <a:t>;</a:t>
            </a:r>
            <a:endParaRPr lang="hr-HR" dirty="0"/>
          </a:p>
          <a:p>
            <a:pPr lvl="0"/>
            <a:r>
              <a:rPr lang="en-US" dirty="0" err="1"/>
              <a:t>Četvrto</a:t>
            </a:r>
            <a:r>
              <a:rPr lang="en-US" dirty="0"/>
              <a:t>, </a:t>
            </a:r>
            <a:r>
              <a:rPr lang="en-US" dirty="0" err="1"/>
              <a:t>smanjuje</a:t>
            </a:r>
            <a:r>
              <a:rPr lang="en-US" dirty="0"/>
              <a:t> </a:t>
            </a:r>
            <a:r>
              <a:rPr lang="en-US" dirty="0" err="1"/>
              <a:t>potrebu</a:t>
            </a:r>
            <a:r>
              <a:rPr lang="en-US" dirty="0"/>
              <a:t> </a:t>
            </a:r>
            <a:r>
              <a:rPr lang="en-US" dirty="0" err="1"/>
              <a:t>za</a:t>
            </a:r>
            <a:r>
              <a:rPr lang="en-US" dirty="0"/>
              <a:t> </a:t>
            </a:r>
            <a:r>
              <a:rPr lang="en-US" dirty="0" err="1"/>
              <a:t>institucionaliziranim</a:t>
            </a:r>
            <a:r>
              <a:rPr lang="en-US" dirty="0"/>
              <a:t> </a:t>
            </a:r>
            <a:r>
              <a:rPr lang="en-US" dirty="0" err="1"/>
              <a:t>načinom</a:t>
            </a:r>
            <a:r>
              <a:rPr lang="en-US" dirty="0"/>
              <a:t> </a:t>
            </a:r>
            <a:r>
              <a:rPr lang="en-US" dirty="0" err="1"/>
              <a:t>rješavanja</a:t>
            </a:r>
            <a:r>
              <a:rPr lang="en-US" dirty="0"/>
              <a:t> </a:t>
            </a:r>
            <a:r>
              <a:rPr lang="en-US" dirty="0" err="1"/>
              <a:t>krivičnih</a:t>
            </a:r>
            <a:r>
              <a:rPr lang="en-US" dirty="0"/>
              <a:t> </a:t>
            </a:r>
            <a:r>
              <a:rPr lang="en-US" dirty="0" err="1"/>
              <a:t>predmeta</a:t>
            </a:r>
            <a:r>
              <a:rPr lang="en-US" dirty="0"/>
              <a:t> u </a:t>
            </a:r>
            <a:r>
              <a:rPr lang="en-US" dirty="0" err="1"/>
              <a:t>kojima</a:t>
            </a:r>
            <a:r>
              <a:rPr lang="en-US" dirty="0"/>
              <a:t> se </a:t>
            </a:r>
            <a:r>
              <a:rPr lang="en-US" dirty="0" err="1"/>
              <a:t>maloljetnici</a:t>
            </a:r>
            <a:r>
              <a:rPr lang="en-US" dirty="0"/>
              <a:t> </a:t>
            </a:r>
            <a:r>
              <a:rPr lang="en-US" dirty="0" err="1"/>
              <a:t>pojavljuju</a:t>
            </a:r>
            <a:r>
              <a:rPr lang="en-US" dirty="0"/>
              <a:t> </a:t>
            </a:r>
            <a:r>
              <a:rPr lang="en-US" dirty="0" err="1"/>
              <a:t>kao</a:t>
            </a:r>
            <a:r>
              <a:rPr lang="en-US" dirty="0"/>
              <a:t> </a:t>
            </a:r>
            <a:r>
              <a:rPr lang="en-US" dirty="0" err="1"/>
              <a:t>učinioci</a:t>
            </a:r>
            <a:r>
              <a:rPr lang="en-US" dirty="0"/>
              <a:t> </a:t>
            </a:r>
            <a:r>
              <a:rPr lang="en-US" dirty="0" err="1"/>
              <a:t>krivičnih</a:t>
            </a:r>
            <a:r>
              <a:rPr lang="en-US" dirty="0"/>
              <a:t> </a:t>
            </a:r>
            <a:r>
              <a:rPr lang="en-US" dirty="0" err="1"/>
              <a:t>djela</a:t>
            </a:r>
            <a:r>
              <a:rPr lang="en-US" dirty="0"/>
              <a:t>, a </a:t>
            </a:r>
            <a:r>
              <a:rPr lang="en-US" dirty="0" err="1"/>
              <a:t>samim</a:t>
            </a:r>
            <a:r>
              <a:rPr lang="en-US" dirty="0"/>
              <a:t> </a:t>
            </a:r>
            <a:r>
              <a:rPr lang="en-US" dirty="0" err="1"/>
              <a:t>tim</a:t>
            </a:r>
            <a:r>
              <a:rPr lang="en-US" dirty="0"/>
              <a:t> </a:t>
            </a:r>
            <a:r>
              <a:rPr lang="en-US" dirty="0" err="1"/>
              <a:t>i</a:t>
            </a:r>
            <a:r>
              <a:rPr lang="en-US" dirty="0"/>
              <a:t> </a:t>
            </a:r>
            <a:r>
              <a:rPr lang="en-US" dirty="0" err="1"/>
              <a:t>troškove</a:t>
            </a:r>
            <a:r>
              <a:rPr lang="en-US" dirty="0"/>
              <a:t> </a:t>
            </a:r>
            <a:r>
              <a:rPr lang="en-US" dirty="0" err="1"/>
              <a:t>neophodne</a:t>
            </a:r>
            <a:r>
              <a:rPr lang="en-US" dirty="0"/>
              <a:t> </a:t>
            </a:r>
            <a:r>
              <a:rPr lang="en-US" dirty="0" err="1"/>
              <a:t>za</a:t>
            </a:r>
            <a:r>
              <a:rPr lang="en-US" dirty="0"/>
              <a:t> </a:t>
            </a:r>
            <a:r>
              <a:rPr lang="en-US" dirty="0" err="1"/>
              <a:t>primjenu</a:t>
            </a:r>
            <a:r>
              <a:rPr lang="en-US" dirty="0"/>
              <a:t> </a:t>
            </a:r>
            <a:r>
              <a:rPr lang="en-US" dirty="0" err="1"/>
              <a:t>institucionalnog</a:t>
            </a:r>
            <a:r>
              <a:rPr lang="en-US" dirty="0"/>
              <a:t> </a:t>
            </a:r>
            <a:r>
              <a:rPr lang="en-US" dirty="0" err="1"/>
              <a:t>oblika</a:t>
            </a:r>
            <a:r>
              <a:rPr lang="en-US" dirty="0"/>
              <a:t> </a:t>
            </a:r>
            <a:r>
              <a:rPr lang="en-US" dirty="0" err="1"/>
              <a:t>reagovanja</a:t>
            </a:r>
            <a:r>
              <a:rPr lang="en-US" dirty="0"/>
              <a:t> </a:t>
            </a:r>
            <a:r>
              <a:rPr lang="en-US" dirty="0" err="1"/>
              <a:t>na</a:t>
            </a:r>
            <a:r>
              <a:rPr lang="en-US" dirty="0"/>
              <a:t> </a:t>
            </a:r>
            <a:r>
              <a:rPr lang="en-US" dirty="0" err="1"/>
              <a:t>maloljetničko</a:t>
            </a:r>
            <a:r>
              <a:rPr lang="en-US" dirty="0"/>
              <a:t> </a:t>
            </a:r>
            <a:r>
              <a:rPr lang="en-US" dirty="0" err="1"/>
              <a:t>prestupništvo</a:t>
            </a:r>
            <a:r>
              <a:rPr lang="en-US" dirty="0"/>
              <a:t>;</a:t>
            </a:r>
            <a:endParaRPr lang="hr-HR" dirty="0"/>
          </a:p>
          <a:p>
            <a:r>
              <a:rPr lang="bs-Latn-BA" dirty="0"/>
              <a:t>Peto, predstavlja efikasno sredstvo u suzbijanju pojave recidivizma kod maloljetnih učinilaca krivičnih djela</a:t>
            </a:r>
            <a:endParaRPr lang="hr-HR" dirty="0"/>
          </a:p>
        </p:txBody>
      </p:sp>
      <p:sp>
        <p:nvSpPr>
          <p:cNvPr id="3" name="Title 2"/>
          <p:cNvSpPr>
            <a:spLocks noGrp="1"/>
          </p:cNvSpPr>
          <p:nvPr>
            <p:ph type="title"/>
          </p:nvPr>
        </p:nvSpPr>
        <p:spPr/>
        <p:txBody>
          <a:bodyPr/>
          <a:lstStyle/>
          <a:p>
            <a:endParaRPr lang="hr-H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bs-Latn-BA" dirty="0"/>
              <a:t>osnovna svrha opservacije i dijagnostike sastoji se u prikupljanju, analizi i interpretaciji podataka o obilježjima, rizicima i snagama maloljetnika, te njegovim intervencijskim potrebama, kao i obilježjima, rizicima i mogućnostima njegovog okruženja da te potrebe zadovolji.</a:t>
            </a:r>
            <a:endParaRPr lang="hr-HR" dirty="0"/>
          </a:p>
        </p:txBody>
      </p:sp>
      <p:sp>
        <p:nvSpPr>
          <p:cNvPr id="3" name="Title 2"/>
          <p:cNvSpPr>
            <a:spLocks noGrp="1"/>
          </p:cNvSpPr>
          <p:nvPr>
            <p:ph type="title"/>
          </p:nvPr>
        </p:nvSpPr>
        <p:spPr/>
        <p:txBody>
          <a:bodyPr>
            <a:normAutofit fontScale="90000"/>
          </a:bodyPr>
          <a:lstStyle/>
          <a:p>
            <a:r>
              <a:rPr lang="hr-HR" dirty="0"/>
              <a:t>Svrha opservacije i dijagnostike ličnosti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785794"/>
          </a:xfrm>
        </p:spPr>
        <p:txBody>
          <a:bodyPr>
            <a:normAutofit/>
          </a:bodyPr>
          <a:lstStyle/>
          <a:p>
            <a:pPr algn="ctr"/>
            <a:r>
              <a:rPr lang="sr-Latn-CS" b="1" u="sng" dirty="0"/>
              <a:t>CILJEVI</a:t>
            </a:r>
            <a:endParaRPr lang="hr-HR" dirty="0"/>
          </a:p>
        </p:txBody>
      </p:sp>
      <p:sp>
        <p:nvSpPr>
          <p:cNvPr id="3" name="Content Placeholder 2"/>
          <p:cNvSpPr>
            <a:spLocks noGrp="1"/>
          </p:cNvSpPr>
          <p:nvPr>
            <p:ph idx="1"/>
          </p:nvPr>
        </p:nvSpPr>
        <p:spPr>
          <a:xfrm>
            <a:off x="0" y="714356"/>
            <a:ext cx="8991600" cy="6027012"/>
          </a:xfrm>
        </p:spPr>
        <p:txBody>
          <a:bodyPr>
            <a:normAutofit/>
          </a:bodyPr>
          <a:lstStyle/>
          <a:p>
            <a:pPr>
              <a:buNone/>
            </a:pPr>
            <a:endParaRPr lang="hr-HR" dirty="0"/>
          </a:p>
          <a:p>
            <a:pPr algn="ctr">
              <a:buNone/>
            </a:pPr>
            <a:r>
              <a:rPr lang="sr-Latn-CS" sz="3400" b="1" i="1" dirty="0">
                <a:solidFill>
                  <a:srgbClr val="C00000"/>
                </a:solidFill>
                <a:effectLst>
                  <a:outerShdw blurRad="38100" dist="38100" dir="2700000" algn="tl">
                    <a:srgbClr val="000000">
                      <a:alpha val="43137"/>
                    </a:srgbClr>
                  </a:outerShdw>
                </a:effectLst>
              </a:rPr>
              <a:t>Generalni ciljevi kojima rezultira provedena opservacija :</a:t>
            </a:r>
            <a:endParaRPr lang="hr-HR" sz="10400" b="1" i="1" dirty="0">
              <a:solidFill>
                <a:srgbClr val="C00000"/>
              </a:solidFill>
              <a:effectLst>
                <a:outerShdw blurRad="38100" dist="38100" dir="2700000" algn="tl">
                  <a:srgbClr val="000000">
                    <a:alpha val="43137"/>
                  </a:srgbClr>
                </a:outerShdw>
              </a:effectLst>
            </a:endParaRPr>
          </a:p>
          <a:p>
            <a:pPr lvl="0"/>
            <a:r>
              <a:rPr lang="sr-Latn-CS" sz="2600" b="1" dirty="0"/>
              <a:t>Utvrđivanje funkcionalnih potencijala / sposobnosti maloljetnika</a:t>
            </a:r>
          </a:p>
          <a:p>
            <a:pPr lvl="0"/>
            <a:r>
              <a:rPr lang="sr-Latn-CS" sz="2600" b="1" dirty="0"/>
              <a:t>Nivo razvijenosti navika</a:t>
            </a:r>
          </a:p>
          <a:p>
            <a:pPr lvl="0"/>
            <a:r>
              <a:rPr lang="sr-Latn-CS" sz="2600" b="1" dirty="0"/>
              <a:t>Nivo razvijenosti socijalnih odnosa</a:t>
            </a:r>
          </a:p>
          <a:p>
            <a:pPr lvl="0"/>
            <a:r>
              <a:rPr lang="sr-Latn-CS" sz="2400" b="1" dirty="0"/>
              <a:t>Nivo adaptacije i razvijenosti emocionalnih reakcija </a:t>
            </a:r>
          </a:p>
          <a:p>
            <a:pPr lvl="0"/>
            <a:r>
              <a:rPr lang="sr-Latn-CS" sz="2400" b="1" dirty="0"/>
              <a:t>Nivo razvijenosti znanja, intelektualnih sadržaja i operacija </a:t>
            </a:r>
          </a:p>
          <a:p>
            <a:pPr lvl="0"/>
            <a:r>
              <a:rPr lang="sr-Latn-CS" sz="2400" b="1" dirty="0"/>
              <a:t>Utvrđivanje područja i intenzitet disfunkcioniranja korisnika</a:t>
            </a:r>
            <a:endParaRPr lang="hr-HR" sz="2400" b="1" dirty="0"/>
          </a:p>
          <a:p>
            <a:pPr lvl="0"/>
            <a:endParaRPr lang="hr-HR" sz="2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hr-HR" b="1" i="1" dirty="0">
                <a:solidFill>
                  <a:srgbClr val="C00000"/>
                </a:solidFill>
                <a:effectLst>
                  <a:outerShdw blurRad="38100" dist="38100" dir="2700000" algn="tl">
                    <a:srgbClr val="000000">
                      <a:alpha val="43137"/>
                    </a:srgbClr>
                  </a:outerShdw>
                </a:effectLst>
              </a:rPr>
              <a:t>Rizični  faktori</a:t>
            </a:r>
            <a:r>
              <a:rPr lang="hr-HR" dirty="0"/>
              <a:t>–</a:t>
            </a:r>
            <a:r>
              <a:rPr lang="hr-HR" sz="2900" b="1" dirty="0"/>
              <a:t>  </a:t>
            </a:r>
            <a:r>
              <a:rPr lang="hr-HR" b="1" dirty="0"/>
              <a:t>su oni životni događaji koji doprinose razvoju  poremećaja u odrasloj dobi, kao što su poremećaj u ponašanju tokom djetinjstva, ili ovisnost o drogama u adolescenciji </a:t>
            </a:r>
          </a:p>
          <a:p>
            <a:pPr>
              <a:buNone/>
            </a:pPr>
            <a:endParaRPr lang="hr-HR" b="1" dirty="0"/>
          </a:p>
          <a:p>
            <a:pPr>
              <a:buNone/>
            </a:pPr>
            <a:r>
              <a:rPr lang="hr-HR" b="1" dirty="0"/>
              <a:t>U savremenoj teoriji ovi se faktori dijele u nekoliko grupa.</a:t>
            </a:r>
            <a:endParaRPr lang="hr-HR" b="1" dirty="0">
              <a:solidFill>
                <a:srgbClr val="FF0000"/>
              </a:solidFill>
            </a:endParaRPr>
          </a:p>
          <a:p>
            <a:endParaRPr lang="hr-HR" dirty="0"/>
          </a:p>
        </p:txBody>
      </p:sp>
      <p:sp>
        <p:nvSpPr>
          <p:cNvPr id="3" name="Title 2"/>
          <p:cNvSpPr>
            <a:spLocks noGrp="1"/>
          </p:cNvSpPr>
          <p:nvPr>
            <p:ph type="title"/>
          </p:nvPr>
        </p:nvSpPr>
        <p:spPr/>
        <p:txBody>
          <a:bodyPr>
            <a:normAutofit/>
          </a:bodyPr>
          <a:lstStyle/>
          <a:p>
            <a:pPr algn="ctr"/>
            <a:r>
              <a:rPr lang="hr-HR" sz="2800" dirty="0">
                <a:solidFill>
                  <a:srgbClr val="FF0000"/>
                </a:solidFill>
              </a:rPr>
              <a:t>Procjena ličnosti pomoću različitih faktora koje zovemo rizičnim faktorima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hr-HR" sz="2800" b="1" i="1" u="sng" dirty="0">
                <a:solidFill>
                  <a:srgbClr val="C00000"/>
                </a:solidFill>
                <a:effectLst>
                  <a:outerShdw blurRad="38100" dist="38100" dir="2700000" algn="tl">
                    <a:srgbClr val="000000">
                      <a:alpha val="43137"/>
                    </a:srgbClr>
                  </a:outerShdw>
                </a:effectLst>
              </a:rPr>
              <a:t>Statički  faktori rizika </a:t>
            </a:r>
            <a:r>
              <a:rPr lang="hr-HR" sz="2800" b="1" dirty="0"/>
              <a:t>su prediktivni, ali nisu podložni promjenama i rijeđe se primjenjuju </a:t>
            </a:r>
          </a:p>
          <a:p>
            <a:pPr algn="just"/>
            <a:r>
              <a:rPr lang="hr-HR" b="1" u="sng" dirty="0">
                <a:solidFill>
                  <a:srgbClr val="C00000"/>
                </a:solidFill>
                <a:effectLst>
                  <a:outerShdw blurRad="38100" dist="38100" dir="2700000" algn="tl">
                    <a:srgbClr val="000000">
                      <a:alpha val="43137"/>
                    </a:srgbClr>
                  </a:outerShdw>
                </a:effectLst>
              </a:rPr>
              <a:t>Dinamički  faktori rizika </a:t>
            </a:r>
            <a:r>
              <a:rPr lang="hr-HR" sz="2400" b="1" dirty="0">
                <a:effectLst>
                  <a:outerShdw blurRad="38100" dist="38100" dir="2700000" algn="tl">
                    <a:srgbClr val="000000">
                      <a:alpha val="43137"/>
                    </a:srgbClr>
                  </a:outerShdw>
                </a:effectLst>
              </a:rPr>
              <a:t>su oni aspekti života počinitelja koji su vezani uz sadašnjost, koji su podložni promjenama i koji mogu utjecati na stepen vjerovatnosti recidivizma. </a:t>
            </a:r>
          </a:p>
          <a:p>
            <a:pPr algn="just"/>
            <a:r>
              <a:rPr lang="hr-HR" sz="2400" b="1" dirty="0">
                <a:effectLst>
                  <a:outerShdw blurRad="38100" dist="38100" dir="2700000" algn="tl">
                    <a:srgbClr val="000000">
                      <a:alpha val="43137"/>
                    </a:srgbClr>
                  </a:outerShdw>
                </a:effectLst>
              </a:rPr>
              <a:t>Ovi faktori su:</a:t>
            </a:r>
          </a:p>
          <a:p>
            <a:pPr lvl="1">
              <a:buFont typeface="Wingdings" pitchFamily="2" charset="2"/>
              <a:buChar char="v"/>
            </a:pPr>
            <a:r>
              <a:rPr lang="hr-HR" sz="2000" b="1" dirty="0"/>
              <a:t> Maloljetnik nema kvalitetne odnose u porodici  i bez adekvatnog  je nadzora. </a:t>
            </a:r>
          </a:p>
          <a:p>
            <a:pPr lvl="1">
              <a:buFont typeface="Wingdings" pitchFamily="2" charset="2"/>
              <a:buChar char="v"/>
            </a:pPr>
            <a:r>
              <a:rPr lang="hr-HR" sz="2000" b="1" dirty="0"/>
              <a:t>Prijatelji i/ili porodica maloljetnika ima iskustva u činjenu krivičnih djela, </a:t>
            </a:r>
          </a:p>
          <a:p>
            <a:pPr lvl="1">
              <a:buFont typeface="Wingdings" pitchFamily="2" charset="2"/>
              <a:buChar char="v"/>
            </a:pPr>
            <a:r>
              <a:rPr lang="hr-HR" sz="2000" b="1" dirty="0"/>
              <a:t>Prisutan je školski neuspjeh i/ili nedostatak radnog iskustva </a:t>
            </a:r>
          </a:p>
          <a:p>
            <a:pPr lvl="1">
              <a:buFont typeface="Wingdings" pitchFamily="2" charset="2"/>
              <a:buChar char="v"/>
            </a:pPr>
            <a:r>
              <a:rPr lang="hr-HR" sz="2000" b="1" dirty="0"/>
              <a:t>Maloljetnik prekomjerno konzumira alkohol i/ili psihoaktivnih supstanci ili je već razvio ovisnost </a:t>
            </a:r>
          </a:p>
          <a:p>
            <a:pPr>
              <a:buNone/>
            </a:pPr>
            <a:endParaRPr lang="hr-HR" sz="2400" b="1" dirty="0">
              <a:effectLst>
                <a:outerShdw blurRad="38100" dist="38100" dir="2700000" algn="tl">
                  <a:srgbClr val="000000">
                    <a:alpha val="43137"/>
                  </a:srgbClr>
                </a:outerShdw>
              </a:effectLst>
            </a:endParaRPr>
          </a:p>
          <a:p>
            <a:endParaRPr lang="hr-HR" dirty="0"/>
          </a:p>
        </p:txBody>
      </p:sp>
      <p:sp>
        <p:nvSpPr>
          <p:cNvPr id="3" name="Title 2"/>
          <p:cNvSpPr>
            <a:spLocks noGrp="1"/>
          </p:cNvSpPr>
          <p:nvPr>
            <p:ph type="title"/>
          </p:nvPr>
        </p:nvSpPr>
        <p:spPr/>
        <p:txBody>
          <a:bodyPr/>
          <a:lstStyle/>
          <a:p>
            <a:r>
              <a:rPr lang="hr-HR" dirty="0"/>
              <a:t>Podjela faktora rizika: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sz="2800" b="1" i="1" u="sng" dirty="0">
                <a:solidFill>
                  <a:srgbClr val="C00000"/>
                </a:solidFill>
                <a:effectLst>
                  <a:outerShdw blurRad="38100" dist="38100" dir="2700000" algn="tl">
                    <a:srgbClr val="000000">
                      <a:alpha val="43137"/>
                    </a:srgbClr>
                  </a:outerShdw>
                </a:effectLst>
              </a:rPr>
              <a:t>Faktori   odgovora </a:t>
            </a:r>
            <a:r>
              <a:rPr lang="hr-HR" sz="2800" b="1" dirty="0"/>
              <a:t>– osobine mladih ili njihovih okolnosti koje nisu direktno vezane uz antisocijalno ponašanje, ali su važne za odgovor maloljetnika na intervenciju.</a:t>
            </a:r>
          </a:p>
          <a:p>
            <a:r>
              <a:rPr lang="hr-HR" sz="2800" b="1" u="sng" dirty="0">
                <a:solidFill>
                  <a:srgbClr val="C00000"/>
                </a:solidFill>
              </a:rPr>
              <a:t>Protektivni (zaštitni) faktori- </a:t>
            </a:r>
            <a:r>
              <a:rPr lang="hr-HR" sz="2800" b="1" dirty="0"/>
              <a:t>grupa životnih situacija, obilježja okoline ili individue koja smanjuju progres prema razvoju  PUP (na primjer, visok koeficijent inteligencije, snažne veze između mlade osobe i neke prosocijalno orijentirane starije osobe, pozitivan temperament, pozitivno kućno okruženje itd.) </a:t>
            </a:r>
          </a:p>
          <a:p>
            <a:endParaRPr lang="hr-HR" dirty="0"/>
          </a:p>
        </p:txBody>
      </p:sp>
      <p:sp>
        <p:nvSpPr>
          <p:cNvPr id="3" name="Title 2"/>
          <p:cNvSpPr>
            <a:spLocks noGrp="1"/>
          </p:cNvSpPr>
          <p:nvPr>
            <p:ph type="title"/>
          </p:nvPr>
        </p:nvSpPr>
        <p:spPr/>
        <p:txBody>
          <a:bodyPr/>
          <a:lstStyle/>
          <a:p>
            <a:endParaRPr lang="hr-H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3200" b="1" i="1" dirty="0"/>
              <a:t>INSTRUMENTI PROCJENE DJECE I ADOLESCENATA</a:t>
            </a:r>
            <a:endParaRPr lang="hr-HR" sz="3200" i="1" dirty="0"/>
          </a:p>
        </p:txBody>
      </p:sp>
      <p:sp>
        <p:nvSpPr>
          <p:cNvPr id="3" name="Content Placeholder 2"/>
          <p:cNvSpPr>
            <a:spLocks noGrp="1"/>
          </p:cNvSpPr>
          <p:nvPr>
            <p:ph sz="half" idx="1"/>
          </p:nvPr>
        </p:nvSpPr>
        <p:spPr>
          <a:xfrm>
            <a:off x="304800" y="1357298"/>
            <a:ext cx="8553480" cy="5214974"/>
          </a:xfrm>
        </p:spPr>
        <p:txBody>
          <a:bodyPr>
            <a:normAutofit fontScale="85000" lnSpcReduction="20000"/>
          </a:bodyPr>
          <a:lstStyle/>
          <a:p>
            <a:r>
              <a:rPr lang="hr-HR" sz="3600" b="1" dirty="0"/>
              <a:t>Identifikacija kriminogenih potreba važan je element za sve maloljetničke pravosudne sisteme koji pri procjeni intervencije ((ne)pokretanju postupka, izricanju mjere ili sankcije) ne uzimaju krivično djelo kao jedini  kriterij, već u fokusu interesa imaju ličnost maloljetnika, njegov najbolji interes i njegovu resocijalizaciju i reintegraciju. </a:t>
            </a:r>
          </a:p>
          <a:p>
            <a:r>
              <a:rPr lang="hr-HR" sz="3600" b="1" dirty="0"/>
              <a:t>To prevashodno traži procjenu ličnosti maloljetnika i njegovih potreba a što se postiže kroz tzv. instrumente procjene.</a:t>
            </a:r>
          </a:p>
          <a:p>
            <a:endParaRPr lang="hr-H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928694"/>
          </a:xfrm>
        </p:spPr>
        <p:txBody>
          <a:bodyPr>
            <a:normAutofit/>
          </a:bodyPr>
          <a:lstStyle/>
          <a:p>
            <a:pPr algn="ctr"/>
            <a:r>
              <a:rPr lang="hr-HR" sz="3200" b="1" i="1" dirty="0">
                <a:effectLst>
                  <a:outerShdw blurRad="38100" dist="38100" dir="2700000" algn="tl">
                    <a:srgbClr val="000000">
                      <a:alpha val="43137"/>
                    </a:srgbClr>
                  </a:outerShdw>
                  <a:reflection blurRad="12700" stA="48000" endA="300" endPos="55000" dir="5400000" sy="-90000" algn="bl" rotWithShape="0"/>
                </a:effectLst>
              </a:rPr>
              <a:t>Stručno mišljenje /nalaz</a:t>
            </a:r>
          </a:p>
        </p:txBody>
      </p:sp>
      <p:sp>
        <p:nvSpPr>
          <p:cNvPr id="3" name="Content Placeholder 2"/>
          <p:cNvSpPr>
            <a:spLocks noGrp="1"/>
          </p:cNvSpPr>
          <p:nvPr>
            <p:ph idx="1"/>
          </p:nvPr>
        </p:nvSpPr>
        <p:spPr>
          <a:xfrm>
            <a:off x="214282" y="1142984"/>
            <a:ext cx="8777318" cy="5429288"/>
          </a:xfrm>
        </p:spPr>
        <p:txBody>
          <a:bodyPr>
            <a:normAutofit/>
          </a:bodyPr>
          <a:lstStyle/>
          <a:p>
            <a:pPr algn="ctr">
              <a:buNone/>
            </a:pPr>
            <a:r>
              <a:rPr lang="hr-HR" b="1" dirty="0">
                <a:solidFill>
                  <a:schemeClr val="accent2"/>
                </a:solidFill>
              </a:rPr>
              <a:t>Sprovedena dijagnostika i opservacija maloljetnika se sublimira u </a:t>
            </a:r>
            <a:r>
              <a:rPr lang="hr-HR" b="1" u="sng" dirty="0">
                <a:solidFill>
                  <a:schemeClr val="accent2"/>
                </a:solidFill>
              </a:rPr>
              <a:t>stručno mišljenje ili nalaz</a:t>
            </a:r>
            <a:r>
              <a:rPr lang="hr-HR" b="1" dirty="0">
                <a:solidFill>
                  <a:schemeClr val="accent2"/>
                </a:solidFill>
              </a:rPr>
              <a:t>. </a:t>
            </a:r>
          </a:p>
          <a:p>
            <a:pPr>
              <a:buNone/>
            </a:pPr>
            <a:r>
              <a:rPr lang="hr-HR" sz="2200" dirty="0">
                <a:solidFill>
                  <a:srgbClr val="C00000"/>
                </a:solidFill>
                <a:effectLst>
                  <a:outerShdw blurRad="38100" dist="38100" dir="2700000" algn="tl">
                    <a:srgbClr val="000000">
                      <a:alpha val="43137"/>
                    </a:srgbClr>
                  </a:outerShdw>
                </a:effectLst>
              </a:rPr>
              <a:t>Nalaz ili mišljenje podrazumjeva pedagošku, socijalnu, psihološku i medicinsku dijagnozu sa prijedlogom  tretmana  pomoću kojih će se na najbolji način postići resocijalizacija i reintegracija maloljetnog prestupnika.</a:t>
            </a:r>
            <a:endParaRPr lang="hr-HR" sz="2200" dirty="0"/>
          </a:p>
          <a:p>
            <a:pPr>
              <a:buNone/>
            </a:pPr>
            <a:r>
              <a:rPr lang="hr-HR" sz="2200" dirty="0"/>
              <a:t>Nalaz se sačinjava na osnovu stručnog mišljenja pedagoga, socijalnog radnika, psihologa,neuropsihijatra, soc.pedagoga koji se inkorporiraju u jedan i sačinjavaju mišljenje, a  koje se dobilo na osnovu instrumenata procjene, opservacije maloljetnika i ntervjua, individualnog i grupnog rada  i drugih mjera provedenih unutar profesionalnog polja djelovanja.  </a:t>
            </a:r>
          </a:p>
          <a:p>
            <a:pPr>
              <a:buNone/>
            </a:pPr>
            <a:r>
              <a:rPr lang="hr-HR" b="1" dirty="0">
                <a:solidFill>
                  <a:srgbClr val="C00000"/>
                </a:solidFill>
                <a:effectLst>
                  <a:outerShdw blurRad="38100" dist="38100" dir="2700000" algn="tl">
                    <a:srgbClr val="000000">
                      <a:alpha val="43137"/>
                    </a:srgbClr>
                  </a:outerShdw>
                </a:effectLst>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sr-Latn-CS" sz="2000" b="1" dirty="0">
                <a:effectLst>
                  <a:outerShdw blurRad="38100" dist="38100" dir="2700000" algn="tl">
                    <a:srgbClr val="000000">
                      <a:alpha val="43137"/>
                    </a:srgbClr>
                  </a:outerShdw>
                </a:effectLst>
              </a:rPr>
              <a:t>Prema segmentu ličnosti i života maloljetnika: </a:t>
            </a:r>
          </a:p>
          <a:p>
            <a:pPr>
              <a:buFont typeface="Wingdings" pitchFamily="2" charset="2"/>
              <a:buChar char="Ø"/>
            </a:pPr>
            <a:endParaRPr lang="sr-Latn-CS" sz="2000" b="1" dirty="0">
              <a:solidFill>
                <a:srgbClr val="C00000"/>
              </a:solidFill>
              <a:effectLst>
                <a:outerShdw blurRad="38100" dist="38100" dir="2700000" algn="tl">
                  <a:srgbClr val="000000">
                    <a:alpha val="43137"/>
                  </a:srgbClr>
                </a:outerShdw>
              </a:effectLst>
            </a:endParaRPr>
          </a:p>
          <a:p>
            <a:pPr>
              <a:buFont typeface="Wingdings" pitchFamily="2" charset="2"/>
              <a:buChar char="Ø"/>
            </a:pPr>
            <a:r>
              <a:rPr lang="sr-Latn-CS" sz="2000" b="1" dirty="0">
                <a:solidFill>
                  <a:srgbClr val="C00000"/>
                </a:solidFill>
                <a:effectLst>
                  <a:outerShdw blurRad="38100" dist="38100" dir="2700000" algn="tl">
                    <a:srgbClr val="000000">
                      <a:alpha val="43137"/>
                    </a:srgbClr>
                  </a:outerShdw>
                </a:effectLst>
              </a:rPr>
              <a:t>Pedagošku dijagnostiku</a:t>
            </a:r>
          </a:p>
          <a:p>
            <a:pPr>
              <a:buNone/>
            </a:pPr>
            <a:endParaRPr lang="sr-Latn-CS" sz="2000" b="1" dirty="0"/>
          </a:p>
          <a:p>
            <a:r>
              <a:rPr lang="sr-Latn-CS" sz="2000" b="1" dirty="0">
                <a:solidFill>
                  <a:srgbClr val="C00000"/>
                </a:solidFill>
                <a:effectLst>
                  <a:outerShdw blurRad="38100" dist="38100" dir="2700000" algn="tl">
                    <a:srgbClr val="000000">
                      <a:alpha val="43137"/>
                    </a:srgbClr>
                  </a:outerShdw>
                </a:effectLst>
              </a:rPr>
              <a:t>Psihodijagnostiku</a:t>
            </a:r>
          </a:p>
          <a:p>
            <a:endParaRPr lang="sr-Latn-CS" sz="2000" b="1" dirty="0">
              <a:solidFill>
                <a:srgbClr val="C00000"/>
              </a:solidFill>
              <a:effectLst>
                <a:outerShdw blurRad="38100" dist="38100" dir="2700000" algn="tl">
                  <a:srgbClr val="000000">
                    <a:alpha val="43137"/>
                  </a:srgbClr>
                </a:outerShdw>
              </a:effectLst>
            </a:endParaRPr>
          </a:p>
          <a:p>
            <a:r>
              <a:rPr lang="sr-Latn-CS" sz="2000" b="1" dirty="0">
                <a:solidFill>
                  <a:srgbClr val="C00000"/>
                </a:solidFill>
                <a:effectLst>
                  <a:outerShdw blurRad="38100" dist="38100" dir="2700000" algn="tl">
                    <a:srgbClr val="000000">
                      <a:alpha val="43137"/>
                    </a:srgbClr>
                  </a:outerShdw>
                </a:effectLst>
              </a:rPr>
              <a:t>Medicinska dijagnostika</a:t>
            </a:r>
          </a:p>
          <a:p>
            <a:endParaRPr lang="hr-HR" sz="2000" b="1" dirty="0">
              <a:effectLst>
                <a:outerShdw blurRad="38100" dist="38100" dir="2700000" algn="tl">
                  <a:srgbClr val="000000">
                    <a:alpha val="43137"/>
                  </a:srgbClr>
                </a:outerShdw>
              </a:effectLst>
            </a:endParaRPr>
          </a:p>
          <a:p>
            <a:r>
              <a:rPr lang="sr-Latn-CS" sz="2000" b="1" dirty="0">
                <a:solidFill>
                  <a:srgbClr val="C00000"/>
                </a:solidFill>
                <a:effectLst>
                  <a:outerShdw blurRad="38100" dist="38100" dir="2700000" algn="tl">
                    <a:srgbClr val="000000">
                      <a:alpha val="43137"/>
                    </a:srgbClr>
                  </a:outerShdw>
                </a:effectLst>
              </a:rPr>
              <a:t>Socijalna dijagnostika</a:t>
            </a:r>
            <a:endParaRPr lang="hr-HR" sz="2000" dirty="0"/>
          </a:p>
          <a:p>
            <a:endParaRPr lang="hr-HR" sz="2000" dirty="0"/>
          </a:p>
          <a:p>
            <a:pPr>
              <a:buFont typeface="Wingdings" pitchFamily="2" charset="2"/>
              <a:buChar char="Ø"/>
            </a:pPr>
            <a:endParaRPr lang="hr-HR" sz="2000" b="1" dirty="0"/>
          </a:p>
          <a:p>
            <a:pPr>
              <a:buFont typeface="Wingdings" pitchFamily="2" charset="2"/>
              <a:buChar char="Ø"/>
            </a:pPr>
            <a:endParaRPr lang="bs-Latn-BA" sz="2000" b="1" dirty="0"/>
          </a:p>
          <a:p>
            <a:endParaRPr lang="hr-HR" dirty="0"/>
          </a:p>
        </p:txBody>
      </p:sp>
      <p:sp>
        <p:nvSpPr>
          <p:cNvPr id="3" name="Title 2"/>
          <p:cNvSpPr>
            <a:spLocks noGrp="1"/>
          </p:cNvSpPr>
          <p:nvPr>
            <p:ph type="title"/>
          </p:nvPr>
        </p:nvSpPr>
        <p:spPr/>
        <p:txBody>
          <a:bodyPr>
            <a:normAutofit fontScale="90000"/>
          </a:bodyPr>
          <a:lstStyle/>
          <a:p>
            <a:r>
              <a:rPr lang="hr-HR" dirty="0"/>
              <a:t>Vrste opservacije i dijagnostike prema različitim kriterijima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2984"/>
            <a:ext cx="8229600" cy="4864307"/>
          </a:xfrm>
        </p:spPr>
        <p:txBody>
          <a:bodyPr>
            <a:noAutofit/>
          </a:bodyPr>
          <a:lstStyle/>
          <a:p>
            <a:r>
              <a:rPr lang="hr-HR" sz="1200" dirty="0"/>
              <a:t>Poštovane kolegice i kolege,</a:t>
            </a:r>
          </a:p>
          <a:p>
            <a:pPr algn="just">
              <a:buNone/>
            </a:pPr>
            <a:r>
              <a:rPr lang="hr-HR" sz="1200" dirty="0"/>
              <a:t>tema naših današnjih predavanja je jedan izuzetno značajan institut za krivično zakonodavstvo i predstavlja pravi izraz multidisciplinarnosti ovog predmeta. Riječ je o </a:t>
            </a:r>
            <a:r>
              <a:rPr lang="hr-HR" sz="1200" b="1" dirty="0"/>
              <a:t>opservaciji i dijagnostici ličnosti počinioca krivičnog djela </a:t>
            </a:r>
            <a:r>
              <a:rPr lang="hr-HR" sz="1200" dirty="0"/>
              <a:t>pomoću čijih rezultata veliki broj subjekata, posebno maloljetničkog pravosuđa, donosi svoje odluke a u prvom redu sudije i tužioci za maloljetnike. Odmah da napomenem da se ovaj proces primjenjuje i na punoljetne učinioce krivičnih djela i to posebno u procesu izvršenja kazne zatvora, dok se u drugim fazama postupanja prema počiniocu krivičnog djela rijetko primjenjuje odnosno u procesu sudske individualizacije ovaj proces je poželjan ali, na žalost, rijetko primjenljiv.</a:t>
            </a:r>
          </a:p>
          <a:p>
            <a:pPr algn="just">
              <a:buNone/>
            </a:pPr>
            <a:r>
              <a:rPr lang="hr-HR" sz="1200" dirty="0"/>
              <a:t> S druge strane veliki broj krivičnih zakonodavstva za maloljetnike predviđa primjenu procesao pservacije i dijagnostike ličnosti maloljetnika u gotvo svim fazama postupanja prema maloljetniku, od trenutak odluke o (ne)pokretanju krivičnog postupka, u postupku sudske individualizacije pri odlučivanju o izboru krivične sankcije (alternativne ili neke institucionalnog tretmana) do primjene ovog procesa u toku izvršenja krivičnih sankcija i postpenlne podrške. </a:t>
            </a:r>
          </a:p>
          <a:p>
            <a:pPr algn="just">
              <a:buNone/>
            </a:pPr>
            <a:r>
              <a:rPr lang="hr-HR" sz="1200" dirty="0"/>
              <a:t>Ne samo zbog značaja ove teme nego i zbog činjenice da trenutno nemamo pisani materijal iz kojeg ćete adekvano pripremiti ovu oblast, odlučila sam da današnja predavanja posvetim samo ovoj temi upoznajući vas sa općim pojmovima iz ove oblasti, osnovnim karakteristikama procesa, vrstama opservacije i dijagnostike te primjerima u kojim slučajevima se može i koja vrsta ovog procesa se može provoditi u pojedinim fazama postupanja prema maloljetniku u BiH odnosno u FBIH.</a:t>
            </a:r>
          </a:p>
          <a:p>
            <a:pPr algn="just">
              <a:buNone/>
            </a:pPr>
            <a:r>
              <a:rPr lang="hr-HR" sz="1200" dirty="0"/>
              <a:t>Izlaganja će biti završena prezentacijom kolegice Imamović Dalile, koja je u svom radu obradila primjenu ovog procesa u fazi izvršenja krivičnih sankcija institucionalnog tretmana. </a:t>
            </a:r>
          </a:p>
          <a:p>
            <a:pPr algn="just">
              <a:buNone/>
            </a:pPr>
            <a:r>
              <a:rPr lang="hr-HR" sz="1200" dirty="0"/>
              <a:t>Vjerujem da će vam ova tema biti i interesantna te da ćete  se iz ove prezentacije, uz dopunu iz udzbenika, dijela koji govori o fazama izvršenja kazne zavora, adekvatno pripremiti za ispit.</a:t>
            </a:r>
          </a:p>
          <a:p>
            <a:pPr algn="just">
              <a:buNone/>
            </a:pPr>
            <a:r>
              <a:rPr lang="hr-HR" sz="1200" dirty="0"/>
              <a:t>Ja ću svakako pripremiti ispitna pitanja iz ove oblasti koja će vam svakako olakšati  pripreme za ispit.</a:t>
            </a:r>
          </a:p>
          <a:p>
            <a:pPr>
              <a:buNone/>
            </a:pPr>
            <a:r>
              <a:rPr lang="hr-HR" sz="1200" dirty="0"/>
              <a:t>Lijep pozdrav </a:t>
            </a:r>
          </a:p>
        </p:txBody>
      </p:sp>
      <p:sp>
        <p:nvSpPr>
          <p:cNvPr id="3" name="Title 2"/>
          <p:cNvSpPr>
            <a:spLocks noGrp="1"/>
          </p:cNvSpPr>
          <p:nvPr>
            <p:ph type="title"/>
          </p:nvPr>
        </p:nvSpPr>
        <p:spPr/>
        <p:txBody>
          <a:bodyPr/>
          <a:lstStyle/>
          <a:p>
            <a:r>
              <a:rPr lang="hr-HR" dirty="0"/>
              <a:t>Uvodni osvrt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0"/>
            <a:r>
              <a:rPr lang="hr-HR" b="1" u="sng" dirty="0"/>
              <a:t>Stacionarana </a:t>
            </a:r>
            <a:r>
              <a:rPr lang="hr-HR" b="1" dirty="0"/>
              <a:t>podrazumjeva smještaj maloljetnika u neku ustanovu u kojoj maloljetnik neprekidno borava </a:t>
            </a:r>
            <a:r>
              <a:rPr lang="sr-Latn-CS" sz="2800" b="1" dirty="0">
                <a:effectLst>
                  <a:outerShdw blurRad="38100" dist="38100" dir="2700000" algn="tl">
                    <a:srgbClr val="000000">
                      <a:alpha val="43137"/>
                    </a:srgbClr>
                  </a:outerShdw>
                </a:effectLst>
                <a:latin typeface="Franklin Gothic Book" pitchFamily="34" charset="0"/>
              </a:rPr>
              <a:t>provodi se u pravilu u trajanju od četiri do šest sedmica, opserviranje se realizuje u cjelodnevnim uslovima, u različitim životnim situacijama ;</a:t>
            </a:r>
          </a:p>
          <a:p>
            <a:endParaRPr lang="hr-HR" b="1" dirty="0"/>
          </a:p>
          <a:p>
            <a:r>
              <a:rPr lang="hr-HR" b="1" u="sng" dirty="0"/>
              <a:t>Ambulantna ili  povremena </a:t>
            </a:r>
            <a:r>
              <a:rPr lang="hr-HR" b="1" dirty="0"/>
              <a:t>podrazumjeva povremeni kontak sa maloljetnikom gdje maloljetnik ili dolazi u neku ustanovu (savjetovalište npr.)ili stručni tim odlazi u neku ustanovu ukoliko maloljetnik tamo neprekidno boravi npr.ako je u pritvoru. </a:t>
            </a:r>
          </a:p>
          <a:p>
            <a:endParaRPr lang="hr-HR" b="1" dirty="0"/>
          </a:p>
          <a:p>
            <a:endParaRPr lang="hr-HR" b="1" dirty="0"/>
          </a:p>
        </p:txBody>
      </p:sp>
      <p:sp>
        <p:nvSpPr>
          <p:cNvPr id="3" name="Title 2"/>
          <p:cNvSpPr>
            <a:spLocks noGrp="1"/>
          </p:cNvSpPr>
          <p:nvPr>
            <p:ph type="title"/>
          </p:nvPr>
        </p:nvSpPr>
        <p:spPr/>
        <p:txBody>
          <a:bodyPr>
            <a:normAutofit/>
          </a:bodyPr>
          <a:lstStyle/>
          <a:p>
            <a:r>
              <a:rPr lang="hr-HR" sz="2800" dirty="0"/>
              <a:t>Vrste opservacije i dijagnostike obzirom na uslove u kojima se provodi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a:t>Rad sa maloljetnikom u fazi prevencije kriminaliteta </a:t>
            </a:r>
          </a:p>
          <a:p>
            <a:pPr>
              <a:buNone/>
            </a:pPr>
            <a:endParaRPr lang="hr-HR" dirty="0"/>
          </a:p>
          <a:p>
            <a:r>
              <a:rPr lang="hr-HR" dirty="0"/>
              <a:t>U fazi kada je došao u sukob sa zakonom čineći neki lakši prestup ili  prekršaj</a:t>
            </a:r>
          </a:p>
          <a:p>
            <a:endParaRPr lang="hr-HR" dirty="0"/>
          </a:p>
          <a:p>
            <a:r>
              <a:rPr lang="hr-HR" dirty="0"/>
              <a:t>Rad sa maloljetnikom u fazi kada je počinio krivično djelo, što čini i najteži oblik nedozvoljenog ponašanja pa samim tim i najkompleksniju intervenciju. </a:t>
            </a:r>
          </a:p>
        </p:txBody>
      </p:sp>
      <p:sp>
        <p:nvSpPr>
          <p:cNvPr id="3" name="Title 2"/>
          <p:cNvSpPr>
            <a:spLocks noGrp="1"/>
          </p:cNvSpPr>
          <p:nvPr>
            <p:ph type="title"/>
          </p:nvPr>
        </p:nvSpPr>
        <p:spPr/>
        <p:txBody>
          <a:bodyPr>
            <a:normAutofit/>
          </a:bodyPr>
          <a:lstStyle/>
          <a:p>
            <a:r>
              <a:rPr lang="hr-HR" sz="2800" dirty="0">
                <a:solidFill>
                  <a:schemeClr val="accent2"/>
                </a:solidFill>
              </a:rPr>
              <a:t>Vrste obzirom na vid idividualizacije intervencije kojom se želi djelovati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dirty="0"/>
              <a:t>Ovaj posljednji je predmet našeg interesovanja u kojem ćemo se u nastavku više baviti. </a:t>
            </a:r>
          </a:p>
          <a:p>
            <a:r>
              <a:rPr lang="hr-HR" dirty="0"/>
              <a:t>Kada maloljetnik počini krivično djelo blagovremena i najadekvatnija intervencija pravosudnog sistema je izuzetno značajna.</a:t>
            </a:r>
          </a:p>
          <a:p>
            <a:r>
              <a:rPr lang="hr-HR" dirty="0"/>
              <a:t>Kakva će ona bit, kojeg intenziteta, u kojoj formi sa kakvim ciljem najbolji odgovor nam može dati upravo opservacija i dijagnostika ličnosti maloljetnika. </a:t>
            </a:r>
          </a:p>
          <a:p>
            <a:r>
              <a:rPr lang="hr-HR" dirty="0"/>
              <a:t>Koji subjekat upućuje maloljetnika u ovaj proces i na koji način vidjećemo u nastavku. </a:t>
            </a:r>
          </a:p>
        </p:txBody>
      </p:sp>
      <p:sp>
        <p:nvSpPr>
          <p:cNvPr id="3" name="Title 2"/>
          <p:cNvSpPr>
            <a:spLocks noGrp="1"/>
          </p:cNvSpPr>
          <p:nvPr>
            <p:ph type="title"/>
          </p:nvPr>
        </p:nvSpPr>
        <p:spPr/>
        <p:txBody>
          <a:bodyPr/>
          <a:lstStyle/>
          <a:p>
            <a:endParaRPr lang="hr-H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p:cNvSpPr>
          <p:nvPr>
            <p:ph idx="1"/>
          </p:nvPr>
        </p:nvSpPr>
        <p:spPr/>
        <p:txBody>
          <a:bodyPr>
            <a:normAutofit lnSpcReduction="10000"/>
          </a:bodyPr>
          <a:lstStyle/>
          <a:p>
            <a:pPr marL="609600" indent="-609600" eaLnBrk="1" hangingPunct="1">
              <a:buFont typeface="Wingdings 2" pitchFamily="18" charset="2"/>
              <a:buAutoNum type="arabicPeriod"/>
            </a:pPr>
            <a:r>
              <a:rPr lang="pl-PL" sz="2800" b="1" dirty="0"/>
              <a:t>Zakona o zaštiti i postupanju sa djecom i maloljetnicima u krivičnom postupku FBiH, RS i BD BiH</a:t>
            </a:r>
            <a:r>
              <a:rPr lang="pl-PL" sz="2800" dirty="0"/>
              <a:t>– kada se maloljetnici pojavljuju kao </a:t>
            </a:r>
            <a:r>
              <a:rPr lang="pl-PL" sz="2800" u="sng" dirty="0"/>
              <a:t>učinioci</a:t>
            </a:r>
            <a:r>
              <a:rPr lang="pl-PL" sz="2800" dirty="0"/>
              <a:t> krivičnih djela ali i </a:t>
            </a:r>
            <a:r>
              <a:rPr lang="pl-PL" sz="2800" u="sng" dirty="0"/>
              <a:t>žrtve </a:t>
            </a:r>
            <a:r>
              <a:rPr lang="pl-PL" sz="2800" dirty="0"/>
              <a:t>krivičnog djela. ŠTO JE PREDMET NAŠIH PREDAVANJA. </a:t>
            </a:r>
          </a:p>
          <a:p>
            <a:pPr marL="609600" indent="-609600" eaLnBrk="1" hangingPunct="1">
              <a:buFont typeface="Wingdings 2" pitchFamily="18" charset="2"/>
              <a:buAutoNum type="arabicPeriod"/>
            </a:pPr>
            <a:r>
              <a:rPr lang="pl-PL" sz="2800" b="1" dirty="0"/>
              <a:t>Porodičnog zakona FBiH</a:t>
            </a:r>
            <a:r>
              <a:rPr lang="pl-PL" sz="2800" dirty="0"/>
              <a:t> kada su u pitanju djeca sa poremaćajem u ponašanju ili kada krivično djelo počini dijete do 14 godina koje nije krivično odgovorno</a:t>
            </a:r>
          </a:p>
          <a:p>
            <a:pPr marL="609600" indent="-609600" eaLnBrk="1" hangingPunct="1">
              <a:buFont typeface="Wingdings 2" pitchFamily="18" charset="2"/>
              <a:buAutoNum type="arabicPeriod"/>
            </a:pPr>
            <a:r>
              <a:rPr lang="pl-PL" sz="2800" b="1" dirty="0"/>
              <a:t>Zakoni o socijalnoj zaštiti</a:t>
            </a:r>
          </a:p>
        </p:txBody>
      </p:sp>
      <p:sp>
        <p:nvSpPr>
          <p:cNvPr id="15361"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3200" b="1" cap="none">
                <a:effectLst/>
              </a:rPr>
              <a:t>Osnovi za upućivanje maloljetnika  na postupak opservacije proizilaze iz:</a:t>
            </a:r>
            <a:endParaRPr lang="bs-Latn-BA" sz="3200" b="1" cap="none">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p:cNvSpPr>
          <p:nvPr>
            <p:ph idx="1"/>
          </p:nvPr>
        </p:nvSpPr>
        <p:spPr/>
        <p:txBody>
          <a:bodyPr>
            <a:normAutofit fontScale="40000" lnSpcReduction="20000"/>
          </a:bodyPr>
          <a:lstStyle/>
          <a:p>
            <a:pPr marL="609600" indent="-609600" eaLnBrk="1" hangingPunct="1">
              <a:buFont typeface="Wingdings 2" pitchFamily="18" charset="2"/>
              <a:buAutoNum type="arabicPeriod"/>
            </a:pPr>
            <a:endParaRPr lang="pl-PL" sz="2800" b="1" dirty="0"/>
          </a:p>
          <a:p>
            <a:pPr marL="609600" indent="-609600" eaLnBrk="1" hangingPunct="1">
              <a:buFont typeface="Wingdings 2" pitchFamily="18" charset="2"/>
              <a:buAutoNum type="arabicPeriod"/>
            </a:pPr>
            <a:r>
              <a:rPr lang="pl-PL" sz="5900" u="sng" dirty="0">
                <a:solidFill>
                  <a:srgbClr val="FF0000"/>
                </a:solidFill>
              </a:rPr>
              <a:t>Prije pokretanja </a:t>
            </a:r>
            <a:r>
              <a:rPr lang="pl-PL" sz="5900" dirty="0"/>
              <a:t>krivičnog postupka (primjena altenativnih mjera – odgojnih preporuka)</a:t>
            </a:r>
          </a:p>
          <a:p>
            <a:pPr marL="609600" indent="-609600" eaLnBrk="1" hangingPunct="1">
              <a:buFont typeface="Wingdings 2" pitchFamily="18" charset="2"/>
              <a:buAutoNum type="arabicPeriod"/>
            </a:pPr>
            <a:r>
              <a:rPr lang="pl-PL" sz="5900" u="sng" dirty="0">
                <a:solidFill>
                  <a:srgbClr val="FF0000"/>
                </a:solidFill>
              </a:rPr>
              <a:t>U toku krivičnog postupka</a:t>
            </a:r>
            <a:r>
              <a:rPr lang="pl-PL" sz="5900" dirty="0"/>
              <a:t>: u toku pripremnog postupka, za vrijeme pritvora ili privremenog  smještaja maloljetnika i </a:t>
            </a:r>
            <a:r>
              <a:rPr lang="pl-PL" sz="5900" b="1" dirty="0"/>
              <a:t>pri individualizaciji krivične sankcije u postupku donošenja odluke</a:t>
            </a:r>
            <a:r>
              <a:rPr lang="pl-PL" sz="5900" dirty="0"/>
              <a:t>;</a:t>
            </a:r>
          </a:p>
          <a:p>
            <a:pPr marL="609600" indent="-609600" eaLnBrk="1" hangingPunct="1">
              <a:buFont typeface="Wingdings 2" pitchFamily="18" charset="2"/>
              <a:buAutoNum type="arabicPeriod"/>
            </a:pPr>
            <a:r>
              <a:rPr lang="pl-PL" sz="5900" u="sng" dirty="0">
                <a:solidFill>
                  <a:srgbClr val="FF0000"/>
                </a:solidFill>
              </a:rPr>
              <a:t>U fazi izvršenja krivičnih sankcija </a:t>
            </a:r>
            <a:r>
              <a:rPr lang="pl-PL" sz="5900" dirty="0"/>
              <a:t>– sankcija institucionalnog </a:t>
            </a:r>
            <a:r>
              <a:rPr lang="pl-PL" sz="5900" b="1" dirty="0"/>
              <a:t>tretmana</a:t>
            </a:r>
            <a:r>
              <a:rPr lang="pl-PL" sz="5900" dirty="0"/>
              <a:t> ili alternativnih sankcija. </a:t>
            </a:r>
          </a:p>
          <a:p>
            <a:pPr marL="609600" indent="-609600" eaLnBrk="1" hangingPunct="1">
              <a:buFont typeface="Wingdings 2" pitchFamily="18" charset="2"/>
              <a:buAutoNum type="arabicPeriod"/>
            </a:pPr>
            <a:r>
              <a:rPr lang="bs-Latn-BA" sz="5900" u="sng" dirty="0">
                <a:solidFill>
                  <a:srgbClr val="FF0000"/>
                </a:solidFill>
              </a:rPr>
              <a:t>Postpenalne podrške</a:t>
            </a:r>
          </a:p>
          <a:p>
            <a:pPr marL="609600" indent="-609600" eaLnBrk="1" hangingPunct="1"/>
            <a:endParaRPr lang="bs-Latn-BA" sz="2800" dirty="0"/>
          </a:p>
        </p:txBody>
      </p:sp>
      <p:sp>
        <p:nvSpPr>
          <p:cNvPr id="17409"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2000" i="1" cap="none" dirty="0">
                <a:effectLst/>
              </a:rPr>
              <a:t>Potreba za opservacijom i djagnostikom proizilazi iz aktivnosti pravosudnih organa u različitim fazama postupanja prema maloljetnom učiniocu krivičnog djela:</a:t>
            </a:r>
            <a:endParaRPr lang="bs-Latn-BA" sz="2000" i="1" cap="none" dirty="0">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ph idx="1"/>
          </p:nvPr>
        </p:nvSpPr>
        <p:spPr/>
        <p:txBody>
          <a:bodyPr>
            <a:normAutofit fontScale="32500" lnSpcReduction="20000"/>
          </a:bodyPr>
          <a:lstStyle/>
          <a:p>
            <a:pPr eaLnBrk="1" hangingPunct="1"/>
            <a:r>
              <a:rPr lang="bs-Latn-BA" sz="6200" dirty="0"/>
              <a:t>Ne pokreće se krivični postupak ukoliko su ispunjeni objektivni uslovi i obzirom na raniji život maloljetnika i </a:t>
            </a:r>
            <a:r>
              <a:rPr lang="bs-Latn-BA" sz="6200" b="1" dirty="0"/>
              <a:t>njegove lične karakteristike</a:t>
            </a:r>
          </a:p>
          <a:p>
            <a:pPr eaLnBrk="1" hangingPunct="1"/>
            <a:r>
              <a:rPr lang="bs-Latn-BA" sz="6200" u="sng" dirty="0"/>
              <a:t>Primjena načela oportuniteta u tri slučaja:</a:t>
            </a:r>
            <a:r>
              <a:rPr lang="bs-Latn-BA" sz="6200" dirty="0"/>
              <a:t> </a:t>
            </a:r>
          </a:p>
          <a:p>
            <a:pPr eaLnBrk="1" hangingPunct="1">
              <a:buAutoNum type="arabicPeriod"/>
            </a:pPr>
            <a:r>
              <a:rPr lang="bs-Latn-BA" sz="4900" dirty="0"/>
              <a:t>Primjena načela oportuniteta iz razloga cjelishodnosti .....</a:t>
            </a:r>
          </a:p>
          <a:p>
            <a:pPr eaLnBrk="1" hangingPunct="1">
              <a:buAutoNum type="arabicPeriod"/>
            </a:pPr>
            <a:r>
              <a:rPr lang="bs-Latn-BA" sz="4900" dirty="0"/>
              <a:t>Primjena odgojne preporuke za djelo za koje je propisana novčana kazna ili kazna zatvora do 3 godine, </a:t>
            </a:r>
          </a:p>
          <a:p>
            <a:pPr>
              <a:buAutoNum type="arabicPeriod"/>
            </a:pPr>
            <a:r>
              <a:rPr lang="bs-Latn-BA" sz="4900" dirty="0"/>
              <a:t>Primjena odgojne preporuke za djelo za koje je propisana novčana kazna ili kazna zatvora  preko 3 godine ako je u skladu sa načelom srazmjernosti</a:t>
            </a:r>
          </a:p>
          <a:p>
            <a:pPr marL="109728" indent="0" eaLnBrk="1" hangingPunct="1">
              <a:buNone/>
            </a:pPr>
            <a:endParaRPr lang="bs-Latn-BA" b="1" dirty="0"/>
          </a:p>
          <a:p>
            <a:pPr eaLnBrk="1" hangingPunct="1"/>
            <a:r>
              <a:rPr lang="bs-Latn-BA" sz="6000" b="1" dirty="0"/>
              <a:t>Ako je za donošenje takve odluke potrebno da </a:t>
            </a:r>
            <a:r>
              <a:rPr lang="bs-Latn-BA" sz="6000" b="1" u="sng" dirty="0">
                <a:solidFill>
                  <a:srgbClr val="92D050"/>
                </a:solidFill>
              </a:rPr>
              <a:t>se ispituju lične karakteristike maloljetnika,</a:t>
            </a:r>
            <a:r>
              <a:rPr lang="bs-Latn-BA" sz="6000" b="1" dirty="0">
                <a:solidFill>
                  <a:srgbClr val="92D050"/>
                </a:solidFill>
              </a:rPr>
              <a:t> </a:t>
            </a:r>
            <a:r>
              <a:rPr lang="bs-Latn-BA" sz="6000" b="1" u="sng" dirty="0">
                <a:solidFill>
                  <a:srgbClr val="92D050"/>
                </a:solidFill>
              </a:rPr>
              <a:t>sud može na obrazložen prijedlog tužitelja</a:t>
            </a:r>
            <a:r>
              <a:rPr lang="bs-Latn-BA" sz="6000" b="1" dirty="0">
                <a:solidFill>
                  <a:srgbClr val="92D050"/>
                </a:solidFill>
              </a:rPr>
              <a:t> </a:t>
            </a:r>
            <a:r>
              <a:rPr lang="bs-Latn-BA" sz="6000" b="1" dirty="0"/>
              <a:t>uputiti maloljetnika u prihvatilište za djecu i omladinu ili odgojnu ustanovu, ali najduže do 30 dana</a:t>
            </a:r>
          </a:p>
          <a:p>
            <a:pPr eaLnBrk="1" hangingPunct="1"/>
            <a:r>
              <a:rPr lang="bs-Latn-BA" sz="6000" b="1" dirty="0">
                <a:solidFill>
                  <a:srgbClr val="FF0000"/>
                </a:solidFill>
              </a:rPr>
              <a:t>Moguća i ambulantna i stacionarna dijagnostika</a:t>
            </a:r>
            <a:endParaRPr lang="bs-Latn-BA" sz="6000" dirty="0">
              <a:solidFill>
                <a:srgbClr val="FF0000"/>
              </a:solidFill>
            </a:endParaRPr>
          </a:p>
          <a:p>
            <a:pPr eaLnBrk="1" hangingPunct="1"/>
            <a:endParaRPr lang="bs-Latn-BA" dirty="0"/>
          </a:p>
        </p:txBody>
      </p:sp>
      <p:sp>
        <p:nvSpPr>
          <p:cNvPr id="18433"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eaLnBrk="1" hangingPunct="1"/>
            <a:r>
              <a:rPr lang="pl-PL" sz="3200" cap="none" dirty="0">
                <a:effectLst/>
              </a:rPr>
              <a:t>Prije pokretanja krivičnog postupka</a:t>
            </a:r>
            <a:br>
              <a:rPr lang="pl-PL" sz="3200" cap="none" dirty="0">
                <a:effectLst/>
              </a:rPr>
            </a:br>
            <a:r>
              <a:rPr lang="pl-PL" sz="3200" cap="none" dirty="0">
                <a:effectLst/>
              </a:rPr>
              <a:t> </a:t>
            </a:r>
            <a:r>
              <a:rPr lang="pl-PL" sz="2400" cap="none" dirty="0">
                <a:effectLst/>
              </a:rPr>
              <a:t>primjena </a:t>
            </a:r>
            <a:r>
              <a:rPr lang="pl-PL" sz="2400" u="sng" cap="none" dirty="0">
                <a:effectLst/>
              </a:rPr>
              <a:t>načela oportuniteta</a:t>
            </a:r>
            <a:r>
              <a:rPr lang="pl-PL" sz="2400" cap="none" dirty="0">
                <a:effectLst/>
              </a:rPr>
              <a:t> </a:t>
            </a:r>
            <a:endParaRPr lang="bs-Latn-BA" sz="2400" cap="none" dirty="0">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p:cNvSpPr>
          <p:nvPr>
            <p:ph idx="1"/>
          </p:nvPr>
        </p:nvSpPr>
        <p:spPr/>
        <p:txBody>
          <a:bodyPr/>
          <a:lstStyle/>
          <a:p>
            <a:pPr marL="609600" indent="-609600" eaLnBrk="1" hangingPunct="1">
              <a:buFont typeface="Wingdings 2" pitchFamily="18" charset="2"/>
              <a:buAutoNum type="arabicPeriod"/>
            </a:pPr>
            <a:r>
              <a:rPr lang="pl-PL" dirty="0"/>
              <a:t>U prethodnom postupku (koji traje 90 dana) radi pribavljanje podataka o ličnosti maloljetnika </a:t>
            </a:r>
          </a:p>
          <a:p>
            <a:pPr marL="609600" indent="-609600" eaLnBrk="1" hangingPunct="1">
              <a:buFont typeface="Wingdings 2" pitchFamily="18" charset="2"/>
              <a:buAutoNum type="arabicPeriod"/>
            </a:pPr>
            <a:r>
              <a:rPr lang="bs-Latn-BA" dirty="0"/>
              <a:t>Privremeni smještaj maloljetnika</a:t>
            </a:r>
          </a:p>
          <a:p>
            <a:pPr marL="609600" indent="-609600" eaLnBrk="1" hangingPunct="1">
              <a:buFont typeface="Wingdings 2" pitchFamily="18" charset="2"/>
              <a:buAutoNum type="arabicPeriod"/>
            </a:pPr>
            <a:r>
              <a:rPr lang="bs-Latn-BA" dirty="0"/>
              <a:t>Pritvor</a:t>
            </a:r>
          </a:p>
          <a:p>
            <a:pPr marL="609600" indent="-609600" eaLnBrk="1" hangingPunct="1">
              <a:buFont typeface="Wingdings 2" pitchFamily="18" charset="2"/>
              <a:buAutoNum type="arabicPeriod"/>
            </a:pPr>
            <a:r>
              <a:rPr lang="bs-Latn-BA" dirty="0"/>
              <a:t>Pri odlučivanju, radi ndividualizacije krivične sankcije</a:t>
            </a:r>
          </a:p>
          <a:p>
            <a:pPr marL="609600" indent="-609600" eaLnBrk="1" hangingPunct="1"/>
            <a:endParaRPr lang="bs-Latn-BA" dirty="0"/>
          </a:p>
        </p:txBody>
      </p:sp>
      <p:sp>
        <p:nvSpPr>
          <p:cNvPr id="19457"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a:effectLst/>
              </a:rPr>
              <a:t>U toku krivičnog postupka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p:cNvSpPr>
          <p:nvPr>
            <p:ph idx="1"/>
          </p:nvPr>
        </p:nvSpPr>
        <p:spPr/>
        <p:txBody>
          <a:bodyPr>
            <a:normAutofit fontScale="92500" lnSpcReduction="10000"/>
          </a:bodyPr>
          <a:lstStyle/>
          <a:p>
            <a:pPr eaLnBrk="1" hangingPunct="1">
              <a:lnSpc>
                <a:spcPct val="80000"/>
              </a:lnSpc>
            </a:pPr>
            <a:r>
              <a:rPr lang="bs-Latn-BA" sz="2800" dirty="0"/>
              <a:t>U pripremnom postupku, pored činjenica koje se odnose na krivično djelo, tužitelj, ako je potrebno, </a:t>
            </a:r>
            <a:r>
              <a:rPr lang="bs-Latn-BA" sz="2800" u="sng" dirty="0"/>
              <a:t>na osnovu socijalne anamneze</a:t>
            </a:r>
            <a:r>
              <a:rPr lang="bs-Latn-BA" sz="2800" dirty="0"/>
              <a:t> </a:t>
            </a:r>
            <a:r>
              <a:rPr lang="bs-Latn-BA" sz="2800" b="1" dirty="0"/>
              <a:t>pribavlja i druge podatke koji se tiču ličnosti maloljetnika </a:t>
            </a:r>
            <a:r>
              <a:rPr lang="bs-Latn-BA" sz="2800" dirty="0"/>
              <a:t>i njegovog ponašanja, sredine i prilika u kojima živi. Ovaj zadatak obavljaju stručni savjetnici </a:t>
            </a:r>
          </a:p>
          <a:p>
            <a:pPr eaLnBrk="1" hangingPunct="1">
              <a:lnSpc>
                <a:spcPct val="80000"/>
              </a:lnSpc>
            </a:pPr>
            <a:r>
              <a:rPr lang="bs-Latn-BA" sz="2800" u="sng" dirty="0"/>
              <a:t>Kada je za utvrđivanje zdravstvenog stanja maloljetnika, stepena zrelosti i drugih karakteristika ličnosti potrebno da maloljetnika pregledaju vještaci, za ovaj pregled određuju se ljekari, psiholozi ili pedagozi. </a:t>
            </a:r>
            <a:r>
              <a:rPr lang="bs-Latn-BA" sz="2800" b="1" u="sng" dirty="0"/>
              <a:t>Ovakva ispitivanja maloljetnika mogu se obaviti u zdravstvenoj ili drugoj ustanovi.</a:t>
            </a:r>
          </a:p>
          <a:p>
            <a:pPr eaLnBrk="1" hangingPunct="1">
              <a:lnSpc>
                <a:spcPct val="80000"/>
              </a:lnSpc>
            </a:pPr>
            <a:endParaRPr lang="bs-Latn-BA" sz="2800" b="1" u="sng" dirty="0"/>
          </a:p>
        </p:txBody>
      </p:sp>
      <p:sp>
        <p:nvSpPr>
          <p:cNvPr id="20481"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algn="ctr" eaLnBrk="1" hangingPunct="1"/>
            <a:r>
              <a:rPr lang="pl-PL" cap="none">
                <a:effectLst/>
              </a:rPr>
              <a:t>Pribavljanje podataka o ličnosti maloljetnika</a:t>
            </a:r>
            <a:endParaRPr lang="bs-Latn-BA" cap="none">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eaLnBrk="1" hangingPunct="1">
              <a:lnSpc>
                <a:spcPct val="90000"/>
              </a:lnSpc>
              <a:buFont typeface="Wingdings 2" pitchFamily="18" charset="2"/>
              <a:buNone/>
            </a:pPr>
            <a:r>
              <a:rPr lang="bs-Latn-BA" sz="2800" b="1" dirty="0">
                <a:effectLst>
                  <a:outerShdw blurRad="38100" dist="38100" dir="2700000" algn="tl">
                    <a:srgbClr val="C0C0C0"/>
                  </a:outerShdw>
                </a:effectLst>
              </a:rPr>
              <a:t>“</a:t>
            </a:r>
            <a:r>
              <a:rPr lang="bs-Latn-BA" sz="2200" dirty="0">
                <a:effectLst>
                  <a:outerShdw blurRad="38100" dist="38100" dir="2700000" algn="tl">
                    <a:srgbClr val="C0C0C0"/>
                  </a:outerShdw>
                </a:effectLst>
              </a:rPr>
              <a:t>Sudija može na prijedlog tužitelja odrediti da se maloljetnik u toku pripremnog  postupka privremeno smjesti u prihvatilište ili sličnu ustanovu za prihvat maloljetnika ako je to potrebno radi izdvajanja maloljetnika iz sredine u kojoj je živio ili radi pružanja pomoći, zaštite ili smještaja maloljetnika, a posebno ako je to potrebno radi otklanjanja opasnosti od ponavljanja krivičnog djela.”</a:t>
            </a:r>
          </a:p>
          <a:p>
            <a:pPr eaLnBrk="1" hangingPunct="1">
              <a:lnSpc>
                <a:spcPct val="90000"/>
              </a:lnSpc>
              <a:buFont typeface="Wingdings 2" pitchFamily="18" charset="2"/>
              <a:buNone/>
            </a:pPr>
            <a:endParaRPr lang="bs-Latn-BA" sz="2200" dirty="0">
              <a:effectLst>
                <a:outerShdw blurRad="38100" dist="38100" dir="2700000" algn="tl">
                  <a:srgbClr val="C0C0C0"/>
                </a:outerShdw>
              </a:effectLst>
            </a:endParaRPr>
          </a:p>
          <a:p>
            <a:pPr eaLnBrk="1" hangingPunct="1">
              <a:lnSpc>
                <a:spcPct val="90000"/>
              </a:lnSpc>
              <a:buFont typeface="Wingdings 2" pitchFamily="18" charset="2"/>
              <a:buNone/>
            </a:pPr>
            <a:r>
              <a:rPr lang="bs-Latn-BA" sz="2800" b="1" dirty="0">
                <a:effectLst>
                  <a:outerShdw blurRad="38100" dist="38100" dir="2700000" algn="tl">
                    <a:srgbClr val="C0C0C0"/>
                  </a:outerShdw>
                </a:effectLst>
              </a:rPr>
              <a:t>Prilikom ovakvog privermenog smještaja može se vršiti proces opservacije i dijagnostike ličnosti maloljetnika </a:t>
            </a:r>
          </a:p>
          <a:p>
            <a:pPr eaLnBrk="1" hangingPunct="1">
              <a:lnSpc>
                <a:spcPct val="90000"/>
              </a:lnSpc>
              <a:buFont typeface="Wingdings 2" pitchFamily="18" charset="2"/>
              <a:buNone/>
            </a:pPr>
            <a:endParaRPr lang="en-US" sz="2800" b="1" dirty="0">
              <a:solidFill>
                <a:schemeClr val="hlink"/>
              </a:solidFill>
              <a:effectLst>
                <a:outerShdw blurRad="38100" dist="38100" dir="2700000" algn="tl">
                  <a:srgbClr val="C0C0C0"/>
                </a:outerShdw>
              </a:effectLst>
            </a:endParaRPr>
          </a:p>
          <a:p>
            <a:pPr eaLnBrk="1" hangingPunct="1">
              <a:lnSpc>
                <a:spcPct val="90000"/>
              </a:lnSpc>
              <a:buFont typeface="Wingdings 2" pitchFamily="18" charset="2"/>
              <a:buNone/>
            </a:pPr>
            <a:r>
              <a:rPr lang="bs-Latn-BA" dirty="0">
                <a:solidFill>
                  <a:schemeClr val="hlink"/>
                </a:solidFill>
              </a:rPr>
              <a:t>Stacionarna dijagnostika u trajanju do 7 mjeseci!</a:t>
            </a:r>
            <a:endParaRPr lang="en-US" dirty="0">
              <a:solidFill>
                <a:schemeClr val="hlink"/>
              </a:solidFill>
            </a:endParaRPr>
          </a:p>
        </p:txBody>
      </p:sp>
      <p:sp>
        <p:nvSpPr>
          <p:cNvPr id="21505" name="Rectangle 3"/>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eaLnBrk="1" hangingPunct="1"/>
            <a:r>
              <a:rPr lang="bs-Latn-BA" cap="none">
                <a:effectLst/>
              </a:rPr>
              <a:t>Privremeni smještaj maloljetnika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bs-Latn-BA" b="1" dirty="0"/>
              <a:t>Rješenje o privremenom smještaju maloljetnika</a:t>
            </a:r>
          </a:p>
          <a:p>
            <a:r>
              <a:rPr lang="bs-Latn-BA" b="1" dirty="0"/>
              <a:t>Rješenje o ukidanju pritvora i određivanju privremenog smještaja maloljetnika je akt po kojem sudija za maloljetnike može ukinuti pritvor i maloljetnika smjestiti u drugu ustanovu na privremeni smještaj radi obavljanja procesa opservacije i dijagnostike ličnosti. </a:t>
            </a:r>
          </a:p>
          <a:p>
            <a:pPr marL="109728" indent="0">
              <a:buNone/>
            </a:pPr>
            <a:endParaRPr lang="bs-Latn-BA" dirty="0"/>
          </a:p>
          <a:p>
            <a:r>
              <a:rPr lang="bs-Latn-BA" dirty="0"/>
              <a:t>Uz to rješenje sud donosi n</a:t>
            </a:r>
            <a:r>
              <a:rPr lang="bs-Latn-BA" b="1" dirty="0"/>
              <a:t>aredbu o opservaciji i procjeni psihičkog, intelektualnog, pedagoško-psihološkog i socijalnog statusa maloljetnika </a:t>
            </a:r>
          </a:p>
        </p:txBody>
      </p:sp>
      <p:sp>
        <p:nvSpPr>
          <p:cNvPr id="3" name="Title 2"/>
          <p:cNvSpPr>
            <a:spLocks noGrp="1"/>
          </p:cNvSpPr>
          <p:nvPr>
            <p:ph type="title"/>
          </p:nvPr>
        </p:nvSpPr>
        <p:spPr/>
        <p:txBody>
          <a:bodyPr>
            <a:normAutofit fontScale="90000"/>
          </a:bodyPr>
          <a:lstStyle/>
          <a:p>
            <a:pPr algn="ctr"/>
            <a:r>
              <a:rPr lang="bs-Latn-BA" dirty="0"/>
              <a:t>Odluke za naređivanje provođenja procesa</a:t>
            </a:r>
          </a:p>
        </p:txBody>
      </p:sp>
    </p:spTree>
    <p:extLst>
      <p:ext uri="{BB962C8B-B14F-4D97-AF65-F5344CB8AC3E}">
        <p14:creationId xmlns:p14="http://schemas.microsoft.com/office/powerpoint/2010/main" val="1031177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42875" y="928688"/>
            <a:ext cx="8786813" cy="5715000"/>
          </a:xfrm>
        </p:spPr>
        <p:txBody>
          <a:bodyPr>
            <a:normAutofit/>
          </a:bodyPr>
          <a:lstStyle/>
          <a:p>
            <a:pPr eaLnBrk="1" hangingPunct="1">
              <a:buFont typeface="Wingdings 2" pitchFamily="18" charset="2"/>
              <a:buNone/>
            </a:pPr>
            <a:r>
              <a:rPr lang="hr-HR" sz="2500" b="1" dirty="0"/>
              <a:t>-</a:t>
            </a:r>
            <a:r>
              <a:rPr lang="hr-HR" sz="2000" b="1" dirty="0"/>
              <a:t>Kako procijeniti stepen poremećaja u ponašanju? </a:t>
            </a:r>
          </a:p>
          <a:p>
            <a:pPr eaLnBrk="1" hangingPunct="1">
              <a:buFont typeface="Wingdings 2" pitchFamily="18" charset="2"/>
              <a:buNone/>
            </a:pPr>
            <a:r>
              <a:rPr lang="hr-HR" sz="2000" b="1" dirty="0"/>
              <a:t>-Čime se rukovoditi pri predlaganju neke intervencije sudiji ili tužiocu za maloljetnike  te kojim faktorima pridavati više ili manje pažnje? </a:t>
            </a:r>
          </a:p>
          <a:p>
            <a:pPr eaLnBrk="1" hangingPunct="1">
              <a:buFont typeface="Wingdings 2" pitchFamily="18" charset="2"/>
              <a:buNone/>
            </a:pPr>
            <a:r>
              <a:rPr lang="hr-HR" sz="2000" b="1" dirty="0"/>
              <a:t>-Na osnovu čega možemo procijeniti stepen rizika u kojem se maloljetnik nalazi, te kolika je vjerovatnost recidivizma? </a:t>
            </a:r>
          </a:p>
          <a:p>
            <a:pPr eaLnBrk="1" hangingPunct="1">
              <a:buFont typeface="Wingdings 2" pitchFamily="18" charset="2"/>
              <a:buNone/>
            </a:pPr>
            <a:r>
              <a:rPr lang="hr-HR" sz="2000" b="1" dirty="0"/>
              <a:t>-Koja vrsta tretmana je optimalna? </a:t>
            </a:r>
          </a:p>
          <a:p>
            <a:pPr eaLnBrk="1" hangingPunct="1">
              <a:buFont typeface="Wingdings 2" pitchFamily="18" charset="2"/>
              <a:buNone/>
            </a:pPr>
            <a:endParaRPr lang="hr-HR" sz="2000" b="1" dirty="0"/>
          </a:p>
          <a:p>
            <a:pPr eaLnBrk="1" hangingPunct="1"/>
            <a:r>
              <a:rPr lang="hr-HR" sz="2000" b="1" dirty="0"/>
              <a:t>Samo su neka pitanja kojima su opterećene mnoge službe uključene u maloljetničko pravosuđe u cijelom svijetu.  Na tragu odgovora na ova pitanja izrađuju se različiti instrumenti koji nastoje ukazati na kriminogene rizike i potrebe maloljetnika  ispitukući i upoznajući njihovu ličnost. Navedeni instrumenti se provode unutar </a:t>
            </a:r>
            <a:r>
              <a:rPr lang="hr-HR" sz="2000" b="1" dirty="0">
                <a:solidFill>
                  <a:schemeClr val="accent2"/>
                </a:solidFill>
              </a:rPr>
              <a:t>dijagnostičko opservacijske obrade maloljetnika</a:t>
            </a:r>
            <a:r>
              <a:rPr lang="hr-HR" sz="2000" b="1" dirty="0"/>
              <a:t>.</a:t>
            </a:r>
          </a:p>
        </p:txBody>
      </p:sp>
      <p:sp>
        <p:nvSpPr>
          <p:cNvPr id="2" name="Title 1"/>
          <p:cNvSpPr>
            <a:spLocks noGrp="1"/>
          </p:cNvSpPr>
          <p:nvPr>
            <p:ph type="title"/>
          </p:nvPr>
        </p:nvSpPr>
        <p:spPr>
          <a:xfrm>
            <a:off x="323850" y="188913"/>
            <a:ext cx="8686800" cy="838200"/>
          </a:xfrm>
        </p:spPr>
        <p:txBody>
          <a:bodyPr/>
          <a:lstStyle/>
          <a:p>
            <a:pPr eaLnBrk="1" fontAlgn="auto" hangingPunct="1">
              <a:spcAft>
                <a:spcPts val="0"/>
              </a:spcAft>
              <a:defRPr/>
            </a:pPr>
            <a:r>
              <a:rPr lang="hr-HR" i="1" dirty="0">
                <a:effectLst>
                  <a:outerShdw blurRad="38100" dist="38100" dir="2700000" algn="tl">
                    <a:srgbClr val="000000">
                      <a:alpha val="43137"/>
                    </a:srgbClr>
                  </a:outerShdw>
                  <a:reflection blurRad="12700" stA="48000" endA="300" endPos="55000" dir="5400000" sy="-90000" algn="bl" rotWithShape="0"/>
                </a:effectLst>
              </a:rPr>
              <a:t>Dileme i odgovori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p:cNvSpPr>
          <p:nvPr>
            <p:ph idx="1"/>
          </p:nvPr>
        </p:nvSpPr>
        <p:spPr/>
        <p:txBody>
          <a:bodyPr/>
          <a:lstStyle/>
          <a:p>
            <a:pPr eaLnBrk="1" hangingPunct="1"/>
            <a:r>
              <a:rPr lang="bs-Latn-BA" dirty="0"/>
              <a:t>Određivanje pritvora po osnovu osnova za pritvor</a:t>
            </a:r>
          </a:p>
          <a:p>
            <a:pPr eaLnBrk="1" hangingPunct="1"/>
            <a:r>
              <a:rPr lang="bs-Latn-BA" b="1" dirty="0"/>
              <a:t>Pritvor ukupno može trajati 210 dana, znači 7 mjeseci!</a:t>
            </a:r>
          </a:p>
          <a:p>
            <a:pPr eaLnBrk="1" hangingPunct="1"/>
            <a:r>
              <a:rPr lang="bs-Latn-BA" dirty="0"/>
              <a:t>Vrijeme provedeno u pritvoru uračunava se u vrijeme trajanja krivične sankcije institucionalnog karakteta (zavodska odgojna mjera ili kazna maloljetničkog zatvora)</a:t>
            </a:r>
          </a:p>
          <a:p>
            <a:pPr eaLnBrk="1" hangingPunct="1">
              <a:buNone/>
            </a:pPr>
            <a:endParaRPr lang="bs-Latn-BA" dirty="0"/>
          </a:p>
        </p:txBody>
      </p:sp>
      <p:sp>
        <p:nvSpPr>
          <p:cNvPr id="22529"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pPr algn="ctr" eaLnBrk="1" hangingPunct="1"/>
            <a:r>
              <a:rPr lang="bs-Latn-BA" dirty="0">
                <a:effectLst/>
              </a:rPr>
              <a:t> </a:t>
            </a:r>
            <a:r>
              <a:rPr lang="bs-Latn-BA" sz="3100" dirty="0">
                <a:solidFill>
                  <a:schemeClr val="accent2"/>
                </a:solidFill>
                <a:effectLst/>
              </a:rPr>
              <a:t>U</a:t>
            </a:r>
            <a:r>
              <a:rPr lang="bs-Latn-BA" sz="3100" cap="none" dirty="0">
                <a:solidFill>
                  <a:schemeClr val="accent2"/>
                </a:solidFill>
                <a:effectLst/>
              </a:rPr>
              <a:t> toku trajanja pritvora se može vršiti ambulantna opservacija i dijagnostika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p:cNvSpPr>
          <p:nvPr>
            <p:ph idx="1"/>
          </p:nvPr>
        </p:nvSpPr>
        <p:spPr/>
        <p:txBody>
          <a:bodyPr/>
          <a:lstStyle/>
          <a:p>
            <a:pPr eaLnBrk="1" hangingPunct="1">
              <a:lnSpc>
                <a:spcPct val="90000"/>
              </a:lnSpc>
            </a:pPr>
            <a:r>
              <a:rPr lang="bs-Latn-BA" dirty="0"/>
              <a:t>Prilagođevanje sankcije ličnosti maloljetnika kako bi se postigla svrha sankcioniranja.</a:t>
            </a:r>
          </a:p>
          <a:p>
            <a:pPr eaLnBrk="1" hangingPunct="1">
              <a:lnSpc>
                <a:spcPct val="90000"/>
              </a:lnSpc>
            </a:pPr>
            <a:r>
              <a:rPr lang="bs-Latn-BA" dirty="0"/>
              <a:t>Govorimo o </a:t>
            </a:r>
            <a:r>
              <a:rPr lang="bs-Latn-BA" u="sng" dirty="0"/>
              <a:t>“tužilačkoj individualizaciji”</a:t>
            </a:r>
            <a:r>
              <a:rPr lang="bs-Latn-BA" dirty="0"/>
              <a:t> kroz prijedlog o izricanju sankcije i </a:t>
            </a:r>
            <a:r>
              <a:rPr lang="bs-Latn-BA" u="sng" dirty="0"/>
              <a:t>“sudskoj individualizaciji”</a:t>
            </a:r>
            <a:r>
              <a:rPr lang="bs-Latn-BA" dirty="0"/>
              <a:t> prilikom razmatranja prijedloga i odlučivanja o krivičnoj sankciji</a:t>
            </a:r>
          </a:p>
          <a:p>
            <a:pPr eaLnBrk="1" hangingPunct="1">
              <a:lnSpc>
                <a:spcPct val="90000"/>
              </a:lnSpc>
            </a:pPr>
            <a:endParaRPr lang="bs-Latn-BA" dirty="0"/>
          </a:p>
          <a:p>
            <a:pPr eaLnBrk="1" hangingPunct="1">
              <a:lnSpc>
                <a:spcPct val="90000"/>
              </a:lnSpc>
            </a:pPr>
            <a:r>
              <a:rPr lang="bs-Latn-BA" dirty="0"/>
              <a:t>KOJA I KAKAVA JE LIČNOST MALOLJETNIKA – takav nam odgovor daje opservacija i dijagnostika!!! </a:t>
            </a:r>
          </a:p>
        </p:txBody>
      </p:sp>
      <p:sp>
        <p:nvSpPr>
          <p:cNvPr id="23553" name="Rectangle 2"/>
          <p:cNvSpPr>
            <a:spLocks noGrp="1"/>
          </p:cNvSpPr>
          <p:nvPr>
            <p:ph type="title"/>
          </p:nvPr>
        </p:nvSpPr>
        <p:spPr bwMode="auto">
          <a:noFill/>
        </p:spPr>
        <p:txBody>
          <a:bodyPr wrap="square" lIns="91440" tIns="45720" rIns="91440" bIns="45720" numCol="1" anchorCtr="0" compatLnSpc="1">
            <a:prstTxWarp prst="textNoShape">
              <a:avLst/>
            </a:prstTxWarp>
            <a:noAutofit/>
          </a:bodyPr>
          <a:lstStyle/>
          <a:p>
            <a:pPr algn="ctr" eaLnBrk="1" hangingPunct="1"/>
            <a:r>
              <a:rPr lang="bs-Latn-BA" sz="3200" cap="none" dirty="0">
                <a:solidFill>
                  <a:schemeClr val="tx1"/>
                </a:solidFill>
                <a:effectLst/>
              </a:rPr>
              <a:t>Individualizacija krivične sankcije u toku krivičnog postupka </a:t>
            </a:r>
            <a:endParaRPr lang="bs-Latn-BA" sz="3600" cap="none" dirty="0">
              <a:solidFill>
                <a:schemeClr val="tx1"/>
              </a:solidFill>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p:cNvSpPr>
          <p:nvPr>
            <p:ph idx="1"/>
          </p:nvPr>
        </p:nvSpPr>
        <p:spPr/>
        <p:txBody>
          <a:bodyPr/>
          <a:lstStyle/>
          <a:p>
            <a:pPr eaLnBrk="1" hangingPunct="1">
              <a:lnSpc>
                <a:spcPct val="90000"/>
              </a:lnSpc>
            </a:pPr>
            <a:r>
              <a:rPr lang="bs-Latn-BA"/>
              <a:t>Prijedlog podnosi nakon što ispita sve okolnosti koje se odnose na izvršenje krivičnog djela, </a:t>
            </a:r>
            <a:r>
              <a:rPr lang="bs-Latn-BA" b="1" i="1" u="sng"/>
              <a:t>zrelost i druge okolnosti koje se tiču ličnosti maloljetnika i prilika u kojima živi</a:t>
            </a:r>
            <a:r>
              <a:rPr lang="bs-Latn-BA" b="1" i="1"/>
              <a:t>,....</a:t>
            </a:r>
            <a:endParaRPr lang="bs-Latn-BA"/>
          </a:p>
          <a:p>
            <a:pPr eaLnBrk="1" hangingPunct="1">
              <a:lnSpc>
                <a:spcPct val="90000"/>
              </a:lnSpc>
            </a:pPr>
            <a:r>
              <a:rPr lang="bs-Latn-BA"/>
              <a:t>Prijedlog sadrži: opće podatke o malolj., dokaze....</a:t>
            </a:r>
            <a:r>
              <a:rPr lang="bs-Latn-BA" b="1" u="sng"/>
              <a:t>obrazloženje koje treba sadržavati ocjenu stepena zrelosti maloljetnika, kao i razloge koji opravdavaju primjenu predložene odgojne mjere ili kazne maloljetničkog zatvora</a:t>
            </a:r>
            <a:endParaRPr lang="bs-Latn-BA"/>
          </a:p>
        </p:txBody>
      </p:sp>
      <p:sp>
        <p:nvSpPr>
          <p:cNvPr id="24577" name="Rectangle 2"/>
          <p:cNvSpPr>
            <a:spLocks noGrp="1"/>
          </p:cNvSpPr>
          <p:nvPr>
            <p:ph type="title"/>
          </p:nvPr>
        </p:nvSpPr>
        <p:spPr bwMode="auto">
          <a:noFill/>
        </p:spPr>
        <p:txBody>
          <a:bodyPr wrap="square" lIns="91440" tIns="45720" rIns="91440" bIns="45720" numCol="1" anchorCtr="0" compatLnSpc="1">
            <a:prstTxWarp prst="textNoShape">
              <a:avLst/>
            </a:prstTxWarp>
            <a:normAutofit/>
          </a:bodyPr>
          <a:lstStyle/>
          <a:p>
            <a:pPr algn="ctr" eaLnBrk="1" hangingPunct="1"/>
            <a:r>
              <a:rPr lang="bs-Latn-BA" sz="3200" cap="none">
                <a:effectLst/>
              </a:rPr>
              <a:t>Podnošenje prijedloga od strane tužioca o izricanju krivične sankcije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idx="1"/>
          </p:nvPr>
        </p:nvSpPr>
        <p:spPr/>
        <p:txBody>
          <a:bodyPr>
            <a:normAutofit lnSpcReduction="10000"/>
          </a:bodyPr>
          <a:lstStyle/>
          <a:p>
            <a:pPr eaLnBrk="1" hangingPunct="1">
              <a:lnSpc>
                <a:spcPct val="90000"/>
              </a:lnSpc>
            </a:pPr>
            <a:r>
              <a:rPr lang="bs-Latn-BA" sz="2800" b="1"/>
              <a:t>Svrha krivičnih sankcija je generalna i specijalna prevencija</a:t>
            </a:r>
            <a:r>
              <a:rPr lang="bs-Latn-BA" sz="2800"/>
              <a:t>!</a:t>
            </a:r>
          </a:p>
          <a:p>
            <a:pPr eaLnBrk="1" hangingPunct="1">
              <a:lnSpc>
                <a:spcPct val="90000"/>
              </a:lnSpc>
            </a:pPr>
            <a:endParaRPr lang="bs-Latn-BA" sz="2800"/>
          </a:p>
          <a:p>
            <a:pPr eaLnBrk="1" hangingPunct="1">
              <a:lnSpc>
                <a:spcPct val="90000"/>
              </a:lnSpc>
            </a:pPr>
            <a:r>
              <a:rPr lang="bs-Latn-BA" sz="2800"/>
              <a:t>U okviru opće svrhe krivičnih sankcija, svrha krivičnih sankcija prema maloljetnicima je da se pružanjem zaštite, brige, pomoći i nadzora, kao i osiguranjem općeg i stručnog osposobljavanja, utiče na razvoj i jačanje lične odgovornosti maloljetnika, osigura odgoj i njegov pravilan razvoj, kako bi se osiguralo ponovno uključivanje maloljetnika u društvenu zajednicu.</a:t>
            </a:r>
          </a:p>
          <a:p>
            <a:pPr eaLnBrk="1" hangingPunct="1">
              <a:lnSpc>
                <a:spcPct val="90000"/>
              </a:lnSpc>
              <a:buFont typeface="Wingdings 2" pitchFamily="18" charset="2"/>
              <a:buNone/>
            </a:pPr>
            <a:endParaRPr lang="bs-Latn-BA" sz="2800"/>
          </a:p>
        </p:txBody>
      </p:sp>
      <p:sp>
        <p:nvSpPr>
          <p:cNvPr id="25601"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a:effectLst/>
              </a:rPr>
              <a:t>Sudska individualizacija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214313"/>
            <a:ext cx="8848725" cy="6429375"/>
          </a:xfrm>
        </p:spPr>
        <p:txBody>
          <a:bodyPr>
            <a:normAutofit/>
          </a:bodyPr>
          <a:lstStyle/>
          <a:p>
            <a:pPr algn="ctr" eaLnBrk="1" hangingPunct="1">
              <a:lnSpc>
                <a:spcPct val="90000"/>
              </a:lnSpc>
              <a:buFont typeface="Wingdings 2" pitchFamily="18" charset="2"/>
              <a:buNone/>
              <a:defRPr/>
            </a:pPr>
            <a:r>
              <a:rPr lang="en-US" b="1" u="sng" dirty="0" err="1">
                <a:effectLst>
                  <a:outerShdw blurRad="38100" dist="38100" dir="2700000" algn="tl">
                    <a:srgbClr val="C0C0C0"/>
                  </a:outerShdw>
                </a:effectLst>
              </a:rPr>
              <a:t>Izbor</a:t>
            </a:r>
            <a:r>
              <a:rPr lang="en-US" b="1" u="sng" dirty="0">
                <a:effectLst>
                  <a:outerShdw blurRad="38100" dist="38100" dir="2700000" algn="tl">
                    <a:srgbClr val="C0C0C0"/>
                  </a:outerShdw>
                </a:effectLst>
              </a:rPr>
              <a:t> </a:t>
            </a:r>
            <a:r>
              <a:rPr lang="en-US" b="1" u="sng" dirty="0" err="1">
                <a:effectLst>
                  <a:outerShdw blurRad="38100" dist="38100" dir="2700000" algn="tl">
                    <a:srgbClr val="C0C0C0"/>
                  </a:outerShdw>
                </a:effectLst>
              </a:rPr>
              <a:t>odgojne</a:t>
            </a:r>
            <a:r>
              <a:rPr lang="en-US" b="1" u="sng" dirty="0">
                <a:effectLst>
                  <a:outerShdw blurRad="38100" dist="38100" dir="2700000" algn="tl">
                    <a:srgbClr val="C0C0C0"/>
                  </a:outerShdw>
                </a:effectLst>
              </a:rPr>
              <a:t> </a:t>
            </a:r>
            <a:r>
              <a:rPr lang="en-US" b="1" u="sng" dirty="0" err="1">
                <a:effectLst>
                  <a:outerShdw blurRad="38100" dist="38100" dir="2700000" algn="tl">
                    <a:srgbClr val="C0C0C0"/>
                  </a:outerShdw>
                </a:effectLst>
              </a:rPr>
              <a:t>mjere</a:t>
            </a:r>
            <a:endParaRPr lang="bs-Latn-BA" b="1" u="sng" dirty="0">
              <a:effectLst>
                <a:outerShdw blurRad="38100" dist="38100" dir="2700000" algn="tl">
                  <a:srgbClr val="C0C0C0"/>
                </a:outerShdw>
              </a:effectLst>
            </a:endParaRPr>
          </a:p>
          <a:p>
            <a:pPr algn="ctr" eaLnBrk="1" hangingPunct="1">
              <a:lnSpc>
                <a:spcPct val="90000"/>
              </a:lnSpc>
              <a:buFont typeface="Wingdings 2" pitchFamily="18" charset="2"/>
              <a:buNone/>
              <a:defRPr/>
            </a:pPr>
            <a:endParaRPr lang="bs-Latn-BA" sz="2800" dirty="0"/>
          </a:p>
          <a:p>
            <a:pPr eaLnBrk="1" hangingPunct="1">
              <a:lnSpc>
                <a:spcPct val="90000"/>
              </a:lnSpc>
              <a:buFont typeface="Wingdings 2" pitchFamily="18" charset="2"/>
              <a:buNone/>
              <a:defRPr/>
            </a:pPr>
            <a:r>
              <a:rPr lang="en-US" sz="2800" dirty="0" err="1"/>
              <a:t>Pri</a:t>
            </a:r>
            <a:r>
              <a:rPr lang="en-US" sz="2800" dirty="0"/>
              <a:t> </a:t>
            </a:r>
            <a:r>
              <a:rPr lang="en-US" sz="2800" dirty="0" err="1"/>
              <a:t>izboru</a:t>
            </a:r>
            <a:r>
              <a:rPr lang="en-US" sz="2800" dirty="0"/>
              <a:t> </a:t>
            </a:r>
            <a:r>
              <a:rPr lang="en-US" sz="2800" dirty="0" err="1"/>
              <a:t>odgojne</a:t>
            </a:r>
            <a:r>
              <a:rPr lang="en-US" sz="2800" dirty="0"/>
              <a:t> </a:t>
            </a:r>
            <a:r>
              <a:rPr lang="en-US" sz="2800" dirty="0" err="1"/>
              <a:t>mjere</a:t>
            </a:r>
            <a:r>
              <a:rPr lang="en-US" sz="2800" dirty="0"/>
              <a:t> </a:t>
            </a:r>
            <a:r>
              <a:rPr lang="en-US" sz="2800" dirty="0" err="1"/>
              <a:t>sud</a:t>
            </a:r>
            <a:r>
              <a:rPr lang="en-US" sz="2800" dirty="0"/>
              <a:t> </a:t>
            </a:r>
            <a:r>
              <a:rPr lang="en-US" sz="2800" dirty="0" err="1"/>
              <a:t>će</a:t>
            </a:r>
            <a:r>
              <a:rPr lang="en-US" sz="2800" dirty="0"/>
              <a:t> </a:t>
            </a:r>
            <a:r>
              <a:rPr lang="en-US" sz="2800" dirty="0" err="1"/>
              <a:t>uzeti</a:t>
            </a:r>
            <a:r>
              <a:rPr lang="en-US" sz="2800" dirty="0"/>
              <a:t> u </a:t>
            </a:r>
            <a:r>
              <a:rPr lang="en-US" sz="2800" dirty="0" err="1"/>
              <a:t>obzir</a:t>
            </a:r>
            <a:r>
              <a:rPr lang="en-US" sz="2800" dirty="0"/>
              <a:t> </a:t>
            </a:r>
            <a:r>
              <a:rPr lang="en-US" sz="2800" b="1" u="sng" dirty="0" err="1"/>
              <a:t>uzrast</a:t>
            </a:r>
            <a:r>
              <a:rPr lang="en-US" sz="2800" b="1" u="sng" dirty="0"/>
              <a:t> </a:t>
            </a:r>
            <a:r>
              <a:rPr lang="en-US" sz="2800" b="1" u="sng" dirty="0" err="1"/>
              <a:t>i</a:t>
            </a:r>
            <a:r>
              <a:rPr lang="en-US" sz="2800" b="1" u="sng" dirty="0"/>
              <a:t> </a:t>
            </a:r>
            <a:r>
              <a:rPr lang="en-US" sz="2800" b="1" u="sng" dirty="0" err="1"/>
              <a:t>zrelost</a:t>
            </a:r>
            <a:r>
              <a:rPr lang="en-US" sz="2800" b="1" u="sng" dirty="0"/>
              <a:t> </a:t>
            </a:r>
            <a:r>
              <a:rPr lang="en-US" sz="2800" b="1" u="sng" dirty="0" err="1"/>
              <a:t>maloljetnika</a:t>
            </a:r>
            <a:r>
              <a:rPr lang="en-US" sz="2800" b="1" u="sng" dirty="0"/>
              <a:t>, </a:t>
            </a:r>
            <a:r>
              <a:rPr lang="en-US" sz="2800" b="1" u="sng" dirty="0" err="1"/>
              <a:t>druge</a:t>
            </a:r>
            <a:r>
              <a:rPr lang="en-US" sz="2800" b="1" u="sng" dirty="0"/>
              <a:t> </a:t>
            </a:r>
            <a:r>
              <a:rPr lang="en-US" sz="2800" b="1" u="sng" dirty="0" err="1"/>
              <a:t>karakteristike</a:t>
            </a:r>
            <a:r>
              <a:rPr lang="bs-Latn-BA" sz="2800" b="1" u="sng" dirty="0"/>
              <a:t> </a:t>
            </a:r>
            <a:r>
              <a:rPr lang="en-US" sz="2800" b="1" u="sng" dirty="0" err="1"/>
              <a:t>njegove</a:t>
            </a:r>
            <a:r>
              <a:rPr lang="en-US" sz="2800" b="1" u="sng" dirty="0"/>
              <a:t> </a:t>
            </a:r>
            <a:r>
              <a:rPr lang="en-US" sz="2800" b="1" u="sng" dirty="0" err="1"/>
              <a:t>ličnosti</a:t>
            </a:r>
            <a:r>
              <a:rPr lang="en-US" sz="2800" b="1" u="sng" dirty="0"/>
              <a:t> </a:t>
            </a:r>
            <a:r>
              <a:rPr lang="en-US" sz="2800" b="1" u="sng" dirty="0" err="1"/>
              <a:t>i</a:t>
            </a:r>
            <a:r>
              <a:rPr lang="en-US" sz="2800" b="1" u="sng" dirty="0"/>
              <a:t> </a:t>
            </a:r>
            <a:r>
              <a:rPr lang="en-US" sz="2800" b="1" u="sng" dirty="0" err="1"/>
              <a:t>stepen</a:t>
            </a:r>
            <a:r>
              <a:rPr lang="en-US" sz="2800" b="1" u="sng" dirty="0"/>
              <a:t> </a:t>
            </a:r>
            <a:r>
              <a:rPr lang="en-US" sz="2800" b="1" u="sng" dirty="0" err="1"/>
              <a:t>poremećaja</a:t>
            </a:r>
            <a:r>
              <a:rPr lang="en-US" sz="2800" b="1" u="sng" dirty="0"/>
              <a:t> u </a:t>
            </a:r>
            <a:r>
              <a:rPr lang="en-US" sz="2800" b="1" u="sng" dirty="0" err="1"/>
              <a:t>društvenom</a:t>
            </a:r>
            <a:r>
              <a:rPr lang="en-US" sz="2800" b="1" u="sng" dirty="0"/>
              <a:t> </a:t>
            </a:r>
            <a:r>
              <a:rPr lang="en-US" sz="2800" b="1" u="sng" dirty="0" err="1"/>
              <a:t>ponašanju</a:t>
            </a:r>
            <a:r>
              <a:rPr lang="en-US" sz="2800" b="1" u="sng" dirty="0"/>
              <a:t>, </a:t>
            </a:r>
            <a:r>
              <a:rPr lang="en-US" sz="2800" b="1" u="sng" dirty="0" err="1"/>
              <a:t>njegove</a:t>
            </a:r>
            <a:r>
              <a:rPr lang="en-US" sz="2800" b="1" u="sng" dirty="0"/>
              <a:t> </a:t>
            </a:r>
            <a:r>
              <a:rPr lang="en-US" sz="2800" b="1" u="sng" dirty="0" err="1"/>
              <a:t>sklonosti</a:t>
            </a:r>
            <a:r>
              <a:rPr lang="en-US" sz="2800" dirty="0"/>
              <a:t>, </a:t>
            </a:r>
            <a:r>
              <a:rPr lang="en-US" sz="2800" dirty="0" err="1"/>
              <a:t>težinu</a:t>
            </a:r>
            <a:r>
              <a:rPr lang="en-US" sz="2800" dirty="0"/>
              <a:t> </a:t>
            </a:r>
            <a:r>
              <a:rPr lang="en-US" sz="2800" dirty="0" err="1"/>
              <a:t>djela,</a:t>
            </a:r>
            <a:r>
              <a:rPr lang="en-US" sz="2800" b="1" u="sng" dirty="0" err="1"/>
              <a:t>pobude</a:t>
            </a:r>
            <a:r>
              <a:rPr lang="en-US" sz="2800" b="1" u="sng" dirty="0"/>
              <a:t> </a:t>
            </a:r>
            <a:r>
              <a:rPr lang="en-US" sz="2800" b="1" u="sng" dirty="0" err="1"/>
              <a:t>iz</a:t>
            </a:r>
            <a:r>
              <a:rPr lang="en-US" sz="2800" b="1" u="sng" dirty="0"/>
              <a:t> </a:t>
            </a:r>
            <a:r>
              <a:rPr lang="en-US" sz="2800" b="1" u="sng" dirty="0" err="1"/>
              <a:t>kojih</a:t>
            </a:r>
            <a:r>
              <a:rPr lang="en-US" sz="2800" b="1" u="sng" dirty="0"/>
              <a:t> je </a:t>
            </a:r>
            <a:r>
              <a:rPr lang="en-US" sz="2800" b="1" u="sng" dirty="0" err="1"/>
              <a:t>djelo</a:t>
            </a:r>
            <a:r>
              <a:rPr lang="en-US" sz="2800" b="1" u="sng" dirty="0"/>
              <a:t> </a:t>
            </a:r>
            <a:r>
              <a:rPr lang="en-US" sz="2800" b="1" u="sng" dirty="0" err="1"/>
              <a:t>učinio</a:t>
            </a:r>
            <a:r>
              <a:rPr lang="en-US" sz="2800" b="1" u="sng" dirty="0"/>
              <a:t>, </a:t>
            </a:r>
            <a:r>
              <a:rPr lang="en-US" sz="2800" b="1" u="sng" dirty="0" err="1"/>
              <a:t>sredinu</a:t>
            </a:r>
            <a:r>
              <a:rPr lang="en-US" sz="2800" b="1" u="sng" dirty="0"/>
              <a:t> </a:t>
            </a:r>
            <a:r>
              <a:rPr lang="en-US" sz="2800" b="1" u="sng" dirty="0" err="1"/>
              <a:t>i</a:t>
            </a:r>
            <a:r>
              <a:rPr lang="en-US" sz="2800" b="1" u="sng" dirty="0"/>
              <a:t> </a:t>
            </a:r>
            <a:r>
              <a:rPr lang="en-US" sz="2800" b="1" u="sng" dirty="0" err="1"/>
              <a:t>prilike</a:t>
            </a:r>
            <a:r>
              <a:rPr lang="en-US" sz="2800" b="1" u="sng" dirty="0"/>
              <a:t> u </a:t>
            </a:r>
            <a:r>
              <a:rPr lang="en-US" sz="2800" b="1" u="sng" dirty="0" err="1"/>
              <a:t>kojima</a:t>
            </a:r>
            <a:r>
              <a:rPr lang="en-US" sz="2800" b="1" u="sng" dirty="0"/>
              <a:t> je</a:t>
            </a:r>
            <a:r>
              <a:rPr lang="bs-Latn-BA" sz="2800" b="1" u="sng" dirty="0"/>
              <a:t> </a:t>
            </a:r>
            <a:r>
              <a:rPr lang="en-US" sz="2800" b="1" u="sng" dirty="0" err="1"/>
              <a:t>živio</a:t>
            </a:r>
            <a:r>
              <a:rPr lang="en-US" sz="2800" b="1" u="sng" dirty="0"/>
              <a:t>, </a:t>
            </a:r>
            <a:r>
              <a:rPr lang="en-US" sz="2800" b="1" u="sng" dirty="0" err="1"/>
              <a:t>dosadašnji</a:t>
            </a:r>
            <a:r>
              <a:rPr lang="en-US" sz="2800" b="1" u="sng" dirty="0"/>
              <a:t> </a:t>
            </a:r>
            <a:r>
              <a:rPr lang="en-US" sz="2800" b="1" u="sng" dirty="0" err="1"/>
              <a:t>odgoj</a:t>
            </a:r>
            <a:r>
              <a:rPr lang="en-US" sz="2800" b="1" u="sng" dirty="0"/>
              <a:t>, </a:t>
            </a:r>
            <a:r>
              <a:rPr lang="bs-Latn-BA" sz="2800" b="1" u="sng" dirty="0"/>
              <a:t>......</a:t>
            </a:r>
            <a:r>
              <a:rPr lang="en-US" sz="2800" b="1" u="sng" dirty="0" err="1"/>
              <a:t>kao</a:t>
            </a:r>
            <a:r>
              <a:rPr lang="en-US" sz="2800" b="1" u="sng" dirty="0"/>
              <a:t> </a:t>
            </a:r>
            <a:r>
              <a:rPr lang="en-US" sz="2800" b="1" u="sng" dirty="0" err="1"/>
              <a:t>i</a:t>
            </a:r>
            <a:r>
              <a:rPr lang="en-US" sz="2800" b="1" u="sng" dirty="0"/>
              <a:t> </a:t>
            </a:r>
            <a:r>
              <a:rPr lang="en-US" sz="2800" b="1" u="sng" dirty="0" err="1"/>
              <a:t>sve</a:t>
            </a:r>
            <a:r>
              <a:rPr lang="en-US" sz="2800" b="1" u="sng" dirty="0"/>
              <a:t> </a:t>
            </a:r>
            <a:r>
              <a:rPr lang="en-US" sz="2800" b="1" u="sng" dirty="0" err="1"/>
              <a:t>druge</a:t>
            </a:r>
            <a:r>
              <a:rPr lang="en-US" sz="2800" b="1" u="sng" dirty="0"/>
              <a:t> </a:t>
            </a:r>
            <a:r>
              <a:rPr lang="en-US" sz="2800" b="1" u="sng" dirty="0" err="1"/>
              <a:t>okolnosti</a:t>
            </a:r>
            <a:r>
              <a:rPr lang="en-US" sz="2800" b="1" u="sng" dirty="0"/>
              <a:t> </a:t>
            </a:r>
            <a:r>
              <a:rPr lang="en-US" sz="2800" b="1" u="sng" dirty="0" err="1"/>
              <a:t>koje</a:t>
            </a:r>
            <a:r>
              <a:rPr lang="bs-Latn-BA" sz="2800" b="1" u="sng" dirty="0"/>
              <a:t> </a:t>
            </a:r>
            <a:r>
              <a:rPr lang="en-US" sz="2800" b="1" u="sng" dirty="0" err="1"/>
              <a:t>mogu</a:t>
            </a:r>
            <a:r>
              <a:rPr lang="en-US" sz="2800" b="1" u="sng" dirty="0"/>
              <a:t> </a:t>
            </a:r>
            <a:r>
              <a:rPr lang="en-US" sz="2800" b="1" u="sng" dirty="0" err="1"/>
              <a:t>biti</a:t>
            </a:r>
            <a:r>
              <a:rPr lang="en-US" sz="2800" b="1" u="sng" dirty="0"/>
              <a:t> </a:t>
            </a:r>
            <a:r>
              <a:rPr lang="en-US" sz="2800" b="1" u="sng" dirty="0" err="1"/>
              <a:t>od</a:t>
            </a:r>
            <a:r>
              <a:rPr lang="en-US" sz="2800" b="1" u="sng" dirty="0"/>
              <a:t> </a:t>
            </a:r>
            <a:r>
              <a:rPr lang="en-US" sz="2800" b="1" u="sng" dirty="0" err="1"/>
              <a:t>uticaja</a:t>
            </a:r>
            <a:r>
              <a:rPr lang="en-US" sz="2800" b="1" u="sng" dirty="0"/>
              <a:t> </a:t>
            </a:r>
            <a:r>
              <a:rPr lang="en-US" sz="2800" dirty="0" err="1"/>
              <a:t>na</a:t>
            </a:r>
            <a:r>
              <a:rPr lang="en-US" sz="2800" dirty="0"/>
              <a:t> </a:t>
            </a:r>
            <a:r>
              <a:rPr lang="en-US" sz="2800" dirty="0" err="1"/>
              <a:t>izbor</a:t>
            </a:r>
            <a:r>
              <a:rPr lang="en-US" sz="2800" dirty="0"/>
              <a:t> one </a:t>
            </a:r>
            <a:r>
              <a:rPr lang="en-US" sz="2800" dirty="0" err="1"/>
              <a:t>odgojne</a:t>
            </a:r>
            <a:r>
              <a:rPr lang="en-US" sz="2800" dirty="0"/>
              <a:t> </a:t>
            </a:r>
            <a:r>
              <a:rPr lang="en-US" sz="2800" dirty="0" err="1"/>
              <a:t>mjere</a:t>
            </a:r>
            <a:r>
              <a:rPr lang="en-US" sz="2800" dirty="0"/>
              <a:t> </a:t>
            </a:r>
            <a:r>
              <a:rPr lang="en-US" sz="2800" dirty="0" err="1"/>
              <a:t>kojom</a:t>
            </a:r>
            <a:r>
              <a:rPr lang="en-US" sz="2800" dirty="0"/>
              <a:t> </a:t>
            </a:r>
            <a:r>
              <a:rPr lang="en-US" sz="2800" dirty="0" err="1"/>
              <a:t>će</a:t>
            </a:r>
            <a:r>
              <a:rPr lang="en-US" sz="2800" dirty="0"/>
              <a:t> se </a:t>
            </a:r>
            <a:r>
              <a:rPr lang="en-US" sz="2800" dirty="0" err="1"/>
              <a:t>moći</a:t>
            </a:r>
            <a:r>
              <a:rPr lang="en-US" sz="2800" dirty="0"/>
              <a:t> </a:t>
            </a:r>
            <a:r>
              <a:rPr lang="en-US" sz="2800" dirty="0" err="1"/>
              <a:t>najbolje</a:t>
            </a:r>
            <a:r>
              <a:rPr lang="en-US" sz="2800" dirty="0"/>
              <a:t> </a:t>
            </a:r>
            <a:r>
              <a:rPr lang="en-US" sz="2800" dirty="0" err="1"/>
              <a:t>ostvariti</a:t>
            </a:r>
            <a:r>
              <a:rPr lang="en-US" sz="2800" dirty="0"/>
              <a:t> </a:t>
            </a:r>
            <a:r>
              <a:rPr lang="en-US" sz="2800" dirty="0" err="1"/>
              <a:t>svrha</a:t>
            </a:r>
            <a:r>
              <a:rPr lang="bs-Latn-BA" sz="2800" dirty="0"/>
              <a:t> </a:t>
            </a:r>
            <a:r>
              <a:rPr lang="en-US" sz="2800" dirty="0" err="1"/>
              <a:t>odgojnih</a:t>
            </a:r>
            <a:r>
              <a:rPr lang="en-US" sz="2800" dirty="0"/>
              <a:t> </a:t>
            </a:r>
            <a:r>
              <a:rPr lang="en-US" sz="2800" dirty="0" err="1"/>
              <a:t>mjera</a:t>
            </a:r>
            <a:r>
              <a:rPr lang="en-US" sz="2800" dirty="0"/>
              <a:t>.</a:t>
            </a:r>
            <a:r>
              <a:rPr lang="bs-Latn-BA" sz="2800" dirty="0"/>
              <a:t> </a:t>
            </a:r>
            <a:endParaRPr lang="en-US" sz="2400" b="1" u="sng" dirty="0">
              <a:effectLst>
                <a:outerShdw blurRad="38100" dist="38100" dir="2700000" algn="tl">
                  <a:srgbClr val="C0C0C0"/>
                </a:outerShdw>
              </a:effectLst>
            </a:endParaRPr>
          </a:p>
          <a:p>
            <a:pPr eaLnBrk="1" hangingPunct="1">
              <a:lnSpc>
                <a:spcPct val="90000"/>
              </a:lnSpc>
              <a:buFont typeface="Wingdings 2" pitchFamily="18" charset="2"/>
              <a:buNone/>
              <a:defRPr/>
            </a:pPr>
            <a:endParaRPr lang="bs-Latn-BA" sz="2400" dirty="0"/>
          </a:p>
          <a:p>
            <a:pPr eaLnBrk="1" hangingPunct="1">
              <a:lnSpc>
                <a:spcPct val="90000"/>
              </a:lnSpc>
              <a:buFont typeface="Wingdings 2" pitchFamily="18" charset="2"/>
              <a:buNone/>
              <a:defRPr/>
            </a:pPr>
            <a:endParaRPr lang="bs-Latn-BA" sz="2800" dirty="0"/>
          </a:p>
          <a:p>
            <a:pPr algn="ctr" eaLnBrk="1" hangingPunct="1">
              <a:lnSpc>
                <a:spcPct val="90000"/>
              </a:lnSpc>
              <a:buFont typeface="Wingdings 2" pitchFamily="18" charset="2"/>
              <a:buNone/>
              <a:defRPr/>
            </a:pPr>
            <a:r>
              <a:rPr lang="bs-Latn-BA" sz="2800" dirty="0"/>
              <a:t>  </a:t>
            </a:r>
            <a:endParaRPr 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p:cNvSpPr>
          <p:nvPr>
            <p:ph idx="1"/>
          </p:nvPr>
        </p:nvSpPr>
        <p:spPr/>
        <p:txBody>
          <a:bodyPr>
            <a:normAutofit lnSpcReduction="10000"/>
          </a:bodyPr>
          <a:lstStyle/>
          <a:p>
            <a:pPr marL="624078" indent="-514350" eaLnBrk="1" hangingPunct="1">
              <a:buFont typeface="+mj-lt"/>
              <a:buAutoNum type="arabicPeriod"/>
              <a:defRPr/>
            </a:pPr>
            <a:r>
              <a:rPr lang="bs-Latn-BA" sz="2800" b="1" dirty="0">
                <a:effectLst>
                  <a:outerShdw blurRad="38100" dist="38100" dir="2700000" algn="tl">
                    <a:srgbClr val="C0C0C0"/>
                  </a:outerShdw>
                </a:effectLst>
              </a:rPr>
              <a:t>Uslovni otpust</a:t>
            </a:r>
          </a:p>
          <a:p>
            <a:pPr marL="624078" indent="-514350" eaLnBrk="1" hangingPunct="1">
              <a:buFont typeface="+mj-lt"/>
              <a:buAutoNum type="arabicPeriod"/>
              <a:defRPr/>
            </a:pPr>
            <a:r>
              <a:rPr lang="bs-Latn-BA" sz="2800" b="1" dirty="0">
                <a:effectLst>
                  <a:outerShdw blurRad="38100" dist="38100" dir="2700000" algn="tl">
                    <a:srgbClr val="C0C0C0"/>
                  </a:outerShdw>
                </a:effectLst>
              </a:rPr>
              <a:t>Obustava izvršenja i zamjena odgojne mjere drugom odgojnom mjerom</a:t>
            </a:r>
          </a:p>
          <a:p>
            <a:pPr marL="624078" indent="-514350" eaLnBrk="1" hangingPunct="1">
              <a:buFont typeface="+mj-lt"/>
              <a:buAutoNum type="arabicPeriod"/>
              <a:defRPr/>
            </a:pPr>
            <a:r>
              <a:rPr lang="bs-Latn-BA" sz="2800" b="1" dirty="0">
                <a:effectLst>
                  <a:outerShdw blurRad="38100" dist="38100" dir="2700000" algn="tl">
                    <a:srgbClr val="C0C0C0"/>
                  </a:outerShdw>
                </a:effectLst>
              </a:rPr>
              <a:t>Periodišnih izvještaj o ponašanju i uspjehu tretmana maloljetnika u ustanovi</a:t>
            </a:r>
          </a:p>
          <a:p>
            <a:pPr marL="624078" indent="-514350" eaLnBrk="1" hangingPunct="1">
              <a:buFont typeface="+mj-lt"/>
              <a:buAutoNum type="arabicPeriod"/>
              <a:defRPr/>
            </a:pPr>
            <a:r>
              <a:rPr lang="bs-Latn-BA" sz="2800" b="1" dirty="0">
                <a:effectLst>
                  <a:outerShdw blurRad="38100" dist="38100" dir="2700000" algn="tl">
                    <a:srgbClr val="C0C0C0"/>
                  </a:outerShdw>
                </a:effectLst>
              </a:rPr>
              <a:t>Individualni pristup u radu i tretmanu maloljetnika</a:t>
            </a:r>
          </a:p>
          <a:p>
            <a:pPr marL="624078" indent="-514350" eaLnBrk="1" hangingPunct="1">
              <a:buFont typeface="+mj-lt"/>
              <a:buAutoNum type="arabicPeriod"/>
              <a:defRPr/>
            </a:pPr>
            <a:r>
              <a:rPr lang="bs-Latn-BA" sz="2800" b="1" dirty="0">
                <a:effectLst>
                  <a:outerShdw blurRad="38100" dist="38100" dir="2700000" algn="tl">
                    <a:srgbClr val="C0C0C0"/>
                  </a:outerShdw>
                </a:effectLst>
              </a:rPr>
              <a:t>Individualni plan i program postupanja </a:t>
            </a:r>
          </a:p>
          <a:p>
            <a:pPr marL="624078" indent="-514350" eaLnBrk="1" hangingPunct="1">
              <a:buFont typeface="+mj-lt"/>
              <a:buAutoNum type="arabicPeriod"/>
              <a:defRPr/>
            </a:pPr>
            <a:r>
              <a:rPr lang="bs-Latn-BA" b="1" dirty="0">
                <a:effectLst>
                  <a:outerShdw blurRad="38100" dist="38100" dir="2700000" algn="tl">
                    <a:srgbClr val="C0C0C0"/>
                  </a:outerShdw>
                </a:effectLst>
              </a:rPr>
              <a:t>Postpenalna podrška nakon izlaska na slobodu</a:t>
            </a:r>
          </a:p>
          <a:p>
            <a:pPr eaLnBrk="1" hangingPunct="1">
              <a:buFontTx/>
              <a:buNone/>
              <a:defRPr/>
            </a:pPr>
            <a:endParaRPr lang="en-US" b="1" dirty="0">
              <a:effectLst>
                <a:outerShdw blurRad="38100" dist="38100" dir="2700000" algn="tl">
                  <a:srgbClr val="C0C0C0"/>
                </a:outerShdw>
              </a:effectLst>
            </a:endParaRPr>
          </a:p>
          <a:p>
            <a:pPr eaLnBrk="1" hangingPunct="1">
              <a:defRPr/>
            </a:pPr>
            <a:endParaRPr lang="bs-Latn-BA" dirty="0"/>
          </a:p>
        </p:txBody>
      </p:sp>
      <p:sp>
        <p:nvSpPr>
          <p:cNvPr id="27649" name="Rectangle 2"/>
          <p:cNvSpPr>
            <a:spLocks noGrp="1"/>
          </p:cNvSpPr>
          <p:nvPr>
            <p:ph type="title"/>
          </p:nvPr>
        </p:nvSpPr>
        <p:spPr bwMode="auto">
          <a:xfrm>
            <a:off x="642910" y="214290"/>
            <a:ext cx="8229600" cy="1143000"/>
          </a:xfrm>
          <a:solidFill>
            <a:schemeClr val="accent2"/>
          </a:solidFill>
        </p:spPr>
        <p:txBody>
          <a:bodyPr wrap="square" lIns="91440" tIns="45720" rIns="91440" bIns="45720" numCol="1" anchorCtr="0" compatLnSpc="1">
            <a:prstTxWarp prst="textNoShape">
              <a:avLst/>
            </a:prstTxWarp>
            <a:normAutofit/>
          </a:bodyPr>
          <a:lstStyle/>
          <a:p>
            <a:pPr algn="ctr" eaLnBrk="1" hangingPunct="1"/>
            <a:r>
              <a:rPr lang="pl-PL" sz="2200" cap="none" dirty="0">
                <a:solidFill>
                  <a:schemeClr val="tx1"/>
                </a:solidFill>
                <a:effectLst/>
              </a:rPr>
              <a:t>Opservacija u fazi izvršenja krivičnih sankcija – sankcija institucionalnog </a:t>
            </a:r>
            <a:r>
              <a:rPr lang="pl-PL" sz="2200" dirty="0">
                <a:solidFill>
                  <a:schemeClr val="tx1"/>
                </a:solidFill>
                <a:effectLst/>
              </a:rPr>
              <a:t>tretmana</a:t>
            </a:r>
            <a:r>
              <a:rPr lang="pl-PL" sz="2200" cap="none" dirty="0">
                <a:solidFill>
                  <a:schemeClr val="tx1"/>
                </a:solidFill>
                <a:effectLst/>
              </a:rPr>
              <a:t> ili alternativnih sankcija kod primjene instituta:</a:t>
            </a:r>
            <a:endParaRPr lang="bs-Latn-BA" sz="3200" cap="none" dirty="0">
              <a:effectLs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p:cNvSpPr>
          <p:nvPr>
            <p:ph idx="1"/>
          </p:nvPr>
        </p:nvSpPr>
        <p:spPr/>
        <p:txBody>
          <a:bodyPr>
            <a:normAutofit fontScale="85000" lnSpcReduction="10000"/>
          </a:bodyPr>
          <a:lstStyle/>
          <a:p>
            <a:pPr eaLnBrk="1" hangingPunct="1">
              <a:lnSpc>
                <a:spcPct val="90000"/>
              </a:lnSpc>
            </a:pPr>
            <a:r>
              <a:rPr lang="bs-Latn-BA" sz="2800" dirty="0"/>
              <a:t>Kada je maloljetniku izrečena zavodska odgojna mjera, sud ga može uslovno otpustiti iz zavodske ustanove ako je u toj ustanovi proveo najmanje šest mjeseci i ako se na osnovu postignutog uspjeha u odgoju može opravdano očekivati da maloljetnik ubuduće neće činiti krivična djela i da će se u sredini u kojoj bude živio dobro ponašati.</a:t>
            </a:r>
          </a:p>
          <a:p>
            <a:pPr eaLnBrk="1" hangingPunct="1">
              <a:lnSpc>
                <a:spcPct val="90000"/>
              </a:lnSpc>
            </a:pPr>
            <a:r>
              <a:rPr lang="bs-Latn-BA" sz="2800" dirty="0">
                <a:solidFill>
                  <a:schemeClr val="hlink"/>
                </a:solidFill>
              </a:rPr>
              <a:t> Opservacija u ustanovi pri odlučivanju o uslovnom otpustu</a:t>
            </a:r>
          </a:p>
          <a:p>
            <a:pPr eaLnBrk="1" hangingPunct="1">
              <a:lnSpc>
                <a:spcPct val="90000"/>
              </a:lnSpc>
            </a:pPr>
            <a:r>
              <a:rPr lang="bs-Latn-BA" sz="2800" dirty="0">
                <a:solidFill>
                  <a:schemeClr val="hlink"/>
                </a:solidFill>
              </a:rPr>
              <a:t>U toku trajanja otpusta, vrijeme provjeravanja probacijske aktivnosti</a:t>
            </a:r>
          </a:p>
          <a:p>
            <a:pPr>
              <a:lnSpc>
                <a:spcPct val="90000"/>
              </a:lnSpc>
            </a:pPr>
            <a:r>
              <a:rPr lang="bs-Latn-BA" sz="2800" u="sng" dirty="0"/>
              <a:t>ovdje imamo ostvarenje meritorne uloge suda koji na osnovu opservacije i dijagnostike ličnosti dobije rezultat</a:t>
            </a:r>
            <a:r>
              <a:rPr lang="bs-Latn-BA" sz="2800" dirty="0"/>
              <a:t> </a:t>
            </a:r>
            <a:r>
              <a:rPr lang="bs-Latn-BA" sz="2800" dirty="0">
                <a:solidFill>
                  <a:schemeClr val="accent3"/>
                </a:solidFill>
              </a:rPr>
              <a:t>postignutog uspjeha u odgoju </a:t>
            </a:r>
            <a:r>
              <a:rPr lang="bs-Latn-BA" sz="2800" dirty="0"/>
              <a:t>!</a:t>
            </a:r>
            <a:endParaRPr lang="bs-Latn-BA" sz="2800" dirty="0">
              <a:solidFill>
                <a:schemeClr val="hlink"/>
              </a:solidFill>
            </a:endParaRPr>
          </a:p>
        </p:txBody>
      </p:sp>
      <p:sp>
        <p:nvSpPr>
          <p:cNvPr id="28673"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a:effectLst/>
              </a:rPr>
              <a:t>Uslovni otpust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p:cNvSpPr>
          <p:nvPr>
            <p:ph idx="1"/>
          </p:nvPr>
        </p:nvSpPr>
        <p:spPr/>
        <p:txBody>
          <a:bodyPr>
            <a:normAutofit/>
          </a:bodyPr>
          <a:lstStyle/>
          <a:p>
            <a:pPr eaLnBrk="1" hangingPunct="1"/>
            <a:r>
              <a:rPr lang="bs-Latn-BA" dirty="0"/>
              <a:t>Ako se poslije donošenja odluke o izricanju odgojne  mjere pojave </a:t>
            </a:r>
            <a:r>
              <a:rPr lang="bs-Latn-BA" b="1" u="sng" dirty="0"/>
              <a:t>okolnosti kojih nije bilo u vrijeme donošenja odluke ili se za njih nije znalo, a one bi značajno uticale na izbor mjere</a:t>
            </a:r>
            <a:r>
              <a:rPr lang="bs-Latn-BA" dirty="0"/>
              <a:t>, ili </a:t>
            </a:r>
            <a:r>
              <a:rPr lang="bs-Latn-BA" b="1" u="sng" dirty="0">
                <a:solidFill>
                  <a:schemeClr val="accent2"/>
                </a:solidFill>
              </a:rPr>
              <a:t>s obzirom na postignuti uspjeh u odgoju</a:t>
            </a:r>
            <a:r>
              <a:rPr lang="bs-Latn-BA" dirty="0">
                <a:solidFill>
                  <a:schemeClr val="accent2"/>
                </a:solidFill>
              </a:rPr>
              <a:t>,.......  </a:t>
            </a:r>
            <a:r>
              <a:rPr lang="bs-Latn-BA" dirty="0"/>
              <a:t>sud može obustaviti izvršenje ili izrečenu mjeru zamijeniti drugom mjerom.</a:t>
            </a:r>
          </a:p>
          <a:p>
            <a:pPr eaLnBrk="1" hangingPunct="1"/>
            <a:r>
              <a:rPr lang="bs-Latn-BA" sz="2000" u="sng" dirty="0"/>
              <a:t>I ovdje imamo ostvarenje meritorne uloge sudi koji na osnovu opservacije i dijagnostike ličnosti dobije rezultat “u odgoju”i donosi novu odluku! </a:t>
            </a:r>
          </a:p>
        </p:txBody>
      </p:sp>
      <p:sp>
        <p:nvSpPr>
          <p:cNvPr id="60418" name="Rectangle 2"/>
          <p:cNvSpPr>
            <a:spLocks noGrp="1"/>
          </p:cNvSpPr>
          <p:nvPr>
            <p:ph type="title"/>
          </p:nvPr>
        </p:nvSpPr>
        <p:spPr bwMode="auto"/>
        <p:txBody>
          <a:bodyPr wrap="square" lIns="91440" tIns="45720" rIns="91440" bIns="45720" numCol="1" anchorCtr="0" compatLnSpc="1">
            <a:prstTxWarp prst="textNoShape">
              <a:avLst/>
            </a:prstTxWarp>
            <a:noAutofit/>
          </a:bodyPr>
          <a:lstStyle/>
          <a:p>
            <a:pPr algn="ctr" eaLnBrk="1" hangingPunct="1">
              <a:defRPr/>
            </a:pPr>
            <a:r>
              <a:rPr lang="bs-Latn-BA" sz="3200" b="1" u="sng" cap="none" dirty="0">
                <a:solidFill>
                  <a:schemeClr val="tx1"/>
                </a:solidFill>
                <a:effectLst>
                  <a:outerShdw blurRad="38100" dist="38100" dir="2700000" algn="tl">
                    <a:srgbClr val="C0C0C0"/>
                  </a:outerShdw>
                </a:effectLst>
              </a:rPr>
              <a:t>Obustava izvršenja i zamjena odgojne mjere drugom odgojnom mjerom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bs-Latn-BA" sz="3200" dirty="0"/>
              <a:t>Pri donošenju odluke .... sudija </a:t>
            </a:r>
            <a:r>
              <a:rPr lang="vi-VN" sz="3200" dirty="0"/>
              <a:t>od zavoda ili ustanove u kojoj se izvršava zavodska mjera, odnosno od organa starateljstva ili drugih organa i ustanova </a:t>
            </a:r>
            <a:r>
              <a:rPr lang="vi-VN" sz="3200" b="1" u="sng" dirty="0">
                <a:solidFill>
                  <a:schemeClr val="accent2"/>
                </a:solidFill>
              </a:rPr>
              <a:t>pribavit će i potrebne izvještaje o ponašanju maloljetnika i dostignutom stepenu uspješnosti u provođenju odgojne mjere</a:t>
            </a:r>
            <a:endParaRPr lang="bs-Latn-BA" sz="3200" b="1" u="sng" dirty="0">
              <a:solidFill>
                <a:schemeClr val="accent2"/>
              </a:solidFill>
            </a:endParaRPr>
          </a:p>
        </p:txBody>
      </p:sp>
      <p:sp>
        <p:nvSpPr>
          <p:cNvPr id="3" name="Title 2"/>
          <p:cNvSpPr>
            <a:spLocks noGrp="1"/>
          </p:cNvSpPr>
          <p:nvPr>
            <p:ph type="title"/>
          </p:nvPr>
        </p:nvSpPr>
        <p:spPr/>
        <p:txBody>
          <a:bodyPr/>
          <a:lstStyle/>
          <a:p>
            <a:endParaRPr lang="bs-Latn-BA" dirty="0"/>
          </a:p>
        </p:txBody>
      </p:sp>
    </p:spTree>
    <p:extLst>
      <p:ext uri="{BB962C8B-B14F-4D97-AF65-F5344CB8AC3E}">
        <p14:creationId xmlns:p14="http://schemas.microsoft.com/office/powerpoint/2010/main" val="1129645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p:cNvSpPr>
          <p:nvPr>
            <p:ph idx="1"/>
          </p:nvPr>
        </p:nvSpPr>
        <p:spPr/>
        <p:txBody>
          <a:bodyPr/>
          <a:lstStyle/>
          <a:p>
            <a:pPr eaLnBrk="1" hangingPunct="1"/>
            <a:r>
              <a:rPr lang="bs-Latn-BA" dirty="0"/>
              <a:t>Nadzor, zaštita i pomoć maloljetniku nakon izdržane krivične sankcije institucionalnog karaktera!!</a:t>
            </a:r>
          </a:p>
        </p:txBody>
      </p:sp>
      <p:sp>
        <p:nvSpPr>
          <p:cNvPr id="31745"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pPr eaLnBrk="1" hangingPunct="1"/>
            <a:r>
              <a:rPr lang="bs-Latn-BA" cap="none">
                <a:effectLst/>
              </a:rPr>
              <a:t>Postpenalna podrška!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bs-Latn-BA" dirty="0"/>
              <a:t>Pod ispitivanjem ličnosti maloljetnika podrazumijeva se prikupljanje podataka o biopsihološkim i socijalnim obilježjima ličnosti maloljetnika, radi sagledavanja ličnosti maloljetnika u cjelini, a u svrhu individualizacije intervencije (mjere ili sankcije), odnosno tretmana.</a:t>
            </a:r>
          </a:p>
          <a:p>
            <a:r>
              <a:rPr lang="bs-Latn-BA" dirty="0"/>
              <a:t>Smatramo da je svrha ispitivanja ličnosti maloljetnika primjena principa individualizacije prilikom izricanja i izvršenja mjere ili sankcije. Maloljetniku treba izreći onu mjeru ili sankciju, koja s obzirom na sve sagledane objektivne i subjektivne okolnosti i s obzirom na prognozu njegovog budućeg ponašanja, ima najviše izgleda za uspješnu resocijalizaciju maloljetnika!</a:t>
            </a:r>
            <a:endParaRPr lang="hr-HR" dirty="0"/>
          </a:p>
        </p:txBody>
      </p:sp>
      <p:sp>
        <p:nvSpPr>
          <p:cNvPr id="3" name="Title 2"/>
          <p:cNvSpPr>
            <a:spLocks noGrp="1"/>
          </p:cNvSpPr>
          <p:nvPr>
            <p:ph type="title"/>
          </p:nvPr>
        </p:nvSpPr>
        <p:spPr/>
        <p:txBody>
          <a:bodyPr/>
          <a:lstStyle/>
          <a:p>
            <a:r>
              <a:rPr lang="hr-HR" dirty="0"/>
              <a:t>Ispitivanje ličnosti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p:cNvSpPr>
          <p:nvPr>
            <p:ph idx="1"/>
          </p:nvPr>
        </p:nvSpPr>
        <p:spPr/>
        <p:txBody>
          <a:bodyPr/>
          <a:lstStyle/>
          <a:p>
            <a:pPr>
              <a:lnSpc>
                <a:spcPct val="90000"/>
              </a:lnSpc>
            </a:pPr>
            <a:r>
              <a:rPr lang="bs-Latn-BA" dirty="0"/>
              <a:t>Nadzor</a:t>
            </a:r>
          </a:p>
          <a:p>
            <a:pPr>
              <a:lnSpc>
                <a:spcPct val="90000"/>
              </a:lnSpc>
            </a:pPr>
            <a:r>
              <a:rPr lang="bs-Latn-BA" dirty="0"/>
              <a:t>Zaštita </a:t>
            </a:r>
          </a:p>
          <a:p>
            <a:pPr>
              <a:lnSpc>
                <a:spcPct val="90000"/>
              </a:lnSpc>
            </a:pPr>
            <a:r>
              <a:rPr lang="bs-Latn-BA" dirty="0"/>
              <a:t>Pomoć </a:t>
            </a:r>
          </a:p>
          <a:p>
            <a:pPr>
              <a:lnSpc>
                <a:spcPct val="90000"/>
              </a:lnSpc>
              <a:buFont typeface="Wingdings 2" pitchFamily="18" charset="2"/>
              <a:buNone/>
            </a:pPr>
            <a:r>
              <a:rPr lang="bs-Latn-BA" dirty="0"/>
              <a:t>U okviru kojih se provode  posebni  postpenalni tretmani kao</a:t>
            </a:r>
            <a:r>
              <a:rPr lang="sr-Latn-CS" dirty="0"/>
              <a:t> </a:t>
            </a:r>
            <a:r>
              <a:rPr lang="sr-Latn-CS" b="1" dirty="0"/>
              <a:t>terapijski postupci, započeti u instituciji;</a:t>
            </a:r>
            <a:endParaRPr lang="bs-Latn-BA" dirty="0"/>
          </a:p>
          <a:p>
            <a:pPr>
              <a:lnSpc>
                <a:spcPct val="90000"/>
              </a:lnSpc>
              <a:buFont typeface="Wingdings 2" pitchFamily="18" charset="2"/>
              <a:buNone/>
            </a:pPr>
            <a:r>
              <a:rPr lang="bs-Latn-BA" dirty="0"/>
              <a:t>Ovi oblici podrške mogu biti </a:t>
            </a:r>
            <a:r>
              <a:rPr lang="bs-Latn-BA" u="sng" dirty="0"/>
              <a:t>institucionalnog</a:t>
            </a:r>
            <a:r>
              <a:rPr lang="bs-Latn-BA" dirty="0"/>
              <a:t> ili </a:t>
            </a:r>
            <a:r>
              <a:rPr lang="bs-Latn-BA" u="sng" dirty="0"/>
              <a:t>vaninstitucionalnog</a:t>
            </a:r>
            <a:r>
              <a:rPr lang="bs-Latn-BA" dirty="0"/>
              <a:t> karaktera u zavisnosti od vrste reakcije koju pružaju.</a:t>
            </a:r>
          </a:p>
        </p:txBody>
      </p:sp>
      <p:sp>
        <p:nvSpPr>
          <p:cNvPr id="57346"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r>
              <a:rPr lang="bs-Latn-BA" cap="none">
                <a:effectLst/>
              </a:rPr>
              <a:t>Tri segmenta postpenalne podrške: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p:cNvSpPr>
          <p:nvPr>
            <p:ph idx="1"/>
          </p:nvPr>
        </p:nvSpPr>
        <p:spPr/>
        <p:txBody>
          <a:bodyPr>
            <a:normAutofit fontScale="92500"/>
          </a:bodyPr>
          <a:lstStyle/>
          <a:p>
            <a:pPr>
              <a:lnSpc>
                <a:spcPct val="90000"/>
              </a:lnSpc>
              <a:buFont typeface="Wingdings 2" pitchFamily="18" charset="2"/>
              <a:buNone/>
            </a:pPr>
            <a:r>
              <a:rPr lang="sr-Latn-CS" sz="2800"/>
              <a:t>Obzirom na nivo njihove psiho-fizičke razvijenosti i  sposobnosti programi trebaju da sadrže:</a:t>
            </a:r>
          </a:p>
          <a:p>
            <a:pPr>
              <a:lnSpc>
                <a:spcPct val="90000"/>
              </a:lnSpc>
            </a:pPr>
            <a:r>
              <a:rPr lang="sr-Latn-CS" sz="2800" b="1"/>
              <a:t>Tretmane</a:t>
            </a:r>
            <a:r>
              <a:rPr lang="sr-Latn-CS" sz="2800"/>
              <a:t> kroz grupne i individualne programe u centrima ili specijaliziranim savjetovalištima,</a:t>
            </a:r>
          </a:p>
          <a:p>
            <a:pPr>
              <a:lnSpc>
                <a:spcPct val="90000"/>
              </a:lnSpc>
            </a:pPr>
            <a:r>
              <a:rPr lang="sr-Latn-CS" sz="2800" b="1"/>
              <a:t>Obrazovanje:</a:t>
            </a:r>
            <a:r>
              <a:rPr lang="sr-Latn-CS" sz="2800"/>
              <a:t> dokvalifikacije, prekvalifikacije jer mlade ljude u prvom redu treba stimulisati na obrazovanje i sticanje različitih znanja i vještina specifičnih za uslove i karakteristke u kojima žive</a:t>
            </a:r>
            <a:r>
              <a:rPr lang="bs-Latn-BA" sz="2800"/>
              <a:t> </a:t>
            </a:r>
          </a:p>
          <a:p>
            <a:pPr>
              <a:lnSpc>
                <a:spcPct val="90000"/>
              </a:lnSpc>
            </a:pPr>
            <a:r>
              <a:rPr lang="bs-Latn-BA" sz="2800" b="1"/>
              <a:t>Zaposlenje</a:t>
            </a:r>
          </a:p>
        </p:txBody>
      </p:sp>
      <p:sp>
        <p:nvSpPr>
          <p:cNvPr id="58370" name="Rectangle 2"/>
          <p:cNvSpPr>
            <a:spLocks noGrp="1"/>
          </p:cNvSpPr>
          <p:nvPr>
            <p:ph type="title"/>
          </p:nvPr>
        </p:nvSpPr>
        <p:spPr bwMode="auto">
          <a:noFill/>
        </p:spPr>
        <p:txBody>
          <a:bodyPr wrap="square" lIns="91440" tIns="45720" rIns="91440" bIns="45720" numCol="1" anchorCtr="0" compatLnSpc="1">
            <a:prstTxWarp prst="textNoShape">
              <a:avLst/>
            </a:prstTxWarp>
            <a:normAutofit fontScale="90000"/>
          </a:bodyPr>
          <a:lstStyle/>
          <a:p>
            <a:r>
              <a:rPr lang="bs-Latn-BA" cap="none">
                <a:effectLst/>
              </a:rPr>
              <a:t>Specifični programi za maloljetnike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624078" indent="-514350">
              <a:buFont typeface="+mj-lt"/>
              <a:buAutoNum type="arabicPeriod"/>
              <a:defRPr/>
            </a:pPr>
            <a:r>
              <a:rPr lang="bs-Latn-BA" sz="2400" b="1" dirty="0">
                <a:effectLst>
                  <a:outerShdw blurRad="38100" dist="38100" dir="2700000" algn="tl">
                    <a:srgbClr val="C0C0C0"/>
                  </a:outerShdw>
                </a:effectLst>
              </a:rPr>
              <a:t>Naime, kada maloljetnik stupi na izdržavanje sankcije institutcionalnog tretmana u prijemo-otpusnom odjeljenju se radi opservacija i dijagnostika na osovu koje se sačinjava individualni plan i program postupanja po kojem će se sankcija i izvršavati. Rezultati ostavrivanja tog programa ustvari govore o uspješnom tretmanu maloljetnika u toku izvršenja ovakvih sankcija. </a:t>
            </a:r>
          </a:p>
          <a:p>
            <a:pPr marL="624078" indent="-514350">
              <a:buFont typeface="+mj-lt"/>
              <a:buAutoNum type="arabicPeriod"/>
              <a:defRPr/>
            </a:pPr>
            <a:r>
              <a:rPr lang="bs-Latn-BA" sz="2400" b="1" dirty="0">
                <a:effectLst>
                  <a:outerShdw blurRad="38100" dist="38100" dir="2700000" algn="tl">
                    <a:srgbClr val="C0C0C0"/>
                  </a:outerShdw>
                </a:effectLst>
              </a:rPr>
              <a:t>Isti proces se radi i za potrebe npr.procjene ličnosti i rizika kada se maloljetniku želi dopustiti vanzavodske pogodnosti, može raditi jedan oblik opservacije i dijagnostike ličnosti maloljetnika. </a:t>
            </a:r>
          </a:p>
          <a:p>
            <a:pPr marL="624078" indent="-514350">
              <a:buFont typeface="+mj-lt"/>
              <a:buAutoNum type="arabicPeriod"/>
              <a:defRPr/>
            </a:pPr>
            <a:r>
              <a:rPr lang="bs-Latn-BA" sz="2400" b="1" dirty="0">
                <a:effectLst>
                  <a:outerShdw blurRad="38100" dist="38100" dir="2700000" algn="tl">
                    <a:srgbClr val="C0C0C0"/>
                  </a:outerShdw>
                </a:effectLst>
              </a:rPr>
              <a:t>O opservaciji i dijagnostici u ovoj fazi više inforacija ćete naći u prezentaciji seminarskog rada kolegice Imamović Dalile.  </a:t>
            </a:r>
            <a:endParaRPr lang="hr-HR" dirty="0"/>
          </a:p>
        </p:txBody>
      </p:sp>
      <p:sp>
        <p:nvSpPr>
          <p:cNvPr id="3" name="Title 2"/>
          <p:cNvSpPr>
            <a:spLocks noGrp="1"/>
          </p:cNvSpPr>
          <p:nvPr>
            <p:ph type="title"/>
          </p:nvPr>
        </p:nvSpPr>
        <p:spPr/>
        <p:txBody>
          <a:bodyPr>
            <a:normAutofit fontScale="90000"/>
          </a:bodyPr>
          <a:lstStyle/>
          <a:p>
            <a:r>
              <a:rPr lang="bs-Latn-BA" sz="2700" dirty="0">
                <a:solidFill>
                  <a:schemeClr val="accent3"/>
                </a:solidFill>
                <a:effectLst>
                  <a:outerShdw blurRad="38100" dist="38100" dir="2700000" algn="tl">
                    <a:srgbClr val="C0C0C0"/>
                  </a:outerShdw>
                </a:effectLst>
              </a:rPr>
              <a:t>Individualni pristup u radu i tretmanu maloljetnika i Individualni plan i program postupanja su dio sistema izvršenja sankcije institucionalnog tretmana</a:t>
            </a:r>
            <a:endParaRPr lang="hr-HR" dirty="0">
              <a:solidFill>
                <a:schemeClr val="accent3"/>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hr-HR" dirty="0"/>
              <a:t>Pored redovne opservacije i dijagnostike ličnosti maloljetnika, koja se odvija u svakoj ustanovi institucionalnog tretmana, u FBIH opservacija i dijagnostika za potrebe subjekata maloljetničkog pravosuđa, u prvom redu sudova i tužilaštava, obavlja se u </a:t>
            </a:r>
            <a:r>
              <a:rPr lang="hr-HR" b="1" u="sng" dirty="0">
                <a:solidFill>
                  <a:schemeClr val="accent3"/>
                </a:solidFill>
              </a:rPr>
              <a:t>Zavodu za vaspitanje muške djece i omladine Sarajevo</a:t>
            </a:r>
            <a:r>
              <a:rPr lang="hr-HR" dirty="0">
                <a:solidFill>
                  <a:schemeClr val="accent3"/>
                </a:solidFill>
              </a:rPr>
              <a:t>. U ovoj ustanovi postoji osposobljen tim koji za potrebe cijele FBIH vrši </a:t>
            </a:r>
            <a:r>
              <a:rPr lang="hr-HR">
                <a:solidFill>
                  <a:schemeClr val="accent3"/>
                </a:solidFill>
              </a:rPr>
              <a:t>proces stacionarne opservacije </a:t>
            </a:r>
            <a:r>
              <a:rPr lang="hr-HR" dirty="0">
                <a:solidFill>
                  <a:schemeClr val="accent3"/>
                </a:solidFill>
              </a:rPr>
              <a:t>i dijagnostike ličnosti, dok ambulantnu može provoditi za potrebe Općinskog suda u Sarajevu.  </a:t>
            </a:r>
          </a:p>
        </p:txBody>
      </p:sp>
      <p:sp>
        <p:nvSpPr>
          <p:cNvPr id="3" name="Title 2"/>
          <p:cNvSpPr>
            <a:spLocks noGrp="1"/>
          </p:cNvSpPr>
          <p:nvPr>
            <p:ph type="title"/>
          </p:nvPr>
        </p:nvSpPr>
        <p:spPr/>
        <p:txBody>
          <a:bodyPr>
            <a:normAutofit/>
          </a:bodyPr>
          <a:lstStyle/>
          <a:p>
            <a:r>
              <a:rPr lang="hr-HR" sz="3200" dirty="0"/>
              <a:t>Odvijanje procesa opservacije i dijagnostike ličnosti maloljetnika u FBIH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eaLnBrk="1" fontAlgn="auto" hangingPunct="1">
              <a:spcAft>
                <a:spcPts val="0"/>
              </a:spcAft>
              <a:buFont typeface="Wingdings 2"/>
              <a:buChar char=""/>
              <a:defRPr/>
            </a:pPr>
            <a:endParaRPr lang="hr-HR" dirty="0"/>
          </a:p>
          <a:p>
            <a:pPr eaLnBrk="1" fontAlgn="auto" hangingPunct="1">
              <a:spcAft>
                <a:spcPts val="0"/>
              </a:spcAft>
              <a:buFont typeface="Wingdings 2"/>
              <a:buNone/>
              <a:defRPr/>
            </a:pPr>
            <a:endParaRPr lang="hr-HR" dirty="0"/>
          </a:p>
          <a:p>
            <a:pPr eaLnBrk="1" fontAlgn="auto" hangingPunct="1">
              <a:spcAft>
                <a:spcPts val="0"/>
              </a:spcAft>
              <a:buFont typeface="Wingdings 2"/>
              <a:buNone/>
              <a:defRPr/>
            </a:pPr>
            <a:r>
              <a:rPr lang="hr-HR" b="1" dirty="0">
                <a:effectLst>
                  <a:outerShdw blurRad="38100" dist="38100" dir="2700000" algn="tl">
                    <a:srgbClr val="000000">
                      <a:alpha val="43137"/>
                    </a:srgbClr>
                  </a:outerShdw>
                </a:effectLst>
              </a:rPr>
              <a:t>                           Hvala na pažnji  !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bs-Latn-BA" dirty="0"/>
              <a:t>Predstavlja proces u kojem stručnjak opservira maloljetnika, sistemski bilježi njegova ponašanja i reakcije, te na temelju takvih svojih zapažanja kasnije učestvuje u predlaganju, izboru ili provedbi tretmanskih intervencija prema maloljetniku. </a:t>
            </a:r>
          </a:p>
          <a:p>
            <a:r>
              <a:rPr lang="bs-Latn-BA" dirty="0"/>
              <a:t>Ovakav način procjene ličnosti maloljetnika omogućava prikupljanje funkcionalnih podataka koji se odnose ne samo na pojedinačno ponašanje opserviranog maloljetnika, već i na manifestacije njegovog ponašanja u interakciji sa ponašanjima drugih osoba iz uže i šire društvene zajednice.</a:t>
            </a:r>
            <a:endParaRPr lang="hr-HR" dirty="0"/>
          </a:p>
        </p:txBody>
      </p:sp>
      <p:sp>
        <p:nvSpPr>
          <p:cNvPr id="3" name="Title 2"/>
          <p:cNvSpPr>
            <a:spLocks noGrp="1"/>
          </p:cNvSpPr>
          <p:nvPr>
            <p:ph type="title"/>
          </p:nvPr>
        </p:nvSpPr>
        <p:spPr/>
        <p:txBody>
          <a:bodyPr/>
          <a:lstStyle/>
          <a:p>
            <a:r>
              <a:rPr lang="hr-HR" dirty="0"/>
              <a:t>Pojam opservacije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bs-Latn-BA" dirty="0"/>
              <a:t>Postoje brojne tehnike i sistemi opservacije ličnosti maloljetnika koji se obično svrstavaju u tri osnovne kategorije: prirodna/spontana, ciljana i planirana opservacija.</a:t>
            </a:r>
          </a:p>
          <a:p>
            <a:r>
              <a:rPr lang="bs-Latn-BA" dirty="0"/>
              <a:t> Prirodna opservacija odnosi se na svakodnevno, tekuće opserviranje spontanih zbivanja i ponašanja maloljetnika u svakodnevnim životnim situacijama. Stručnjak koji provodi opservaciju ne kreira, ne izaziva situacije, već opaža ono što se prirodno događa. </a:t>
            </a:r>
          </a:p>
          <a:p>
            <a:r>
              <a:rPr lang="bs-Latn-BA" dirty="0"/>
              <a:t>Kod ciljane opservacije stručnjak planira opažanje konkretnih aktivnosti i situacija na osnovu unaprijed definisanog plana opservacije za određeni vremenski period</a:t>
            </a:r>
            <a:r>
              <a:rPr lang="hr-HR" dirty="0"/>
              <a:t>.</a:t>
            </a:r>
          </a:p>
          <a:p>
            <a:endParaRPr lang="hr-HR" dirty="0"/>
          </a:p>
        </p:txBody>
      </p:sp>
      <p:sp>
        <p:nvSpPr>
          <p:cNvPr id="3" name="Title 2"/>
          <p:cNvSpPr>
            <a:spLocks noGrp="1"/>
          </p:cNvSpPr>
          <p:nvPr>
            <p:ph type="title"/>
          </p:nvPr>
        </p:nvSpPr>
        <p:spPr/>
        <p:txBody>
          <a:bodyPr/>
          <a:lstStyle/>
          <a:p>
            <a:r>
              <a:rPr lang="hr-HR" dirty="0"/>
              <a:t>Vrste opservacije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bs-Latn-BA" dirty="0"/>
              <a:t>Dijagnostika predstavlja transdisciplinarnu timsku djelatnost upoznavanja, razumijevanja i tumačenja rizika i potreba djece i mladih sa poremećajima u ponašanju, njihovog okruženja na svim životnim područjima radi donošenja utemeljene odluke o daljim intervencijama. </a:t>
            </a:r>
            <a:endParaRPr lang="hr-HR" dirty="0"/>
          </a:p>
        </p:txBody>
      </p:sp>
      <p:sp>
        <p:nvSpPr>
          <p:cNvPr id="3" name="Title 2"/>
          <p:cNvSpPr>
            <a:spLocks noGrp="1"/>
          </p:cNvSpPr>
          <p:nvPr>
            <p:ph type="title"/>
          </p:nvPr>
        </p:nvSpPr>
        <p:spPr/>
        <p:txBody>
          <a:bodyPr/>
          <a:lstStyle/>
          <a:p>
            <a:r>
              <a:rPr lang="hr-HR" dirty="0"/>
              <a:t>Dijagnostika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None/>
            </a:pPr>
            <a:r>
              <a:rPr lang="sr-Latn-CS" b="1" i="1" dirty="0">
                <a:solidFill>
                  <a:srgbClr val="C00000"/>
                </a:solidFill>
              </a:rPr>
              <a:t>interdisciplinirani proces u kojem tim stručnjaka različitih profila provodi postupak opservacije i dijagnosticiranja maloljetnika s ciljem utvrđivanja:</a:t>
            </a:r>
            <a:endParaRPr lang="hr-HR" b="1" i="1" dirty="0">
              <a:solidFill>
                <a:srgbClr val="C00000"/>
              </a:solidFill>
            </a:endParaRPr>
          </a:p>
          <a:p>
            <a:pPr lvl="0"/>
            <a:r>
              <a:rPr lang="sr-Latn-CS" b="1" dirty="0"/>
              <a:t>porodičnih prilika, </a:t>
            </a:r>
          </a:p>
          <a:p>
            <a:pPr lvl="0"/>
            <a:r>
              <a:rPr lang="sr-Latn-CS" b="1" dirty="0"/>
              <a:t>općeg zdravstvenog statusa;</a:t>
            </a:r>
            <a:endParaRPr lang="hr-HR" b="1" dirty="0"/>
          </a:p>
          <a:p>
            <a:pPr lvl="0"/>
            <a:r>
              <a:rPr lang="sr-Latn-CS" b="1" dirty="0"/>
              <a:t>neurološkog statusa;</a:t>
            </a:r>
            <a:endParaRPr lang="hr-HR" b="1" dirty="0"/>
          </a:p>
          <a:p>
            <a:pPr lvl="0"/>
            <a:r>
              <a:rPr lang="sr-Latn-CS" b="1" dirty="0"/>
              <a:t>psihičkog statusa (struktura sposobnosti, struktura ličnosti);</a:t>
            </a:r>
            <a:endParaRPr lang="hr-HR" b="1" dirty="0"/>
          </a:p>
          <a:p>
            <a:pPr lvl="0"/>
            <a:r>
              <a:rPr lang="sr-Latn-CS" b="1" dirty="0"/>
              <a:t>psihijatrijskog statusa;</a:t>
            </a:r>
            <a:endParaRPr lang="hr-HR" b="1" dirty="0"/>
          </a:p>
          <a:p>
            <a:pPr lvl="0"/>
            <a:r>
              <a:rPr lang="sr-Latn-CS" b="1" dirty="0"/>
              <a:t>etiologije, fenomenologije, intenziteta, vrste i stepena PUP i ličnosti;</a:t>
            </a:r>
            <a:endParaRPr lang="hr-HR" b="1" dirty="0"/>
          </a:p>
          <a:p>
            <a:pPr lvl="0"/>
            <a:r>
              <a:rPr lang="sr-Latn-CS" b="1" dirty="0"/>
              <a:t>predlaganja odgovarajućih odgojnih mjera/kazne, zaštite i tretmana;</a:t>
            </a:r>
            <a:endParaRPr lang="hr-HR" b="1" dirty="0"/>
          </a:p>
          <a:p>
            <a:endParaRPr lang="hr-HR" dirty="0"/>
          </a:p>
        </p:txBody>
      </p:sp>
      <p:sp>
        <p:nvSpPr>
          <p:cNvPr id="3" name="Title 2"/>
          <p:cNvSpPr>
            <a:spLocks noGrp="1"/>
          </p:cNvSpPr>
          <p:nvPr>
            <p:ph type="title"/>
          </p:nvPr>
        </p:nvSpPr>
        <p:spPr/>
        <p:txBody>
          <a:bodyPr>
            <a:normAutofit fontScale="90000"/>
          </a:bodyPr>
          <a:lstStyle/>
          <a:p>
            <a:r>
              <a:rPr lang="hr-HR" dirty="0"/>
              <a:t>Opservacija i dijagnostika ličnosti maloljetnike je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a:t>Pedagog</a:t>
            </a:r>
          </a:p>
          <a:p>
            <a:r>
              <a:rPr lang="hr-HR" dirty="0"/>
              <a:t>Psiholog</a:t>
            </a:r>
          </a:p>
          <a:p>
            <a:r>
              <a:rPr lang="hr-HR" dirty="0"/>
              <a:t>Neuropsihijatar </a:t>
            </a:r>
          </a:p>
          <a:p>
            <a:r>
              <a:rPr lang="hr-HR" dirty="0"/>
              <a:t>Socijalni radnik</a:t>
            </a:r>
          </a:p>
          <a:p>
            <a:r>
              <a:rPr lang="hr-HR" dirty="0"/>
              <a:t>A po potrebi timu se priključuje i pravnik</a:t>
            </a:r>
          </a:p>
        </p:txBody>
      </p:sp>
      <p:sp>
        <p:nvSpPr>
          <p:cNvPr id="3" name="Title 2"/>
          <p:cNvSpPr>
            <a:spLocks noGrp="1"/>
          </p:cNvSpPr>
          <p:nvPr>
            <p:ph type="title"/>
          </p:nvPr>
        </p:nvSpPr>
        <p:spPr/>
        <p:txBody>
          <a:bodyPr/>
          <a:lstStyle/>
          <a:p>
            <a:r>
              <a:rPr lang="hr-HR" dirty="0"/>
              <a:t>Ko čini stručni tim:</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1517</TotalTime>
  <Words>3259</Words>
  <Application>Microsoft Office PowerPoint</Application>
  <PresentationFormat>On-screen Show (4:3)</PresentationFormat>
  <Paragraphs>215</Paragraphs>
  <Slides>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Calibri</vt:lpstr>
      <vt:lpstr>Franklin Gothic Book</vt:lpstr>
      <vt:lpstr>Lucida Sans Unicode</vt:lpstr>
      <vt:lpstr>Verdana</vt:lpstr>
      <vt:lpstr>Wingdings</vt:lpstr>
      <vt:lpstr>Wingdings 2</vt:lpstr>
      <vt:lpstr>Wingdings 3</vt:lpstr>
      <vt:lpstr>Concourse</vt:lpstr>
      <vt:lpstr>PowerPoint Presentation</vt:lpstr>
      <vt:lpstr>Uvodni osvrt</vt:lpstr>
      <vt:lpstr>Dileme i odgovori</vt:lpstr>
      <vt:lpstr>Ispitivanje ličnosti</vt:lpstr>
      <vt:lpstr>Pojam opservacije </vt:lpstr>
      <vt:lpstr>Vrste opservacije </vt:lpstr>
      <vt:lpstr>Dijagnostika </vt:lpstr>
      <vt:lpstr>Opservacija i dijagnostika ličnosti maloljetnike je </vt:lpstr>
      <vt:lpstr>Ko čini stručni tim:</vt:lpstr>
      <vt:lpstr>Opservacija i dijagnostika </vt:lpstr>
      <vt:lpstr>PowerPoint Presentation</vt:lpstr>
      <vt:lpstr>Svrha opservacije i dijagnostike ličnosti </vt:lpstr>
      <vt:lpstr>CILJEVI</vt:lpstr>
      <vt:lpstr>Procjena ličnosti pomoću različitih faktora koje zovemo rizičnim faktorima </vt:lpstr>
      <vt:lpstr>Podjela faktora rizika:</vt:lpstr>
      <vt:lpstr>PowerPoint Presentation</vt:lpstr>
      <vt:lpstr>INSTRUMENTI PROCJENE DJECE I ADOLESCENATA</vt:lpstr>
      <vt:lpstr>Stručno mišljenje /nalaz</vt:lpstr>
      <vt:lpstr>Vrste opservacije i dijagnostike prema različitim kriterijima </vt:lpstr>
      <vt:lpstr>Vrste opservacije i dijagnostike obzirom na uslove u kojima se provodi </vt:lpstr>
      <vt:lpstr>Vrste obzirom na vid idividualizacije intervencije kojom se želi djelovati</vt:lpstr>
      <vt:lpstr>PowerPoint Presentation</vt:lpstr>
      <vt:lpstr>Osnovi za upućivanje maloljetnika  na postupak opservacije proizilaze iz:</vt:lpstr>
      <vt:lpstr>Potreba za opservacijom i djagnostikom proizilazi iz aktivnosti pravosudnih organa u različitim fazama postupanja prema maloljetnom učiniocu krivičnog djela:</vt:lpstr>
      <vt:lpstr>Prije pokretanja krivičnog postupka  primjena načela oportuniteta </vt:lpstr>
      <vt:lpstr>U toku krivičnog postupka </vt:lpstr>
      <vt:lpstr>Pribavljanje podataka o ličnosti maloljetnika</vt:lpstr>
      <vt:lpstr>Privremeni smještaj maloljetnika</vt:lpstr>
      <vt:lpstr>Odluke za naređivanje provođenja procesa</vt:lpstr>
      <vt:lpstr> U toku trajanja pritvora se može vršiti ambulantna opservacija i dijagnostika  </vt:lpstr>
      <vt:lpstr>Individualizacija krivične sankcije u toku krivičnog postupka </vt:lpstr>
      <vt:lpstr>Podnošenje prijedloga od strane tužioca o izricanju krivične sankcije</vt:lpstr>
      <vt:lpstr>Sudska individualizacija</vt:lpstr>
      <vt:lpstr>PowerPoint Presentation</vt:lpstr>
      <vt:lpstr>Opservacija u fazi izvršenja krivičnih sankcija – sankcija institucionalnog tretmana ili alternativnih sankcija kod primjene instituta:</vt:lpstr>
      <vt:lpstr>Uslovni otpust</vt:lpstr>
      <vt:lpstr>Obustava izvršenja i zamjena odgojne mjere drugom odgojnom mjerom </vt:lpstr>
      <vt:lpstr>PowerPoint Presentation</vt:lpstr>
      <vt:lpstr>Postpenalna podrška!</vt:lpstr>
      <vt:lpstr>Tri segmenta postpenalne podrške:</vt:lpstr>
      <vt:lpstr>Specifični programi za maloljetnike</vt:lpstr>
      <vt:lpstr>Individualni pristup u radu i tretmanu maloljetnika i Individualni plan i program postupanja su dio sistema izvršenja sankcije institucionalnog tretmana</vt:lpstr>
      <vt:lpstr>Odvijanje procesa opservacije i dijagnostike ličnosti maloljetnika u FBIH </vt:lpstr>
      <vt:lpstr>PowerPoint Presentation</vt:lpstr>
    </vt:vector>
  </TitlesOfParts>
  <Company>DZEK-CIP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RACUNAR</dc:creator>
  <cp:lastModifiedBy>Ena Gotovuša</cp:lastModifiedBy>
  <cp:revision>165</cp:revision>
  <dcterms:created xsi:type="dcterms:W3CDTF">2016-03-01T13:50:41Z</dcterms:created>
  <dcterms:modified xsi:type="dcterms:W3CDTF">2020-04-27T15:35:56Z</dcterms:modified>
</cp:coreProperties>
</file>