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26" r:id="rId3"/>
    <p:sldId id="32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328" r:id="rId37"/>
    <p:sldId id="293" r:id="rId38"/>
    <p:sldId id="294" r:id="rId39"/>
    <p:sldId id="295" r:id="rId40"/>
    <p:sldId id="296" r:id="rId41"/>
    <p:sldId id="297" r:id="rId42"/>
    <p:sldId id="298" r:id="rId43"/>
    <p:sldId id="300" r:id="rId44"/>
    <p:sldId id="302" r:id="rId45"/>
    <p:sldId id="304" r:id="rId46"/>
    <p:sldId id="305" r:id="rId47"/>
    <p:sldId id="307" r:id="rId48"/>
    <p:sldId id="310" r:id="rId49"/>
    <p:sldId id="312" r:id="rId50"/>
    <p:sldId id="313" r:id="rId51"/>
    <p:sldId id="316" r:id="rId52"/>
    <p:sldId id="317" r:id="rId53"/>
    <p:sldId id="319" r:id="rId54"/>
    <p:sldId id="321" r:id="rId55"/>
    <p:sldId id="323" r:id="rId56"/>
    <p:sldId id="325" r:id="rId5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502FC5-6DB6-41E4-B155-F2374B1CABCC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s-Latn-BA"/>
        </a:p>
      </dgm:t>
    </dgm:pt>
    <dgm:pt modelId="{C4437B74-C90E-45C8-A2D7-1BA97605EC0C}">
      <dgm:prSet/>
      <dgm:spPr/>
      <dgm:t>
        <a:bodyPr/>
        <a:lstStyle/>
        <a:p>
          <a:pPr rtl="0"/>
          <a:r>
            <a:rPr lang="hr-HR" smtClean="0"/>
            <a:t>društvena reakcija najstarijih zajednica (ili spontana, kolektivna i osvetnička reakcija) </a:t>
          </a:r>
          <a:endParaRPr lang="bs-Latn-BA"/>
        </a:p>
      </dgm:t>
    </dgm:pt>
    <dgm:pt modelId="{9209E434-748C-4B67-9B8F-E1EF6CCF1AC1}" type="parTrans" cxnId="{E3823861-8C61-4210-8219-0048DB4E047A}">
      <dgm:prSet/>
      <dgm:spPr/>
      <dgm:t>
        <a:bodyPr/>
        <a:lstStyle/>
        <a:p>
          <a:endParaRPr lang="bs-Latn-BA"/>
        </a:p>
      </dgm:t>
    </dgm:pt>
    <dgm:pt modelId="{AF7DEED5-8FCC-4E2E-A484-0DBBAA31CFD1}" type="sibTrans" cxnId="{E3823861-8C61-4210-8219-0048DB4E047A}">
      <dgm:prSet/>
      <dgm:spPr/>
      <dgm:t>
        <a:bodyPr/>
        <a:lstStyle/>
        <a:p>
          <a:endParaRPr lang="bs-Latn-BA"/>
        </a:p>
      </dgm:t>
    </dgm:pt>
    <dgm:pt modelId="{71A05A26-A010-43E7-9B1B-B8C119DCD54F}">
      <dgm:prSet/>
      <dgm:spPr/>
      <dgm:t>
        <a:bodyPr/>
        <a:lstStyle/>
        <a:p>
          <a:pPr rtl="0"/>
          <a:r>
            <a:rPr lang="hr-HR" smtClean="0"/>
            <a:t>društvena reakcija organizovanog društva (organizovana i institucionalizovana reakcija), definisana krivičnim normama - „kaznena reakcija“ (</a:t>
          </a:r>
          <a:r>
            <a:rPr lang="hr-HR" i="1" smtClean="0"/>
            <a:t>ius puniendi</a:t>
          </a:r>
          <a:r>
            <a:rPr lang="hr-HR" smtClean="0"/>
            <a:t>)</a:t>
          </a:r>
          <a:endParaRPr lang="bs-Latn-BA"/>
        </a:p>
      </dgm:t>
    </dgm:pt>
    <dgm:pt modelId="{4DDE503D-ED8D-4E4C-B3DC-85D65E1A6F83}" type="parTrans" cxnId="{7B69EFF2-BA61-4A0E-B929-947241AC1E38}">
      <dgm:prSet/>
      <dgm:spPr/>
      <dgm:t>
        <a:bodyPr/>
        <a:lstStyle/>
        <a:p>
          <a:endParaRPr lang="bs-Latn-BA"/>
        </a:p>
      </dgm:t>
    </dgm:pt>
    <dgm:pt modelId="{ED2A6154-C9F6-4324-8165-E00CCB1EC97E}" type="sibTrans" cxnId="{7B69EFF2-BA61-4A0E-B929-947241AC1E38}">
      <dgm:prSet/>
      <dgm:spPr/>
      <dgm:t>
        <a:bodyPr/>
        <a:lstStyle/>
        <a:p>
          <a:endParaRPr lang="bs-Latn-BA"/>
        </a:p>
      </dgm:t>
    </dgm:pt>
    <dgm:pt modelId="{699B3916-A348-41B6-8EB4-0388C1752AC8}" type="pres">
      <dgm:prSet presAssocID="{59502FC5-6DB6-41E4-B155-F2374B1CABCC}" presName="Name0" presStyleCnt="0">
        <dgm:presLayoutVars>
          <dgm:dir/>
          <dgm:resizeHandles val="exact"/>
        </dgm:presLayoutVars>
      </dgm:prSet>
      <dgm:spPr/>
    </dgm:pt>
    <dgm:pt modelId="{231EB661-77E8-4AB0-8456-DF18C052FA28}" type="pres">
      <dgm:prSet presAssocID="{59502FC5-6DB6-41E4-B155-F2374B1CABCC}" presName="fgShape" presStyleLbl="fgShp" presStyleIdx="0" presStyleCnt="1"/>
      <dgm:spPr/>
    </dgm:pt>
    <dgm:pt modelId="{2A682543-C137-42E8-8364-8AF8ADAB0482}" type="pres">
      <dgm:prSet presAssocID="{59502FC5-6DB6-41E4-B155-F2374B1CABCC}" presName="linComp" presStyleCnt="0"/>
      <dgm:spPr/>
    </dgm:pt>
    <dgm:pt modelId="{5EBB0071-A063-4140-AD60-DA2B66E3D847}" type="pres">
      <dgm:prSet presAssocID="{C4437B74-C90E-45C8-A2D7-1BA97605EC0C}" presName="compNode" presStyleCnt="0"/>
      <dgm:spPr/>
    </dgm:pt>
    <dgm:pt modelId="{C12ACAF1-E0E5-4830-82E9-E3BF9F792083}" type="pres">
      <dgm:prSet presAssocID="{C4437B74-C90E-45C8-A2D7-1BA97605EC0C}" presName="bkgdShape" presStyleLbl="node1" presStyleIdx="0" presStyleCnt="2"/>
      <dgm:spPr/>
    </dgm:pt>
    <dgm:pt modelId="{E0BA2E30-B044-4D7A-B1CB-23AC59824324}" type="pres">
      <dgm:prSet presAssocID="{C4437B74-C90E-45C8-A2D7-1BA97605EC0C}" presName="nodeTx" presStyleLbl="node1" presStyleIdx="0" presStyleCnt="2">
        <dgm:presLayoutVars>
          <dgm:bulletEnabled val="1"/>
        </dgm:presLayoutVars>
      </dgm:prSet>
      <dgm:spPr/>
    </dgm:pt>
    <dgm:pt modelId="{6DA67CFF-91CB-44E7-B416-3F8A1AB74972}" type="pres">
      <dgm:prSet presAssocID="{C4437B74-C90E-45C8-A2D7-1BA97605EC0C}" presName="invisiNode" presStyleLbl="node1" presStyleIdx="0" presStyleCnt="2"/>
      <dgm:spPr/>
    </dgm:pt>
    <dgm:pt modelId="{ECE34213-DE53-4B88-AE1C-894B09699E4E}" type="pres">
      <dgm:prSet presAssocID="{C4437B74-C90E-45C8-A2D7-1BA97605EC0C}" presName="imagNode" presStyleLbl="fgImgPlace1" presStyleIdx="0" presStyleCnt="2"/>
      <dgm:spPr/>
    </dgm:pt>
    <dgm:pt modelId="{4A6D6528-A918-4634-A6F6-6662E9E00849}" type="pres">
      <dgm:prSet presAssocID="{AF7DEED5-8FCC-4E2E-A484-0DBBAA31CFD1}" presName="sibTrans" presStyleLbl="sibTrans2D1" presStyleIdx="0" presStyleCnt="0"/>
      <dgm:spPr/>
    </dgm:pt>
    <dgm:pt modelId="{E5B15DB6-9C7E-4950-A766-B5B96BF8F3B9}" type="pres">
      <dgm:prSet presAssocID="{71A05A26-A010-43E7-9B1B-B8C119DCD54F}" presName="compNode" presStyleCnt="0"/>
      <dgm:spPr/>
    </dgm:pt>
    <dgm:pt modelId="{5D41D862-83FF-4DD1-B1F3-51D04D5D1A5A}" type="pres">
      <dgm:prSet presAssocID="{71A05A26-A010-43E7-9B1B-B8C119DCD54F}" presName="bkgdShape" presStyleLbl="node1" presStyleIdx="1" presStyleCnt="2"/>
      <dgm:spPr/>
    </dgm:pt>
    <dgm:pt modelId="{63442C21-161A-487E-B97F-2F5110A0109A}" type="pres">
      <dgm:prSet presAssocID="{71A05A26-A010-43E7-9B1B-B8C119DCD54F}" presName="nodeTx" presStyleLbl="node1" presStyleIdx="1" presStyleCnt="2">
        <dgm:presLayoutVars>
          <dgm:bulletEnabled val="1"/>
        </dgm:presLayoutVars>
      </dgm:prSet>
      <dgm:spPr/>
    </dgm:pt>
    <dgm:pt modelId="{8E1A2A62-D04C-4621-BE02-54DECE716325}" type="pres">
      <dgm:prSet presAssocID="{71A05A26-A010-43E7-9B1B-B8C119DCD54F}" presName="invisiNode" presStyleLbl="node1" presStyleIdx="1" presStyleCnt="2"/>
      <dgm:spPr/>
    </dgm:pt>
    <dgm:pt modelId="{987EE130-986D-4422-9023-402CF26CF671}" type="pres">
      <dgm:prSet presAssocID="{71A05A26-A010-43E7-9B1B-B8C119DCD54F}" presName="imagNode" presStyleLbl="fgImgPlace1" presStyleIdx="1" presStyleCnt="2"/>
      <dgm:spPr/>
    </dgm:pt>
  </dgm:ptLst>
  <dgm:cxnLst>
    <dgm:cxn modelId="{DB8D8B67-3AF6-49A7-8FC3-9C8B4F256AF5}" type="presOf" srcId="{C4437B74-C90E-45C8-A2D7-1BA97605EC0C}" destId="{C12ACAF1-E0E5-4830-82E9-E3BF9F792083}" srcOrd="0" destOrd="0" presId="urn:microsoft.com/office/officeart/2005/8/layout/hList7"/>
    <dgm:cxn modelId="{7B69EFF2-BA61-4A0E-B929-947241AC1E38}" srcId="{59502FC5-6DB6-41E4-B155-F2374B1CABCC}" destId="{71A05A26-A010-43E7-9B1B-B8C119DCD54F}" srcOrd="1" destOrd="0" parTransId="{4DDE503D-ED8D-4E4C-B3DC-85D65E1A6F83}" sibTransId="{ED2A6154-C9F6-4324-8165-E00CCB1EC97E}"/>
    <dgm:cxn modelId="{F6AF2DD7-1F56-4A2C-8E76-AA0E006444E2}" type="presOf" srcId="{AF7DEED5-8FCC-4E2E-A484-0DBBAA31CFD1}" destId="{4A6D6528-A918-4634-A6F6-6662E9E00849}" srcOrd="0" destOrd="0" presId="urn:microsoft.com/office/officeart/2005/8/layout/hList7"/>
    <dgm:cxn modelId="{C1D180D0-2FE4-4BDA-B161-B94A7CC361FE}" type="presOf" srcId="{59502FC5-6DB6-41E4-B155-F2374B1CABCC}" destId="{699B3916-A348-41B6-8EB4-0388C1752AC8}" srcOrd="0" destOrd="0" presId="urn:microsoft.com/office/officeart/2005/8/layout/hList7"/>
    <dgm:cxn modelId="{E3823861-8C61-4210-8219-0048DB4E047A}" srcId="{59502FC5-6DB6-41E4-B155-F2374B1CABCC}" destId="{C4437B74-C90E-45C8-A2D7-1BA97605EC0C}" srcOrd="0" destOrd="0" parTransId="{9209E434-748C-4B67-9B8F-E1EF6CCF1AC1}" sibTransId="{AF7DEED5-8FCC-4E2E-A484-0DBBAA31CFD1}"/>
    <dgm:cxn modelId="{04CE78CE-0BAC-479F-BF59-60EB9C780FD4}" type="presOf" srcId="{71A05A26-A010-43E7-9B1B-B8C119DCD54F}" destId="{63442C21-161A-487E-B97F-2F5110A0109A}" srcOrd="1" destOrd="0" presId="urn:microsoft.com/office/officeart/2005/8/layout/hList7"/>
    <dgm:cxn modelId="{0FCA5C80-5D32-4DD2-A3D4-254E4C08903C}" type="presOf" srcId="{C4437B74-C90E-45C8-A2D7-1BA97605EC0C}" destId="{E0BA2E30-B044-4D7A-B1CB-23AC59824324}" srcOrd="1" destOrd="0" presId="urn:microsoft.com/office/officeart/2005/8/layout/hList7"/>
    <dgm:cxn modelId="{746E58B4-D36A-4FDF-AF5D-834DEF237D37}" type="presOf" srcId="{71A05A26-A010-43E7-9B1B-B8C119DCD54F}" destId="{5D41D862-83FF-4DD1-B1F3-51D04D5D1A5A}" srcOrd="0" destOrd="0" presId="urn:microsoft.com/office/officeart/2005/8/layout/hList7"/>
    <dgm:cxn modelId="{C2BC9457-1546-43FC-A2CA-15B3D82A1072}" type="presParOf" srcId="{699B3916-A348-41B6-8EB4-0388C1752AC8}" destId="{231EB661-77E8-4AB0-8456-DF18C052FA28}" srcOrd="0" destOrd="0" presId="urn:microsoft.com/office/officeart/2005/8/layout/hList7"/>
    <dgm:cxn modelId="{404B19FD-0417-467F-A0E8-133FD9B86AEA}" type="presParOf" srcId="{699B3916-A348-41B6-8EB4-0388C1752AC8}" destId="{2A682543-C137-42E8-8364-8AF8ADAB0482}" srcOrd="1" destOrd="0" presId="urn:microsoft.com/office/officeart/2005/8/layout/hList7"/>
    <dgm:cxn modelId="{497C4514-1802-432C-A7D4-1FECEA546AC6}" type="presParOf" srcId="{2A682543-C137-42E8-8364-8AF8ADAB0482}" destId="{5EBB0071-A063-4140-AD60-DA2B66E3D847}" srcOrd="0" destOrd="0" presId="urn:microsoft.com/office/officeart/2005/8/layout/hList7"/>
    <dgm:cxn modelId="{1B00BF24-9057-4B86-A50D-E94D88BC6C16}" type="presParOf" srcId="{5EBB0071-A063-4140-AD60-DA2B66E3D847}" destId="{C12ACAF1-E0E5-4830-82E9-E3BF9F792083}" srcOrd="0" destOrd="0" presId="urn:microsoft.com/office/officeart/2005/8/layout/hList7"/>
    <dgm:cxn modelId="{1EB46C7B-4254-466C-A296-FFA6E7716DC5}" type="presParOf" srcId="{5EBB0071-A063-4140-AD60-DA2B66E3D847}" destId="{E0BA2E30-B044-4D7A-B1CB-23AC59824324}" srcOrd="1" destOrd="0" presId="urn:microsoft.com/office/officeart/2005/8/layout/hList7"/>
    <dgm:cxn modelId="{909534DB-E042-47EB-A432-4FA9DDECD2E3}" type="presParOf" srcId="{5EBB0071-A063-4140-AD60-DA2B66E3D847}" destId="{6DA67CFF-91CB-44E7-B416-3F8A1AB74972}" srcOrd="2" destOrd="0" presId="urn:microsoft.com/office/officeart/2005/8/layout/hList7"/>
    <dgm:cxn modelId="{782F2FBF-41FD-4486-94A5-7146A39E9D88}" type="presParOf" srcId="{5EBB0071-A063-4140-AD60-DA2B66E3D847}" destId="{ECE34213-DE53-4B88-AE1C-894B09699E4E}" srcOrd="3" destOrd="0" presId="urn:microsoft.com/office/officeart/2005/8/layout/hList7"/>
    <dgm:cxn modelId="{E9821C9F-8B50-433F-95F6-B05F56EE68B2}" type="presParOf" srcId="{2A682543-C137-42E8-8364-8AF8ADAB0482}" destId="{4A6D6528-A918-4634-A6F6-6662E9E00849}" srcOrd="1" destOrd="0" presId="urn:microsoft.com/office/officeart/2005/8/layout/hList7"/>
    <dgm:cxn modelId="{208EDF29-FDCA-460B-AAA6-E25BB6E8DA08}" type="presParOf" srcId="{2A682543-C137-42E8-8364-8AF8ADAB0482}" destId="{E5B15DB6-9C7E-4950-A766-B5B96BF8F3B9}" srcOrd="2" destOrd="0" presId="urn:microsoft.com/office/officeart/2005/8/layout/hList7"/>
    <dgm:cxn modelId="{616F6230-A95F-4C63-9895-4EF9AE9F8626}" type="presParOf" srcId="{E5B15DB6-9C7E-4950-A766-B5B96BF8F3B9}" destId="{5D41D862-83FF-4DD1-B1F3-51D04D5D1A5A}" srcOrd="0" destOrd="0" presId="urn:microsoft.com/office/officeart/2005/8/layout/hList7"/>
    <dgm:cxn modelId="{20716A2B-816A-4387-AA27-D4D64BDAD4A1}" type="presParOf" srcId="{E5B15DB6-9C7E-4950-A766-B5B96BF8F3B9}" destId="{63442C21-161A-487E-B97F-2F5110A0109A}" srcOrd="1" destOrd="0" presId="urn:microsoft.com/office/officeart/2005/8/layout/hList7"/>
    <dgm:cxn modelId="{BC4D94E4-C0D5-4D09-A360-604040B27336}" type="presParOf" srcId="{E5B15DB6-9C7E-4950-A766-B5B96BF8F3B9}" destId="{8E1A2A62-D04C-4621-BE02-54DECE716325}" srcOrd="2" destOrd="0" presId="urn:microsoft.com/office/officeart/2005/8/layout/hList7"/>
    <dgm:cxn modelId="{64E8193A-8F8E-4A26-B1D8-922ED9881200}" type="presParOf" srcId="{E5B15DB6-9C7E-4950-A766-B5B96BF8F3B9}" destId="{987EE130-986D-4422-9023-402CF26CF67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2C1503-B83A-4F63-A4DF-2C93A0796577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s-Latn-BA"/>
        </a:p>
      </dgm:t>
    </dgm:pt>
    <dgm:pt modelId="{26EADB80-3B1E-44D5-BFE5-93B11F1F33DB}">
      <dgm:prSet/>
      <dgm:spPr/>
      <dgm:t>
        <a:bodyPr/>
        <a:lstStyle/>
        <a:p>
          <a:pPr rtl="0"/>
          <a:r>
            <a:rPr lang="bs-Latn-BA" dirty="0" smtClean="0"/>
            <a:t>princip zakonitosti</a:t>
          </a:r>
          <a:endParaRPr lang="bs-Latn-BA" dirty="0"/>
        </a:p>
      </dgm:t>
    </dgm:pt>
    <dgm:pt modelId="{C9FF7BF1-B610-4BE4-B744-1796C6E4B03C}" type="parTrans" cxnId="{0F55A9A5-5116-483A-9048-C93869E1F8ED}">
      <dgm:prSet/>
      <dgm:spPr/>
      <dgm:t>
        <a:bodyPr/>
        <a:lstStyle/>
        <a:p>
          <a:endParaRPr lang="bs-Latn-BA"/>
        </a:p>
      </dgm:t>
    </dgm:pt>
    <dgm:pt modelId="{BBC70FA5-0B1A-4E1F-8B3D-626EC082A632}" type="sibTrans" cxnId="{0F55A9A5-5116-483A-9048-C93869E1F8ED}">
      <dgm:prSet/>
      <dgm:spPr/>
      <dgm:t>
        <a:bodyPr/>
        <a:lstStyle/>
        <a:p>
          <a:endParaRPr lang="bs-Latn-BA"/>
        </a:p>
      </dgm:t>
    </dgm:pt>
    <dgm:pt modelId="{4F2C8778-4336-4404-926A-67A45F75567E}">
      <dgm:prSet/>
      <dgm:spPr/>
      <dgm:t>
        <a:bodyPr/>
        <a:lstStyle/>
        <a:p>
          <a:pPr rtl="0"/>
          <a:r>
            <a:rPr lang="bs-Latn-BA" dirty="0" smtClean="0"/>
            <a:t>razvoj krivičnog prava</a:t>
          </a:r>
          <a:endParaRPr lang="bs-Latn-BA" dirty="0"/>
        </a:p>
      </dgm:t>
    </dgm:pt>
    <dgm:pt modelId="{1996CA67-059E-4136-BF4C-8A9F9B8C7CDF}" type="parTrans" cxnId="{8A098D75-B2A2-4DE5-8109-2A7B4AB000B0}">
      <dgm:prSet/>
      <dgm:spPr/>
      <dgm:t>
        <a:bodyPr/>
        <a:lstStyle/>
        <a:p>
          <a:endParaRPr lang="bs-Latn-BA"/>
        </a:p>
      </dgm:t>
    </dgm:pt>
    <dgm:pt modelId="{B2627626-7265-4B63-A46E-8B4B8B2D8FFC}" type="sibTrans" cxnId="{8A098D75-B2A2-4DE5-8109-2A7B4AB000B0}">
      <dgm:prSet/>
      <dgm:spPr/>
      <dgm:t>
        <a:bodyPr/>
        <a:lstStyle/>
        <a:p>
          <a:endParaRPr lang="bs-Latn-BA"/>
        </a:p>
      </dgm:t>
    </dgm:pt>
    <dgm:pt modelId="{C0731424-D0B5-4E1A-94C0-B9EF4BA8910B}">
      <dgm:prSet/>
      <dgm:spPr/>
      <dgm:t>
        <a:bodyPr/>
        <a:lstStyle/>
        <a:p>
          <a:pPr rtl="0"/>
          <a:r>
            <a:rPr lang="bs-Latn-BA" dirty="0" smtClean="0"/>
            <a:t>pretpostavke kažnjavanja </a:t>
          </a:r>
          <a:endParaRPr lang="bs-Latn-BA" dirty="0"/>
        </a:p>
      </dgm:t>
    </dgm:pt>
    <dgm:pt modelId="{7087A4E2-40B7-4437-9CCE-B49B3C50CE21}" type="parTrans" cxnId="{A0557A4D-61AB-450C-9F20-97BFC8BC2DDD}">
      <dgm:prSet/>
      <dgm:spPr/>
      <dgm:t>
        <a:bodyPr/>
        <a:lstStyle/>
        <a:p>
          <a:endParaRPr lang="bs-Latn-BA"/>
        </a:p>
      </dgm:t>
    </dgm:pt>
    <dgm:pt modelId="{D0EA44B3-311D-4E96-A613-4C74B2720E77}" type="sibTrans" cxnId="{A0557A4D-61AB-450C-9F20-97BFC8BC2DDD}">
      <dgm:prSet/>
      <dgm:spPr/>
      <dgm:t>
        <a:bodyPr/>
        <a:lstStyle/>
        <a:p>
          <a:endParaRPr lang="bs-Latn-BA"/>
        </a:p>
      </dgm:t>
    </dgm:pt>
    <dgm:pt modelId="{EFDB2C27-84DC-4106-902D-36E2B1A0D4BA}">
      <dgm:prSet/>
      <dgm:spPr/>
      <dgm:t>
        <a:bodyPr/>
        <a:lstStyle/>
        <a:p>
          <a:pPr rtl="0"/>
          <a:r>
            <a:rPr lang="bs-Latn-BA" dirty="0" smtClean="0"/>
            <a:t>ublažavanje kazni</a:t>
          </a:r>
          <a:endParaRPr lang="bs-Latn-BA" dirty="0"/>
        </a:p>
      </dgm:t>
    </dgm:pt>
    <dgm:pt modelId="{AD9A0DC9-A763-4274-8706-9D87E7F942DF}" type="parTrans" cxnId="{47C0FB21-CA90-4A1E-8843-D525DED7BD44}">
      <dgm:prSet/>
      <dgm:spPr/>
      <dgm:t>
        <a:bodyPr/>
        <a:lstStyle/>
        <a:p>
          <a:endParaRPr lang="bs-Latn-BA"/>
        </a:p>
      </dgm:t>
    </dgm:pt>
    <dgm:pt modelId="{FE3D0767-5576-4589-B20A-72467B9A5A66}" type="sibTrans" cxnId="{47C0FB21-CA90-4A1E-8843-D525DED7BD44}">
      <dgm:prSet/>
      <dgm:spPr/>
      <dgm:t>
        <a:bodyPr/>
        <a:lstStyle/>
        <a:p>
          <a:endParaRPr lang="bs-Latn-BA"/>
        </a:p>
      </dgm:t>
    </dgm:pt>
    <dgm:pt modelId="{50C8051E-6F98-4F17-97C2-53FD47B49241}" type="pres">
      <dgm:prSet presAssocID="{1C2C1503-B83A-4F63-A4DF-2C93A079657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FFE67537-7944-4DF2-B710-990BAF674F44}" type="pres">
      <dgm:prSet presAssocID="{1C2C1503-B83A-4F63-A4DF-2C93A0796577}" presName="fgShape" presStyleLbl="fgShp" presStyleIdx="0" presStyleCnt="1"/>
      <dgm:spPr/>
    </dgm:pt>
    <dgm:pt modelId="{A89953B2-FFEF-4AB6-8B8E-C97DA282B76E}" type="pres">
      <dgm:prSet presAssocID="{1C2C1503-B83A-4F63-A4DF-2C93A0796577}" presName="linComp" presStyleCnt="0"/>
      <dgm:spPr/>
    </dgm:pt>
    <dgm:pt modelId="{039C7EC7-3D0C-4674-9C74-ED6A3C88DEC5}" type="pres">
      <dgm:prSet presAssocID="{26EADB80-3B1E-44D5-BFE5-93B11F1F33DB}" presName="compNode" presStyleCnt="0"/>
      <dgm:spPr/>
    </dgm:pt>
    <dgm:pt modelId="{8C96FD99-622D-4EFC-9992-E8A5DB82F779}" type="pres">
      <dgm:prSet presAssocID="{26EADB80-3B1E-44D5-BFE5-93B11F1F33DB}" presName="bkgdShape" presStyleLbl="node1" presStyleIdx="0" presStyleCnt="4"/>
      <dgm:spPr/>
      <dgm:t>
        <a:bodyPr/>
        <a:lstStyle/>
        <a:p>
          <a:endParaRPr lang="bs-Latn-BA"/>
        </a:p>
      </dgm:t>
    </dgm:pt>
    <dgm:pt modelId="{939E2FE3-E022-408D-8762-584D60F984F7}" type="pres">
      <dgm:prSet presAssocID="{26EADB80-3B1E-44D5-BFE5-93B11F1F33DB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4C943D9-4DAC-4D05-B2D1-F6905A28AB98}" type="pres">
      <dgm:prSet presAssocID="{26EADB80-3B1E-44D5-BFE5-93B11F1F33DB}" presName="invisiNode" presStyleLbl="node1" presStyleIdx="0" presStyleCnt="4"/>
      <dgm:spPr/>
    </dgm:pt>
    <dgm:pt modelId="{F547CA6C-497D-4C89-B2D0-626A661BF0FF}" type="pres">
      <dgm:prSet presAssocID="{26EADB80-3B1E-44D5-BFE5-93B11F1F33DB}" presName="imagNode" presStyleLbl="fgImgPlace1" presStyleIdx="0" presStyleCnt="4"/>
      <dgm:spPr/>
    </dgm:pt>
    <dgm:pt modelId="{EBE8F6A2-20E7-429F-9200-E12148AE062E}" type="pres">
      <dgm:prSet presAssocID="{BBC70FA5-0B1A-4E1F-8B3D-626EC082A632}" presName="sibTrans" presStyleLbl="sibTrans2D1" presStyleIdx="0" presStyleCnt="0"/>
      <dgm:spPr/>
      <dgm:t>
        <a:bodyPr/>
        <a:lstStyle/>
        <a:p>
          <a:endParaRPr lang="bs-Latn-BA"/>
        </a:p>
      </dgm:t>
    </dgm:pt>
    <dgm:pt modelId="{1C9AF372-65B1-4FEA-8ADA-5D6FE5F15584}" type="pres">
      <dgm:prSet presAssocID="{4F2C8778-4336-4404-926A-67A45F75567E}" presName="compNode" presStyleCnt="0"/>
      <dgm:spPr/>
    </dgm:pt>
    <dgm:pt modelId="{AFBA6C66-B33A-4F20-B891-522A3761375A}" type="pres">
      <dgm:prSet presAssocID="{4F2C8778-4336-4404-926A-67A45F75567E}" presName="bkgdShape" presStyleLbl="node1" presStyleIdx="1" presStyleCnt="4"/>
      <dgm:spPr/>
      <dgm:t>
        <a:bodyPr/>
        <a:lstStyle/>
        <a:p>
          <a:endParaRPr lang="bs-Latn-BA"/>
        </a:p>
      </dgm:t>
    </dgm:pt>
    <dgm:pt modelId="{58D29CEE-5F7C-4909-BA94-05EB788EDB46}" type="pres">
      <dgm:prSet presAssocID="{4F2C8778-4336-4404-926A-67A45F75567E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D2C16DB-F7BF-4388-8C3C-DE1FE9D38828}" type="pres">
      <dgm:prSet presAssocID="{4F2C8778-4336-4404-926A-67A45F75567E}" presName="invisiNode" presStyleLbl="node1" presStyleIdx="1" presStyleCnt="4"/>
      <dgm:spPr/>
    </dgm:pt>
    <dgm:pt modelId="{A0F00B71-87F6-44DF-B204-7A092AFE119F}" type="pres">
      <dgm:prSet presAssocID="{4F2C8778-4336-4404-926A-67A45F75567E}" presName="imagNode" presStyleLbl="fgImgPlace1" presStyleIdx="1" presStyleCnt="4"/>
      <dgm:spPr/>
    </dgm:pt>
    <dgm:pt modelId="{45E6C54A-D111-4EEC-ABD6-1C5B4807B366}" type="pres">
      <dgm:prSet presAssocID="{B2627626-7265-4B63-A46E-8B4B8B2D8FFC}" presName="sibTrans" presStyleLbl="sibTrans2D1" presStyleIdx="0" presStyleCnt="0"/>
      <dgm:spPr/>
      <dgm:t>
        <a:bodyPr/>
        <a:lstStyle/>
        <a:p>
          <a:endParaRPr lang="bs-Latn-BA"/>
        </a:p>
      </dgm:t>
    </dgm:pt>
    <dgm:pt modelId="{696FF667-E2F1-4856-8190-71BCE0A055BC}" type="pres">
      <dgm:prSet presAssocID="{C0731424-D0B5-4E1A-94C0-B9EF4BA8910B}" presName="compNode" presStyleCnt="0"/>
      <dgm:spPr/>
    </dgm:pt>
    <dgm:pt modelId="{9A631879-FE16-4EAE-9E0E-C5CD738996FE}" type="pres">
      <dgm:prSet presAssocID="{C0731424-D0B5-4E1A-94C0-B9EF4BA8910B}" presName="bkgdShape" presStyleLbl="node1" presStyleIdx="2" presStyleCnt="4"/>
      <dgm:spPr/>
      <dgm:t>
        <a:bodyPr/>
        <a:lstStyle/>
        <a:p>
          <a:endParaRPr lang="bs-Latn-BA"/>
        </a:p>
      </dgm:t>
    </dgm:pt>
    <dgm:pt modelId="{D4A1B49E-2531-4D76-95FC-2E0C30830711}" type="pres">
      <dgm:prSet presAssocID="{C0731424-D0B5-4E1A-94C0-B9EF4BA8910B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8316E18A-3542-413E-9360-66507F92F313}" type="pres">
      <dgm:prSet presAssocID="{C0731424-D0B5-4E1A-94C0-B9EF4BA8910B}" presName="invisiNode" presStyleLbl="node1" presStyleIdx="2" presStyleCnt="4"/>
      <dgm:spPr/>
    </dgm:pt>
    <dgm:pt modelId="{3EBBFA66-7CD4-4EDA-92C5-AB0336F4C112}" type="pres">
      <dgm:prSet presAssocID="{C0731424-D0B5-4E1A-94C0-B9EF4BA8910B}" presName="imagNode" presStyleLbl="fgImgPlace1" presStyleIdx="2" presStyleCnt="4"/>
      <dgm:spPr/>
    </dgm:pt>
    <dgm:pt modelId="{FAB1F958-2647-4442-B9F8-34BFB036380E}" type="pres">
      <dgm:prSet presAssocID="{D0EA44B3-311D-4E96-A613-4C74B2720E77}" presName="sibTrans" presStyleLbl="sibTrans2D1" presStyleIdx="0" presStyleCnt="0"/>
      <dgm:spPr/>
      <dgm:t>
        <a:bodyPr/>
        <a:lstStyle/>
        <a:p>
          <a:endParaRPr lang="bs-Latn-BA"/>
        </a:p>
      </dgm:t>
    </dgm:pt>
    <dgm:pt modelId="{C5778450-E015-458F-8047-905A4ACC02A8}" type="pres">
      <dgm:prSet presAssocID="{EFDB2C27-84DC-4106-902D-36E2B1A0D4BA}" presName="compNode" presStyleCnt="0"/>
      <dgm:spPr/>
    </dgm:pt>
    <dgm:pt modelId="{0CE936B8-49AA-4E53-B494-E812053F339E}" type="pres">
      <dgm:prSet presAssocID="{EFDB2C27-84DC-4106-902D-36E2B1A0D4BA}" presName="bkgdShape" presStyleLbl="node1" presStyleIdx="3" presStyleCnt="4"/>
      <dgm:spPr/>
      <dgm:t>
        <a:bodyPr/>
        <a:lstStyle/>
        <a:p>
          <a:endParaRPr lang="bs-Latn-BA"/>
        </a:p>
      </dgm:t>
    </dgm:pt>
    <dgm:pt modelId="{1D3B17D5-FB88-4B62-9FC6-94D690CD471E}" type="pres">
      <dgm:prSet presAssocID="{EFDB2C27-84DC-4106-902D-36E2B1A0D4B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86AFD079-534B-4F87-B0E9-57FBD15E5273}" type="pres">
      <dgm:prSet presAssocID="{EFDB2C27-84DC-4106-902D-36E2B1A0D4BA}" presName="invisiNode" presStyleLbl="node1" presStyleIdx="3" presStyleCnt="4"/>
      <dgm:spPr/>
    </dgm:pt>
    <dgm:pt modelId="{CE6C8198-0BA4-475F-B822-B86D83FB61C1}" type="pres">
      <dgm:prSet presAssocID="{EFDB2C27-84DC-4106-902D-36E2B1A0D4BA}" presName="imagNode" presStyleLbl="fgImgPlace1" presStyleIdx="3" presStyleCnt="4"/>
      <dgm:spPr/>
    </dgm:pt>
  </dgm:ptLst>
  <dgm:cxnLst>
    <dgm:cxn modelId="{0F55A9A5-5116-483A-9048-C93869E1F8ED}" srcId="{1C2C1503-B83A-4F63-A4DF-2C93A0796577}" destId="{26EADB80-3B1E-44D5-BFE5-93B11F1F33DB}" srcOrd="0" destOrd="0" parTransId="{C9FF7BF1-B610-4BE4-B744-1796C6E4B03C}" sibTransId="{BBC70FA5-0B1A-4E1F-8B3D-626EC082A632}"/>
    <dgm:cxn modelId="{00C26FE1-8721-4D02-8AC4-46C066309C12}" type="presOf" srcId="{C0731424-D0B5-4E1A-94C0-B9EF4BA8910B}" destId="{D4A1B49E-2531-4D76-95FC-2E0C30830711}" srcOrd="1" destOrd="0" presId="urn:microsoft.com/office/officeart/2005/8/layout/hList7#1"/>
    <dgm:cxn modelId="{6C0403D7-F2EC-41B9-ACA7-E24E6101283E}" type="presOf" srcId="{26EADB80-3B1E-44D5-BFE5-93B11F1F33DB}" destId="{939E2FE3-E022-408D-8762-584D60F984F7}" srcOrd="1" destOrd="0" presId="urn:microsoft.com/office/officeart/2005/8/layout/hList7#1"/>
    <dgm:cxn modelId="{61313FC7-D4AF-4A9C-99C5-7C4CA931CC51}" type="presOf" srcId="{4F2C8778-4336-4404-926A-67A45F75567E}" destId="{AFBA6C66-B33A-4F20-B891-522A3761375A}" srcOrd="0" destOrd="0" presId="urn:microsoft.com/office/officeart/2005/8/layout/hList7#1"/>
    <dgm:cxn modelId="{5024D5C8-D26D-4706-9C9B-13540A1E8987}" type="presOf" srcId="{EFDB2C27-84DC-4106-902D-36E2B1A0D4BA}" destId="{1D3B17D5-FB88-4B62-9FC6-94D690CD471E}" srcOrd="1" destOrd="0" presId="urn:microsoft.com/office/officeart/2005/8/layout/hList7#1"/>
    <dgm:cxn modelId="{3F636A48-FCCB-4775-8DA6-84C8A1A88952}" type="presOf" srcId="{EFDB2C27-84DC-4106-902D-36E2B1A0D4BA}" destId="{0CE936B8-49AA-4E53-B494-E812053F339E}" srcOrd="0" destOrd="0" presId="urn:microsoft.com/office/officeart/2005/8/layout/hList7#1"/>
    <dgm:cxn modelId="{A0557A4D-61AB-450C-9F20-97BFC8BC2DDD}" srcId="{1C2C1503-B83A-4F63-A4DF-2C93A0796577}" destId="{C0731424-D0B5-4E1A-94C0-B9EF4BA8910B}" srcOrd="2" destOrd="0" parTransId="{7087A4E2-40B7-4437-9CCE-B49B3C50CE21}" sibTransId="{D0EA44B3-311D-4E96-A613-4C74B2720E77}"/>
    <dgm:cxn modelId="{8A098D75-B2A2-4DE5-8109-2A7B4AB000B0}" srcId="{1C2C1503-B83A-4F63-A4DF-2C93A0796577}" destId="{4F2C8778-4336-4404-926A-67A45F75567E}" srcOrd="1" destOrd="0" parTransId="{1996CA67-059E-4136-BF4C-8A9F9B8C7CDF}" sibTransId="{B2627626-7265-4B63-A46E-8B4B8B2D8FFC}"/>
    <dgm:cxn modelId="{9D3EAD51-D371-4D20-8308-BEDE225E6FF5}" type="presOf" srcId="{BBC70FA5-0B1A-4E1F-8B3D-626EC082A632}" destId="{EBE8F6A2-20E7-429F-9200-E12148AE062E}" srcOrd="0" destOrd="0" presId="urn:microsoft.com/office/officeart/2005/8/layout/hList7#1"/>
    <dgm:cxn modelId="{27DEBAC8-02BE-48A0-A1A8-24DE8BF66D12}" type="presOf" srcId="{4F2C8778-4336-4404-926A-67A45F75567E}" destId="{58D29CEE-5F7C-4909-BA94-05EB788EDB46}" srcOrd="1" destOrd="0" presId="urn:microsoft.com/office/officeart/2005/8/layout/hList7#1"/>
    <dgm:cxn modelId="{9F11BF90-7D54-4366-8854-245CA1E01A30}" type="presOf" srcId="{D0EA44B3-311D-4E96-A613-4C74B2720E77}" destId="{FAB1F958-2647-4442-B9F8-34BFB036380E}" srcOrd="0" destOrd="0" presId="urn:microsoft.com/office/officeart/2005/8/layout/hList7#1"/>
    <dgm:cxn modelId="{58BDF1C1-6562-4876-B225-E4A061A16252}" type="presOf" srcId="{C0731424-D0B5-4E1A-94C0-B9EF4BA8910B}" destId="{9A631879-FE16-4EAE-9E0E-C5CD738996FE}" srcOrd="0" destOrd="0" presId="urn:microsoft.com/office/officeart/2005/8/layout/hList7#1"/>
    <dgm:cxn modelId="{94D71B3A-2478-47FC-8FD7-70DBD953D8D0}" type="presOf" srcId="{B2627626-7265-4B63-A46E-8B4B8B2D8FFC}" destId="{45E6C54A-D111-4EEC-ABD6-1C5B4807B366}" srcOrd="0" destOrd="0" presId="urn:microsoft.com/office/officeart/2005/8/layout/hList7#1"/>
    <dgm:cxn modelId="{8851C191-B061-4804-AD2B-5972CC7CBAF4}" type="presOf" srcId="{26EADB80-3B1E-44D5-BFE5-93B11F1F33DB}" destId="{8C96FD99-622D-4EFC-9992-E8A5DB82F779}" srcOrd="0" destOrd="0" presId="urn:microsoft.com/office/officeart/2005/8/layout/hList7#1"/>
    <dgm:cxn modelId="{47C0FB21-CA90-4A1E-8843-D525DED7BD44}" srcId="{1C2C1503-B83A-4F63-A4DF-2C93A0796577}" destId="{EFDB2C27-84DC-4106-902D-36E2B1A0D4BA}" srcOrd="3" destOrd="0" parTransId="{AD9A0DC9-A763-4274-8706-9D87E7F942DF}" sibTransId="{FE3D0767-5576-4589-B20A-72467B9A5A66}"/>
    <dgm:cxn modelId="{67ACB441-58E9-41C5-BB64-24DC79E2226C}" type="presOf" srcId="{1C2C1503-B83A-4F63-A4DF-2C93A0796577}" destId="{50C8051E-6F98-4F17-97C2-53FD47B49241}" srcOrd="0" destOrd="0" presId="urn:microsoft.com/office/officeart/2005/8/layout/hList7#1"/>
    <dgm:cxn modelId="{19990F62-B788-40D5-9AFC-61590B7D638A}" type="presParOf" srcId="{50C8051E-6F98-4F17-97C2-53FD47B49241}" destId="{FFE67537-7944-4DF2-B710-990BAF674F44}" srcOrd="0" destOrd="0" presId="urn:microsoft.com/office/officeart/2005/8/layout/hList7#1"/>
    <dgm:cxn modelId="{47EC06DE-C439-4BF8-8E79-521A2D25248C}" type="presParOf" srcId="{50C8051E-6F98-4F17-97C2-53FD47B49241}" destId="{A89953B2-FFEF-4AB6-8B8E-C97DA282B76E}" srcOrd="1" destOrd="0" presId="urn:microsoft.com/office/officeart/2005/8/layout/hList7#1"/>
    <dgm:cxn modelId="{B94BC51F-B0F2-488F-ABFA-BB8BE67993A2}" type="presParOf" srcId="{A89953B2-FFEF-4AB6-8B8E-C97DA282B76E}" destId="{039C7EC7-3D0C-4674-9C74-ED6A3C88DEC5}" srcOrd="0" destOrd="0" presId="urn:microsoft.com/office/officeart/2005/8/layout/hList7#1"/>
    <dgm:cxn modelId="{2F4B13DD-5FD5-49D6-B443-CA8A430B6D87}" type="presParOf" srcId="{039C7EC7-3D0C-4674-9C74-ED6A3C88DEC5}" destId="{8C96FD99-622D-4EFC-9992-E8A5DB82F779}" srcOrd="0" destOrd="0" presId="urn:microsoft.com/office/officeart/2005/8/layout/hList7#1"/>
    <dgm:cxn modelId="{788E76E5-BC4B-46A9-97BE-23D0C0520928}" type="presParOf" srcId="{039C7EC7-3D0C-4674-9C74-ED6A3C88DEC5}" destId="{939E2FE3-E022-408D-8762-584D60F984F7}" srcOrd="1" destOrd="0" presId="urn:microsoft.com/office/officeart/2005/8/layout/hList7#1"/>
    <dgm:cxn modelId="{5964C54C-F843-4E71-A3B7-19DACDC025D5}" type="presParOf" srcId="{039C7EC7-3D0C-4674-9C74-ED6A3C88DEC5}" destId="{B4C943D9-4DAC-4D05-B2D1-F6905A28AB98}" srcOrd="2" destOrd="0" presId="urn:microsoft.com/office/officeart/2005/8/layout/hList7#1"/>
    <dgm:cxn modelId="{F14A9D49-6FD0-450E-BD72-A4DB01C988B2}" type="presParOf" srcId="{039C7EC7-3D0C-4674-9C74-ED6A3C88DEC5}" destId="{F547CA6C-497D-4C89-B2D0-626A661BF0FF}" srcOrd="3" destOrd="0" presId="urn:microsoft.com/office/officeart/2005/8/layout/hList7#1"/>
    <dgm:cxn modelId="{9C06B5A6-7537-42A0-A013-0BDDC8D7E9A6}" type="presParOf" srcId="{A89953B2-FFEF-4AB6-8B8E-C97DA282B76E}" destId="{EBE8F6A2-20E7-429F-9200-E12148AE062E}" srcOrd="1" destOrd="0" presId="urn:microsoft.com/office/officeart/2005/8/layout/hList7#1"/>
    <dgm:cxn modelId="{124B9AFA-93EE-4F6B-AE0A-2AB6CD725920}" type="presParOf" srcId="{A89953B2-FFEF-4AB6-8B8E-C97DA282B76E}" destId="{1C9AF372-65B1-4FEA-8ADA-5D6FE5F15584}" srcOrd="2" destOrd="0" presId="urn:microsoft.com/office/officeart/2005/8/layout/hList7#1"/>
    <dgm:cxn modelId="{7C649FB5-93A6-4D8E-BB41-5D38B19EEA2B}" type="presParOf" srcId="{1C9AF372-65B1-4FEA-8ADA-5D6FE5F15584}" destId="{AFBA6C66-B33A-4F20-B891-522A3761375A}" srcOrd="0" destOrd="0" presId="urn:microsoft.com/office/officeart/2005/8/layout/hList7#1"/>
    <dgm:cxn modelId="{1138CD13-DA91-4945-B987-0F32520680AD}" type="presParOf" srcId="{1C9AF372-65B1-4FEA-8ADA-5D6FE5F15584}" destId="{58D29CEE-5F7C-4909-BA94-05EB788EDB46}" srcOrd="1" destOrd="0" presId="urn:microsoft.com/office/officeart/2005/8/layout/hList7#1"/>
    <dgm:cxn modelId="{CF9F9961-49D0-4CC5-A90D-A89273770F2B}" type="presParOf" srcId="{1C9AF372-65B1-4FEA-8ADA-5D6FE5F15584}" destId="{BD2C16DB-F7BF-4388-8C3C-DE1FE9D38828}" srcOrd="2" destOrd="0" presId="urn:microsoft.com/office/officeart/2005/8/layout/hList7#1"/>
    <dgm:cxn modelId="{38B43279-E484-4EB7-8F9F-470F07194D08}" type="presParOf" srcId="{1C9AF372-65B1-4FEA-8ADA-5D6FE5F15584}" destId="{A0F00B71-87F6-44DF-B204-7A092AFE119F}" srcOrd="3" destOrd="0" presId="urn:microsoft.com/office/officeart/2005/8/layout/hList7#1"/>
    <dgm:cxn modelId="{C746F8BB-9989-4BAE-A31D-EEA875C208FC}" type="presParOf" srcId="{A89953B2-FFEF-4AB6-8B8E-C97DA282B76E}" destId="{45E6C54A-D111-4EEC-ABD6-1C5B4807B366}" srcOrd="3" destOrd="0" presId="urn:microsoft.com/office/officeart/2005/8/layout/hList7#1"/>
    <dgm:cxn modelId="{24E1ECDA-87CA-4A99-B26D-05AB2ADCA67D}" type="presParOf" srcId="{A89953B2-FFEF-4AB6-8B8E-C97DA282B76E}" destId="{696FF667-E2F1-4856-8190-71BCE0A055BC}" srcOrd="4" destOrd="0" presId="urn:microsoft.com/office/officeart/2005/8/layout/hList7#1"/>
    <dgm:cxn modelId="{61EE96A4-B49E-423F-9F9E-3279A11887FC}" type="presParOf" srcId="{696FF667-E2F1-4856-8190-71BCE0A055BC}" destId="{9A631879-FE16-4EAE-9E0E-C5CD738996FE}" srcOrd="0" destOrd="0" presId="urn:microsoft.com/office/officeart/2005/8/layout/hList7#1"/>
    <dgm:cxn modelId="{A8C4C39D-CAFF-4627-B59A-CE6E38D8944F}" type="presParOf" srcId="{696FF667-E2F1-4856-8190-71BCE0A055BC}" destId="{D4A1B49E-2531-4D76-95FC-2E0C30830711}" srcOrd="1" destOrd="0" presId="urn:microsoft.com/office/officeart/2005/8/layout/hList7#1"/>
    <dgm:cxn modelId="{6E1C7064-95EC-4789-A5DF-8CFAE373D82C}" type="presParOf" srcId="{696FF667-E2F1-4856-8190-71BCE0A055BC}" destId="{8316E18A-3542-413E-9360-66507F92F313}" srcOrd="2" destOrd="0" presId="urn:microsoft.com/office/officeart/2005/8/layout/hList7#1"/>
    <dgm:cxn modelId="{A785345D-4590-4075-AFE3-B11325103B36}" type="presParOf" srcId="{696FF667-E2F1-4856-8190-71BCE0A055BC}" destId="{3EBBFA66-7CD4-4EDA-92C5-AB0336F4C112}" srcOrd="3" destOrd="0" presId="urn:microsoft.com/office/officeart/2005/8/layout/hList7#1"/>
    <dgm:cxn modelId="{D53366C3-D2BE-4F03-9B5E-FFA5AD30DF90}" type="presParOf" srcId="{A89953B2-FFEF-4AB6-8B8E-C97DA282B76E}" destId="{FAB1F958-2647-4442-B9F8-34BFB036380E}" srcOrd="5" destOrd="0" presId="urn:microsoft.com/office/officeart/2005/8/layout/hList7#1"/>
    <dgm:cxn modelId="{B624A066-E1F4-468F-BC1F-AB05F81C2134}" type="presParOf" srcId="{A89953B2-FFEF-4AB6-8B8E-C97DA282B76E}" destId="{C5778450-E015-458F-8047-905A4ACC02A8}" srcOrd="6" destOrd="0" presId="urn:microsoft.com/office/officeart/2005/8/layout/hList7#1"/>
    <dgm:cxn modelId="{C2EB4E4F-A2A0-4F17-BDF2-88F8C781DA59}" type="presParOf" srcId="{C5778450-E015-458F-8047-905A4ACC02A8}" destId="{0CE936B8-49AA-4E53-B494-E812053F339E}" srcOrd="0" destOrd="0" presId="urn:microsoft.com/office/officeart/2005/8/layout/hList7#1"/>
    <dgm:cxn modelId="{AEE14C39-A365-4C91-BD89-508EE87E4D46}" type="presParOf" srcId="{C5778450-E015-458F-8047-905A4ACC02A8}" destId="{1D3B17D5-FB88-4B62-9FC6-94D690CD471E}" srcOrd="1" destOrd="0" presId="urn:microsoft.com/office/officeart/2005/8/layout/hList7#1"/>
    <dgm:cxn modelId="{5E59FCB6-E30D-45BC-94A5-18CA462539B6}" type="presParOf" srcId="{C5778450-E015-458F-8047-905A4ACC02A8}" destId="{86AFD079-534B-4F87-B0E9-57FBD15E5273}" srcOrd="2" destOrd="0" presId="urn:microsoft.com/office/officeart/2005/8/layout/hList7#1"/>
    <dgm:cxn modelId="{1F1216C5-B5A0-42C4-B9AA-1BC73FFC851E}" type="presParOf" srcId="{C5778450-E015-458F-8047-905A4ACC02A8}" destId="{CE6C8198-0BA4-475F-B822-B86D83FB61C1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8864BD-B1CA-407C-979F-29C4D605289F}" type="doc">
      <dgm:prSet loTypeId="urn:microsoft.com/office/officeart/2005/8/layout/hList7#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s-Latn-BA"/>
        </a:p>
      </dgm:t>
    </dgm:pt>
    <dgm:pt modelId="{9905EC53-67BB-41C5-98DB-DB03C4FC2456}">
      <dgm:prSet/>
      <dgm:spPr/>
      <dgm:t>
        <a:bodyPr/>
        <a:lstStyle/>
        <a:p>
          <a:pPr rtl="0"/>
          <a:r>
            <a:rPr lang="hr-HR" dirty="0" smtClean="0"/>
            <a:t>apstraktne kategorije</a:t>
          </a:r>
          <a:endParaRPr lang="bs-Latn-BA" dirty="0"/>
        </a:p>
      </dgm:t>
    </dgm:pt>
    <dgm:pt modelId="{A0FA34B5-EB9C-4881-B064-1A8245020C9E}" type="parTrans" cxnId="{10459D7C-98A8-40E5-BC15-AA6615AA3104}">
      <dgm:prSet/>
      <dgm:spPr/>
      <dgm:t>
        <a:bodyPr/>
        <a:lstStyle/>
        <a:p>
          <a:endParaRPr lang="bs-Latn-BA"/>
        </a:p>
      </dgm:t>
    </dgm:pt>
    <dgm:pt modelId="{DD495596-12C2-4ADE-8737-9BAD3A5BABD8}" type="sibTrans" cxnId="{10459D7C-98A8-40E5-BC15-AA6615AA3104}">
      <dgm:prSet/>
      <dgm:spPr/>
      <dgm:t>
        <a:bodyPr/>
        <a:lstStyle/>
        <a:p>
          <a:endParaRPr lang="bs-Latn-BA"/>
        </a:p>
      </dgm:t>
    </dgm:pt>
    <dgm:pt modelId="{3D24CF2E-64E3-4AF5-A401-95769E3A0F2F}">
      <dgm:prSet/>
      <dgm:spPr/>
      <dgm:t>
        <a:bodyPr/>
        <a:lstStyle/>
        <a:p>
          <a:pPr rtl="0"/>
          <a:r>
            <a:rPr lang="hr-HR" dirty="0" smtClean="0"/>
            <a:t>neuvažavanje bio-psihičkih i fizičkih karakteristika </a:t>
          </a:r>
          <a:endParaRPr lang="bs-Latn-BA" dirty="0"/>
        </a:p>
      </dgm:t>
    </dgm:pt>
    <dgm:pt modelId="{32216E6C-AC20-42C0-B414-4487B320B636}" type="parTrans" cxnId="{23E7B2E0-90E0-4DB1-A83D-3EBACD3368EA}">
      <dgm:prSet/>
      <dgm:spPr/>
      <dgm:t>
        <a:bodyPr/>
        <a:lstStyle/>
        <a:p>
          <a:endParaRPr lang="bs-Latn-BA"/>
        </a:p>
      </dgm:t>
    </dgm:pt>
    <dgm:pt modelId="{F88F5F26-786F-4806-8C5D-8A23E82A7853}" type="sibTrans" cxnId="{23E7B2E0-90E0-4DB1-A83D-3EBACD3368EA}">
      <dgm:prSet/>
      <dgm:spPr/>
      <dgm:t>
        <a:bodyPr/>
        <a:lstStyle/>
        <a:p>
          <a:endParaRPr lang="bs-Latn-BA"/>
        </a:p>
      </dgm:t>
    </dgm:pt>
    <dgm:pt modelId="{A687301F-1138-44D4-B2E5-E714E0943ED9}">
      <dgm:prSet/>
      <dgm:spPr/>
      <dgm:t>
        <a:bodyPr/>
        <a:lstStyle/>
        <a:p>
          <a:pPr rtl="0"/>
          <a:r>
            <a:rPr lang="hr-HR" dirty="0" smtClean="0"/>
            <a:t>princip apsolutno slobodne volje</a:t>
          </a:r>
          <a:endParaRPr lang="bs-Latn-BA" dirty="0"/>
        </a:p>
      </dgm:t>
    </dgm:pt>
    <dgm:pt modelId="{D1A58AD1-59AF-4200-B150-5D783C21FD48}" type="parTrans" cxnId="{7F5B1F4E-3D43-4089-8457-F2127003BF55}">
      <dgm:prSet/>
      <dgm:spPr/>
      <dgm:t>
        <a:bodyPr/>
        <a:lstStyle/>
        <a:p>
          <a:endParaRPr lang="bs-Latn-BA"/>
        </a:p>
      </dgm:t>
    </dgm:pt>
    <dgm:pt modelId="{3FBA2A39-F2AD-4991-B4A3-61711DD9EF02}" type="sibTrans" cxnId="{7F5B1F4E-3D43-4089-8457-F2127003BF55}">
      <dgm:prSet/>
      <dgm:spPr/>
      <dgm:t>
        <a:bodyPr/>
        <a:lstStyle/>
        <a:p>
          <a:endParaRPr lang="bs-Latn-BA"/>
        </a:p>
      </dgm:t>
    </dgm:pt>
    <dgm:pt modelId="{72709916-3C24-4535-B0F5-6341DDB8245F}">
      <dgm:prSet/>
      <dgm:spPr/>
      <dgm:t>
        <a:bodyPr/>
        <a:lstStyle/>
        <a:p>
          <a:pPr rtl="0"/>
          <a:r>
            <a:rPr lang="hr-HR" dirty="0" smtClean="0"/>
            <a:t>kazna mora biti srazmjerna učinjenom krivičnom djelu</a:t>
          </a:r>
          <a:endParaRPr lang="bs-Latn-BA" dirty="0"/>
        </a:p>
      </dgm:t>
    </dgm:pt>
    <dgm:pt modelId="{E455B89D-7889-4BE5-BD8B-5A7B47F80B26}" type="parTrans" cxnId="{41499847-6392-4711-953F-6433C527732D}">
      <dgm:prSet/>
      <dgm:spPr/>
      <dgm:t>
        <a:bodyPr/>
        <a:lstStyle/>
        <a:p>
          <a:endParaRPr lang="bs-Latn-BA"/>
        </a:p>
      </dgm:t>
    </dgm:pt>
    <dgm:pt modelId="{B2BEBE4A-8AB1-4DBD-B609-5D758C2189BD}" type="sibTrans" cxnId="{41499847-6392-4711-953F-6433C527732D}">
      <dgm:prSet/>
      <dgm:spPr/>
      <dgm:t>
        <a:bodyPr/>
        <a:lstStyle/>
        <a:p>
          <a:endParaRPr lang="bs-Latn-BA"/>
        </a:p>
      </dgm:t>
    </dgm:pt>
    <dgm:pt modelId="{92BAE439-127C-4397-8C76-28ED678D0C01}" type="pres">
      <dgm:prSet presAssocID="{098864BD-B1CA-407C-979F-29C4D605289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0167A6C0-6162-4E41-96B7-9BE54DAB09A0}" type="pres">
      <dgm:prSet presAssocID="{098864BD-B1CA-407C-979F-29C4D605289F}" presName="fgShape" presStyleLbl="fgShp" presStyleIdx="0" presStyleCnt="1"/>
      <dgm:spPr/>
    </dgm:pt>
    <dgm:pt modelId="{42E02D25-602F-4208-B442-24FDBD992E01}" type="pres">
      <dgm:prSet presAssocID="{098864BD-B1CA-407C-979F-29C4D605289F}" presName="linComp" presStyleCnt="0"/>
      <dgm:spPr/>
    </dgm:pt>
    <dgm:pt modelId="{9ABFE604-6C88-42F5-8CDC-0E73B5914FE1}" type="pres">
      <dgm:prSet presAssocID="{9905EC53-67BB-41C5-98DB-DB03C4FC2456}" presName="compNode" presStyleCnt="0"/>
      <dgm:spPr/>
    </dgm:pt>
    <dgm:pt modelId="{B2B720CA-A075-468A-81FF-72790408B42C}" type="pres">
      <dgm:prSet presAssocID="{9905EC53-67BB-41C5-98DB-DB03C4FC2456}" presName="bkgdShape" presStyleLbl="node1" presStyleIdx="0" presStyleCnt="4"/>
      <dgm:spPr/>
      <dgm:t>
        <a:bodyPr/>
        <a:lstStyle/>
        <a:p>
          <a:endParaRPr lang="bs-Latn-BA"/>
        </a:p>
      </dgm:t>
    </dgm:pt>
    <dgm:pt modelId="{E825AF24-A561-451A-9B09-1F3AAA25659B}" type="pres">
      <dgm:prSet presAssocID="{9905EC53-67BB-41C5-98DB-DB03C4FC2456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073C78E8-17EC-4B62-B232-1AB0678CE47A}" type="pres">
      <dgm:prSet presAssocID="{9905EC53-67BB-41C5-98DB-DB03C4FC2456}" presName="invisiNode" presStyleLbl="node1" presStyleIdx="0" presStyleCnt="4"/>
      <dgm:spPr/>
    </dgm:pt>
    <dgm:pt modelId="{737DD442-543B-4B53-82DB-F974BB7E1F64}" type="pres">
      <dgm:prSet presAssocID="{9905EC53-67BB-41C5-98DB-DB03C4FC2456}" presName="imagNode" presStyleLbl="fgImgPlace1" presStyleIdx="0" presStyleCnt="4"/>
      <dgm:spPr/>
    </dgm:pt>
    <dgm:pt modelId="{99508DE2-BE7B-44D9-9C5E-DF5F4442BF82}" type="pres">
      <dgm:prSet presAssocID="{DD495596-12C2-4ADE-8737-9BAD3A5BABD8}" presName="sibTrans" presStyleLbl="sibTrans2D1" presStyleIdx="0" presStyleCnt="0"/>
      <dgm:spPr/>
      <dgm:t>
        <a:bodyPr/>
        <a:lstStyle/>
        <a:p>
          <a:endParaRPr lang="bs-Latn-BA"/>
        </a:p>
      </dgm:t>
    </dgm:pt>
    <dgm:pt modelId="{1CBB6B21-4C51-49BD-B0B7-71249A25D558}" type="pres">
      <dgm:prSet presAssocID="{3D24CF2E-64E3-4AF5-A401-95769E3A0F2F}" presName="compNode" presStyleCnt="0"/>
      <dgm:spPr/>
    </dgm:pt>
    <dgm:pt modelId="{C4DDF89D-54F7-43FA-84C7-0DCEE44CC0EE}" type="pres">
      <dgm:prSet presAssocID="{3D24CF2E-64E3-4AF5-A401-95769E3A0F2F}" presName="bkgdShape" presStyleLbl="node1" presStyleIdx="1" presStyleCnt="4"/>
      <dgm:spPr/>
      <dgm:t>
        <a:bodyPr/>
        <a:lstStyle/>
        <a:p>
          <a:endParaRPr lang="bs-Latn-BA"/>
        </a:p>
      </dgm:t>
    </dgm:pt>
    <dgm:pt modelId="{ABBDF226-CDDC-4ED0-A8BB-8005AFC74975}" type="pres">
      <dgm:prSet presAssocID="{3D24CF2E-64E3-4AF5-A401-95769E3A0F2F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D25D7942-485C-46C4-969C-8B0DAFF05628}" type="pres">
      <dgm:prSet presAssocID="{3D24CF2E-64E3-4AF5-A401-95769E3A0F2F}" presName="invisiNode" presStyleLbl="node1" presStyleIdx="1" presStyleCnt="4"/>
      <dgm:spPr/>
    </dgm:pt>
    <dgm:pt modelId="{92A2F825-1A7F-4FB4-8070-CC81C009A814}" type="pres">
      <dgm:prSet presAssocID="{3D24CF2E-64E3-4AF5-A401-95769E3A0F2F}" presName="imagNode" presStyleLbl="fgImgPlace1" presStyleIdx="1" presStyleCnt="4"/>
      <dgm:spPr/>
    </dgm:pt>
    <dgm:pt modelId="{47A03A2D-A683-4D31-9C02-936C0FFC31F0}" type="pres">
      <dgm:prSet presAssocID="{F88F5F26-786F-4806-8C5D-8A23E82A7853}" presName="sibTrans" presStyleLbl="sibTrans2D1" presStyleIdx="0" presStyleCnt="0"/>
      <dgm:spPr/>
      <dgm:t>
        <a:bodyPr/>
        <a:lstStyle/>
        <a:p>
          <a:endParaRPr lang="bs-Latn-BA"/>
        </a:p>
      </dgm:t>
    </dgm:pt>
    <dgm:pt modelId="{BC4A4963-155A-4C57-AB0C-DDA0519ACD62}" type="pres">
      <dgm:prSet presAssocID="{A687301F-1138-44D4-B2E5-E714E0943ED9}" presName="compNode" presStyleCnt="0"/>
      <dgm:spPr/>
    </dgm:pt>
    <dgm:pt modelId="{01B42518-FFC4-4466-8123-379A00AF7DC7}" type="pres">
      <dgm:prSet presAssocID="{A687301F-1138-44D4-B2E5-E714E0943ED9}" presName="bkgdShape" presStyleLbl="node1" presStyleIdx="2" presStyleCnt="4"/>
      <dgm:spPr/>
      <dgm:t>
        <a:bodyPr/>
        <a:lstStyle/>
        <a:p>
          <a:endParaRPr lang="bs-Latn-BA"/>
        </a:p>
      </dgm:t>
    </dgm:pt>
    <dgm:pt modelId="{ED5E7D8E-003A-448D-882E-2A5F7D6C50FB}" type="pres">
      <dgm:prSet presAssocID="{A687301F-1138-44D4-B2E5-E714E0943ED9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DA9B3E62-89B5-418C-AA3F-069B15C0FDE0}" type="pres">
      <dgm:prSet presAssocID="{A687301F-1138-44D4-B2E5-E714E0943ED9}" presName="invisiNode" presStyleLbl="node1" presStyleIdx="2" presStyleCnt="4"/>
      <dgm:spPr/>
    </dgm:pt>
    <dgm:pt modelId="{64A173F5-449F-42C9-8A78-25B01AC29722}" type="pres">
      <dgm:prSet presAssocID="{A687301F-1138-44D4-B2E5-E714E0943ED9}" presName="imagNode" presStyleLbl="fgImgPlace1" presStyleIdx="2" presStyleCnt="4"/>
      <dgm:spPr/>
    </dgm:pt>
    <dgm:pt modelId="{92FE13FD-A9B3-4388-9B6D-52A70C756657}" type="pres">
      <dgm:prSet presAssocID="{3FBA2A39-F2AD-4991-B4A3-61711DD9EF02}" presName="sibTrans" presStyleLbl="sibTrans2D1" presStyleIdx="0" presStyleCnt="0"/>
      <dgm:spPr/>
      <dgm:t>
        <a:bodyPr/>
        <a:lstStyle/>
        <a:p>
          <a:endParaRPr lang="bs-Latn-BA"/>
        </a:p>
      </dgm:t>
    </dgm:pt>
    <dgm:pt modelId="{967F9D30-0C16-488F-8C7C-4D071F40C145}" type="pres">
      <dgm:prSet presAssocID="{72709916-3C24-4535-B0F5-6341DDB8245F}" presName="compNode" presStyleCnt="0"/>
      <dgm:spPr/>
    </dgm:pt>
    <dgm:pt modelId="{EFEB517D-6880-4124-A13B-DEC229298125}" type="pres">
      <dgm:prSet presAssocID="{72709916-3C24-4535-B0F5-6341DDB8245F}" presName="bkgdShape" presStyleLbl="node1" presStyleIdx="3" presStyleCnt="4"/>
      <dgm:spPr/>
      <dgm:t>
        <a:bodyPr/>
        <a:lstStyle/>
        <a:p>
          <a:endParaRPr lang="bs-Latn-BA"/>
        </a:p>
      </dgm:t>
    </dgm:pt>
    <dgm:pt modelId="{CD57AD89-F687-4C8D-AB21-5312CB7DAB87}" type="pres">
      <dgm:prSet presAssocID="{72709916-3C24-4535-B0F5-6341DDB8245F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F214617-2B11-414F-A5F5-B09B97D09295}" type="pres">
      <dgm:prSet presAssocID="{72709916-3C24-4535-B0F5-6341DDB8245F}" presName="invisiNode" presStyleLbl="node1" presStyleIdx="3" presStyleCnt="4"/>
      <dgm:spPr/>
    </dgm:pt>
    <dgm:pt modelId="{C28255BA-8F78-455D-8F74-A60D0351E3CE}" type="pres">
      <dgm:prSet presAssocID="{72709916-3C24-4535-B0F5-6341DDB8245F}" presName="imagNode" presStyleLbl="fgImgPlace1" presStyleIdx="3" presStyleCnt="4"/>
      <dgm:spPr/>
    </dgm:pt>
  </dgm:ptLst>
  <dgm:cxnLst>
    <dgm:cxn modelId="{0FF2C3BB-82CF-42E5-82E8-833B4706AF3C}" type="presOf" srcId="{DD495596-12C2-4ADE-8737-9BAD3A5BABD8}" destId="{99508DE2-BE7B-44D9-9C5E-DF5F4442BF82}" srcOrd="0" destOrd="0" presId="urn:microsoft.com/office/officeart/2005/8/layout/hList7#2"/>
    <dgm:cxn modelId="{10459D7C-98A8-40E5-BC15-AA6615AA3104}" srcId="{098864BD-B1CA-407C-979F-29C4D605289F}" destId="{9905EC53-67BB-41C5-98DB-DB03C4FC2456}" srcOrd="0" destOrd="0" parTransId="{A0FA34B5-EB9C-4881-B064-1A8245020C9E}" sibTransId="{DD495596-12C2-4ADE-8737-9BAD3A5BABD8}"/>
    <dgm:cxn modelId="{D126A0CF-637D-4270-8F20-AE6E2DD0179B}" type="presOf" srcId="{F88F5F26-786F-4806-8C5D-8A23E82A7853}" destId="{47A03A2D-A683-4D31-9C02-936C0FFC31F0}" srcOrd="0" destOrd="0" presId="urn:microsoft.com/office/officeart/2005/8/layout/hList7#2"/>
    <dgm:cxn modelId="{338747E6-B02F-406F-9659-8785701466E5}" type="presOf" srcId="{3FBA2A39-F2AD-4991-B4A3-61711DD9EF02}" destId="{92FE13FD-A9B3-4388-9B6D-52A70C756657}" srcOrd="0" destOrd="0" presId="urn:microsoft.com/office/officeart/2005/8/layout/hList7#2"/>
    <dgm:cxn modelId="{72D25248-3AFF-446B-B3A7-6D1B004C67F5}" type="presOf" srcId="{3D24CF2E-64E3-4AF5-A401-95769E3A0F2F}" destId="{C4DDF89D-54F7-43FA-84C7-0DCEE44CC0EE}" srcOrd="0" destOrd="0" presId="urn:microsoft.com/office/officeart/2005/8/layout/hList7#2"/>
    <dgm:cxn modelId="{7F5B1F4E-3D43-4089-8457-F2127003BF55}" srcId="{098864BD-B1CA-407C-979F-29C4D605289F}" destId="{A687301F-1138-44D4-B2E5-E714E0943ED9}" srcOrd="2" destOrd="0" parTransId="{D1A58AD1-59AF-4200-B150-5D783C21FD48}" sibTransId="{3FBA2A39-F2AD-4991-B4A3-61711DD9EF02}"/>
    <dgm:cxn modelId="{41499847-6392-4711-953F-6433C527732D}" srcId="{098864BD-B1CA-407C-979F-29C4D605289F}" destId="{72709916-3C24-4535-B0F5-6341DDB8245F}" srcOrd="3" destOrd="0" parTransId="{E455B89D-7889-4BE5-BD8B-5A7B47F80B26}" sibTransId="{B2BEBE4A-8AB1-4DBD-B609-5D758C2189BD}"/>
    <dgm:cxn modelId="{E07DF244-2D32-4E98-BB58-8EDD9EC5708F}" type="presOf" srcId="{9905EC53-67BB-41C5-98DB-DB03C4FC2456}" destId="{E825AF24-A561-451A-9B09-1F3AAA25659B}" srcOrd="1" destOrd="0" presId="urn:microsoft.com/office/officeart/2005/8/layout/hList7#2"/>
    <dgm:cxn modelId="{36BA5A91-4824-4D08-9DDF-27096FD0C3CA}" type="presOf" srcId="{9905EC53-67BB-41C5-98DB-DB03C4FC2456}" destId="{B2B720CA-A075-468A-81FF-72790408B42C}" srcOrd="0" destOrd="0" presId="urn:microsoft.com/office/officeart/2005/8/layout/hList7#2"/>
    <dgm:cxn modelId="{35CFE800-B5B3-448D-8467-10CDB1DD79E7}" type="presOf" srcId="{72709916-3C24-4535-B0F5-6341DDB8245F}" destId="{CD57AD89-F687-4C8D-AB21-5312CB7DAB87}" srcOrd="1" destOrd="0" presId="urn:microsoft.com/office/officeart/2005/8/layout/hList7#2"/>
    <dgm:cxn modelId="{DBEBFD6A-A2B6-4575-A26B-1F4305A83D0F}" type="presOf" srcId="{3D24CF2E-64E3-4AF5-A401-95769E3A0F2F}" destId="{ABBDF226-CDDC-4ED0-A8BB-8005AFC74975}" srcOrd="1" destOrd="0" presId="urn:microsoft.com/office/officeart/2005/8/layout/hList7#2"/>
    <dgm:cxn modelId="{AE02FA9E-312B-44C3-9574-89698F6C6992}" type="presOf" srcId="{098864BD-B1CA-407C-979F-29C4D605289F}" destId="{92BAE439-127C-4397-8C76-28ED678D0C01}" srcOrd="0" destOrd="0" presId="urn:microsoft.com/office/officeart/2005/8/layout/hList7#2"/>
    <dgm:cxn modelId="{23E7B2E0-90E0-4DB1-A83D-3EBACD3368EA}" srcId="{098864BD-B1CA-407C-979F-29C4D605289F}" destId="{3D24CF2E-64E3-4AF5-A401-95769E3A0F2F}" srcOrd="1" destOrd="0" parTransId="{32216E6C-AC20-42C0-B414-4487B320B636}" sibTransId="{F88F5F26-786F-4806-8C5D-8A23E82A7853}"/>
    <dgm:cxn modelId="{B277FFA4-9414-4AD1-93A0-8F18DFF7006C}" type="presOf" srcId="{A687301F-1138-44D4-B2E5-E714E0943ED9}" destId="{01B42518-FFC4-4466-8123-379A00AF7DC7}" srcOrd="0" destOrd="0" presId="urn:microsoft.com/office/officeart/2005/8/layout/hList7#2"/>
    <dgm:cxn modelId="{4232E912-7F7B-48CB-A557-A93D8B41A39C}" type="presOf" srcId="{A687301F-1138-44D4-B2E5-E714E0943ED9}" destId="{ED5E7D8E-003A-448D-882E-2A5F7D6C50FB}" srcOrd="1" destOrd="0" presId="urn:microsoft.com/office/officeart/2005/8/layout/hList7#2"/>
    <dgm:cxn modelId="{823CFE66-7576-471B-96AB-0580DAFE747A}" type="presOf" srcId="{72709916-3C24-4535-B0F5-6341DDB8245F}" destId="{EFEB517D-6880-4124-A13B-DEC229298125}" srcOrd="0" destOrd="0" presId="urn:microsoft.com/office/officeart/2005/8/layout/hList7#2"/>
    <dgm:cxn modelId="{3A4CAE45-85C2-4C4C-BE5A-D0CDE55BE55E}" type="presParOf" srcId="{92BAE439-127C-4397-8C76-28ED678D0C01}" destId="{0167A6C0-6162-4E41-96B7-9BE54DAB09A0}" srcOrd="0" destOrd="0" presId="urn:microsoft.com/office/officeart/2005/8/layout/hList7#2"/>
    <dgm:cxn modelId="{6FAAFD7F-8FAC-452A-89AB-8FA4054D2F00}" type="presParOf" srcId="{92BAE439-127C-4397-8C76-28ED678D0C01}" destId="{42E02D25-602F-4208-B442-24FDBD992E01}" srcOrd="1" destOrd="0" presId="urn:microsoft.com/office/officeart/2005/8/layout/hList7#2"/>
    <dgm:cxn modelId="{1C8F2280-D8E9-422C-9A0B-21C145A8A588}" type="presParOf" srcId="{42E02D25-602F-4208-B442-24FDBD992E01}" destId="{9ABFE604-6C88-42F5-8CDC-0E73B5914FE1}" srcOrd="0" destOrd="0" presId="urn:microsoft.com/office/officeart/2005/8/layout/hList7#2"/>
    <dgm:cxn modelId="{F89DFF84-A2D3-4AC4-8D84-017799665C94}" type="presParOf" srcId="{9ABFE604-6C88-42F5-8CDC-0E73B5914FE1}" destId="{B2B720CA-A075-468A-81FF-72790408B42C}" srcOrd="0" destOrd="0" presId="urn:microsoft.com/office/officeart/2005/8/layout/hList7#2"/>
    <dgm:cxn modelId="{C9F2E927-B066-4F8D-84F1-BE2BFECDFC1A}" type="presParOf" srcId="{9ABFE604-6C88-42F5-8CDC-0E73B5914FE1}" destId="{E825AF24-A561-451A-9B09-1F3AAA25659B}" srcOrd="1" destOrd="0" presId="urn:microsoft.com/office/officeart/2005/8/layout/hList7#2"/>
    <dgm:cxn modelId="{A3B9ADBB-59C5-487D-A94A-9A0C1085BFF7}" type="presParOf" srcId="{9ABFE604-6C88-42F5-8CDC-0E73B5914FE1}" destId="{073C78E8-17EC-4B62-B232-1AB0678CE47A}" srcOrd="2" destOrd="0" presId="urn:microsoft.com/office/officeart/2005/8/layout/hList7#2"/>
    <dgm:cxn modelId="{04006BFE-0D29-4B71-8C32-D18D2DCC8C64}" type="presParOf" srcId="{9ABFE604-6C88-42F5-8CDC-0E73B5914FE1}" destId="{737DD442-543B-4B53-82DB-F974BB7E1F64}" srcOrd="3" destOrd="0" presId="urn:microsoft.com/office/officeart/2005/8/layout/hList7#2"/>
    <dgm:cxn modelId="{A6D8CBE7-800D-4545-A896-24E3512F46EC}" type="presParOf" srcId="{42E02D25-602F-4208-B442-24FDBD992E01}" destId="{99508DE2-BE7B-44D9-9C5E-DF5F4442BF82}" srcOrd="1" destOrd="0" presId="urn:microsoft.com/office/officeart/2005/8/layout/hList7#2"/>
    <dgm:cxn modelId="{CC5EE547-944C-44D5-9F9E-C1100D0EAA0A}" type="presParOf" srcId="{42E02D25-602F-4208-B442-24FDBD992E01}" destId="{1CBB6B21-4C51-49BD-B0B7-71249A25D558}" srcOrd="2" destOrd="0" presId="urn:microsoft.com/office/officeart/2005/8/layout/hList7#2"/>
    <dgm:cxn modelId="{2E276EEB-EB8B-4DAD-A089-558B4FD97236}" type="presParOf" srcId="{1CBB6B21-4C51-49BD-B0B7-71249A25D558}" destId="{C4DDF89D-54F7-43FA-84C7-0DCEE44CC0EE}" srcOrd="0" destOrd="0" presId="urn:microsoft.com/office/officeart/2005/8/layout/hList7#2"/>
    <dgm:cxn modelId="{8DA5BB6C-23CD-4347-9CA3-56BA7094341B}" type="presParOf" srcId="{1CBB6B21-4C51-49BD-B0B7-71249A25D558}" destId="{ABBDF226-CDDC-4ED0-A8BB-8005AFC74975}" srcOrd="1" destOrd="0" presId="urn:microsoft.com/office/officeart/2005/8/layout/hList7#2"/>
    <dgm:cxn modelId="{E9A07167-B433-49D4-915F-FB7BA4814F4C}" type="presParOf" srcId="{1CBB6B21-4C51-49BD-B0B7-71249A25D558}" destId="{D25D7942-485C-46C4-969C-8B0DAFF05628}" srcOrd="2" destOrd="0" presId="urn:microsoft.com/office/officeart/2005/8/layout/hList7#2"/>
    <dgm:cxn modelId="{DD88BC98-CC67-45DC-B0D5-64F1AEAF06E4}" type="presParOf" srcId="{1CBB6B21-4C51-49BD-B0B7-71249A25D558}" destId="{92A2F825-1A7F-4FB4-8070-CC81C009A814}" srcOrd="3" destOrd="0" presId="urn:microsoft.com/office/officeart/2005/8/layout/hList7#2"/>
    <dgm:cxn modelId="{79AF5C1A-C6F3-4EE4-9705-D4B8538AC7D9}" type="presParOf" srcId="{42E02D25-602F-4208-B442-24FDBD992E01}" destId="{47A03A2D-A683-4D31-9C02-936C0FFC31F0}" srcOrd="3" destOrd="0" presId="urn:microsoft.com/office/officeart/2005/8/layout/hList7#2"/>
    <dgm:cxn modelId="{F94536F9-2509-42D9-A068-0EE9C39CA982}" type="presParOf" srcId="{42E02D25-602F-4208-B442-24FDBD992E01}" destId="{BC4A4963-155A-4C57-AB0C-DDA0519ACD62}" srcOrd="4" destOrd="0" presId="urn:microsoft.com/office/officeart/2005/8/layout/hList7#2"/>
    <dgm:cxn modelId="{6B86EB11-6B35-4934-AF50-5A5FA92EE420}" type="presParOf" srcId="{BC4A4963-155A-4C57-AB0C-DDA0519ACD62}" destId="{01B42518-FFC4-4466-8123-379A00AF7DC7}" srcOrd="0" destOrd="0" presId="urn:microsoft.com/office/officeart/2005/8/layout/hList7#2"/>
    <dgm:cxn modelId="{9A52C94C-14F4-4B90-9A38-0F5386B00956}" type="presParOf" srcId="{BC4A4963-155A-4C57-AB0C-DDA0519ACD62}" destId="{ED5E7D8E-003A-448D-882E-2A5F7D6C50FB}" srcOrd="1" destOrd="0" presId="urn:microsoft.com/office/officeart/2005/8/layout/hList7#2"/>
    <dgm:cxn modelId="{A6722455-6AF1-4FCE-ABB5-4ECD42D44DFB}" type="presParOf" srcId="{BC4A4963-155A-4C57-AB0C-DDA0519ACD62}" destId="{DA9B3E62-89B5-418C-AA3F-069B15C0FDE0}" srcOrd="2" destOrd="0" presId="urn:microsoft.com/office/officeart/2005/8/layout/hList7#2"/>
    <dgm:cxn modelId="{C96244B7-CC3E-4DF2-8F90-BCB396306912}" type="presParOf" srcId="{BC4A4963-155A-4C57-AB0C-DDA0519ACD62}" destId="{64A173F5-449F-42C9-8A78-25B01AC29722}" srcOrd="3" destOrd="0" presId="urn:microsoft.com/office/officeart/2005/8/layout/hList7#2"/>
    <dgm:cxn modelId="{6A716089-3494-43D1-99FA-3331E7A4C432}" type="presParOf" srcId="{42E02D25-602F-4208-B442-24FDBD992E01}" destId="{92FE13FD-A9B3-4388-9B6D-52A70C756657}" srcOrd="5" destOrd="0" presId="urn:microsoft.com/office/officeart/2005/8/layout/hList7#2"/>
    <dgm:cxn modelId="{106F2A6F-82C5-400A-AC3C-A4903E1DE45B}" type="presParOf" srcId="{42E02D25-602F-4208-B442-24FDBD992E01}" destId="{967F9D30-0C16-488F-8C7C-4D071F40C145}" srcOrd="6" destOrd="0" presId="urn:microsoft.com/office/officeart/2005/8/layout/hList7#2"/>
    <dgm:cxn modelId="{D37EB8FF-7153-4B04-8203-E0E5969826B1}" type="presParOf" srcId="{967F9D30-0C16-488F-8C7C-4D071F40C145}" destId="{EFEB517D-6880-4124-A13B-DEC229298125}" srcOrd="0" destOrd="0" presId="urn:microsoft.com/office/officeart/2005/8/layout/hList7#2"/>
    <dgm:cxn modelId="{AC891090-7D83-4AAD-A771-8D029EBA7826}" type="presParOf" srcId="{967F9D30-0C16-488F-8C7C-4D071F40C145}" destId="{CD57AD89-F687-4C8D-AB21-5312CB7DAB87}" srcOrd="1" destOrd="0" presId="urn:microsoft.com/office/officeart/2005/8/layout/hList7#2"/>
    <dgm:cxn modelId="{CFA06B5D-2133-4741-8071-0B14817B5328}" type="presParOf" srcId="{967F9D30-0C16-488F-8C7C-4D071F40C145}" destId="{EF214617-2B11-414F-A5F5-B09B97D09295}" srcOrd="2" destOrd="0" presId="urn:microsoft.com/office/officeart/2005/8/layout/hList7#2"/>
    <dgm:cxn modelId="{459C07EC-A390-4CAF-B28E-FCC36C779649}" type="presParOf" srcId="{967F9D30-0C16-488F-8C7C-4D071F40C145}" destId="{C28255BA-8F78-455D-8F74-A60D0351E3CE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ACAF1-E0E5-4830-82E9-E3BF9F792083}">
      <dsp:nvSpPr>
        <dsp:cNvPr id="0" name=""/>
        <dsp:cNvSpPr/>
      </dsp:nvSpPr>
      <dsp:spPr>
        <a:xfrm>
          <a:off x="4518" y="0"/>
          <a:ext cx="5175646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smtClean="0"/>
            <a:t>društvena reakcija najstarijih zajednica (ili spontana, kolektivna i osvetnička reakcija) </a:t>
          </a:r>
          <a:endParaRPr lang="bs-Latn-BA" sz="2200" kern="1200"/>
        </a:p>
      </dsp:txBody>
      <dsp:txXfrm>
        <a:off x="4518" y="1740535"/>
        <a:ext cx="5175646" cy="1740535"/>
      </dsp:txXfrm>
    </dsp:sp>
    <dsp:sp modelId="{ECE34213-DE53-4B88-AE1C-894B09699E4E}">
      <dsp:nvSpPr>
        <dsp:cNvPr id="0" name=""/>
        <dsp:cNvSpPr/>
      </dsp:nvSpPr>
      <dsp:spPr>
        <a:xfrm>
          <a:off x="1867844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41D862-83FF-4DD1-B1F3-51D04D5D1A5A}">
      <dsp:nvSpPr>
        <dsp:cNvPr id="0" name=""/>
        <dsp:cNvSpPr/>
      </dsp:nvSpPr>
      <dsp:spPr>
        <a:xfrm>
          <a:off x="5335434" y="0"/>
          <a:ext cx="5175646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smtClean="0"/>
            <a:t>društvena reakcija organizovanog društva (organizovana i institucionalizovana reakcija), definisana krivičnim normama - „kaznena reakcija“ (</a:t>
          </a:r>
          <a:r>
            <a:rPr lang="hr-HR" sz="2200" i="1" kern="1200" smtClean="0"/>
            <a:t>ius puniendi</a:t>
          </a:r>
          <a:r>
            <a:rPr lang="hr-HR" sz="2200" kern="1200" smtClean="0"/>
            <a:t>)</a:t>
          </a:r>
          <a:endParaRPr lang="bs-Latn-BA" sz="2200" kern="1200"/>
        </a:p>
      </dsp:txBody>
      <dsp:txXfrm>
        <a:off x="5335434" y="1740535"/>
        <a:ext cx="5175646" cy="1740535"/>
      </dsp:txXfrm>
    </dsp:sp>
    <dsp:sp modelId="{987EE130-986D-4422-9023-402CF26CF671}">
      <dsp:nvSpPr>
        <dsp:cNvPr id="0" name=""/>
        <dsp:cNvSpPr/>
      </dsp:nvSpPr>
      <dsp:spPr>
        <a:xfrm>
          <a:off x="7198760" y="261080"/>
          <a:ext cx="1448995" cy="144899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1EB661-77E8-4AB0-8456-DF18C052FA28}">
      <dsp:nvSpPr>
        <dsp:cNvPr id="0" name=""/>
        <dsp:cNvSpPr/>
      </dsp:nvSpPr>
      <dsp:spPr>
        <a:xfrm>
          <a:off x="420623" y="3481070"/>
          <a:ext cx="9674352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96FD99-622D-4EFC-9992-E8A5DB82F779}">
      <dsp:nvSpPr>
        <dsp:cNvPr id="0" name=""/>
        <dsp:cNvSpPr/>
      </dsp:nvSpPr>
      <dsp:spPr>
        <a:xfrm>
          <a:off x="1793" y="0"/>
          <a:ext cx="1880058" cy="3724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300" kern="1200" dirty="0" smtClean="0"/>
            <a:t>princip zakonitosti</a:t>
          </a:r>
          <a:endParaRPr lang="bs-Latn-BA" sz="2300" kern="1200" dirty="0"/>
        </a:p>
      </dsp:txBody>
      <dsp:txXfrm>
        <a:off x="1793" y="1489710"/>
        <a:ext cx="1880058" cy="1489710"/>
      </dsp:txXfrm>
    </dsp:sp>
    <dsp:sp modelId="{F547CA6C-497D-4C89-B2D0-626A661BF0FF}">
      <dsp:nvSpPr>
        <dsp:cNvPr id="0" name=""/>
        <dsp:cNvSpPr/>
      </dsp:nvSpPr>
      <dsp:spPr>
        <a:xfrm>
          <a:off x="321730" y="223456"/>
          <a:ext cx="1240183" cy="12401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BA6C66-B33A-4F20-B891-522A3761375A}">
      <dsp:nvSpPr>
        <dsp:cNvPr id="0" name=""/>
        <dsp:cNvSpPr/>
      </dsp:nvSpPr>
      <dsp:spPr>
        <a:xfrm>
          <a:off x="1938253" y="0"/>
          <a:ext cx="1880058" cy="3724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300" kern="1200" dirty="0" smtClean="0"/>
            <a:t>razvoj krivičnog prava</a:t>
          </a:r>
          <a:endParaRPr lang="bs-Latn-BA" sz="2300" kern="1200" dirty="0"/>
        </a:p>
      </dsp:txBody>
      <dsp:txXfrm>
        <a:off x="1938253" y="1489710"/>
        <a:ext cx="1880058" cy="1489710"/>
      </dsp:txXfrm>
    </dsp:sp>
    <dsp:sp modelId="{A0F00B71-87F6-44DF-B204-7A092AFE119F}">
      <dsp:nvSpPr>
        <dsp:cNvPr id="0" name=""/>
        <dsp:cNvSpPr/>
      </dsp:nvSpPr>
      <dsp:spPr>
        <a:xfrm>
          <a:off x="2258190" y="223456"/>
          <a:ext cx="1240183" cy="12401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31879-FE16-4EAE-9E0E-C5CD738996FE}">
      <dsp:nvSpPr>
        <dsp:cNvPr id="0" name=""/>
        <dsp:cNvSpPr/>
      </dsp:nvSpPr>
      <dsp:spPr>
        <a:xfrm>
          <a:off x="3874713" y="0"/>
          <a:ext cx="1880058" cy="3724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300" kern="1200" dirty="0" smtClean="0"/>
            <a:t>pretpostavke kažnjavanja </a:t>
          </a:r>
          <a:endParaRPr lang="bs-Latn-BA" sz="2300" kern="1200" dirty="0"/>
        </a:p>
      </dsp:txBody>
      <dsp:txXfrm>
        <a:off x="3874713" y="1489710"/>
        <a:ext cx="1880058" cy="1489710"/>
      </dsp:txXfrm>
    </dsp:sp>
    <dsp:sp modelId="{3EBBFA66-7CD4-4EDA-92C5-AB0336F4C112}">
      <dsp:nvSpPr>
        <dsp:cNvPr id="0" name=""/>
        <dsp:cNvSpPr/>
      </dsp:nvSpPr>
      <dsp:spPr>
        <a:xfrm>
          <a:off x="4194650" y="223456"/>
          <a:ext cx="1240183" cy="12401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E936B8-49AA-4E53-B494-E812053F339E}">
      <dsp:nvSpPr>
        <dsp:cNvPr id="0" name=""/>
        <dsp:cNvSpPr/>
      </dsp:nvSpPr>
      <dsp:spPr>
        <a:xfrm>
          <a:off x="5811173" y="0"/>
          <a:ext cx="1880058" cy="3724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300" kern="1200" dirty="0" smtClean="0"/>
            <a:t>ublažavanje kazni</a:t>
          </a:r>
          <a:endParaRPr lang="bs-Latn-BA" sz="2300" kern="1200" dirty="0"/>
        </a:p>
      </dsp:txBody>
      <dsp:txXfrm>
        <a:off x="5811173" y="1489710"/>
        <a:ext cx="1880058" cy="1489710"/>
      </dsp:txXfrm>
    </dsp:sp>
    <dsp:sp modelId="{CE6C8198-0BA4-475F-B822-B86D83FB61C1}">
      <dsp:nvSpPr>
        <dsp:cNvPr id="0" name=""/>
        <dsp:cNvSpPr/>
      </dsp:nvSpPr>
      <dsp:spPr>
        <a:xfrm>
          <a:off x="6131110" y="223456"/>
          <a:ext cx="1240183" cy="12401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E67537-7944-4DF2-B710-990BAF674F44}">
      <dsp:nvSpPr>
        <dsp:cNvPr id="0" name=""/>
        <dsp:cNvSpPr/>
      </dsp:nvSpPr>
      <dsp:spPr>
        <a:xfrm>
          <a:off x="307721" y="2979420"/>
          <a:ext cx="7077583" cy="55864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720CA-A075-468A-81FF-72790408B42C}">
      <dsp:nvSpPr>
        <dsp:cNvPr id="0" name=""/>
        <dsp:cNvSpPr/>
      </dsp:nvSpPr>
      <dsp:spPr>
        <a:xfrm>
          <a:off x="1793" y="0"/>
          <a:ext cx="1880058" cy="3724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/>
            <a:t>apstraktne kategorije</a:t>
          </a:r>
          <a:endParaRPr lang="bs-Latn-BA" sz="2000" kern="1200" dirty="0"/>
        </a:p>
      </dsp:txBody>
      <dsp:txXfrm>
        <a:off x="1793" y="1489710"/>
        <a:ext cx="1880058" cy="1489710"/>
      </dsp:txXfrm>
    </dsp:sp>
    <dsp:sp modelId="{737DD442-543B-4B53-82DB-F974BB7E1F64}">
      <dsp:nvSpPr>
        <dsp:cNvPr id="0" name=""/>
        <dsp:cNvSpPr/>
      </dsp:nvSpPr>
      <dsp:spPr>
        <a:xfrm>
          <a:off x="321730" y="223456"/>
          <a:ext cx="1240183" cy="12401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DDF89D-54F7-43FA-84C7-0DCEE44CC0EE}">
      <dsp:nvSpPr>
        <dsp:cNvPr id="0" name=""/>
        <dsp:cNvSpPr/>
      </dsp:nvSpPr>
      <dsp:spPr>
        <a:xfrm>
          <a:off x="1938253" y="0"/>
          <a:ext cx="1880058" cy="3724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/>
            <a:t>neuvažavanje bio-psihičkih i fizičkih karakteristika </a:t>
          </a:r>
          <a:endParaRPr lang="bs-Latn-BA" sz="2000" kern="1200" dirty="0"/>
        </a:p>
      </dsp:txBody>
      <dsp:txXfrm>
        <a:off x="1938253" y="1489710"/>
        <a:ext cx="1880058" cy="1489710"/>
      </dsp:txXfrm>
    </dsp:sp>
    <dsp:sp modelId="{92A2F825-1A7F-4FB4-8070-CC81C009A814}">
      <dsp:nvSpPr>
        <dsp:cNvPr id="0" name=""/>
        <dsp:cNvSpPr/>
      </dsp:nvSpPr>
      <dsp:spPr>
        <a:xfrm>
          <a:off x="2258190" y="223456"/>
          <a:ext cx="1240183" cy="12401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42518-FFC4-4466-8123-379A00AF7DC7}">
      <dsp:nvSpPr>
        <dsp:cNvPr id="0" name=""/>
        <dsp:cNvSpPr/>
      </dsp:nvSpPr>
      <dsp:spPr>
        <a:xfrm>
          <a:off x="3874713" y="0"/>
          <a:ext cx="1880058" cy="3724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/>
            <a:t>princip apsolutno slobodne volje</a:t>
          </a:r>
          <a:endParaRPr lang="bs-Latn-BA" sz="2000" kern="1200" dirty="0"/>
        </a:p>
      </dsp:txBody>
      <dsp:txXfrm>
        <a:off x="3874713" y="1489710"/>
        <a:ext cx="1880058" cy="1489710"/>
      </dsp:txXfrm>
    </dsp:sp>
    <dsp:sp modelId="{64A173F5-449F-42C9-8A78-25B01AC29722}">
      <dsp:nvSpPr>
        <dsp:cNvPr id="0" name=""/>
        <dsp:cNvSpPr/>
      </dsp:nvSpPr>
      <dsp:spPr>
        <a:xfrm>
          <a:off x="4194650" y="223456"/>
          <a:ext cx="1240183" cy="12401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EB517D-6880-4124-A13B-DEC229298125}">
      <dsp:nvSpPr>
        <dsp:cNvPr id="0" name=""/>
        <dsp:cNvSpPr/>
      </dsp:nvSpPr>
      <dsp:spPr>
        <a:xfrm>
          <a:off x="5811173" y="0"/>
          <a:ext cx="1880058" cy="3724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/>
            <a:t>kazna mora biti srazmjerna učinjenom krivičnom djelu</a:t>
          </a:r>
          <a:endParaRPr lang="bs-Latn-BA" sz="2000" kern="1200" dirty="0"/>
        </a:p>
      </dsp:txBody>
      <dsp:txXfrm>
        <a:off x="5811173" y="1489710"/>
        <a:ext cx="1880058" cy="1489710"/>
      </dsp:txXfrm>
    </dsp:sp>
    <dsp:sp modelId="{C28255BA-8F78-455D-8F74-A60D0351E3CE}">
      <dsp:nvSpPr>
        <dsp:cNvPr id="0" name=""/>
        <dsp:cNvSpPr/>
      </dsp:nvSpPr>
      <dsp:spPr>
        <a:xfrm>
          <a:off x="6131110" y="223456"/>
          <a:ext cx="1240183" cy="12401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7A6C0-6162-4E41-96B7-9BE54DAB09A0}">
      <dsp:nvSpPr>
        <dsp:cNvPr id="0" name=""/>
        <dsp:cNvSpPr/>
      </dsp:nvSpPr>
      <dsp:spPr>
        <a:xfrm>
          <a:off x="307721" y="2979420"/>
          <a:ext cx="7077583" cy="55864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6517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09719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5960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55479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873113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09393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98311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77761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6198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650897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8883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823DB-610E-4135-866E-B2651026B420}" type="datetimeFigureOut">
              <a:rPr lang="bs-Latn-BA" smtClean="0"/>
              <a:t>7.4.2020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7A873-5F6D-4A67-8D59-7E2510D03EAD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9976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err="1" smtClean="0"/>
              <a:t>Penologija</a:t>
            </a:r>
            <a:r>
              <a:rPr lang="bs-Latn-BA" dirty="0" smtClean="0"/>
              <a:t/>
            </a:r>
            <a:br>
              <a:rPr lang="bs-Latn-BA" dirty="0" smtClean="0"/>
            </a:br>
            <a:r>
              <a:rPr lang="bs-Latn-BA" sz="2400" dirty="0" smtClean="0"/>
              <a:t>(predavanja za vanredne i DL studente)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 smtClean="0"/>
              <a:t>Historija </a:t>
            </a:r>
            <a:r>
              <a:rPr lang="bs-Latn-BA" dirty="0" smtClean="0"/>
              <a:t>kažnjavanja (opšta kretanja). Kazna oduzimanja slobode </a:t>
            </a:r>
          </a:p>
          <a:p>
            <a:r>
              <a:rPr lang="sr-Latn-CS" dirty="0" smtClean="0"/>
              <a:t>Datum on-line nastave: 7. 4. 2020.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55022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u="sng" dirty="0" smtClean="0"/>
              <a:t>Kazne (A)</a:t>
            </a:r>
            <a:r>
              <a:rPr lang="hr-HR" dirty="0"/>
              <a:t> 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“</a:t>
            </a:r>
            <a:r>
              <a:rPr lang="hr-HR" dirty="0"/>
              <a:t>Zatvaranje osoba</a:t>
            </a:r>
            <a:r>
              <a:rPr lang="hr-HR" dirty="0" smtClean="0"/>
              <a:t>”?</a:t>
            </a:r>
            <a:r>
              <a:rPr lang="hr-HR" dirty="0"/>
              <a:t/>
            </a:r>
            <a:br>
              <a:rPr lang="hr-HR" dirty="0"/>
            </a:br>
            <a:endParaRPr lang="hr-HR" u="sng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r-HR" sz="2400" dirty="0"/>
              <a:t>    </a:t>
            </a:r>
            <a:r>
              <a:rPr lang="hr-HR" dirty="0" smtClean="0"/>
              <a:t>Vrste kazni: </a:t>
            </a:r>
          </a:p>
          <a:p>
            <a:pPr eaLnBrk="1" hangingPunct="1">
              <a:lnSpc>
                <a:spcPct val="80000"/>
              </a:lnSpc>
            </a:pPr>
            <a:r>
              <a:rPr lang="hr-HR" dirty="0" smtClean="0"/>
              <a:t>smrtna kazna (izriče se i izvršava vrlo često), </a:t>
            </a:r>
          </a:p>
          <a:p>
            <a:pPr eaLnBrk="1" hangingPunct="1">
              <a:lnSpc>
                <a:spcPct val="80000"/>
              </a:lnSpc>
            </a:pPr>
            <a:r>
              <a:rPr lang="hr-HR" dirty="0" smtClean="0"/>
              <a:t>tjelesne kazne (svirepost i brutalnost), </a:t>
            </a:r>
          </a:p>
          <a:p>
            <a:pPr eaLnBrk="1" hangingPunct="1">
              <a:lnSpc>
                <a:spcPct val="80000"/>
              </a:lnSpc>
            </a:pPr>
            <a:r>
              <a:rPr lang="hr-HR" dirty="0" smtClean="0"/>
              <a:t>novčana kazna (finansijski interesi),</a:t>
            </a:r>
          </a:p>
          <a:p>
            <a:pPr eaLnBrk="1" hangingPunct="1">
              <a:lnSpc>
                <a:spcPct val="80000"/>
              </a:lnSpc>
            </a:pPr>
            <a:r>
              <a:rPr lang="hr-HR" dirty="0" smtClean="0"/>
              <a:t>kazne društvene degradacije i </a:t>
            </a:r>
          </a:p>
          <a:p>
            <a:pPr eaLnBrk="1" hangingPunct="1">
              <a:lnSpc>
                <a:spcPct val="80000"/>
              </a:lnSpc>
            </a:pPr>
            <a:r>
              <a:rPr lang="hr-HR" dirty="0" smtClean="0"/>
              <a:t>kazna progonstva i deportacije </a:t>
            </a:r>
          </a:p>
          <a:p>
            <a:pPr marL="0" indent="0">
              <a:buNone/>
            </a:pPr>
            <a:endParaRPr lang="hr-H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oduzimanje </a:t>
            </a:r>
            <a:r>
              <a:rPr lang="hr-HR" dirty="0"/>
              <a:t>jedne ili više vrijednosti koje su za pojedinca </a:t>
            </a:r>
            <a:r>
              <a:rPr lang="hr-HR" dirty="0" smtClean="0"/>
              <a:t>bitne </a:t>
            </a:r>
            <a:r>
              <a:rPr lang="hr-HR" dirty="0"/>
              <a:t>(npr., život, tjelesno zdravlje, slobodu, imovinu), </a:t>
            </a:r>
            <a:r>
              <a:rPr lang="hr-HR" dirty="0" smtClean="0"/>
              <a:t>i </a:t>
            </a:r>
            <a:endParaRPr lang="hr-HR" dirty="0"/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negativna moralno-etička ocjena </a:t>
            </a:r>
            <a:r>
              <a:rPr lang="hr-HR" dirty="0"/>
              <a:t>o izvršiocu i njegovom krivičnom djelu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769461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(B) Svrha kažnjavanja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hr-HR" dirty="0" smtClean="0"/>
              <a:t>ispaštanje i zastrašivanje kao osnovni cilj kažnjavanja, </a:t>
            </a:r>
          </a:p>
          <a:p>
            <a:pPr>
              <a:defRPr/>
            </a:pPr>
            <a:r>
              <a:rPr lang="hr-HR" dirty="0" smtClean="0"/>
              <a:t>odmazda za izvršeno krivično djelo </a:t>
            </a:r>
          </a:p>
          <a:p>
            <a:pPr>
              <a:defRPr/>
            </a:pPr>
            <a:r>
              <a:rPr lang="hr-HR" dirty="0" smtClean="0"/>
              <a:t>zato su kazne nosile ideju zastrašivanja ostalih pripadnika društva</a:t>
            </a:r>
          </a:p>
          <a:p>
            <a:pPr marL="0" indent="0">
              <a:buNone/>
              <a:defRPr/>
            </a:pPr>
            <a:endParaRPr lang="hr-HR" dirty="0" smtClean="0"/>
          </a:p>
          <a:p>
            <a:pPr>
              <a:defRPr/>
            </a:pPr>
            <a:endParaRPr lang="hr-HR" dirty="0" smtClean="0"/>
          </a:p>
          <a:p>
            <a:pPr>
              <a:defRPr/>
            </a:pPr>
            <a:endParaRPr lang="hr-HR" dirty="0" smtClean="0"/>
          </a:p>
          <a:p>
            <a:pPr>
              <a:defRPr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44348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(C) Druge specifičnosti</a:t>
            </a:r>
            <a:endParaRPr lang="bs-Latn-BA" smtClean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sporo nestajanje privatne reakcije na krivična djela, </a:t>
            </a:r>
          </a:p>
          <a:p>
            <a:r>
              <a:rPr lang="hr-HR" dirty="0" smtClean="0"/>
              <a:t>postepeni razvoj krivičnopravnih kodifikacija i nauke krivičnog prava, </a:t>
            </a:r>
          </a:p>
          <a:p>
            <a:r>
              <a:rPr lang="hr-HR" dirty="0" smtClean="0"/>
              <a:t>nezakonitost i pravna nesigurnost u oblasti kažnjavanja, </a:t>
            </a:r>
          </a:p>
          <a:p>
            <a:r>
              <a:rPr lang="hr-HR" dirty="0" smtClean="0"/>
              <a:t>samovolja i arbitrernost onih koji izriču kazne (npr., sudova), </a:t>
            </a:r>
          </a:p>
          <a:p>
            <a:r>
              <a:rPr lang="hr-HR" dirty="0" smtClean="0"/>
              <a:t>nejednakost pred sudovima (nejednakost u klasnom smislu),</a:t>
            </a:r>
          </a:p>
          <a:p>
            <a:r>
              <a:rPr lang="hr-HR" dirty="0" smtClean="0"/>
              <a:t>nesrazmjernost između prestupničkog ponašanja i izrečene kazne (po vrsti i mjeri)</a:t>
            </a:r>
          </a:p>
        </p:txBody>
      </p:sp>
    </p:spTree>
    <p:extLst>
      <p:ext uri="{BB962C8B-B14F-4D97-AF65-F5344CB8AC3E}">
        <p14:creationId xmlns:p14="http://schemas.microsoft.com/office/powerpoint/2010/main" val="1685917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2130425" y="765175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bs-Latn-BA" smtClean="0"/>
              <a:t>(D) Specifičnosti krivičnog postupka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mtClean="0"/>
              <a:t>Akuzatorski i </a:t>
            </a:r>
          </a:p>
          <a:p>
            <a:r>
              <a:rPr lang="hr-HR" smtClean="0"/>
              <a:t>Inkvizitorski krivični postupak (za koji se vežu određene specifičnosti, npr., upotreba torture, tajnost postupka, odsustvo prava na odbranu, specifična uloga suda, odsustvo tužilaštva)</a:t>
            </a:r>
            <a:endParaRPr lang="bs-Latn-BA" smtClean="0"/>
          </a:p>
          <a:p>
            <a:pPr>
              <a:buFont typeface="Wingdings" panose="05000000000000000000" pitchFamily="2" charset="2"/>
              <a:buNone/>
            </a:pPr>
            <a:r>
              <a:rPr lang="hr-HR" smtClean="0"/>
              <a:t> </a:t>
            </a:r>
            <a:endParaRPr lang="bs-Latn-BA" smtClean="0"/>
          </a:p>
          <a:p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3061484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Grp="1" noChangeArrowheads="1"/>
          </p:cNvSpPr>
          <p:nvPr>
            <p:ph type="title"/>
          </p:nvPr>
        </p:nvSpPr>
        <p:spPr>
          <a:xfrm>
            <a:off x="2381250" y="714375"/>
            <a:ext cx="7924800" cy="1143000"/>
          </a:xfrm>
        </p:spPr>
        <p:txBody>
          <a:bodyPr/>
          <a:lstStyle/>
          <a:p>
            <a:pPr algn="ctr" eaLnBrk="1" hangingPunct="1"/>
            <a:r>
              <a:rPr lang="hr-HR" sz="2800" u="sng"/>
              <a:t>Period humanog razvoja</a:t>
            </a:r>
            <a:r>
              <a:rPr lang="hr-HR" sz="2800"/>
              <a:t> (duhovne pripreme za građanski preobražaj društva) </a:t>
            </a:r>
            <a:endParaRPr lang="hr-HR" sz="2800" u="sng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dirty="0" smtClean="0"/>
              <a:t>Thomas More (1475-1535), Hugo Grocijus (1583-1645), Thomas Hobes (1588-1679), francuski enciklopedisti Montesquieu (1689-1755), Voltaire (1694-1778), Rousseau (1712-1778), Cessare Beccaria (1738-1794), Anselm Feuerbach (1775-1833), Jeremy Bentham (1748-1832) i drugi. </a:t>
            </a:r>
          </a:p>
          <a:p>
            <a:pPr eaLnBrk="1" hangingPunct="1"/>
            <a:endParaRPr lang="hr-HR" dirty="0"/>
          </a:p>
          <a:p>
            <a:pPr marL="0" indent="0" eaLnBrk="1" hangingPunct="1">
              <a:buNone/>
            </a:pPr>
            <a:endParaRPr lang="hr-HR" dirty="0" smtClean="0"/>
          </a:p>
          <a:p>
            <a:pPr eaLnBrk="1" hangingPunct="1"/>
            <a:r>
              <a:rPr lang="hr-HR" dirty="0" smtClean="0"/>
              <a:t>Klasična škola krivičnog prava</a:t>
            </a:r>
          </a:p>
        </p:txBody>
      </p:sp>
    </p:spTree>
    <p:extLst>
      <p:ext uri="{BB962C8B-B14F-4D97-AF65-F5344CB8AC3E}">
        <p14:creationId xmlns:p14="http://schemas.microsoft.com/office/powerpoint/2010/main" val="3642936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prednosti :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309814" y="2362201"/>
          <a:ext cx="7693025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3511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i slabosti (KD, učinilac, kazne):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362201" y="2362201"/>
          <a:ext cx="7693025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0509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mtClean="0"/>
              <a:t>Deklaracija o pravima čovjeka 1789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mtClean="0"/>
              <a:t>Jednakost svih u izvršenju kazne</a:t>
            </a:r>
          </a:p>
          <a:p>
            <a:r>
              <a:rPr lang="bs-Latn-BA" smtClean="0"/>
              <a:t>Zakonitosti u izvršenju kazne</a:t>
            </a:r>
          </a:p>
          <a:p>
            <a:r>
              <a:rPr lang="bs-Latn-BA" smtClean="0"/>
              <a:t>Poštivanje čovjekovog integriteta</a:t>
            </a:r>
          </a:p>
          <a:p>
            <a:r>
              <a:rPr lang="bs-Latn-BA" smtClean="0"/>
              <a:t>Režim izvršenja kazne i ličnost zatvorenika (usklađivanje)</a:t>
            </a:r>
          </a:p>
        </p:txBody>
      </p:sp>
    </p:spTree>
    <p:extLst>
      <p:ext uri="{BB962C8B-B14F-4D97-AF65-F5344CB8AC3E}">
        <p14:creationId xmlns:p14="http://schemas.microsoft.com/office/powerpoint/2010/main" val="1163178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smtClean="0"/>
              <a:t>Za: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dirty="0" smtClean="0"/>
              <a:t>ublažavanje kazni,</a:t>
            </a:r>
          </a:p>
          <a:p>
            <a:pPr eaLnBrk="1" hangingPunct="1"/>
            <a:r>
              <a:rPr lang="hr-HR" dirty="0" smtClean="0"/>
              <a:t>ukidanje smrtne kazne i tjelesnih kazni, </a:t>
            </a:r>
          </a:p>
          <a:p>
            <a:pPr eaLnBrk="1" hangingPunct="1"/>
            <a:r>
              <a:rPr lang="hr-HR" dirty="0" smtClean="0"/>
              <a:t>uvođenje prinudnog rada kao oblika kažnjavanja, </a:t>
            </a:r>
          </a:p>
          <a:p>
            <a:pPr eaLnBrk="1" hangingPunct="1"/>
            <a:r>
              <a:rPr lang="hr-HR" dirty="0" smtClean="0"/>
              <a:t>uvođenje </a:t>
            </a:r>
            <a:r>
              <a:rPr lang="hr-HR" u="sng" dirty="0" smtClean="0"/>
              <a:t>kazni lišenja slobode</a:t>
            </a:r>
            <a:r>
              <a:rPr lang="hr-HR" dirty="0" smtClean="0"/>
              <a:t>,</a:t>
            </a:r>
          </a:p>
          <a:p>
            <a:pPr eaLnBrk="1" hangingPunct="1"/>
            <a:r>
              <a:rPr lang="hr-HR" dirty="0" smtClean="0"/>
              <a:t>uvođenja sistema preventivnih mjera </a:t>
            </a:r>
          </a:p>
        </p:txBody>
      </p:sp>
    </p:spTree>
    <p:extLst>
      <p:ext uri="{BB962C8B-B14F-4D97-AF65-F5344CB8AC3E}">
        <p14:creationId xmlns:p14="http://schemas.microsoft.com/office/powerpoint/2010/main" val="2026553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Zaključno: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 prema učenju klasične škole, kao i prema stanju u krivičnom zakonodavstvu tokom perioda humanizacije, osnovno sredstvo kažnjavanja su – kazne</a:t>
            </a:r>
          </a:p>
          <a:p>
            <a:r>
              <a:rPr lang="hr-HR" dirty="0" smtClean="0"/>
              <a:t>Kazne su sredstvo za ispaštanje onog ko učini KD, te za zastrašivanje drugih da ne čine KD. </a:t>
            </a:r>
          </a:p>
          <a:p>
            <a:r>
              <a:rPr lang="hr-HR" dirty="0" smtClean="0"/>
              <a:t>Kazna djeluje na sve delinkvente podjednako (</a:t>
            </a:r>
            <a:r>
              <a:rPr lang="hr-HR" u="sng" dirty="0" smtClean="0"/>
              <a:t>impersonalizam</a:t>
            </a:r>
            <a:r>
              <a:rPr lang="hr-HR" dirty="0" smtClean="0"/>
              <a:t> ili da „ista kazna pogađa različite slučajeve“)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4111470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Ova predavanja obuhvataju dva segmenta: </a:t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bs-Latn-BA" dirty="0" smtClean="0"/>
              <a:t>razvoj kažnjavanja kroz historiju, do danas</a:t>
            </a:r>
          </a:p>
          <a:p>
            <a:pPr marL="0" indent="0">
              <a:buNone/>
            </a:pPr>
            <a:r>
              <a:rPr lang="bs-Latn-BA" dirty="0" smtClean="0"/>
              <a:t>i</a:t>
            </a:r>
          </a:p>
          <a:p>
            <a:pPr marL="0" indent="0">
              <a:buNone/>
            </a:pPr>
            <a:r>
              <a:rPr lang="bs-Latn-BA" dirty="0" smtClean="0"/>
              <a:t>2. pojavu i razvoj kazne lišenja slobode</a:t>
            </a:r>
          </a:p>
          <a:p>
            <a:pPr marL="0" indent="0">
              <a:buNone/>
            </a:pPr>
            <a:endParaRPr lang="bs-Latn-BA" dirty="0"/>
          </a:p>
          <a:p>
            <a:pPr marL="0" indent="0">
              <a:buNone/>
            </a:pPr>
            <a:r>
              <a:rPr lang="bs-Latn-BA" dirty="0" smtClean="0"/>
              <a:t>Za proučavanje ovih važnih poglavlja u razvoju svakog društva potrebno je koristiti obaveznu literaturu koja je objavljena na početku </a:t>
            </a:r>
            <a:r>
              <a:rPr lang="bs-Latn-BA" dirty="0" err="1" smtClean="0"/>
              <a:t>ak</a:t>
            </a:r>
            <a:r>
              <a:rPr lang="bs-Latn-BA" dirty="0" smtClean="0"/>
              <a:t>. 2019/20, god. Pored toga, veći broj interesantnih radova iz oblasti </a:t>
            </a:r>
            <a:r>
              <a:rPr lang="bs-Latn-BA" dirty="0" err="1" smtClean="0"/>
              <a:t>penologije</a:t>
            </a:r>
            <a:r>
              <a:rPr lang="bs-Latn-BA" dirty="0" smtClean="0"/>
              <a:t> dostupan je </a:t>
            </a:r>
            <a:r>
              <a:rPr lang="bs-Latn-BA" dirty="0" err="1" smtClean="0"/>
              <a:t>online</a:t>
            </a:r>
            <a:r>
              <a:rPr lang="bs-Latn-BA" dirty="0" smtClean="0"/>
              <a:t>.</a:t>
            </a: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56570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dirty="0" smtClean="0"/>
              <a:t>Period individualizacije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r-HR" smtClean="0"/>
              <a:t>individualizacija krivičnih sankcija u svjetlu doktrine italijanskog pozitivizma, </a:t>
            </a:r>
          </a:p>
          <a:p>
            <a:pPr eaLnBrk="1" hangingPunct="1">
              <a:lnSpc>
                <a:spcPct val="90000"/>
              </a:lnSpc>
            </a:pPr>
            <a:r>
              <a:rPr lang="hr-HR" smtClean="0"/>
              <a:t>individualizacija krivičnih sankcija u svjetlu doktrine sociološke škole i </a:t>
            </a:r>
          </a:p>
          <a:p>
            <a:pPr eaLnBrk="1" hangingPunct="1">
              <a:lnSpc>
                <a:spcPct val="90000"/>
              </a:lnSpc>
            </a:pPr>
            <a:r>
              <a:rPr lang="hr-HR" smtClean="0"/>
              <a:t>individualizacija krivičnih sankcija u svjetlu doktrine pokreta Nove društvene odbrane </a:t>
            </a:r>
          </a:p>
          <a:p>
            <a:pPr eaLnBrk="1" hangingPunct="1">
              <a:lnSpc>
                <a:spcPct val="90000"/>
              </a:lnSpc>
            </a:pPr>
            <a:r>
              <a:rPr lang="hr-HR" smtClean="0"/>
              <a:t>novi sadržaji individualizacije krivičnih sankcija (od 70-tih godina XX vijeka)</a:t>
            </a:r>
          </a:p>
        </p:txBody>
      </p:sp>
    </p:spTree>
    <p:extLst>
      <p:ext uri="{BB962C8B-B14F-4D97-AF65-F5344CB8AC3E}">
        <p14:creationId xmlns:p14="http://schemas.microsoft.com/office/powerpoint/2010/main" val="1192694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Italijanska pozitivistička škola</a:t>
            </a:r>
            <a:endParaRPr lang="bs-Latn-BA" smtClean="0"/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krivično djelo je rezultat mnogobrojnih unutrašnjih i vanjskih faktora</a:t>
            </a:r>
          </a:p>
          <a:p>
            <a:r>
              <a:rPr lang="hr-HR" dirty="0" smtClean="0"/>
              <a:t>učinilac krivičnog djela pročuvava se u okviru fizičkih i psihičkih karakteristika, socijalnih uzroka i stanja</a:t>
            </a:r>
          </a:p>
          <a:p>
            <a:r>
              <a:rPr lang="hr-HR" dirty="0" smtClean="0"/>
              <a:t>opasno stanje - „</a:t>
            </a:r>
            <a:r>
              <a:rPr lang="hr-HR" i="1" dirty="0" smtClean="0"/>
              <a:t>temibilitet</a:t>
            </a:r>
            <a:r>
              <a:rPr lang="hr-HR" dirty="0" smtClean="0"/>
              <a:t>”</a:t>
            </a:r>
          </a:p>
          <a:p>
            <a:r>
              <a:rPr lang="hr-HR" dirty="0" smtClean="0"/>
              <a:t>medicinsko, psihološko i socijalno ispitivanje delinkventa i primjena tretmana na osuđenika nakon širokog proučavanja, </a:t>
            </a:r>
          </a:p>
          <a:p>
            <a:pPr algn="ctr">
              <a:buFont typeface="Wingdings" panose="05000000000000000000" pitchFamily="2" charset="2"/>
              <a:buNone/>
            </a:pPr>
            <a:endParaRPr lang="hr-HR" dirty="0" smtClean="0"/>
          </a:p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a preporučuju i sudsku kontrolu u izvršenju krivičnih sankcija</a:t>
            </a:r>
            <a:endParaRPr lang="hr-HR" b="1" dirty="0" smtClean="0"/>
          </a:p>
        </p:txBody>
      </p:sp>
    </p:spTree>
    <p:extLst>
      <p:ext uri="{BB962C8B-B14F-4D97-AF65-F5344CB8AC3E}">
        <p14:creationId xmlns:p14="http://schemas.microsoft.com/office/powerpoint/2010/main" val="3172785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Zato se insistira na 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/>
              <a:t>napuštanju koncepta primjene kazne na učinioca krivičnog djela i </a:t>
            </a:r>
          </a:p>
          <a:p>
            <a:r>
              <a:rPr lang="hr-HR" b="1" dirty="0" smtClean="0"/>
              <a:t>primjeni mjera društvene zaštite ili odbrane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 	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odbrana i zaštita društva od kriminaliteta nespojiva je sa kaznenom represijom!</a:t>
            </a:r>
          </a:p>
          <a:p>
            <a:pPr algn="ctr">
              <a:buNone/>
            </a:pPr>
            <a:r>
              <a:rPr lang="hr-HR" dirty="0" smtClean="0"/>
              <a:t>mjere koje se primjenjuju prema delinkventu ne mogu biti zasnovane na apstraktnoj pravdi i moralnoj dogovornosti, „već moraju odgovarati njegovoj ličnosti kako bi se neutralisali unutrašnji i spoljni faktori koji su ga doveli do kriminalnog ponašanja“.</a:t>
            </a:r>
            <a:endParaRPr lang="bs-Latn-BA" dirty="0" smtClean="0"/>
          </a:p>
          <a:p>
            <a:pPr algn="ctr">
              <a:buFont typeface="Wingdings" panose="05000000000000000000" pitchFamily="2" charset="2"/>
              <a:buNone/>
            </a:pPr>
            <a:endParaRPr lang="bs-Latn-BA" dirty="0" smtClean="0"/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2587549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dvije vrste kriminaliteta: </a:t>
            </a:r>
            <a:endParaRPr lang="bs-Latn-BA" smtClean="0"/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atavistički ili prirodni koji napada elementarne uslove društvenog života - </a:t>
            </a:r>
            <a:r>
              <a:rPr lang="hr-HR" u="sng" dirty="0" smtClean="0"/>
              <a:t>individualne mjere preventivnog i terapeutskog, represivnog i eliminatornog značaja</a:t>
            </a:r>
          </a:p>
          <a:p>
            <a:r>
              <a:rPr lang="hr-HR" dirty="0" smtClean="0"/>
              <a:t>evolutivni koji zavisi od razvoja društveno-političkih i ekonomskih odnosa i koji se veže uz prelazne i vremenski određene odnose i institucije u jednom društvu - </a:t>
            </a:r>
            <a:r>
              <a:rPr lang="hr-HR" u="sng" dirty="0" smtClean="0"/>
              <a:t>socijalne preventivne mjere (koje će ostvariti promjene u socijalnim razmjerama) ili individualne mjere u obliku naknade štete i vremenski neograničenih represivnih mjera (lišenje slobode, prinudni rad)</a:t>
            </a:r>
            <a:endParaRPr lang="bs-Latn-BA" u="sng" dirty="0" smtClean="0"/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4125642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sz="3200"/>
              <a:t>Mjere socijalne zaštite: preventivni ili retributivni karakter?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hr-HR" dirty="0" smtClean="0"/>
              <a:t>za rođene krivce - mjere doživotne deportacije u kolonije ili lišenje slobode na neodređeno vrijeme u posebnim ustanovama </a:t>
            </a:r>
          </a:p>
          <a:p>
            <a:pPr eaLnBrk="1" hangingPunct="1"/>
            <a:r>
              <a:rPr lang="hr-HR" dirty="0" smtClean="0"/>
              <a:t>za krivce iz navike – isto ili stroge mjere izolacije iz društva</a:t>
            </a:r>
          </a:p>
          <a:p>
            <a:r>
              <a:rPr lang="hr-HR" dirty="0" smtClean="0"/>
              <a:t>za duševno bolesne krivce - smještaj u posebne zavode, odvojno od drugih duševno bolesnih osoba</a:t>
            </a:r>
          </a:p>
          <a:p>
            <a:r>
              <a:rPr lang="hr-HR" dirty="0" smtClean="0"/>
              <a:t>za slučajne krivce - naknada štete u slučaju lakšeg krivičnog djela, te protjerivanje u radne ili poljoprivredne kolonije na neodređeno vrijeme i sa manje strogim režimom</a:t>
            </a:r>
          </a:p>
          <a:p>
            <a:r>
              <a:rPr lang="hr-HR" dirty="0" smtClean="0"/>
              <a:t>za krivce iz strasti - naknada štete ili, u najtežim slučajevima, mjere koje su namijenjene slučajnim delinkventima, uz mogućnost odustajanja od bilo kakvih mjera</a:t>
            </a:r>
          </a:p>
          <a:p>
            <a:pPr marL="0" indent="0">
              <a:buNone/>
            </a:pPr>
            <a:endParaRPr lang="hr-HR" dirty="0" smtClean="0"/>
          </a:p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posebne preventivne mjere (od reforme zakonodavstva do suzbijanja alkoholizma)!</a:t>
            </a:r>
            <a:endParaRPr lang="bs-Latn-BA" dirty="0" smtClean="0"/>
          </a:p>
          <a:p>
            <a:endParaRPr lang="hr-HR" dirty="0" smtClean="0"/>
          </a:p>
          <a:p>
            <a:pPr eaLnBrk="1" hangingPunct="1"/>
            <a:endParaRPr lang="hr-HR" dirty="0" smtClean="0"/>
          </a:p>
          <a:p>
            <a:pPr eaLnBrk="1" hangingPunct="1"/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881752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Zasluge pozitivista su:</a:t>
            </a:r>
            <a:endParaRPr lang="bs-Latn-BA" smtClean="0"/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mtClean="0"/>
              <a:t>usmjeravanje pažnje na učinioca krivičnog djela,</a:t>
            </a:r>
          </a:p>
          <a:p>
            <a:r>
              <a:rPr lang="hr-HR" smtClean="0"/>
              <a:t>observacija ličnosti delinkventa,</a:t>
            </a:r>
          </a:p>
          <a:p>
            <a:r>
              <a:rPr lang="hr-HR" smtClean="0"/>
              <a:t>proučavanje uzroka kriminaliteta i </a:t>
            </a:r>
          </a:p>
          <a:p>
            <a:r>
              <a:rPr lang="hr-HR" smtClean="0"/>
              <a:t>individualizacija kaznene reakcije 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3051188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Slabosti: </a:t>
            </a:r>
            <a:endParaRPr lang="bs-Latn-BA" smtClean="0"/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/>
              <a:t>tipizirana kriminalna antropologija u smislu klasifikacije krivaca što je daleko od individualnosti delinkventa,</a:t>
            </a:r>
          </a:p>
          <a:p>
            <a:r>
              <a:rPr lang="hr-HR" sz="2400"/>
              <a:t>marginalizacija krivičnog prava u borbi protiv kriminaliteta u smislu odbacivanja krivnje i kazne, </a:t>
            </a:r>
          </a:p>
          <a:p>
            <a:r>
              <a:rPr lang="hr-HR" sz="2400"/>
              <a:t>izjednačavanje krivičnih djela sa oboljenjima,</a:t>
            </a:r>
          </a:p>
          <a:p>
            <a:r>
              <a:rPr lang="hr-HR" sz="2400"/>
              <a:t>primjena mjera društvene odbrane bez mogućnosti zaštite ljudskih prava i sloboda</a:t>
            </a:r>
            <a:endParaRPr lang="bs-Latn-BA" smtClean="0"/>
          </a:p>
          <a:p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2496656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Sociološka škola</a:t>
            </a:r>
            <a:endParaRPr lang="bs-Latn-BA" smtClean="0"/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	Predstavnici ove škole priznaju nužnost ispitivanja socijalnih uzroka (kojima daju prednost u odnosu na druge) i antropoloških osobina učinioca krivičnog djela u cilju individualizacije načina borbe protiv kriminaliteta</a:t>
            </a:r>
          </a:p>
          <a:p>
            <a:pPr algn="ctr">
              <a:buNone/>
            </a:pPr>
            <a:r>
              <a:rPr lang="hr-HR" dirty="0" smtClean="0"/>
              <a:t>Na krivično djelo se gleda kao na rezultat individualnih i socijalnih uzroka, koji se moraju uzeti u obzir u suzbijanju kriminaliteta, a na kaznu kao na sredstvo koje ima ne jedan, već više ciljeva koji zavise od grupe u koju se klasificira učinilac krivičnog djela </a:t>
            </a:r>
            <a:endParaRPr lang="bs-Latn-BA" dirty="0" smtClean="0"/>
          </a:p>
          <a:p>
            <a:pPr algn="ctr">
              <a:buFont typeface="Wingdings" panose="05000000000000000000" pitchFamily="2" charset="2"/>
              <a:buNone/>
            </a:pP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180682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mtClean="0"/>
              <a:t>Klasifikacija delinkvenata i uzroci kriminaliteta</a:t>
            </a:r>
            <a:endParaRPr lang="bs-Latn-BA" smtClean="0"/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hr-HR" dirty="0" smtClean="0"/>
              <a:t>1. slučajni ili akutni učinioci krivičnih djela (ako izvršenje krivičnog djela podstiču spoljni uzroci koji dolaze iz socijalne sredine u kojoj živi delinkvent)</a:t>
            </a:r>
          </a:p>
          <a:p>
            <a:pPr>
              <a:buFont typeface="Wingdings" panose="05000000000000000000" pitchFamily="2" charset="2"/>
              <a:buNone/>
            </a:pPr>
            <a:r>
              <a:rPr lang="hr-HR" dirty="0" smtClean="0"/>
              <a:t>2. krivci iz navike ili hronični delinkventi, koji krivična djela vrše pod uticajem individualnih specifičnosti (popravljivi i nepopravljivi</a:t>
            </a:r>
            <a:r>
              <a:rPr lang="hr-HR" dirty="0" smtClean="0"/>
              <a:t>)</a:t>
            </a:r>
          </a:p>
          <a:p>
            <a:pPr>
              <a:buNone/>
            </a:pPr>
            <a:r>
              <a:rPr lang="hr-HR" dirty="0" smtClean="0"/>
              <a:t>3. abnormalni krivci, koji krivična djela čine pod uticajem endogenih faktora (anomalije mogu biti trenutne, npr., psihički poremećaji koji su posljedica prolaznih tjelesnih oboljenja ili povreda, ili su, npr., rezultat narkomanije i trajne, npr., kod neurastenika ili epileptičara)</a:t>
            </a:r>
            <a:endParaRPr lang="bs-Latn-BA" dirty="0" smtClean="0"/>
          </a:p>
          <a:p>
            <a:pPr>
              <a:buFont typeface="Wingdings" panose="05000000000000000000" pitchFamily="2" charset="2"/>
              <a:buNone/>
            </a:pP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33891406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smtClean="0"/>
              <a:t>Individualizacija i sociološka škola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hr-HR" b="1" dirty="0" smtClean="0"/>
              <a:t>	Dualitet </a:t>
            </a:r>
            <a:r>
              <a:rPr lang="hr-HR" dirty="0" smtClean="0"/>
              <a:t>sankcija (kazne i mjere bezbjednosti)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hr-HR" dirty="0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hr-HR" dirty="0" smtClean="0"/>
              <a:t>U čemu se ogleda dualizam i kako se on reflektuje na kategorije delinkvenata? </a:t>
            </a:r>
          </a:p>
          <a:p>
            <a:pPr algn="ctr">
              <a:buNone/>
            </a:pPr>
            <a:r>
              <a:rPr lang="hr-HR" dirty="0" smtClean="0"/>
              <a:t>za određene učinioce KD kazna ostaje jedina sankcija, dok kod drugih treba reagovati i MB koje nemaju retributivni već preventivni karakter (ne zasnivaju se na krivnji nego na opasnosti delinkventa i nisu vremenski ograničene (odnosno, one traju dok traje i „opasno stanje“)</a:t>
            </a:r>
            <a:endParaRPr lang="bs-Latn-BA" dirty="0" smtClean="0"/>
          </a:p>
          <a:p>
            <a:pPr algn="ctr" eaLnBrk="1" hangingPunct="1">
              <a:buFont typeface="Wingdings" panose="05000000000000000000" pitchFamily="2" charset="2"/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69807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1.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bs-Latn-BA" dirty="0" smtClean="0"/>
          </a:p>
          <a:p>
            <a:pPr marL="0" indent="0" algn="ctr">
              <a:buNone/>
            </a:pPr>
            <a:endParaRPr lang="bs-Latn-BA" dirty="0"/>
          </a:p>
          <a:p>
            <a:pPr marL="0" indent="0" algn="ctr">
              <a:buNone/>
            </a:pPr>
            <a:r>
              <a:rPr lang="bs-Latn-BA" b="1" dirty="0" smtClean="0"/>
              <a:t>Razvoj kažnjavanja kroz historiju, do danas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171706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smtClean="0"/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	Ova škola posebnu pažnju posvećuje kazni lišenja slobode, zalažući se za resocijalizaciju učinioca krivičnog djela i ističući negativne strane </a:t>
            </a:r>
            <a:r>
              <a:rPr lang="hr-HR" u="sng" dirty="0" smtClean="0"/>
              <a:t>kratkotrajnih kazni </a:t>
            </a:r>
            <a:r>
              <a:rPr lang="hr-HR" dirty="0" smtClean="0"/>
              <a:t>lišenja slobode (jer potenciraju opasnost delinkventa)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Zamjena KKLS uslovnom osudom i NK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1290252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Pozitivni aspekti:</a:t>
            </a:r>
            <a:endParaRPr lang="bs-Latn-BA" smtClean="0"/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mtClean="0"/>
              <a:t>ponovno vraćanje institutima krivičnog prava (određivanje pojma krivičnog djela),</a:t>
            </a:r>
          </a:p>
          <a:p>
            <a:r>
              <a:rPr lang="hr-HR" smtClean="0"/>
              <a:t>načelo zakonitosti, </a:t>
            </a:r>
          </a:p>
          <a:p>
            <a:r>
              <a:rPr lang="hr-HR" smtClean="0"/>
              <a:t>doprinos u razvoju principa individualizacije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9857068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Osnovni prigovori:</a:t>
            </a:r>
            <a:endParaRPr lang="bs-Latn-BA" smtClean="0"/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mtClean="0"/>
              <a:t>kriteriji za utvrđivanje „opasnog stanja“ delinkventa, </a:t>
            </a:r>
          </a:p>
          <a:p>
            <a:r>
              <a:rPr lang="hr-HR" smtClean="0"/>
              <a:t>isticanje nepopravljivosti određenih krivaca i strogosti u njihovom kažnjavanju,</a:t>
            </a:r>
          </a:p>
          <a:p>
            <a:r>
              <a:rPr lang="hr-HR" smtClean="0"/>
              <a:t>shvatanje da kažnjavnje treba biti arbitrerno i prema društvenim potrebama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27454863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Neoklasična – eklektička škola</a:t>
            </a:r>
            <a:endParaRPr lang="bs-Latn-BA" smtClean="0"/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mtClean="0"/>
              <a:t>Početak XX vijeka,</a:t>
            </a:r>
          </a:p>
          <a:p>
            <a:r>
              <a:rPr lang="bs-Latn-BA" smtClean="0"/>
              <a:t>Kombinacija shvatanja prethodnih škola i učenja,</a:t>
            </a:r>
          </a:p>
          <a:p>
            <a:r>
              <a:rPr lang="bs-Latn-BA" smtClean="0"/>
              <a:t>Velika evropska reforma krivičnih zakona,</a:t>
            </a:r>
          </a:p>
          <a:p>
            <a:r>
              <a:rPr lang="hr-HR" smtClean="0"/>
              <a:t>„ne više nego je pravdeno i ne više nego je korisno“ !</a:t>
            </a:r>
          </a:p>
          <a:p>
            <a:r>
              <a:rPr lang="hr-HR" smtClean="0"/>
              <a:t>dualitet krivičnih sankcija!</a:t>
            </a:r>
            <a:endParaRPr lang="bs-Latn-BA" smtClean="0"/>
          </a:p>
          <a:p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35708707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Ovaj pregled ne bi bio potpun</a:t>
            </a:r>
            <a:endParaRPr lang="bs-Latn-BA" smtClean="0"/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	A) ako se ne bi pomenule retrogradne ideje između dva svjetska rata i koje se izražavaju kroz autoritativne i totalitarne političke režime, a njihovo krivično zakonodavstvo i krivično pravo vratilo je vrijeme stotinama godina unazad</a:t>
            </a:r>
          </a:p>
          <a:p>
            <a:pPr algn="ctr">
              <a:buFont typeface="Wingdings" panose="05000000000000000000" pitchFamily="2" charset="2"/>
              <a:buNone/>
            </a:pPr>
            <a:endParaRPr lang="hr-HR" dirty="0"/>
          </a:p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B) Pokret Nove društvene odbrabne!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24995974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800" dirty="0" smtClean="0"/>
              <a:t>Krajem 60-tih i početkom 70-tih godina XX vijeka pokazalo se da osnovna učenja pokreta Nove društvene odbrane nisu ispunila očekivanja</a:t>
            </a:r>
            <a:br>
              <a:rPr lang="hr-HR" sz="2800" dirty="0" smtClean="0"/>
            </a:br>
            <a:endParaRPr lang="bs-Latn-BA" sz="2800" dirty="0" smtClean="0"/>
          </a:p>
        </p:txBody>
      </p:sp>
      <p:sp>
        <p:nvSpPr>
          <p:cNvPr id="952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Nova penologija“ - u društvu postoje rizične grupe, rizičine za „poštenu“ populaciju, treba ih obvladati i držati pod nadzorom. </a:t>
            </a:r>
          </a:p>
          <a:p>
            <a:r>
              <a:rPr lang="hr-HR" dirty="0" smtClean="0"/>
              <a:t>Prema načelima „nove penologije“, filozofija pravičnog kažnjavanja ili zaslužene kazne (eng. </a:t>
            </a:r>
            <a:r>
              <a:rPr lang="hr-HR" i="1" dirty="0" smtClean="0"/>
              <a:t>just desert</a:t>
            </a:r>
            <a:r>
              <a:rPr lang="hr-HR" dirty="0" smtClean="0"/>
              <a:t>) znači da takva kazna treba biti određena prema težini učinjenog delikta i, ako je to potrebno i moguće, uzimajući u obzir težinu i svih do tada učinjenih delikata</a:t>
            </a:r>
            <a:endParaRPr lang="bs-Latn-BA" dirty="0" smtClean="0"/>
          </a:p>
          <a:p>
            <a:pPr algn="ctr">
              <a:buFont typeface="Wingdings" panose="05000000000000000000" pitchFamily="2" charset="2"/>
              <a:buNone/>
            </a:pPr>
            <a:r>
              <a:rPr lang="bs-Latn-BA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777968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2.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s-Latn-BA" dirty="0" smtClean="0"/>
          </a:p>
          <a:p>
            <a:endParaRPr lang="bs-Latn-BA" dirty="0"/>
          </a:p>
          <a:p>
            <a:pPr marL="0" indent="0" algn="ctr">
              <a:buNone/>
            </a:pPr>
            <a:r>
              <a:rPr lang="bs-Latn-BA" b="1" dirty="0" smtClean="0"/>
              <a:t>Pojava i razvoj kazne lišenja slobode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902667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sz="3200" dirty="0"/>
              <a:t>Pravo na </a:t>
            </a:r>
            <a:r>
              <a:rPr lang="hr-HR" sz="3200" dirty="0" smtClean="0"/>
              <a:t>kažnjavanje u filozofskom i sociološkom smislu  </a:t>
            </a: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sz="3600"/>
              <a:t>idealističke i metafizičke teorije,</a:t>
            </a:r>
          </a:p>
          <a:p>
            <a:pPr eaLnBrk="1" hangingPunct="1"/>
            <a:r>
              <a:rPr lang="hr-HR" sz="3600"/>
              <a:t>teorija društvenog ugovora, </a:t>
            </a:r>
          </a:p>
          <a:p>
            <a:pPr eaLnBrk="1" hangingPunct="1"/>
            <a:r>
              <a:rPr lang="hr-HR" sz="3600"/>
              <a:t>pravna (normativna) teorija i </a:t>
            </a:r>
          </a:p>
          <a:p>
            <a:pPr eaLnBrk="1" hangingPunct="1"/>
            <a:r>
              <a:rPr lang="hr-HR" sz="3600"/>
              <a:t>sociološka teorija  </a:t>
            </a:r>
          </a:p>
        </p:txBody>
      </p:sp>
    </p:spTree>
    <p:extLst>
      <p:ext uri="{BB962C8B-B14F-4D97-AF65-F5344CB8AC3E}">
        <p14:creationId xmlns:p14="http://schemas.microsoft.com/office/powerpoint/2010/main" val="1425267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dirty="0" smtClean="0"/>
              <a:t>Svrha </a:t>
            </a:r>
            <a:r>
              <a:rPr lang="hr-HR" dirty="0" smtClean="0"/>
              <a:t>kažnjavanja – u teorijskim radovima i krivičnim zakonima u BiH </a:t>
            </a:r>
            <a:endParaRPr lang="hr-HR" dirty="0" smtClean="0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hr-HR" sz="3600" dirty="0"/>
              <a:t>apsolutne teorije, </a:t>
            </a:r>
          </a:p>
          <a:p>
            <a:pPr eaLnBrk="1" hangingPunct="1"/>
            <a:r>
              <a:rPr lang="hr-HR" sz="3600" dirty="0"/>
              <a:t>relativne (utilitarističke) teorije i </a:t>
            </a:r>
          </a:p>
          <a:p>
            <a:pPr eaLnBrk="1" hangingPunct="1"/>
            <a:r>
              <a:rPr lang="hr-HR" sz="3600" dirty="0"/>
              <a:t>mješovite (eklektičke) teorije</a:t>
            </a:r>
          </a:p>
          <a:p>
            <a:pPr eaLnBrk="1" hangingPunct="1"/>
            <a:r>
              <a:rPr lang="hr-HR" sz="3600" dirty="0"/>
              <a:t>teorija o restorativnoj </a:t>
            </a:r>
            <a:r>
              <a:rPr lang="hr-HR" sz="3600" dirty="0" smtClean="0"/>
              <a:t>pravdi</a:t>
            </a:r>
          </a:p>
          <a:p>
            <a:pPr marL="0" indent="0" eaLnBrk="1" hangingPunct="1">
              <a:buNone/>
            </a:pPr>
            <a:endParaRPr lang="hr-HR" sz="3600" dirty="0"/>
          </a:p>
          <a:p>
            <a:pPr marL="0" indent="0" algn="ctr" eaLnBrk="1" hangingPunct="1">
              <a:buNone/>
            </a:pPr>
            <a:r>
              <a:rPr lang="hr-HR" sz="3600" dirty="0" smtClean="0"/>
              <a:t>U nastavku slijede rješenja iz Krivičnog zakona BiH i Krivičnog zakona FBiH. Izloženo je potrebno povezati i sa prethodnim izlaganjima o kažnjavanju za učinjena krivična djela.</a:t>
            </a:r>
            <a:endParaRPr lang="hr-HR" sz="3600" dirty="0"/>
          </a:p>
        </p:txBody>
      </p:sp>
    </p:spTree>
    <p:extLst>
      <p:ext uri="{BB962C8B-B14F-4D97-AF65-F5344CB8AC3E}">
        <p14:creationId xmlns:p14="http://schemas.microsoft.com/office/powerpoint/2010/main" val="3181622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>
          <a:xfrm>
            <a:off x="2309813" y="785813"/>
            <a:ext cx="7924800" cy="1143000"/>
          </a:xfrm>
        </p:spPr>
        <p:txBody>
          <a:bodyPr/>
          <a:lstStyle/>
          <a:p>
            <a:r>
              <a:rPr lang="bs-Latn-BA" dirty="0" smtClean="0"/>
              <a:t>KZ BIH (čl. 6)</a:t>
            </a: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bs-Latn-BA" u="sng" smtClean="0"/>
              <a:t>	</a:t>
            </a:r>
            <a:r>
              <a:rPr lang="es-ES" u="sng" smtClean="0"/>
              <a:t>Svrha krivi</a:t>
            </a:r>
            <a:r>
              <a:rPr lang="hr-HR" u="sng" smtClean="0"/>
              <a:t>č</a:t>
            </a:r>
            <a:r>
              <a:rPr lang="es-ES" u="sng" smtClean="0"/>
              <a:t>nopravnih sankcija je</a:t>
            </a:r>
            <a:r>
              <a:rPr lang="hr-HR" u="sng" smtClean="0"/>
              <a:t>:</a:t>
            </a:r>
            <a:r>
              <a:rPr lang="es-ES" u="sng" smtClean="0"/>
              <a:t> </a:t>
            </a:r>
            <a:r>
              <a:rPr lang="hr-HR" u="sng" smtClean="0"/>
              <a:t> </a:t>
            </a:r>
            <a:endParaRPr lang="bs-Latn-BA" smtClean="0"/>
          </a:p>
          <a:p>
            <a:r>
              <a:rPr lang="es-ES" u="sng" smtClean="0"/>
              <a:t>a</a:t>
            </a:r>
            <a:r>
              <a:rPr lang="hr-HR" u="sng" smtClean="0"/>
              <a:t>)</a:t>
            </a:r>
            <a:r>
              <a:rPr lang="es-ES" u="sng" smtClean="0"/>
              <a:t>    za</a:t>
            </a:r>
            <a:r>
              <a:rPr lang="hr-HR" u="sng" smtClean="0"/>
              <a:t>š</a:t>
            </a:r>
            <a:r>
              <a:rPr lang="es-ES" u="sng" smtClean="0"/>
              <a:t>tita dru</a:t>
            </a:r>
            <a:r>
              <a:rPr lang="hr-HR" u="sng" smtClean="0"/>
              <a:t>š</a:t>
            </a:r>
            <a:r>
              <a:rPr lang="es-ES" u="sng" smtClean="0"/>
              <a:t>tva od izvr</a:t>
            </a:r>
            <a:r>
              <a:rPr lang="hr-HR" u="sng" smtClean="0"/>
              <a:t>š</a:t>
            </a:r>
            <a:r>
              <a:rPr lang="es-ES" u="sng" smtClean="0"/>
              <a:t>enja krivi</a:t>
            </a:r>
            <a:r>
              <a:rPr lang="hr-HR" u="sng" smtClean="0"/>
              <a:t>č</a:t>
            </a:r>
            <a:r>
              <a:rPr lang="es-ES" u="sng" smtClean="0"/>
              <a:t>nih djela preventivnim uticanjem na druge da po</a:t>
            </a:r>
            <a:r>
              <a:rPr lang="hr-HR" u="sng" smtClean="0"/>
              <a:t>š</a:t>
            </a:r>
            <a:r>
              <a:rPr lang="es-ES" u="sng" smtClean="0"/>
              <a:t>tuju pravni sistem i ne po</a:t>
            </a:r>
            <a:r>
              <a:rPr lang="hr-HR" u="sng" smtClean="0"/>
              <a:t>č</a:t>
            </a:r>
            <a:r>
              <a:rPr lang="es-ES" u="sng" smtClean="0"/>
              <a:t>ine krivi</a:t>
            </a:r>
            <a:r>
              <a:rPr lang="hr-HR" u="sng" smtClean="0"/>
              <a:t>č</a:t>
            </a:r>
            <a:r>
              <a:rPr lang="es-ES" u="sng" smtClean="0"/>
              <a:t>na djela te spre</a:t>
            </a:r>
            <a:r>
              <a:rPr lang="hr-HR" u="sng" smtClean="0"/>
              <a:t>č</a:t>
            </a:r>
            <a:r>
              <a:rPr lang="es-ES" u="sng" smtClean="0"/>
              <a:t>avanjem po</a:t>
            </a:r>
            <a:r>
              <a:rPr lang="hr-HR" u="sng" smtClean="0"/>
              <a:t>č</a:t>
            </a:r>
            <a:r>
              <a:rPr lang="es-ES" u="sng" smtClean="0"/>
              <a:t>inioca da po</a:t>
            </a:r>
            <a:r>
              <a:rPr lang="hr-HR" u="sng" smtClean="0"/>
              <a:t>č</a:t>
            </a:r>
            <a:r>
              <a:rPr lang="es-ES" u="sng" smtClean="0"/>
              <a:t>ini krivi</a:t>
            </a:r>
            <a:r>
              <a:rPr lang="hr-HR" u="sng" smtClean="0"/>
              <a:t>č</a:t>
            </a:r>
            <a:r>
              <a:rPr lang="es-ES" u="sng" smtClean="0"/>
              <a:t>na djela kao i podsticanje njegovog preodgoja</a:t>
            </a:r>
            <a:r>
              <a:rPr lang="hr-HR" u="sng" smtClean="0"/>
              <a:t>;</a:t>
            </a:r>
            <a:r>
              <a:rPr lang="es-ES" u="sng" smtClean="0"/>
              <a:t> </a:t>
            </a:r>
            <a:r>
              <a:rPr lang="hr-HR" u="sng" smtClean="0"/>
              <a:t> </a:t>
            </a:r>
            <a:endParaRPr lang="bs-Latn-BA" smtClean="0"/>
          </a:p>
          <a:p>
            <a:r>
              <a:rPr lang="es-ES" u="sng" smtClean="0"/>
              <a:t>b)    zaštita i satisfakcija žrtve krivičnog djela.</a:t>
            </a:r>
            <a:endParaRPr lang="bs-Latn-BA" smtClean="0"/>
          </a:p>
          <a:p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838021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smtClean="0"/>
              <a:t>Historijski razvoj kažnjavanja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97782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KZ BiH (čl</a:t>
            </a:r>
            <a:r>
              <a:rPr lang="hr-HR" dirty="0"/>
              <a:t>. 39. svrha </a:t>
            </a:r>
            <a:r>
              <a:rPr lang="hr-HR" dirty="0" smtClean="0"/>
              <a:t>kažnjavanja): </a:t>
            </a:r>
            <a:r>
              <a:rPr lang="bs-Latn-BA" dirty="0"/>
              <a:t/>
            </a:r>
            <a:br>
              <a:rPr lang="bs-Latn-BA" dirty="0"/>
            </a:br>
            <a:endParaRPr lang="bs-Latn-BA" dirty="0" smtClean="0"/>
          </a:p>
        </p:txBody>
      </p:sp>
      <p:sp>
        <p:nvSpPr>
          <p:cNvPr id="1013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da se izrazi društvena osuda učinjenog krivičnog djela;</a:t>
            </a:r>
            <a:endParaRPr lang="bs-Latn-BA" dirty="0" smtClean="0"/>
          </a:p>
          <a:p>
            <a:r>
              <a:rPr lang="hr-HR" dirty="0" smtClean="0"/>
              <a:t>da se utječe na učinitelja da ubuduće ne čini krivična djela </a:t>
            </a:r>
            <a:r>
              <a:rPr lang="it-IT" u="sng" dirty="0" smtClean="0"/>
              <a:t>i podstakne njegov preodgoj</a:t>
            </a:r>
            <a:r>
              <a:rPr lang="hr-HR" dirty="0" smtClean="0"/>
              <a:t>;</a:t>
            </a:r>
            <a:endParaRPr lang="bs-Latn-BA" dirty="0" smtClean="0"/>
          </a:p>
          <a:p>
            <a:r>
              <a:rPr lang="hr-HR" dirty="0" smtClean="0"/>
              <a:t>da se utiče na ostale da ne čine krivična djela;</a:t>
            </a:r>
            <a:endParaRPr lang="bs-Latn-BA" dirty="0" smtClean="0"/>
          </a:p>
          <a:p>
            <a:r>
              <a:rPr lang="hr-HR" dirty="0" smtClean="0"/>
              <a:t>i da se utiče na svijest građana o pogibeljnosti krivičnih djela i o pravednosti kažnjavanja učinitelja.</a:t>
            </a:r>
            <a:endParaRPr lang="bs-Latn-BA" dirty="0" smtClean="0"/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33503391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2309813" y="785813"/>
            <a:ext cx="7924800" cy="1143000"/>
          </a:xfrm>
        </p:spPr>
        <p:txBody>
          <a:bodyPr/>
          <a:lstStyle/>
          <a:p>
            <a:r>
              <a:rPr lang="bs-Latn-BA" smtClean="0"/>
              <a:t>KZ FBIH (čl. 7)</a:t>
            </a:r>
          </a:p>
        </p:txBody>
      </p:sp>
      <p:sp>
        <p:nvSpPr>
          <p:cNvPr id="1044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bs-Latn-BA" dirty="0" smtClean="0"/>
              <a:t>	Svrha </a:t>
            </a:r>
            <a:r>
              <a:rPr lang="bs-Latn-BA" dirty="0" err="1" smtClean="0"/>
              <a:t>krivičnopravnih</a:t>
            </a:r>
            <a:r>
              <a:rPr lang="bs-Latn-BA" dirty="0" smtClean="0"/>
              <a:t> sankcija je:</a:t>
            </a:r>
          </a:p>
          <a:p>
            <a:r>
              <a:rPr lang="pt-BR" dirty="0" smtClean="0"/>
              <a:t>a) za</a:t>
            </a:r>
            <a:r>
              <a:rPr lang="bs-Latn-BA" dirty="0" smtClean="0"/>
              <a:t>š</a:t>
            </a:r>
            <a:r>
              <a:rPr lang="pt-BR" dirty="0" smtClean="0"/>
              <a:t>tita dru</a:t>
            </a:r>
            <a:r>
              <a:rPr lang="bs-Latn-BA" dirty="0" smtClean="0"/>
              <a:t>š</a:t>
            </a:r>
            <a:r>
              <a:rPr lang="pt-BR" dirty="0" smtClean="0"/>
              <a:t>tva od </a:t>
            </a:r>
            <a:r>
              <a:rPr lang="bs-Latn-BA" dirty="0" smtClean="0"/>
              <a:t>č</a:t>
            </a:r>
            <a:r>
              <a:rPr lang="pt-BR" dirty="0" smtClean="0"/>
              <a:t>injenja krivi</a:t>
            </a:r>
            <a:r>
              <a:rPr lang="bs-Latn-BA" dirty="0" smtClean="0"/>
              <a:t>č</a:t>
            </a:r>
            <a:r>
              <a:rPr lang="pt-BR" dirty="0" smtClean="0"/>
              <a:t>nih djela preventivnim uticajem na druge da</a:t>
            </a:r>
            <a:r>
              <a:rPr lang="bs-Latn-BA" dirty="0" smtClean="0"/>
              <a:t> poštuju pravni sistem i ne čine krivična djela te sprječavanjem </a:t>
            </a:r>
            <a:r>
              <a:rPr lang="bs-Latn-BA" dirty="0" err="1" smtClean="0"/>
              <a:t>učinitelja</a:t>
            </a:r>
            <a:r>
              <a:rPr lang="bs-Latn-BA" dirty="0" smtClean="0"/>
              <a:t> da </a:t>
            </a:r>
            <a:r>
              <a:rPr lang="bs-Latn-BA" dirty="0"/>
              <a:t>u</a:t>
            </a:r>
            <a:r>
              <a:rPr lang="bs-Latn-BA" dirty="0" smtClean="0"/>
              <a:t>čini krivična djela kao i podsticanje njegovog </a:t>
            </a:r>
            <a:r>
              <a:rPr lang="bs-Latn-BA" dirty="0" err="1" smtClean="0"/>
              <a:t>prevaspitanja</a:t>
            </a:r>
            <a:r>
              <a:rPr lang="bs-Latn-BA" dirty="0" smtClean="0"/>
              <a:t>;</a:t>
            </a:r>
          </a:p>
          <a:p>
            <a:r>
              <a:rPr lang="bs-Latn-BA" dirty="0" smtClean="0"/>
              <a:t>b) zaštita i satisfakcija žrtve krivičnog djela</a:t>
            </a:r>
          </a:p>
        </p:txBody>
      </p:sp>
    </p:spTree>
    <p:extLst>
      <p:ext uri="{BB962C8B-B14F-4D97-AF65-F5344CB8AC3E}">
        <p14:creationId xmlns:p14="http://schemas.microsoft.com/office/powerpoint/2010/main" val="11308916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/>
            </a:r>
            <a:br>
              <a:rPr lang="bs-Latn-BA" dirty="0"/>
            </a:br>
            <a:r>
              <a:rPr lang="bs-Latn-BA" dirty="0" smtClean="0"/>
              <a:t>KZ FBiH (č</a:t>
            </a:r>
            <a:r>
              <a:rPr lang="bs-Latn-BA" dirty="0" smtClean="0">
                <a:solidFill>
                  <a:schemeClr val="tx1"/>
                </a:solidFill>
              </a:rPr>
              <a:t>l. 42. svrha kažnjavanja):</a:t>
            </a:r>
            <a:br>
              <a:rPr lang="bs-Latn-BA" dirty="0" smtClean="0">
                <a:solidFill>
                  <a:schemeClr val="tx1"/>
                </a:solidFill>
              </a:rPr>
            </a:br>
            <a:endParaRPr lang="bs-Latn-BA" dirty="0" smtClean="0"/>
          </a:p>
        </p:txBody>
      </p:sp>
      <p:sp>
        <p:nvSpPr>
          <p:cNvPr id="1054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bs-Latn-BA" smtClean="0"/>
              <a:t>a) da se izrazi društvena osuda učinjenog krivičnog djela;</a:t>
            </a:r>
          </a:p>
          <a:p>
            <a:pPr>
              <a:buFont typeface="Wingdings" panose="05000000000000000000" pitchFamily="2" charset="2"/>
              <a:buNone/>
            </a:pPr>
            <a:r>
              <a:rPr lang="bs-Latn-BA" smtClean="0"/>
              <a:t>b) da se utiče na učinitelja da ubuduće ne učini krivična djela i potakne njegovo prevaspitanje;</a:t>
            </a:r>
          </a:p>
          <a:p>
            <a:pPr>
              <a:buFont typeface="Wingdings" panose="05000000000000000000" pitchFamily="2" charset="2"/>
              <a:buNone/>
            </a:pPr>
            <a:r>
              <a:rPr lang="bs-Latn-BA" smtClean="0"/>
              <a:t>c) da se utiče na ostale da ne učine krivična djela;</a:t>
            </a:r>
          </a:p>
          <a:p>
            <a:pPr>
              <a:buFont typeface="Wingdings" panose="05000000000000000000" pitchFamily="2" charset="2"/>
              <a:buNone/>
            </a:pPr>
            <a:r>
              <a:rPr lang="bs-Latn-BA" smtClean="0"/>
              <a:t>d) i da se utiče na svijest građana o pogibeljnosti krivičnih djela i o pravednosti kažnjavanja</a:t>
            </a:r>
          </a:p>
        </p:txBody>
      </p:sp>
    </p:spTree>
    <p:extLst>
      <p:ext uri="{BB962C8B-B14F-4D97-AF65-F5344CB8AC3E}">
        <p14:creationId xmlns:p14="http://schemas.microsoft.com/office/powerpoint/2010/main" val="35434979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F</a:t>
            </a:r>
            <a:r>
              <a:rPr lang="hr-HR" dirty="0" smtClean="0"/>
              <a:t>aktori nastanka i brzog prihvatanja kazne lišenja </a:t>
            </a:r>
            <a:r>
              <a:rPr lang="hr-HR" dirty="0" smtClean="0"/>
              <a:t>slobode (od kraja XVIII vijeka do danas)</a:t>
            </a:r>
            <a:endParaRPr lang="sr-Latn-CS" dirty="0" smtClean="0"/>
          </a:p>
        </p:txBody>
      </p:sp>
      <p:sp>
        <p:nvSpPr>
          <p:cNvPr id="1157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hr-HR" dirty="0"/>
              <a:t> </a:t>
            </a:r>
            <a:r>
              <a:rPr lang="hr-HR" dirty="0" smtClean="0"/>
              <a:t>humanističke </a:t>
            </a:r>
            <a:r>
              <a:rPr lang="hr-HR" dirty="0" smtClean="0"/>
              <a:t>tendencije u oblasti krivičnog </a:t>
            </a:r>
            <a:r>
              <a:rPr lang="hr-HR" dirty="0" smtClean="0"/>
              <a:t>prava, naročito poslije francuske revolucije, reforme </a:t>
            </a:r>
            <a:r>
              <a:rPr lang="hr-HR" dirty="0" smtClean="0"/>
              <a:t>u oblasti krivičnog zakonodavstva i kažnjavanja učinilaca krivičnih djela,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/>
              <a:t> </a:t>
            </a:r>
            <a:r>
              <a:rPr lang="hr-HR" dirty="0" smtClean="0"/>
              <a:t>jednakost </a:t>
            </a:r>
            <a:r>
              <a:rPr lang="hr-HR" dirty="0" smtClean="0"/>
              <a:t>građana pred zakonom, </a:t>
            </a:r>
            <a:endParaRPr lang="hr-H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ukidanje surovih tjelesnih kazni i smanjenje broja krivičnih djela za koja se predviđa smrtna kazna,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/>
              <a:t> </a:t>
            </a:r>
            <a:r>
              <a:rPr lang="hr-HR" dirty="0" smtClean="0"/>
              <a:t>izuzetna vrijednost lične slobode čovjeka,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/>
              <a:t> </a:t>
            </a:r>
            <a:r>
              <a:rPr lang="hr-HR" dirty="0" smtClean="0"/>
              <a:t>vrijednost ljudskog rada za nove društveno-ekonomske odnose koji se razvijaju revolucionarnim promjenama krajem XVIII vijeka,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društveni i naročito ekonomski razvoj koji omogućavaju izgradnju zatvora u kojima će moći boraviti veći broj osuđenika</a:t>
            </a:r>
            <a:endParaRPr lang="bs-Latn-BA" dirty="0" smtClean="0"/>
          </a:p>
          <a:p>
            <a:pPr>
              <a:buFont typeface="Wingdings" panose="05000000000000000000" pitchFamily="2" charset="2"/>
              <a:buChar char="ü"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5348231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mtClean="0"/>
              <a:t/>
            </a:r>
            <a:br>
              <a:rPr lang="hr-HR" smtClean="0"/>
            </a:br>
            <a:r>
              <a:rPr lang="hr-HR" sz="3200"/>
              <a:t>Razvojni put kazne lišenja slobode u krivičnom zakonodavstvu i penološkoj praksi</a:t>
            </a:r>
            <a:endParaRPr lang="sr-Latn-CS" sz="3200"/>
          </a:p>
        </p:txBody>
      </p:sp>
      <p:sp>
        <p:nvSpPr>
          <p:cNvPr id="1187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izricanje </a:t>
            </a:r>
            <a:r>
              <a:rPr lang="hr-HR" dirty="0" smtClean="0"/>
              <a:t>i primjena raznih vrsta kazne lišenja slobode (npr., robija, deportacija, lišenje slobode sa prinudnim radom, strogi zatvor, zatvor),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unifikacija </a:t>
            </a:r>
            <a:r>
              <a:rPr lang="hr-HR" dirty="0" smtClean="0"/>
              <a:t>(napuštanje više vrsta kazne zatvora i njenog jednistvenog regulisanja u krivičnom zakonodavstvu, a u fazi izvršenja u smislu istovjetnog postupka primjene uz različite vremenske okvire</a:t>
            </a:r>
            <a:r>
              <a:rPr lang="hr-HR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ograničavanja primjene drugim krivičnim sankcijama (npr., primjenom novčane kazne, uslovne osude, rada za opšte dobro na slobodi),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primjena načela oportuniteta krivičnog gonjenja (u smislu „skretanja“ krivičnog postupka),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davanje uslovnog otpusta ili - primjene različitih modela izvršenja kazne lišenja slobode, koji su „između zatvorske kazne i nadzorovanja osuđene osobe na slobodi“ (npr., vikend zatvor, kućni zatvor, elektronski nadzor)</a:t>
            </a:r>
            <a:endParaRPr lang="bs-Latn-BA" dirty="0" smtClean="0"/>
          </a:p>
          <a:p>
            <a:pPr>
              <a:buFont typeface="Wingdings" panose="05000000000000000000" pitchFamily="2" charset="2"/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30430456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mtClean="0"/>
              <a:t>Šta se želi postići izricanjem i izvršenjem kazne lišenja slobode?</a:t>
            </a:r>
            <a:endParaRPr lang="bs-Latn-BA" smtClean="0"/>
          </a:p>
        </p:txBody>
      </p:sp>
      <p:sp>
        <p:nvSpPr>
          <p:cNvPr id="1218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	do danas je pređen put </a:t>
            </a:r>
            <a:r>
              <a:rPr lang="hr-HR" b="1" dirty="0" smtClean="0"/>
              <a:t>od</a:t>
            </a:r>
            <a:r>
              <a:rPr lang="hr-HR" dirty="0" smtClean="0"/>
              <a:t> retributivne kazne </a:t>
            </a:r>
            <a:r>
              <a:rPr lang="hr-HR" b="1" dirty="0" smtClean="0"/>
              <a:t>do</a:t>
            </a:r>
            <a:r>
              <a:rPr lang="hr-HR" dirty="0" smtClean="0"/>
              <a:t> društvenog popravljanja i rehabilitacije delinkventa (up. </a:t>
            </a:r>
            <a:r>
              <a:rPr lang="hr-HR" dirty="0"/>
              <a:t>o</a:t>
            </a:r>
            <a:r>
              <a:rPr lang="hr-HR" dirty="0" smtClean="0"/>
              <a:t>dredbe krivičnog zakonodavstva u BiH)</a:t>
            </a:r>
          </a:p>
          <a:p>
            <a:pPr algn="ctr">
              <a:buFont typeface="Wingdings" panose="05000000000000000000" pitchFamily="2" charset="2"/>
              <a:buNone/>
            </a:pPr>
            <a:endParaRPr lang="hr-HR" dirty="0" smtClean="0"/>
          </a:p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Zaslužena kazna (</a:t>
            </a:r>
            <a:r>
              <a:rPr lang="hr-HR" i="1" dirty="0" smtClean="0"/>
              <a:t>just desert)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19456498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mtClean="0"/>
              <a:t>Sistemi izvršenja zatvorske kazne</a:t>
            </a:r>
            <a:endParaRPr lang="bs-Latn-BA" smtClean="0"/>
          </a:p>
        </p:txBody>
      </p:sp>
      <p:sp>
        <p:nvSpPr>
          <p:cNvPr id="12288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U posljednjih 200 godina: 	</a:t>
            </a:r>
          </a:p>
          <a:p>
            <a:pPr algn="ctr">
              <a:buFont typeface="Wingdings" panose="05000000000000000000" pitchFamily="2" charset="2"/>
              <a:buNone/>
            </a:pPr>
            <a:endParaRPr lang="hr-HR" u="sng" dirty="0" smtClean="0"/>
          </a:p>
          <a:p>
            <a:pPr algn="ctr">
              <a:buFont typeface="Wingdings" panose="05000000000000000000" pitchFamily="2" charset="2"/>
              <a:buChar char="Ø"/>
            </a:pPr>
            <a:r>
              <a:rPr lang="hr-HR" u="sng" dirty="0" smtClean="0"/>
              <a:t>Sistem zajedničkog zatvora (asociacioni sistem):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izolacija, jednostavna i stroga pravila, radne obaveze, nema planskog </a:t>
            </a:r>
            <a:r>
              <a:rPr lang="hr-HR" dirty="0" smtClean="0"/>
              <a:t>postupanja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hr-HR" u="sng" dirty="0" smtClean="0"/>
              <a:t>Sistem ćelijskog zatvora (izolacioni sistem)</a:t>
            </a:r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filadelfijski ili pensilvanijski</a:t>
            </a:r>
          </a:p>
          <a:p>
            <a:r>
              <a:rPr lang="hr-HR" dirty="0" smtClean="0"/>
              <a:t>auburnski</a:t>
            </a:r>
            <a:endParaRPr lang="bs-Latn-BA" dirty="0" smtClean="0"/>
          </a:p>
          <a:p>
            <a:pPr algn="ctr">
              <a:buFont typeface="Wingdings" panose="05000000000000000000" pitchFamily="2" charset="2"/>
              <a:buNone/>
            </a:pP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39835302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u="sng" dirty="0" smtClean="0"/>
              <a:t>Sistem progresivnog zatvora (mješoviti sistem)</a:t>
            </a:r>
            <a:br>
              <a:rPr lang="hr-HR" u="sng" dirty="0" smtClean="0"/>
            </a:br>
            <a:endParaRPr lang="bs-Latn-BA" dirty="0" smtClean="0"/>
          </a:p>
        </p:txBody>
      </p:sp>
      <p:sp>
        <p:nvSpPr>
          <p:cNvPr id="1249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	</a:t>
            </a:r>
            <a:r>
              <a:rPr lang="hr-HR" dirty="0" smtClean="0"/>
              <a:t>Engleski progresivni sistem: </a:t>
            </a:r>
            <a:r>
              <a:rPr lang="hr-HR" dirty="0" smtClean="0"/>
              <a:t>(ćelijski, stadij zajedničkog zatvranja i uslovni otpust) – 1853. i dugotrajne kazne zatvora</a:t>
            </a:r>
          </a:p>
          <a:p>
            <a:pPr>
              <a:buFont typeface="Wingdings" panose="05000000000000000000" pitchFamily="2" charset="2"/>
              <a:buNone/>
            </a:pPr>
            <a:r>
              <a:rPr lang="hr-HR" dirty="0" smtClean="0"/>
              <a:t>	/vaspitni, radni, obrazovni i klasifikacioni programi</a:t>
            </a:r>
            <a:r>
              <a:rPr lang="hr-HR" dirty="0" smtClean="0"/>
              <a:t>/</a:t>
            </a:r>
          </a:p>
          <a:p>
            <a:pPr>
              <a:buFont typeface="Wingdings" panose="05000000000000000000" pitchFamily="2" charset="2"/>
              <a:buNone/>
            </a:pPr>
            <a:endParaRPr lang="hr-HR" dirty="0"/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   </a:t>
            </a:r>
            <a:r>
              <a:rPr lang="hr-HR" sz="3600" dirty="0" smtClean="0"/>
              <a:t>Irski progresivni sistem: prošireni progresivni sistem koji, također, prihvata nagrađivanje za rad i ponašanje tokom izdržavanja zatvorske kazne i postepeno širenje kruga slobode oko osuđenika. u poređenju sa engleskim progresivnim sistemom, poslije ćelijskog usamljenja i izolacije i zajedničkog zatvora, a prije uslovnog otpusta, osuđenik mora provesti vrijeme u odjeljenje za slobodnjake gdje uživa veću slobodu i šire kontakte sa spoljnim svijetom (4 stadija)</a:t>
            </a:r>
            <a:endParaRPr lang="bs-Latn-BA" sz="3600" dirty="0" smtClean="0"/>
          </a:p>
          <a:p>
            <a:pPr marL="0" indent="0">
              <a:buNone/>
            </a:pPr>
            <a:endParaRPr lang="bs-Latn-BA" sz="3600" dirty="0" smtClean="0"/>
          </a:p>
          <a:p>
            <a:pPr>
              <a:buFont typeface="Wingdings" panose="05000000000000000000" pitchFamily="2" charset="2"/>
              <a:buNone/>
            </a:pPr>
            <a:endParaRPr lang="hr-HR" dirty="0" smtClean="0"/>
          </a:p>
          <a:p>
            <a:pPr>
              <a:buFont typeface="Wingdings" panose="05000000000000000000" pitchFamily="2" charset="2"/>
              <a:buNone/>
            </a:pPr>
            <a:r>
              <a:rPr lang="hr-HR" dirty="0" smtClean="0"/>
              <a:t>	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30634371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Maconochiev bodovni sistem</a:t>
            </a:r>
            <a:endParaRPr lang="bs-Latn-BA" smtClean="0"/>
          </a:p>
        </p:txBody>
      </p:sp>
      <p:sp>
        <p:nvSpPr>
          <p:cNvPr id="1280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hr-HR" dirty="0" smtClean="0"/>
          </a:p>
          <a:p>
            <a:pPr>
              <a:buFont typeface="Wingdings" panose="05000000000000000000" pitchFamily="2" charset="2"/>
              <a:buNone/>
            </a:pPr>
            <a:r>
              <a:rPr lang="hr-HR" dirty="0" smtClean="0"/>
              <a:t>	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 tri stadija: prvi ili individualni, drugi ili društveni, treći ili individualizirani </a:t>
            </a:r>
            <a:r>
              <a:rPr lang="hr-HR" dirty="0" smtClean="0"/>
              <a:t>stadij</a:t>
            </a:r>
          </a:p>
          <a:p>
            <a:pPr algn="ctr">
              <a:buNone/>
            </a:pPr>
            <a:r>
              <a:rPr lang="hr-HR" dirty="0" smtClean="0"/>
              <a:t>ovim sistemom se u zatvoru razvijaju brojne društvene, radne, obrazovne i druge korisne aktivnosti, podstiče red i disciplina, individualizira izvršenje kazne lišenja slobode, uklanjaju uzroci nehumanog postupanja i ograničavaju nečovječni postupci zatvorskih stražara ili administracije</a:t>
            </a:r>
          </a:p>
          <a:p>
            <a:pPr algn="ctr">
              <a:buFont typeface="Wingdings" panose="05000000000000000000" pitchFamily="2" charset="2"/>
              <a:buNone/>
            </a:pPr>
            <a:endParaRPr lang="hr-HR" dirty="0" smtClean="0"/>
          </a:p>
          <a:p>
            <a:pPr algn="ctr">
              <a:buFont typeface="Wingdings" panose="05000000000000000000" pitchFamily="2" charset="2"/>
              <a:buNone/>
            </a:pPr>
            <a:endParaRPr lang="hr-HR" dirty="0" smtClean="0"/>
          </a:p>
          <a:p>
            <a:pPr>
              <a:buFont typeface="Wingdings" panose="05000000000000000000" pitchFamily="2" charset="2"/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3551783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/>
              <a:t/>
            </a:r>
            <a:br>
              <a:rPr lang="hr-HR"/>
            </a:br>
            <a:r>
              <a:rPr lang="hr-HR" smtClean="0">
                <a:solidFill>
                  <a:schemeClr val="tx1"/>
                </a:solidFill>
              </a:rPr>
              <a:t>Klasifikacioni (ili ženevski) sistem</a:t>
            </a:r>
            <a:br>
              <a:rPr lang="hr-HR" smtClean="0">
                <a:solidFill>
                  <a:schemeClr val="tx1"/>
                </a:solidFill>
              </a:rPr>
            </a:br>
            <a:r>
              <a:rPr lang="hr-HR" smtClean="0">
                <a:solidFill>
                  <a:schemeClr val="tx1"/>
                </a:solidFill>
              </a:rPr>
              <a:t>(1834)</a:t>
            </a:r>
            <a:endParaRPr lang="bs-Latn-BA" smtClean="0"/>
          </a:p>
        </p:txBody>
      </p:sp>
      <p:sp>
        <p:nvSpPr>
          <p:cNvPr id="1300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smtClean="0"/>
          </a:p>
          <a:p>
            <a:pPr algn="ctr">
              <a:buFont typeface="Wingdings" panose="05000000000000000000" pitchFamily="2" charset="2"/>
              <a:buNone/>
            </a:pPr>
            <a:r>
              <a:rPr lang="hr-HR" smtClean="0"/>
              <a:t>	u zajedničkom zatvaranju (kao stadiju izvršenja) osuđenici se klasificiraju i raspoređuju prema sljedećim karakteristikama: starost, pol, obrazovanje, sposobnost za rad, vrsta i dužina kazne, priroda krivičnog djela, motivi za njegovo izvršenje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3441504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dirty="0" smtClean="0"/>
              <a:t>društvena reakcija najstarijih zajednica</a:t>
            </a:r>
            <a:br>
              <a:rPr lang="hr-HR" dirty="0" smtClean="0"/>
            </a:br>
            <a:r>
              <a:rPr lang="hr-HR" dirty="0" smtClean="0"/>
              <a:t>(poređenja sa </a:t>
            </a:r>
            <a:r>
              <a:rPr lang="hr-HR" i="1" dirty="0" smtClean="0"/>
              <a:t>ius puniendi</a:t>
            </a:r>
            <a:r>
              <a:rPr lang="hr-HR" dirty="0" smtClean="0"/>
              <a:t>)</a:t>
            </a:r>
            <a:endParaRPr lang="bs-Latn-BA" dirty="0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Progonstvo iz zajednice </a:t>
            </a:r>
            <a:r>
              <a:rPr lang="hr-HR" dirty="0" smtClean="0"/>
              <a:t>(</a:t>
            </a:r>
            <a:r>
              <a:rPr lang="hr-HR" i="1" dirty="0" smtClean="0"/>
              <a:t>ius puniendi</a:t>
            </a:r>
            <a:r>
              <a:rPr lang="hr-HR" dirty="0" smtClean="0"/>
              <a:t>: </a:t>
            </a:r>
            <a:r>
              <a:rPr lang="hr-HR" dirty="0" smtClean="0"/>
              <a:t>smrtna kazna</a:t>
            </a:r>
            <a:r>
              <a:rPr lang="hr-HR" dirty="0" smtClean="0"/>
              <a:t>)</a:t>
            </a:r>
            <a:endParaRPr lang="hr-HR" dirty="0" smtClean="0"/>
          </a:p>
          <a:p>
            <a:r>
              <a:rPr lang="hr-HR" dirty="0" smtClean="0"/>
              <a:t>Kompozicija </a:t>
            </a:r>
            <a:r>
              <a:rPr lang="hr-HR" dirty="0" smtClean="0"/>
              <a:t>(</a:t>
            </a:r>
            <a:r>
              <a:rPr lang="hr-HR" i="1" dirty="0" smtClean="0"/>
              <a:t>ius puniendi</a:t>
            </a:r>
            <a:r>
              <a:rPr lang="hr-HR" dirty="0" smtClean="0"/>
              <a:t>: </a:t>
            </a:r>
            <a:r>
              <a:rPr lang="hr-HR" dirty="0" smtClean="0"/>
              <a:t>naknada nastale štete i otkupnina; običajne norme; ugovorne norme</a:t>
            </a:r>
            <a:r>
              <a:rPr lang="hr-HR" dirty="0" smtClean="0"/>
              <a:t>)</a:t>
            </a:r>
            <a:endParaRPr lang="hr-HR" dirty="0" smtClean="0"/>
          </a:p>
          <a:p>
            <a:r>
              <a:rPr lang="hr-HR" dirty="0" smtClean="0"/>
              <a:t>Krvna osveta </a:t>
            </a:r>
            <a:r>
              <a:rPr lang="hr-HR" dirty="0" smtClean="0"/>
              <a:t>(</a:t>
            </a:r>
            <a:r>
              <a:rPr lang="hr-HR" i="1" dirty="0" smtClean="0"/>
              <a:t>ius puniendi</a:t>
            </a:r>
            <a:r>
              <a:rPr lang="hr-HR" dirty="0" smtClean="0"/>
              <a:t>: </a:t>
            </a:r>
            <a:r>
              <a:rPr lang="hr-HR" i="1" dirty="0" smtClean="0"/>
              <a:t>ius talionis; </a:t>
            </a:r>
            <a:r>
              <a:rPr lang="hr-HR" dirty="0" smtClean="0"/>
              <a:t>sudski talion</a:t>
            </a:r>
            <a:r>
              <a:rPr lang="hr-HR" dirty="0" smtClean="0"/>
              <a:t>)</a:t>
            </a:r>
          </a:p>
          <a:p>
            <a:r>
              <a:rPr lang="hr-HR" dirty="0" smtClean="0"/>
              <a:t>Kolektivna odgovornost (</a:t>
            </a:r>
            <a:r>
              <a:rPr lang="hr-HR" i="1" dirty="0" smtClean="0"/>
              <a:t>ius puniendi</a:t>
            </a:r>
            <a:r>
              <a:rPr lang="hr-HR" dirty="0" smtClean="0"/>
              <a:t>: individualna odgovornost)</a:t>
            </a:r>
          </a:p>
          <a:p>
            <a:r>
              <a:rPr lang="hr-HR" dirty="0" smtClean="0"/>
              <a:t>Namjera izvršioca nije se uzimala u obzir (</a:t>
            </a:r>
            <a:r>
              <a:rPr lang="hr-HR" i="1" dirty="0" smtClean="0"/>
              <a:t>ius puniendi</a:t>
            </a:r>
            <a:r>
              <a:rPr lang="hr-HR" dirty="0" smtClean="0"/>
              <a:t>:</a:t>
            </a:r>
            <a:r>
              <a:rPr lang="hr-HR" i="1" dirty="0" smtClean="0"/>
              <a:t> </a:t>
            </a:r>
            <a:r>
              <a:rPr lang="hr-HR" dirty="0" smtClean="0"/>
              <a:t>umišljaj)</a:t>
            </a: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3579709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klasifikacija ustanova za izvršenje kazne lišenja slobode </a:t>
            </a:r>
            <a:endParaRPr lang="bs-Latn-BA" dirty="0" smtClean="0"/>
          </a:p>
        </p:txBody>
      </p:sp>
      <p:sp>
        <p:nvSpPr>
          <p:cNvPr id="131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specijalizacija ustanova koja se vrši na horizontalnom niovu (zatvorene, poluotvorene i otvorene)</a:t>
            </a:r>
          </a:p>
          <a:p>
            <a:r>
              <a:rPr lang="hr-HR" dirty="0" smtClean="0"/>
              <a:t>diferencijacija </a:t>
            </a:r>
            <a:r>
              <a:rPr lang="hr-HR" dirty="0" smtClean="0"/>
              <a:t>edukativnog programa koja se ostvaruje na vertikalnom nivou i čiji je cilj prilagođavanje tretmana različitim grupama i podgrupama osuđenika (tretman</a:t>
            </a:r>
            <a:r>
              <a:rPr lang="hr-HR" dirty="0" smtClean="0"/>
              <a:t>!)</a:t>
            </a:r>
          </a:p>
          <a:p>
            <a:r>
              <a:rPr lang="hr-HR" dirty="0" smtClean="0"/>
              <a:t>Kao oblik vertikalne klasifikacije pominje se i visina kazne: kratkotrajne kazne lišenja slobode (najčešće se tu ubrajuju one do šest mjeseci), kazne do godinu dana, duge i dugotrajne kazne, kazna doživotnog zatvora</a:t>
            </a:r>
            <a:endParaRPr lang="bs-Latn-BA" dirty="0" smtClean="0"/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40558479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klasifikacija ustanova za izvršenje kazne lišenja slobode </a:t>
            </a:r>
            <a:endParaRPr lang="bs-Latn-BA" dirty="0" smtClean="0"/>
          </a:p>
        </p:txBody>
      </p:sp>
      <p:sp>
        <p:nvSpPr>
          <p:cNvPr id="134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mtClean="0"/>
              <a:t>Zatvorene ustanove,</a:t>
            </a:r>
          </a:p>
          <a:p>
            <a:r>
              <a:rPr lang="bs-Latn-BA" smtClean="0"/>
              <a:t>Polutvorene ustanove,</a:t>
            </a:r>
          </a:p>
          <a:p>
            <a:r>
              <a:rPr lang="bs-Latn-BA" smtClean="0"/>
              <a:t>Otvorene ustanove (</a:t>
            </a:r>
            <a:r>
              <a:rPr lang="hr-HR" smtClean="0"/>
              <a:t>odjeljenje za slobodnjake, kraj XIX vijeka)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4420961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Otvorene ustanove:</a:t>
            </a:r>
          </a:p>
        </p:txBody>
      </p:sp>
      <p:sp>
        <p:nvSpPr>
          <p:cNvPr id="135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hr-HR" dirty="0" smtClean="0"/>
              <a:t>	- odsustvo fizičkog i materijalnog obezbjeđenja, - veoma elastični uslovi režima izvršenja kazne, koji, između ostalog, povoljno utiču na održavanje fizičkog i psihičkog zdravlja zatvorenika, - razvijanje uzajamnog povjerenja između osuđenika i zatvorskog osoblja, što povoljno utiče na njegovu resocijaloizaciju, </a:t>
            </a:r>
            <a:endParaRPr lang="hr-HR" dirty="0" smtClean="0"/>
          </a:p>
          <a:p>
            <a:pPr>
              <a:buNone/>
            </a:pPr>
            <a:r>
              <a:rPr lang="hr-HR" dirty="0" smtClean="0"/>
              <a:t>- približabanje uslova u ustanovi uslovima na slobodi, - režim zasnovan na dobrovoljnosti u ponašanju zatvorenika, - razvijanje osjećaja lične odgovornosti osuđenika prema sredini koja ga okružuje, - sloboda kretanja van ustanove u granicama koje su propisane njenim pravilima</a:t>
            </a:r>
            <a:endParaRPr lang="bs-Latn-BA" dirty="0" smtClean="0"/>
          </a:p>
          <a:p>
            <a:pPr>
              <a:buFont typeface="Wingdings" panose="05000000000000000000" pitchFamily="2" charset="2"/>
              <a:buNone/>
            </a:pP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2037326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Resocijalizacija (šta obuhvata; 3 faze)! </a:t>
            </a:r>
            <a:endParaRPr lang="bs-Latn-BA" dirty="0" smtClean="0"/>
          </a:p>
        </p:txBody>
      </p:sp>
      <p:sp>
        <p:nvSpPr>
          <p:cNvPr id="137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	prethodni postupci opservacije, klasifiklacija osuđenih osoba, klasifikacija ustanova, zavodski tretman i postpenalna pomoć ili društvena podrška, </a:t>
            </a:r>
            <a:r>
              <a:rPr lang="hr-HR" dirty="0" smtClean="0"/>
              <a:t>to </a:t>
            </a:r>
            <a:r>
              <a:rPr lang="hr-HR" dirty="0" smtClean="0"/>
              <a:t>su</a:t>
            </a:r>
            <a:r>
              <a:rPr lang="hr-HR" dirty="0" smtClean="0"/>
              <a:t>: „integralni </a:t>
            </a:r>
            <a:r>
              <a:rPr lang="hr-HR" dirty="0" smtClean="0"/>
              <a:t>dijelovi jednistvenog procesa resocijalizacije, koji podrazumijeva rad specijalizovanog osoblja u kaznenoj ustanovi, uz primjenu savremenih naučnih metoda i principa individualizacije</a:t>
            </a:r>
            <a:r>
              <a:rPr lang="hr-HR" dirty="0" smtClean="0"/>
              <a:t>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sudska (obuhvata izricanje krivične sankcije),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institucionalna (realizuje se u procesu izvršenja izrečene krivične sankcije) 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postpenalna (obuhvata mjere koje se preduzimaju nakon okončanja postupka izvršenja izrečene krivične sankcije). </a:t>
            </a:r>
            <a:endParaRPr lang="bs-Latn-BA" dirty="0" smtClean="0"/>
          </a:p>
          <a:p>
            <a:pPr algn="ctr">
              <a:buFont typeface="Wingdings" panose="05000000000000000000" pitchFamily="2" charset="2"/>
              <a:buNone/>
            </a:pP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2301762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Individualizacija!</a:t>
            </a:r>
            <a:endParaRPr lang="bs-Latn-BA" dirty="0" smtClean="0"/>
          </a:p>
        </p:txBody>
      </p:sp>
      <p:sp>
        <p:nvSpPr>
          <p:cNvPr id="139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individualizacija povezuje proces resocijalizacije i tretman!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Individualizacija predstavlja izučavanje i prilagođavanje tretmana osuđenika u postupku prevaspitanja u skladu s njihovim psihičkim, obrazovnim, moralnim i fizičkim </a:t>
            </a:r>
            <a:r>
              <a:rPr lang="hr-HR" dirty="0" smtClean="0"/>
              <a:t>svojstvima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o individualizaciji se raspravlja kao o zakonskoj, sudskoj i penalnoj (ili izvršnoj)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i="1" dirty="0" smtClean="0"/>
              <a:t>kriminološka ekspertiza ličnosti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kategorizacija osuđenih osoba </a:t>
            </a:r>
            <a:endParaRPr lang="bs-Latn-BA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klasifikacija ustanova za izvršenje kazne lišenja slobode</a:t>
            </a:r>
            <a:endParaRPr lang="bs-Latn-BA" dirty="0" smtClean="0"/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33694561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Tretman!</a:t>
            </a:r>
          </a:p>
        </p:txBody>
      </p:sp>
      <p:sp>
        <p:nvSpPr>
          <p:cNvPr id="141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bs-Latn-BA" u="sng" dirty="0" smtClean="0"/>
              <a:t>Principi</a:t>
            </a:r>
            <a:r>
              <a:rPr lang="bs-Latn-BA" dirty="0" smtClean="0"/>
              <a:t>: </a:t>
            </a:r>
            <a:r>
              <a:rPr lang="hr-HR" dirty="0" smtClean="0"/>
              <a:t>povjerenje između osuđenika i terapeuta, poštovanje dostojanstva ličnosti osuđene osobe, poznavanje ličnosti osuđenika zbog individualizacije tretmana, svestranost i višebrojnost oblika tretmana kako bi se tretman prilagodio ličnosti osuđenika, jedinstvo vaspitnih uticaja i – svestrano i aktivno učešće u postupku </a:t>
            </a:r>
            <a:r>
              <a:rPr lang="hr-HR" dirty="0" smtClean="0"/>
              <a:t>prevaspitanja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s-Latn-BA" u="sng" dirty="0" smtClean="0"/>
              <a:t>Vrste</a:t>
            </a:r>
            <a:r>
              <a:rPr lang="bs-Latn-BA" dirty="0" smtClean="0"/>
              <a:t>: </a:t>
            </a:r>
            <a:r>
              <a:rPr lang="hr-HR" dirty="0" smtClean="0"/>
              <a:t>individualni, - grupni, - obrazovni, - radni, - radno/okupacioni, - samoinicijativni, - slobodnoaktivni, – stimulativno/destimulativni ili postpenalni</a:t>
            </a:r>
            <a:endParaRPr lang="bs-Latn-BA" dirty="0" smtClean="0"/>
          </a:p>
          <a:p>
            <a:pPr marL="0" indent="0">
              <a:buNone/>
            </a:pPr>
            <a:endParaRPr lang="bs-Latn-BA" dirty="0" smtClean="0"/>
          </a:p>
          <a:p>
            <a:pPr>
              <a:buFont typeface="Wingdings" panose="05000000000000000000" pitchFamily="2" charset="2"/>
              <a:buNone/>
            </a:pP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16608307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Postpenalna pomoć!</a:t>
            </a:r>
            <a:endParaRPr lang="bs-Latn-BA" smtClean="0"/>
          </a:p>
        </p:txBody>
      </p:sp>
      <p:sp>
        <p:nvSpPr>
          <p:cNvPr id="143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mtClean="0"/>
              <a:t>Sastavni dio individualizacije tretmana i resocijalizacije u procesu izvršenja!</a:t>
            </a:r>
            <a:endParaRPr lang="bs-Latn-BA" smtClean="0"/>
          </a:p>
          <a:p>
            <a:r>
              <a:rPr lang="bs-Latn-BA" smtClean="0"/>
              <a:t>Unutrašnja</a:t>
            </a:r>
          </a:p>
          <a:p>
            <a:r>
              <a:rPr lang="bs-Latn-BA" smtClean="0"/>
              <a:t>Vanjska </a:t>
            </a:r>
          </a:p>
        </p:txBody>
      </p:sp>
    </p:spTree>
    <p:extLst>
      <p:ext uri="{BB962C8B-B14F-4D97-AF65-F5344CB8AC3E}">
        <p14:creationId xmlns:p14="http://schemas.microsoft.com/office/powerpoint/2010/main" val="1826519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Državna </a:t>
            </a:r>
            <a:r>
              <a:rPr lang="hr-HR" dirty="0"/>
              <a:t>funkcija kažnjavanja </a:t>
            </a:r>
            <a:r>
              <a:rPr lang="hr-HR" dirty="0" smtClean="0"/>
              <a:t>(</a:t>
            </a:r>
            <a:r>
              <a:rPr lang="hr-HR" i="1" dirty="0" smtClean="0"/>
              <a:t>ius puniendi </a:t>
            </a:r>
            <a:r>
              <a:rPr lang="hr-HR" dirty="0" smtClean="0"/>
              <a:t>kroz </a:t>
            </a:r>
            <a:r>
              <a:rPr lang="hr-HR" dirty="0"/>
              <a:t>historiju)</a:t>
            </a:r>
            <a:endParaRPr lang="bs-Latn-BA" dirty="0" smtClean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hr-HR" dirty="0" smtClean="0"/>
              <a:t>	</a:t>
            </a:r>
            <a:r>
              <a:rPr lang="hr-HR" b="1" dirty="0" smtClean="0"/>
              <a:t>od</a:t>
            </a:r>
            <a:r>
              <a:rPr lang="hr-HR" dirty="0" smtClean="0"/>
              <a:t> ispaštanja, zastrašivanja i strogosti u kažnjavanju </a:t>
            </a:r>
          </a:p>
          <a:p>
            <a:pPr algn="ctr">
              <a:buFont typeface="Wingdings" panose="05000000000000000000" pitchFamily="2" charset="2"/>
              <a:buNone/>
            </a:pPr>
            <a:endParaRPr lang="hr-HR" dirty="0" smtClean="0"/>
          </a:p>
          <a:p>
            <a:pPr algn="ctr">
              <a:buFont typeface="Wingdings" panose="05000000000000000000" pitchFamily="2" charset="2"/>
              <a:buNone/>
            </a:pPr>
            <a:r>
              <a:rPr lang="hr-HR" b="1" dirty="0" smtClean="0"/>
              <a:t>do</a:t>
            </a:r>
            <a:r>
              <a:rPr lang="hr-HR" dirty="0" smtClean="0"/>
              <a:t> racionalizacije procesa kažnjavanja u smislu njegove humanizacije, zalaganja za resocijalizaciju učinioca krivičnog djela i jačanja preventivne funkcije, kako prema pojedincu, tako i prema društvu u cjelini </a:t>
            </a:r>
          </a:p>
          <a:p>
            <a:pPr algn="ctr">
              <a:buFont typeface="Wingdings" panose="05000000000000000000" pitchFamily="2" charset="2"/>
              <a:buNone/>
            </a:pPr>
            <a:endParaRPr lang="hr-HR" i="1" dirty="0" smtClean="0"/>
          </a:p>
          <a:p>
            <a:pPr algn="ctr">
              <a:buFont typeface="Wingdings" panose="05000000000000000000" pitchFamily="2" charset="2"/>
              <a:buNone/>
            </a:pPr>
            <a:r>
              <a:rPr lang="hr-HR" i="1" u="sng" dirty="0" smtClean="0"/>
              <a:t>Nova penologija</a:t>
            </a:r>
            <a:endParaRPr lang="bs-Latn-BA" i="1" u="sng" dirty="0" smtClean="0"/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43981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u="sng" smtClean="0">
                <a:solidFill>
                  <a:schemeClr val="tx1"/>
                </a:solidFill>
              </a:rPr>
              <a:t>Polazeći od ciljeva kažnjavanja:</a:t>
            </a:r>
            <a:endParaRPr lang="bs-Latn-BA" u="sng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mtClean="0"/>
              <a:t>period ispaštanja i zastrašivanja,</a:t>
            </a:r>
          </a:p>
          <a:p>
            <a:r>
              <a:rPr lang="hr-HR" smtClean="0"/>
              <a:t>period humanog razvoja i </a:t>
            </a:r>
          </a:p>
          <a:p>
            <a:r>
              <a:rPr lang="hr-HR" smtClean="0"/>
              <a:t>period individualizacije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843121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u="sng" smtClean="0"/>
              <a:t>Period ispaštanja i zastrašivanja</a:t>
            </a:r>
            <a:endParaRPr lang="bs-Latn-BA" smtClean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hr-HR" smtClean="0"/>
              <a:t>veći broj zakonskih tekstova temeljio se na javnoj društvenoj osveti i zastrašivanju, polazeći od shvatanja rimskog prava formulisanom još od Ulpijana da je </a:t>
            </a:r>
            <a:r>
              <a:rPr lang="hr-HR" u="sng" smtClean="0"/>
              <a:t>glavna svrha kazne borba protiv krivičnih djela putem javnog zastrašivanja</a:t>
            </a:r>
            <a:endParaRPr lang="bs-Latn-BA" u="sng" smtClean="0"/>
          </a:p>
        </p:txBody>
      </p:sp>
    </p:spTree>
    <p:extLst>
      <p:ext uri="{BB962C8B-B14F-4D97-AF65-F5344CB8AC3E}">
        <p14:creationId xmlns:p14="http://schemas.microsoft.com/office/powerpoint/2010/main" val="296314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mtClean="0"/>
              <a:t>Šta je svojstveno tom dugom razdoblju?</a:t>
            </a:r>
            <a:r>
              <a:rPr lang="bs-Latn-BA" smtClean="0"/>
              <a:t/>
            </a:r>
            <a:br>
              <a:rPr lang="bs-Latn-BA" smtClean="0"/>
            </a:br>
            <a:endParaRPr lang="bs-Latn-BA" smtClean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401889" y="2349501"/>
            <a:ext cx="7693025" cy="3724275"/>
          </a:xfrm>
        </p:spPr>
        <p:txBody>
          <a:bodyPr/>
          <a:lstStyle/>
          <a:p>
            <a:r>
              <a:rPr lang="bs-Latn-BA" smtClean="0"/>
              <a:t>Kazne (A)</a:t>
            </a:r>
          </a:p>
          <a:p>
            <a:r>
              <a:rPr lang="bs-Latn-BA" smtClean="0"/>
              <a:t>Svrha kažnjavanja (B)</a:t>
            </a:r>
          </a:p>
          <a:p>
            <a:r>
              <a:rPr lang="bs-Latn-BA" smtClean="0"/>
              <a:t>Druge specifičnosti (C)</a:t>
            </a:r>
          </a:p>
          <a:p>
            <a:r>
              <a:rPr lang="bs-Latn-BA" smtClean="0"/>
              <a:t>Specifičnosti krivičnog postupka (D)</a:t>
            </a:r>
          </a:p>
          <a:p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1187086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2142</Words>
  <Application>Microsoft Office PowerPoint</Application>
  <PresentationFormat>Widescreen</PresentationFormat>
  <Paragraphs>279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Wingdings</vt:lpstr>
      <vt:lpstr>Office Theme</vt:lpstr>
      <vt:lpstr>Penologija (predavanja za vanredne i DL studente)</vt:lpstr>
      <vt:lpstr>Ova predavanja obuhvataju dva segmenta:  </vt:lpstr>
      <vt:lpstr>1.</vt:lpstr>
      <vt:lpstr>Historijski razvoj kažnjavanja</vt:lpstr>
      <vt:lpstr>društvena reakcija najstarijih zajednica (poređenja sa ius puniendi)</vt:lpstr>
      <vt:lpstr>Državna funkcija kažnjavanja (ius puniendi kroz historiju)</vt:lpstr>
      <vt:lpstr>Polazeći od ciljeva kažnjavanja:</vt:lpstr>
      <vt:lpstr>Period ispaštanja i zastrašivanja</vt:lpstr>
      <vt:lpstr>Šta je svojstveno tom dugom razdoblju? </vt:lpstr>
      <vt:lpstr>Kazne (A)  “Zatvaranje osoba”? </vt:lpstr>
      <vt:lpstr>(B) Svrha kažnjavanja </vt:lpstr>
      <vt:lpstr>(C) Druge specifičnosti</vt:lpstr>
      <vt:lpstr>(D) Specifičnosti krivičnog postupka</vt:lpstr>
      <vt:lpstr>Period humanog razvoja (duhovne pripreme za građanski preobražaj društva) </vt:lpstr>
      <vt:lpstr>prednosti :</vt:lpstr>
      <vt:lpstr>i slabosti (KD, učinilac, kazne):</vt:lpstr>
      <vt:lpstr>Deklaracija o pravima čovjeka 1789</vt:lpstr>
      <vt:lpstr>Za:</vt:lpstr>
      <vt:lpstr>Zaključno:</vt:lpstr>
      <vt:lpstr>Period individualizacije</vt:lpstr>
      <vt:lpstr>Italijanska pozitivistička škola</vt:lpstr>
      <vt:lpstr>Zato se insistira na </vt:lpstr>
      <vt:lpstr>dvije vrste kriminaliteta: </vt:lpstr>
      <vt:lpstr>Mjere socijalne zaštite: preventivni ili retributivni karakter?</vt:lpstr>
      <vt:lpstr>Zasluge pozitivista su:</vt:lpstr>
      <vt:lpstr>Slabosti: </vt:lpstr>
      <vt:lpstr>Sociološka škola</vt:lpstr>
      <vt:lpstr>Klasifikacija delinkvenata i uzroci kriminaliteta</vt:lpstr>
      <vt:lpstr>Individualizacija i sociološka škola</vt:lpstr>
      <vt:lpstr>PowerPoint Presentation</vt:lpstr>
      <vt:lpstr>Pozitivni aspekti:</vt:lpstr>
      <vt:lpstr>Osnovni prigovori:</vt:lpstr>
      <vt:lpstr>Neoklasična – eklektička škola</vt:lpstr>
      <vt:lpstr>Ovaj pregled ne bi bio potpun</vt:lpstr>
      <vt:lpstr>Krajem 60-tih i početkom 70-tih godina XX vijeka pokazalo se da osnovna učenja pokreta Nove društvene odbrane nisu ispunila očekivanja </vt:lpstr>
      <vt:lpstr>2.</vt:lpstr>
      <vt:lpstr>Pravo na kažnjavanje u filozofskom i sociološkom smislu   </vt:lpstr>
      <vt:lpstr>Svrha kažnjavanja – u teorijskim radovima i krivičnim zakonima u BiH </vt:lpstr>
      <vt:lpstr>KZ BIH (čl. 6)</vt:lpstr>
      <vt:lpstr>KZ BiH (čl. 39. svrha kažnjavanja):  </vt:lpstr>
      <vt:lpstr>KZ FBIH (čl. 7)</vt:lpstr>
      <vt:lpstr> KZ FBiH (čl. 42. svrha kažnjavanja): </vt:lpstr>
      <vt:lpstr>Faktori nastanka i brzog prihvatanja kazne lišenja slobode (od kraja XVIII vijeka do danas)</vt:lpstr>
      <vt:lpstr> Razvojni put kazne lišenja slobode u krivičnom zakonodavstvu i penološkoj praksi</vt:lpstr>
      <vt:lpstr>Šta se želi postići izricanjem i izvršenjem kazne lišenja slobode?</vt:lpstr>
      <vt:lpstr>Sistemi izvršenja zatvorske kazne</vt:lpstr>
      <vt:lpstr>Sistem progresivnog zatvora (mješoviti sistem) </vt:lpstr>
      <vt:lpstr>Maconochiev bodovni sistem</vt:lpstr>
      <vt:lpstr> Klasifikacioni (ili ženevski) sistem (1834)</vt:lpstr>
      <vt:lpstr>klasifikacija ustanova za izvršenje kazne lišenja slobode </vt:lpstr>
      <vt:lpstr>klasifikacija ustanova za izvršenje kazne lišenja slobode </vt:lpstr>
      <vt:lpstr>Otvorene ustanove:</vt:lpstr>
      <vt:lpstr>Resocijalizacija (šta obuhvata; 3 faze)! </vt:lpstr>
      <vt:lpstr>Individualizacija!</vt:lpstr>
      <vt:lpstr>Tretman!</vt:lpstr>
      <vt:lpstr>Postpenalna pomoć!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Penologija (predavanja za vanredne i DL studente)</dc:title>
  <dc:creator>H</dc:creator>
  <cp:lastModifiedBy>H</cp:lastModifiedBy>
  <cp:revision>14</cp:revision>
  <dcterms:created xsi:type="dcterms:W3CDTF">2020-04-07T06:01:28Z</dcterms:created>
  <dcterms:modified xsi:type="dcterms:W3CDTF">2020-04-07T10:15:37Z</dcterms:modified>
</cp:coreProperties>
</file>