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60" r:id="rId3"/>
    <p:sldId id="264" r:id="rId4"/>
    <p:sldId id="266" r:id="rId5"/>
    <p:sldId id="261" r:id="rId6"/>
    <p:sldId id="258" r:id="rId7"/>
    <p:sldId id="257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39"/>
    <p:restoredTop sz="50075"/>
  </p:normalViewPr>
  <p:slideViewPr>
    <p:cSldViewPr>
      <p:cViewPr varScale="1">
        <p:scale>
          <a:sx n="54" d="100"/>
          <a:sy n="54" d="100"/>
        </p:scale>
        <p:origin x="292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Čuvar mjesta podatak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34D27-AEA2-4673-B9F8-AC41FC629D91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4" name="Čuvar mjesta podnožj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5" name="Čuvar mjesta broja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1AA95-C7FB-46BD-8669-2513956085E5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39381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2242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46103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1513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2002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34111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8198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9081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4867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800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3598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7963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86BB8-5B52-4743-ABBD-558518DAED9B}" type="datetimeFigureOut">
              <a:rPr lang="bs-Latn-BA" smtClean="0"/>
              <a:t>07.04.20.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9E98-DA5B-45E8-8A3F-DC2F9585145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2357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rmAutofit/>
          </a:bodyPr>
          <a:lstStyle/>
          <a:p>
            <a:r>
              <a:rPr lang="bs-Latn-BA" sz="4800" b="1" dirty="0" smtClean="0"/>
              <a:t>Naknada </a:t>
            </a:r>
            <a:r>
              <a:rPr lang="bs-Latn-BA" sz="4800" b="1" dirty="0" err="1" smtClean="0"/>
              <a:t>neimovinske</a:t>
            </a:r>
            <a:r>
              <a:rPr lang="bs-Latn-BA" sz="4800" b="1" dirty="0" smtClean="0"/>
              <a:t> štete</a:t>
            </a:r>
            <a:endParaRPr lang="bs-Latn-BA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7920880" cy="1752600"/>
          </a:xfrm>
        </p:spPr>
        <p:txBody>
          <a:bodyPr>
            <a:noAutofit/>
          </a:bodyPr>
          <a:lstStyle/>
          <a:p>
            <a:pPr marL="571500" indent="-571500" algn="l">
              <a:buFont typeface="Arial" pitchFamily="34" charset="0"/>
              <a:buChar char="•"/>
            </a:pPr>
            <a:r>
              <a:rPr lang="bs-Latn-BA" sz="4000" b="1" dirty="0" smtClean="0">
                <a:solidFill>
                  <a:schemeClr val="tx1"/>
                </a:solidFill>
              </a:rPr>
              <a:t>Nenovčana (moralna) satisfakcija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bs-Latn-BA" sz="4000" b="1" dirty="0" smtClean="0">
                <a:solidFill>
                  <a:schemeClr val="tx1"/>
                </a:solidFill>
              </a:rPr>
              <a:t>Novčana naknada</a:t>
            </a:r>
            <a:endParaRPr lang="bs-Latn-B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10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Autofit/>
          </a:bodyPr>
          <a:lstStyle/>
          <a:p>
            <a:endParaRPr lang="bs-Latn-BA" sz="3600" b="1" dirty="0" smtClean="0"/>
          </a:p>
          <a:p>
            <a:r>
              <a:rPr lang="bs-Latn-BA" sz="3600" b="1" dirty="0" smtClean="0"/>
              <a:t>ZOO prihvatio tzv. </a:t>
            </a:r>
            <a:r>
              <a:rPr lang="bs-Latn-BA" sz="3600" b="1" dirty="0" err="1"/>
              <a:t>s</a:t>
            </a:r>
            <a:r>
              <a:rPr lang="bs-Latn-BA" sz="3600" b="1" dirty="0" err="1" smtClean="0"/>
              <a:t>ubjektivni</a:t>
            </a:r>
            <a:r>
              <a:rPr lang="bs-Latn-BA" sz="3600" b="1" dirty="0" smtClean="0"/>
              <a:t> koncept naknade </a:t>
            </a:r>
            <a:r>
              <a:rPr lang="bs-Latn-BA" sz="3600" b="1" dirty="0" err="1" smtClean="0"/>
              <a:t>neimovinske</a:t>
            </a:r>
            <a:r>
              <a:rPr lang="bs-Latn-BA" sz="3600" b="1" dirty="0" smtClean="0"/>
              <a:t> štete;</a:t>
            </a:r>
            <a:endParaRPr lang="bs-Latn-BA" sz="3600" b="1" dirty="0"/>
          </a:p>
          <a:p>
            <a:r>
              <a:rPr lang="bs-Latn-BA" sz="3600" b="1" dirty="0" smtClean="0"/>
              <a:t>Pravno priznati oblici </a:t>
            </a:r>
            <a:r>
              <a:rPr lang="bs-Latn-BA" sz="3600" b="1" dirty="0" err="1" smtClean="0"/>
              <a:t>neimovinske</a:t>
            </a:r>
            <a:r>
              <a:rPr lang="bs-Latn-BA" sz="3600" b="1" dirty="0" smtClean="0"/>
              <a:t> štete su taksativno navedeni </a:t>
            </a:r>
            <a:r>
              <a:rPr lang="bs-Latn-BA" sz="3600" b="1" smtClean="0"/>
              <a:t>u zakonu;</a:t>
            </a:r>
            <a:endParaRPr lang="bs-Latn-BA" sz="3600" b="1" dirty="0"/>
          </a:p>
          <a:p>
            <a:r>
              <a:rPr lang="bs-Latn-BA" sz="3600" b="1" dirty="0" smtClean="0"/>
              <a:t>Pravo na novčanu satisfakciju </a:t>
            </a:r>
            <a:r>
              <a:rPr lang="bs-Latn-BA" sz="3600" b="1" dirty="0" err="1" smtClean="0"/>
              <a:t>neimovinske</a:t>
            </a:r>
            <a:r>
              <a:rPr lang="bs-Latn-BA" sz="3600" b="1" dirty="0" smtClean="0"/>
              <a:t> štete imaju samo fizička lica, ne i pravna.</a:t>
            </a:r>
            <a:endParaRPr lang="bs-Latn-BA" sz="3600" b="1" dirty="0"/>
          </a:p>
        </p:txBody>
      </p:sp>
    </p:spTree>
    <p:extLst>
      <p:ext uri="{BB962C8B-B14F-4D97-AF65-F5344CB8AC3E}">
        <p14:creationId xmlns:p14="http://schemas.microsoft.com/office/powerpoint/2010/main" val="281446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bs-Latn-BA" b="1" dirty="0" smtClean="0"/>
              <a:t>Moralna satisfakcija</a:t>
            </a:r>
            <a:endParaRPr lang="bs-Latn-B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073896"/>
          </a:xfrm>
        </p:spPr>
        <p:txBody>
          <a:bodyPr>
            <a:normAutofit fontScale="92500"/>
          </a:bodyPr>
          <a:lstStyle/>
          <a:p>
            <a:pPr marL="571500" indent="-571500" algn="l">
              <a:buFont typeface="Wingdings" pitchFamily="2" charset="2"/>
              <a:buChar char="Ø"/>
            </a:pPr>
            <a:r>
              <a:rPr lang="bs-Latn-BA" sz="4000" b="1" dirty="0" smtClean="0">
                <a:solidFill>
                  <a:schemeClr val="tx1"/>
                </a:solidFill>
              </a:rPr>
              <a:t>Objavljivanje presude;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bs-Latn-BA" sz="4000" b="1" dirty="0" smtClean="0">
                <a:solidFill>
                  <a:schemeClr val="tx1"/>
                </a:solidFill>
              </a:rPr>
              <a:t>Objavljivanje ispravke izjave;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bs-Latn-BA" sz="4000" b="1" dirty="0" smtClean="0">
                <a:solidFill>
                  <a:schemeClr val="tx1"/>
                </a:solidFill>
              </a:rPr>
              <a:t>Povlačenje izjave;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bs-Latn-BA" sz="4000" b="1" dirty="0" smtClean="0">
                <a:solidFill>
                  <a:schemeClr val="tx1"/>
                </a:solidFill>
              </a:rPr>
              <a:t>Javno izvinjenje štetnika i sl.</a:t>
            </a:r>
            <a:endParaRPr lang="bs-Latn-B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0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bs-Latn-BA" b="1" dirty="0" smtClean="0"/>
              <a:t>Novčana naknada </a:t>
            </a:r>
            <a:r>
              <a:rPr lang="bs-Latn-BA" b="1" dirty="0" err="1" smtClean="0"/>
              <a:t>neimovinske</a:t>
            </a:r>
            <a:r>
              <a:rPr lang="bs-Latn-BA" b="1" dirty="0" smtClean="0"/>
              <a:t> štete</a:t>
            </a:r>
            <a:endParaRPr lang="bs-Latn-B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145904"/>
          </a:xfrm>
        </p:spPr>
        <p:txBody>
          <a:bodyPr>
            <a:noAutofit/>
          </a:bodyPr>
          <a:lstStyle/>
          <a:p>
            <a:pPr algn="l"/>
            <a:endParaRPr lang="bs-Latn-BA" sz="4400" b="1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bs-Latn-BA" sz="4400" b="1" dirty="0" smtClean="0">
                <a:solidFill>
                  <a:schemeClr val="tx1"/>
                </a:solidFill>
              </a:rPr>
              <a:t>Fizički bolovi;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bs-Latn-BA" sz="4400" b="1" dirty="0" smtClean="0">
                <a:solidFill>
                  <a:schemeClr val="tx1"/>
                </a:solidFill>
              </a:rPr>
              <a:t>Duševni bolovi ;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bs-Latn-BA" sz="4400" b="1" dirty="0" smtClean="0">
                <a:solidFill>
                  <a:schemeClr val="tx1"/>
                </a:solidFill>
              </a:rPr>
              <a:t>Strah</a:t>
            </a:r>
            <a:endParaRPr lang="bs-Latn-BA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>
            <a:normAutofit/>
          </a:bodyPr>
          <a:lstStyle/>
          <a:p>
            <a:r>
              <a:rPr lang="bs-Latn-BA" sz="4800" b="1" dirty="0" smtClean="0"/>
              <a:t>Fizički bolovi</a:t>
            </a:r>
            <a:endParaRPr lang="bs-Latn-BA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920880" cy="4392488"/>
          </a:xfrm>
        </p:spPr>
        <p:txBody>
          <a:bodyPr>
            <a:normAutofit/>
          </a:bodyPr>
          <a:lstStyle/>
          <a:p>
            <a:pPr marL="571500" indent="-571500" algn="l">
              <a:buFont typeface="Arial" pitchFamily="34" charset="0"/>
              <a:buChar char="•"/>
            </a:pPr>
            <a:r>
              <a:rPr lang="bs-Latn-BA" sz="4000" b="1" dirty="0" smtClean="0">
                <a:solidFill>
                  <a:schemeClr val="tx1"/>
                </a:solidFill>
              </a:rPr>
              <a:t>Javljaju se kod tjelesnog oštećenja zdravlja;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bs-Latn-BA" sz="4000" b="1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bs-Latn-BA" sz="4000" b="1" dirty="0" smtClean="0">
                <a:solidFill>
                  <a:schemeClr val="tx1"/>
                </a:solidFill>
              </a:rPr>
              <a:t>Sudska praksa: gubitak jednog ili oba oka, amputirana noga ili ruka, opekotine I stepena i sl.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bs-Latn-B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9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4800" b="1" dirty="0" smtClean="0"/>
              <a:t>Strah</a:t>
            </a:r>
            <a:endParaRPr lang="bs-Latn-BA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bs-Latn-BA" sz="3600" b="1" dirty="0" smtClean="0"/>
              <a:t>Strah je emocija koju </a:t>
            </a:r>
            <a:r>
              <a:rPr lang="bs-Latn-BA" sz="3600" b="1" dirty="0" err="1" smtClean="0"/>
              <a:t>karakteristiše</a:t>
            </a:r>
            <a:r>
              <a:rPr lang="bs-Latn-BA" sz="3600" b="1" dirty="0" smtClean="0"/>
              <a:t> </a:t>
            </a:r>
            <a:r>
              <a:rPr lang="bs-Latn-BA" sz="3600" b="1" dirty="0" err="1" smtClean="0"/>
              <a:t>subjektivni</a:t>
            </a:r>
            <a:r>
              <a:rPr lang="bs-Latn-BA" sz="3600" b="1" dirty="0" smtClean="0"/>
              <a:t> doživljaj neprijatnosti i ugroženosti.</a:t>
            </a:r>
          </a:p>
          <a:p>
            <a:r>
              <a:rPr lang="bs-Latn-BA" sz="3600" b="1" dirty="0" smtClean="0"/>
              <a:t>Strah za život, za zdravlje, za posao i sl.</a:t>
            </a:r>
          </a:p>
          <a:p>
            <a:endParaRPr lang="bs-Latn-BA" sz="3600" b="1" dirty="0" smtClean="0"/>
          </a:p>
          <a:p>
            <a:r>
              <a:rPr lang="bs-Latn-BA" sz="3600" b="1" dirty="0" smtClean="0"/>
              <a:t>Strah može prouzrokovati depresije, neurotična stanja, šokove i sl.</a:t>
            </a:r>
            <a:endParaRPr lang="bs-Latn-BA" sz="3600" b="1" dirty="0"/>
          </a:p>
        </p:txBody>
      </p:sp>
    </p:spTree>
    <p:extLst>
      <p:ext uri="{BB962C8B-B14F-4D97-AF65-F5344CB8AC3E}">
        <p14:creationId xmlns:p14="http://schemas.microsoft.com/office/powerpoint/2010/main" val="271345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/>
              <a:t>DUŠEVNI BOLOVI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968552"/>
          </a:xfrm>
        </p:spPr>
        <p:txBody>
          <a:bodyPr>
            <a:noAutofit/>
          </a:bodyPr>
          <a:lstStyle/>
          <a:p>
            <a:r>
              <a:rPr lang="bs-Latn-BA" sz="3600" b="1" dirty="0" smtClean="0"/>
              <a:t>DB Zbog umanjenja životnih aktivnosti;</a:t>
            </a:r>
          </a:p>
          <a:p>
            <a:r>
              <a:rPr lang="bs-Latn-BA" sz="3600" b="1" dirty="0" smtClean="0"/>
              <a:t>DB zbog </a:t>
            </a:r>
            <a:r>
              <a:rPr lang="bs-Latn-BA" sz="3600" b="1" dirty="0" err="1" smtClean="0"/>
              <a:t>naruženosti</a:t>
            </a:r>
            <a:r>
              <a:rPr lang="bs-Latn-BA" sz="3600" b="1" dirty="0" smtClean="0"/>
              <a:t>;</a:t>
            </a:r>
          </a:p>
          <a:p>
            <a:r>
              <a:rPr lang="bs-Latn-BA" sz="3600" b="1" dirty="0" smtClean="0"/>
              <a:t>DB zbog povrede ugleda i časti, slobode i prava ličnosti;</a:t>
            </a:r>
          </a:p>
          <a:p>
            <a:r>
              <a:rPr lang="bs-Latn-BA" sz="3600" b="1" dirty="0" smtClean="0"/>
              <a:t>DB zbog smrti bliskog lica ili teškog invaliditeta;</a:t>
            </a:r>
          </a:p>
          <a:p>
            <a:r>
              <a:rPr lang="bs-Latn-BA" sz="3600" b="1" dirty="0" smtClean="0"/>
              <a:t>DB zbog KD protiv spolnog integriteta, dostojanstva ličnosti ili morala.</a:t>
            </a:r>
            <a:endParaRPr lang="bs-Latn-BA" sz="3600" b="1" dirty="0"/>
          </a:p>
        </p:txBody>
      </p:sp>
    </p:spTree>
    <p:extLst>
      <p:ext uri="{BB962C8B-B14F-4D97-AF65-F5344CB8AC3E}">
        <p14:creationId xmlns:p14="http://schemas.microsoft.com/office/powerpoint/2010/main" val="55293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/>
              <a:t>NAKNADA BUDUĆE ŠTETE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endParaRPr lang="bs-Latn-BA" sz="3600" b="1" dirty="0" smtClean="0"/>
          </a:p>
          <a:p>
            <a:r>
              <a:rPr lang="bs-Latn-BA" sz="3600" b="1" dirty="0" smtClean="0"/>
              <a:t>kad se štetne posljedice u psihi oštećenog </a:t>
            </a:r>
            <a:r>
              <a:rPr lang="bs-Latn-BA" sz="3600" b="1" i="1" dirty="0" smtClean="0"/>
              <a:t>još nisu </a:t>
            </a:r>
            <a:r>
              <a:rPr lang="bs-Latn-BA" sz="3600" b="1" i="1" dirty="0" err="1" smtClean="0"/>
              <a:t>ispoljile</a:t>
            </a:r>
            <a:r>
              <a:rPr lang="bs-Latn-BA" sz="3600" b="1" dirty="0" smtClean="0"/>
              <a:t>, a izvjesno je da će te </a:t>
            </a:r>
            <a:r>
              <a:rPr lang="bs-Latn-BA" sz="3600" b="1" i="1" dirty="0" smtClean="0"/>
              <a:t>posljedice nastati u budućnosti.</a:t>
            </a:r>
          </a:p>
          <a:p>
            <a:endParaRPr lang="bs-Latn-BA" sz="3600" b="1" i="1" dirty="0" smtClean="0"/>
          </a:p>
          <a:p>
            <a:r>
              <a:rPr lang="bs-Latn-BA" sz="3600" b="1" i="1" dirty="0" smtClean="0"/>
              <a:t>Primjer: </a:t>
            </a:r>
            <a:r>
              <a:rPr lang="bs-Latn-BA" sz="3600" b="1" dirty="0" smtClean="0"/>
              <a:t>duševni bolovi djeteta zbog smrti roditelja</a:t>
            </a:r>
            <a:endParaRPr lang="bs-Latn-BA" sz="3600" b="1" dirty="0"/>
          </a:p>
        </p:txBody>
      </p:sp>
    </p:spTree>
    <p:extLst>
      <p:ext uri="{BB962C8B-B14F-4D97-AF65-F5344CB8AC3E}">
        <p14:creationId xmlns:p14="http://schemas.microsoft.com/office/powerpoint/2010/main" val="179387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bs-Latn-BA" b="1" dirty="0" smtClean="0"/>
              <a:t>NASLJEĐIVANJE I USTUPANJE POTRAŽIVANJA NAKNADE NEIMOVINSKE ŠTETE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>
            <a:normAutofit/>
          </a:bodyPr>
          <a:lstStyle/>
          <a:p>
            <a:endParaRPr lang="bs-Latn-BA" dirty="0" smtClean="0"/>
          </a:p>
          <a:p>
            <a:r>
              <a:rPr lang="bs-Latn-BA" sz="3600" b="1" dirty="0" smtClean="0"/>
              <a:t>Potraživanje naknade </a:t>
            </a:r>
            <a:r>
              <a:rPr lang="bs-Latn-BA" sz="3600" b="1" dirty="0" err="1" smtClean="0"/>
              <a:t>neimovinske</a:t>
            </a:r>
            <a:r>
              <a:rPr lang="bs-Latn-BA" sz="3600" b="1" dirty="0" smtClean="0"/>
              <a:t> štete NE MOŽE se niti nasljeđivati niti ustupati, </a:t>
            </a:r>
          </a:p>
          <a:p>
            <a:pPr marL="0" indent="0">
              <a:buNone/>
            </a:pPr>
            <a:r>
              <a:rPr lang="bs-Latn-BA" sz="3600" b="1" dirty="0"/>
              <a:t> </a:t>
            </a:r>
            <a:r>
              <a:rPr lang="bs-Latn-BA" sz="3600" b="1" dirty="0" smtClean="0"/>
              <a:t>   IZUZEV </a:t>
            </a:r>
            <a:r>
              <a:rPr lang="bs-Latn-BA" sz="3600" b="1" dirty="0" smtClean="0">
                <a:sym typeface="Wingdings" pitchFamily="2" charset="2"/>
              </a:rPr>
              <a:t> ako je to priznato</a:t>
            </a:r>
          </a:p>
          <a:p>
            <a:pPr marL="0" indent="0">
              <a:buNone/>
            </a:pPr>
            <a:r>
              <a:rPr lang="bs-Latn-BA" sz="3600" b="1" dirty="0">
                <a:sym typeface="Wingdings" pitchFamily="2" charset="2"/>
              </a:rPr>
              <a:t> </a:t>
            </a:r>
            <a:r>
              <a:rPr lang="bs-Latn-BA" sz="3600" b="1" dirty="0" smtClean="0">
                <a:sym typeface="Wingdings" pitchFamily="2" charset="2"/>
              </a:rPr>
              <a:t>                      </a:t>
            </a:r>
            <a:r>
              <a:rPr lang="bs-Latn-BA" sz="3600" b="1" dirty="0" err="1" smtClean="0">
                <a:sym typeface="Wingdings" pitchFamily="2" charset="2"/>
              </a:rPr>
              <a:t>pravosnažnom</a:t>
            </a:r>
            <a:r>
              <a:rPr lang="bs-Latn-BA" sz="3600" b="1" dirty="0" smtClean="0">
                <a:sym typeface="Wingdings" pitchFamily="2" charset="2"/>
              </a:rPr>
              <a:t> odlukom ili</a:t>
            </a:r>
          </a:p>
          <a:p>
            <a:pPr marL="0" indent="0">
              <a:buNone/>
            </a:pPr>
            <a:r>
              <a:rPr lang="bs-Latn-BA" sz="3600" b="1" dirty="0">
                <a:sym typeface="Wingdings" pitchFamily="2" charset="2"/>
              </a:rPr>
              <a:t> </a:t>
            </a:r>
            <a:r>
              <a:rPr lang="bs-Latn-BA" sz="3600" b="1" dirty="0" smtClean="0">
                <a:sym typeface="Wingdings" pitchFamily="2" charset="2"/>
              </a:rPr>
              <a:t>                      pismenim sporazumom</a:t>
            </a:r>
            <a:endParaRPr lang="bs-Latn-BA" sz="3600" b="1" dirty="0"/>
          </a:p>
        </p:txBody>
      </p:sp>
    </p:spTree>
    <p:extLst>
      <p:ext uri="{BB962C8B-B14F-4D97-AF65-F5344CB8AC3E}">
        <p14:creationId xmlns:p14="http://schemas.microsoft.com/office/powerpoint/2010/main" val="303464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b="1" dirty="0" smtClean="0"/>
              <a:t>PODIJELJENA ODGOVORNOST I SNIŽENJE NAKNADE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r>
              <a:rPr lang="bs-Latn-BA" b="1" dirty="0" smtClean="0"/>
              <a:t>Analogna primjena odredbi o sniženju naknade i o podijeljenoj odgovornosti (čl. 191 i 192. ZOO) koje vrijede za imovinsku štetu;</a:t>
            </a:r>
          </a:p>
          <a:p>
            <a:endParaRPr lang="bs-Latn-BA" b="1" dirty="0"/>
          </a:p>
          <a:p>
            <a:r>
              <a:rPr lang="bs-Latn-BA" b="1" dirty="0" smtClean="0"/>
              <a:t>Primjena odredbi o sniženju naknade moguća samo kod NOVČANE naknade </a:t>
            </a:r>
            <a:r>
              <a:rPr lang="bs-Latn-BA" b="1" dirty="0" err="1" smtClean="0"/>
              <a:t>neimovinske</a:t>
            </a:r>
            <a:r>
              <a:rPr lang="bs-Latn-BA" b="1" dirty="0" smtClean="0"/>
              <a:t> štete; ali ne kod svih oblika.</a:t>
            </a:r>
          </a:p>
        </p:txBody>
      </p:sp>
    </p:spTree>
    <p:extLst>
      <p:ext uri="{BB962C8B-B14F-4D97-AF65-F5344CB8AC3E}">
        <p14:creationId xmlns:p14="http://schemas.microsoft.com/office/powerpoint/2010/main" val="358299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Ure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e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300</Words>
  <Application>Microsoft Macintosh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Wingdings</vt:lpstr>
      <vt:lpstr>Arial</vt:lpstr>
      <vt:lpstr>Office Theme</vt:lpstr>
      <vt:lpstr>Naknada neimovinske štete</vt:lpstr>
      <vt:lpstr>Moralna satisfakcija</vt:lpstr>
      <vt:lpstr>Novčana naknada neimovinske štete</vt:lpstr>
      <vt:lpstr>Fizički bolovi</vt:lpstr>
      <vt:lpstr>Strah</vt:lpstr>
      <vt:lpstr>DUŠEVNI BOLOVI</vt:lpstr>
      <vt:lpstr>NAKNADA BUDUĆE ŠTETE</vt:lpstr>
      <vt:lpstr>NASLJEĐIVANJE I USTUPANJE POTRAŽIVANJA NAKNADE NEIMOVINSKE ŠTETE</vt:lpstr>
      <vt:lpstr>PODIJELJENA ODGOVORNOST I SNIŽENJE NAKNADE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Naknada neimovinske štete</dc:title>
  <dc:creator>Korisnik</dc:creator>
  <cp:lastModifiedBy>Microsoft Office User</cp:lastModifiedBy>
  <cp:revision>17</cp:revision>
  <cp:lastPrinted>2016-03-14T07:40:56Z</cp:lastPrinted>
  <dcterms:created xsi:type="dcterms:W3CDTF">2014-03-06T10:12:27Z</dcterms:created>
  <dcterms:modified xsi:type="dcterms:W3CDTF">2020-04-07T11:05:59Z</dcterms:modified>
</cp:coreProperties>
</file>