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handoutMasterIdLst>
    <p:handoutMasterId r:id="rId27"/>
  </p:handoutMasterIdLst>
  <p:sldIdLst>
    <p:sldId id="324" r:id="rId5"/>
    <p:sldId id="364" r:id="rId6"/>
    <p:sldId id="370" r:id="rId7"/>
    <p:sldId id="363" r:id="rId8"/>
    <p:sldId id="365" r:id="rId9"/>
    <p:sldId id="366" r:id="rId10"/>
    <p:sldId id="367" r:id="rId11"/>
    <p:sldId id="368" r:id="rId12"/>
    <p:sldId id="361" r:id="rId13"/>
    <p:sldId id="358" r:id="rId14"/>
    <p:sldId id="347" r:id="rId15"/>
    <p:sldId id="353" r:id="rId16"/>
    <p:sldId id="349" r:id="rId17"/>
    <p:sldId id="350" r:id="rId18"/>
    <p:sldId id="351" r:id="rId19"/>
    <p:sldId id="267" r:id="rId20"/>
    <p:sldId id="268" r:id="rId21"/>
    <p:sldId id="294" r:id="rId22"/>
    <p:sldId id="309" r:id="rId23"/>
    <p:sldId id="354" r:id="rId24"/>
    <p:sldId id="356" r:id="rId25"/>
  </p:sldIdLst>
  <p:sldSz cx="9144000" cy="6858000" type="screen4x3"/>
  <p:notesSz cx="6781800" cy="9926638"/>
  <p:defaultTextStyle>
    <a:defPPr>
      <a:defRPr lang="hr-H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2644"/>
    <a:srgbClr val="FF3300"/>
    <a:srgbClr val="69CC36"/>
    <a:srgbClr val="1D31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62061" autoAdjust="0"/>
  </p:normalViewPr>
  <p:slideViewPr>
    <p:cSldViewPr>
      <p:cViewPr varScale="1">
        <p:scale>
          <a:sx n="45" d="100"/>
          <a:sy n="45" d="100"/>
        </p:scale>
        <p:origin x="183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044"/>
    </p:cViewPr>
  </p:sorterViewPr>
  <p:notesViewPr>
    <p:cSldViewPr>
      <p:cViewPr varScale="1">
        <p:scale>
          <a:sx n="54" d="100"/>
          <a:sy n="54" d="100"/>
        </p:scale>
        <p:origin x="-1866" y="-102"/>
      </p:cViewPr>
      <p:guideLst>
        <p:guide orient="horz" pos="3127"/>
        <p:guide pos="21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3346"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13347" name="Rectangle 3"/>
          <p:cNvSpPr>
            <a:spLocks noGrp="1" noChangeArrowheads="1"/>
          </p:cNvSpPr>
          <p:nvPr>
            <p:ph type="dt" sz="quarter" idx="1"/>
          </p:nvPr>
        </p:nvSpPr>
        <p:spPr bwMode="auto">
          <a:xfrm>
            <a:off x="384175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2085CDE3-3EDC-4E42-94C5-E61F5FC57714}" type="datetimeFigureOut">
              <a:rPr lang="en-GB"/>
              <a:pPr>
                <a:defRPr/>
              </a:pPr>
              <a:t>30/04/2020</a:t>
            </a:fld>
            <a:endParaRPr lang="en-GB"/>
          </a:p>
        </p:txBody>
      </p:sp>
      <p:sp>
        <p:nvSpPr>
          <p:cNvPr id="313348" name="Rectangle 4"/>
          <p:cNvSpPr>
            <a:spLocks noGrp="1" noChangeArrowheads="1"/>
          </p:cNvSpPr>
          <p:nvPr>
            <p:ph type="ftr" sz="quarter" idx="2"/>
          </p:nvPr>
        </p:nvSpPr>
        <p:spPr bwMode="auto">
          <a:xfrm>
            <a:off x="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13349" name="Rectangle 5"/>
          <p:cNvSpPr>
            <a:spLocks noGrp="1" noChangeArrowheads="1"/>
          </p:cNvSpPr>
          <p:nvPr>
            <p:ph type="sldNum" sz="quarter" idx="3"/>
          </p:nvPr>
        </p:nvSpPr>
        <p:spPr bwMode="auto">
          <a:xfrm>
            <a:off x="384175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41BB75A-5D56-4ECF-ABE2-4A7D6F644FAD}"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4099" name="Rectangle 3"/>
          <p:cNvSpPr>
            <a:spLocks noGrp="1" noChangeArrowheads="1"/>
          </p:cNvSpPr>
          <p:nvPr>
            <p:ph type="dt" idx="1"/>
          </p:nvPr>
        </p:nvSpPr>
        <p:spPr bwMode="auto">
          <a:xfrm>
            <a:off x="3843338" y="0"/>
            <a:ext cx="29384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BEAD8CB8-09C1-4448-A27F-889B9A9723ED}" type="datetimeFigureOut">
              <a:rPr lang="en-GB"/>
              <a:pPr>
                <a:defRPr/>
              </a:pPr>
              <a:t>30/04/2020</a:t>
            </a:fld>
            <a:endParaRPr lang="en-GB"/>
          </a:p>
        </p:txBody>
      </p:sp>
      <p:sp>
        <p:nvSpPr>
          <p:cNvPr id="13316" name="Rectangle 4"/>
          <p:cNvSpPr>
            <a:spLocks noGrp="1" noRot="1" noChangeAspect="1" noChangeArrowheads="1" noTextEdit="1"/>
          </p:cNvSpPr>
          <p:nvPr>
            <p:ph type="sldImg" idx="2"/>
          </p:nvPr>
        </p:nvSpPr>
        <p:spPr bwMode="auto">
          <a:xfrm>
            <a:off x="909638" y="744538"/>
            <a:ext cx="4964112" cy="3722687"/>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04875" y="4714875"/>
            <a:ext cx="49720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hr-HR" noProof="0"/>
              <a:t>Click to edit Master text styles</a:t>
            </a:r>
          </a:p>
          <a:p>
            <a:pPr lvl="1"/>
            <a:r>
              <a:rPr lang="hr-HR" noProof="0"/>
              <a:t>Second level</a:t>
            </a:r>
          </a:p>
          <a:p>
            <a:pPr lvl="2"/>
            <a:r>
              <a:rPr lang="hr-HR" noProof="0"/>
              <a:t>Third level</a:t>
            </a:r>
          </a:p>
          <a:p>
            <a:pPr lvl="3"/>
            <a:r>
              <a:rPr lang="hr-HR" noProof="0"/>
              <a:t>Fourth level</a:t>
            </a:r>
          </a:p>
          <a:p>
            <a:pPr lvl="4"/>
            <a:r>
              <a:rPr lang="hr-HR" noProof="0"/>
              <a:t>Fifth level</a:t>
            </a:r>
          </a:p>
        </p:txBody>
      </p:sp>
      <p:sp>
        <p:nvSpPr>
          <p:cNvPr id="4102" name="Rectangle 6"/>
          <p:cNvSpPr>
            <a:spLocks noGrp="1" noChangeArrowheads="1"/>
          </p:cNvSpPr>
          <p:nvPr>
            <p:ph type="ftr" sz="quarter" idx="4"/>
          </p:nvPr>
        </p:nvSpPr>
        <p:spPr bwMode="auto">
          <a:xfrm>
            <a:off x="0" y="9429750"/>
            <a:ext cx="29384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4103" name="Rectangle 7"/>
          <p:cNvSpPr>
            <a:spLocks noGrp="1" noChangeArrowheads="1"/>
          </p:cNvSpPr>
          <p:nvPr>
            <p:ph type="sldNum" sz="quarter" idx="5"/>
          </p:nvPr>
        </p:nvSpPr>
        <p:spPr bwMode="auto">
          <a:xfrm>
            <a:off x="3843338" y="9429750"/>
            <a:ext cx="293846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6FA36BF-CDF9-4937-8370-E0068FD9690B}" type="slidenum">
              <a:rPr lang="hr-HR"/>
              <a:pPr>
                <a:defRPr/>
              </a:pPr>
              <a:t>‹#›</a:t>
            </a:fld>
            <a:endParaRPr lang="hr-H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8DD2DF1B-6972-4E33-9515-1928C69759D1}" type="slidenum">
              <a:rPr lang="hr-HR" smtClean="0"/>
              <a:pPr/>
              <a:t>1</a:t>
            </a:fld>
            <a:endParaRPr lang="hr-HR"/>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endParaRPr lang="en-GB"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79FC3857-1331-40F9-B123-31CB42E6F905}" type="slidenum">
              <a:rPr lang="hr-HR" smtClean="0"/>
              <a:pPr/>
              <a:t>3</a:t>
            </a:fld>
            <a:endParaRPr lang="hr-HR"/>
          </a:p>
        </p:txBody>
      </p:sp>
      <p:sp>
        <p:nvSpPr>
          <p:cNvPr id="16386" name="Rectangle 2"/>
          <p:cNvSpPr>
            <a:spLocks noGrp="1" noRot="1" noChangeAspect="1" noChangeArrowheads="1" noTextEdit="1"/>
          </p:cNvSpPr>
          <p:nvPr>
            <p:ph type="sldImg"/>
          </p:nvPr>
        </p:nvSpPr>
        <p:spPr>
          <a:xfrm>
            <a:off x="942975" y="787400"/>
            <a:ext cx="4964113" cy="3722688"/>
          </a:xfrm>
          <a:ln/>
        </p:spPr>
      </p:sp>
      <p:sp>
        <p:nvSpPr>
          <p:cNvPr id="16387" name="Rectangle 3"/>
          <p:cNvSpPr>
            <a:spLocks noGrp="1" noChangeArrowheads="1"/>
          </p:cNvSpPr>
          <p:nvPr>
            <p:ph type="body" idx="1"/>
          </p:nvPr>
        </p:nvSpPr>
        <p:spPr>
          <a:noFill/>
          <a:ln/>
        </p:spPr>
        <p:txBody>
          <a:bodyPr/>
          <a:lstStyle/>
          <a:p>
            <a:endParaRPr lang="en-GB" sz="10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p:spPr>
        <p:txBody>
          <a:bodyPr/>
          <a:lstStyle/>
          <a:p>
            <a:fld id="{C1490958-18F7-4001-B8DC-4803A6A70979}" type="slidenum">
              <a:rPr lang="hr-HR" smtClean="0"/>
              <a:pPr/>
              <a:t>16</a:t>
            </a:fld>
            <a:endParaRPr lang="hr-HR"/>
          </a:p>
        </p:txBody>
      </p:sp>
      <p:sp>
        <p:nvSpPr>
          <p:cNvPr id="18434" name="Rectangle 2"/>
          <p:cNvSpPr>
            <a:spLocks noGrp="1" noRot="1" noChangeAspect="1" noChangeArrowheads="1" noTextEdit="1"/>
          </p:cNvSpPr>
          <p:nvPr>
            <p:ph type="sldImg"/>
          </p:nvPr>
        </p:nvSpPr>
        <p:spPr>
          <a:xfrm>
            <a:off x="942975" y="787400"/>
            <a:ext cx="4964113" cy="3722688"/>
          </a:xfrm>
          <a:ln/>
        </p:spPr>
      </p:sp>
      <p:sp>
        <p:nvSpPr>
          <p:cNvPr id="18435" name="Rectangle 3"/>
          <p:cNvSpPr>
            <a:spLocks noGrp="1" noChangeArrowheads="1"/>
          </p:cNvSpPr>
          <p:nvPr>
            <p:ph type="body" idx="1"/>
          </p:nvPr>
        </p:nvSpPr>
        <p:spPr>
          <a:noFill/>
          <a:ln/>
        </p:spPr>
        <p:txBody>
          <a:bodyPr/>
          <a:lstStyle/>
          <a:p>
            <a:endParaRPr lang="en-GB" sz="10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a:spLocks noGrp="1" noChangeArrowheads="1"/>
          </p:cNvSpPr>
          <p:nvPr>
            <p:ph type="sldNum" sz="quarter" idx="5"/>
          </p:nvPr>
        </p:nvSpPr>
        <p:spPr>
          <a:noFill/>
        </p:spPr>
        <p:txBody>
          <a:bodyPr/>
          <a:lstStyle/>
          <a:p>
            <a:fld id="{0E88B0A5-D731-4438-98EB-43A5E89D2B39}" type="slidenum">
              <a:rPr lang="hr-HR" smtClean="0"/>
              <a:pPr/>
              <a:t>17</a:t>
            </a:fld>
            <a:endParaRPr lang="hr-H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algn="just"/>
            <a:endParaRPr lang="en-GB"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p:spPr>
        <p:txBody>
          <a:bodyPr/>
          <a:lstStyle/>
          <a:p>
            <a:fld id="{FB216E6B-817A-4C8E-9BA3-C3FB6FA65DB5}" type="slidenum">
              <a:rPr lang="hr-HR" smtClean="0"/>
              <a:pPr/>
              <a:t>18</a:t>
            </a:fld>
            <a:endParaRPr lang="hr-H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endParaRPr lang="hr-HR" dirty="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7"/>
          <p:cNvSpPr>
            <a:spLocks noGrp="1" noChangeArrowheads="1"/>
          </p:cNvSpPr>
          <p:nvPr>
            <p:ph type="sldNum" sz="quarter" idx="5"/>
          </p:nvPr>
        </p:nvSpPr>
        <p:spPr>
          <a:noFill/>
        </p:spPr>
        <p:txBody>
          <a:bodyPr/>
          <a:lstStyle/>
          <a:p>
            <a:fld id="{5C842D7C-61E9-4C08-9737-B2B1A839BBB8}" type="slidenum">
              <a:rPr lang="hr-HR" smtClean="0"/>
              <a:pPr/>
              <a:t>19</a:t>
            </a:fld>
            <a:endParaRPr lang="hr-H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algn="just"/>
            <a:endParaRPr lang="hr-HR" sz="1000" dirty="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5000">
                <a:effectLst>
                  <a:outerShdw blurRad="38100" dist="38100" dir="2700000" algn="tl">
                    <a:srgbClr val="000000">
                      <a:alpha val="43137"/>
                    </a:srgbClr>
                  </a:outerShdw>
                </a:effectLst>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28600"/>
            <a:ext cx="2000250" cy="6324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28600"/>
            <a:ext cx="5848350" cy="6324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90600" y="1295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953000" y="1295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85813" y="228600"/>
            <a:ext cx="8215312" cy="762000"/>
          </a:xfrm>
          <a:prstGeom prst="rect">
            <a:avLst/>
          </a:prstGeom>
          <a:noFill/>
          <a:ln w="38100">
            <a:solidFill>
              <a:schemeClr val="bg1">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a:r>
              <a:rPr lang="hr-HR" dirty="0"/>
              <a:t>Click to edit Master title style</a:t>
            </a:r>
          </a:p>
        </p:txBody>
      </p:sp>
      <p:sp>
        <p:nvSpPr>
          <p:cNvPr id="1027" name="Rectangle 3"/>
          <p:cNvSpPr>
            <a:spLocks noGrp="1" noChangeArrowheads="1"/>
          </p:cNvSpPr>
          <p:nvPr>
            <p:ph type="body" idx="1"/>
          </p:nvPr>
        </p:nvSpPr>
        <p:spPr bwMode="auto">
          <a:xfrm>
            <a:off x="857250" y="1295400"/>
            <a:ext cx="8072438" cy="52768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a:t>Click to edit Master text styles</a:t>
            </a:r>
          </a:p>
          <a:p>
            <a:pPr lvl="1"/>
            <a:r>
              <a:rPr lang="hr-HR"/>
              <a:t>Second level</a:t>
            </a:r>
          </a:p>
          <a:p>
            <a:pPr lvl="2"/>
            <a:r>
              <a:rPr lang="hr-HR"/>
              <a:t>Third level</a:t>
            </a:r>
          </a:p>
        </p:txBody>
      </p:sp>
      <p:sp>
        <p:nvSpPr>
          <p:cNvPr id="1031" name="Rectangle 7"/>
          <p:cNvSpPr>
            <a:spLocks noChangeArrowheads="1"/>
          </p:cNvSpPr>
          <p:nvPr userDrawn="1"/>
        </p:nvSpPr>
        <p:spPr bwMode="auto">
          <a:xfrm>
            <a:off x="0" y="0"/>
            <a:ext cx="365125" cy="6858000"/>
          </a:xfrm>
          <a:prstGeom prst="rect">
            <a:avLst/>
          </a:prstGeom>
          <a:solidFill>
            <a:schemeClr val="bg1">
              <a:lumMod val="50000"/>
            </a:schemeClr>
          </a:solidFill>
          <a:ln w="9525">
            <a:solidFill>
              <a:srgbClr val="1D3177"/>
            </a:solidFill>
            <a:miter lim="800000"/>
            <a:headEnd/>
            <a:tailEnd/>
          </a:ln>
          <a:effectLst/>
        </p:spPr>
        <p:txBody>
          <a:bodyPr wrap="none" anchor="ctr"/>
          <a:lstStyle/>
          <a:p>
            <a:pPr>
              <a:defRPr/>
            </a:pPr>
            <a:endParaRPr lang="en-US"/>
          </a:p>
        </p:txBody>
      </p:sp>
      <p:sp>
        <p:nvSpPr>
          <p:cNvPr id="1032" name="Rectangle 8"/>
          <p:cNvSpPr>
            <a:spLocks noChangeArrowheads="1"/>
          </p:cNvSpPr>
          <p:nvPr userDrawn="1"/>
        </p:nvSpPr>
        <p:spPr bwMode="auto">
          <a:xfrm>
            <a:off x="533400" y="0"/>
            <a:ext cx="8610600" cy="152400"/>
          </a:xfrm>
          <a:prstGeom prst="rect">
            <a:avLst/>
          </a:prstGeom>
          <a:solidFill>
            <a:srgbClr val="9D2644"/>
          </a:solidFill>
          <a:ln w="9525">
            <a:noFill/>
            <a:miter lim="800000"/>
            <a:headEnd/>
            <a:tailEnd/>
          </a:ln>
          <a:effectLst/>
        </p:spPr>
        <p:txBody>
          <a:bodyPr wrap="none" anchor="ctr"/>
          <a:lstStyle/>
          <a:p>
            <a:pPr>
              <a:defRPr/>
            </a:pPr>
            <a:endParaRPr lang="en-US"/>
          </a:p>
        </p:txBody>
      </p:sp>
      <p:sp>
        <p:nvSpPr>
          <p:cNvPr id="1033" name="Rectangle 9"/>
          <p:cNvSpPr>
            <a:spLocks noChangeArrowheads="1"/>
          </p:cNvSpPr>
          <p:nvPr userDrawn="1"/>
        </p:nvSpPr>
        <p:spPr bwMode="auto">
          <a:xfrm>
            <a:off x="320675" y="0"/>
            <a:ext cx="365125" cy="6858000"/>
          </a:xfrm>
          <a:prstGeom prst="rect">
            <a:avLst/>
          </a:prstGeom>
          <a:solidFill>
            <a:srgbClr val="9D2644"/>
          </a:solidFill>
          <a:ln w="9525">
            <a:noFill/>
            <a:miter lim="800000"/>
            <a:headEnd/>
            <a:tailEnd/>
          </a:ln>
          <a:effectLst/>
        </p:spPr>
        <p:txBody>
          <a:bodyPr wrap="none" anchor="ctr"/>
          <a:lstStyle/>
          <a:p>
            <a:pPr>
              <a:defRPr/>
            </a:pPr>
            <a:endParaRPr lang="en-US"/>
          </a:p>
        </p:txBody>
      </p:sp>
      <p:sp>
        <p:nvSpPr>
          <p:cNvPr id="1034" name="Rectangle 10"/>
          <p:cNvSpPr>
            <a:spLocks noChangeArrowheads="1"/>
          </p:cNvSpPr>
          <p:nvPr userDrawn="1"/>
        </p:nvSpPr>
        <p:spPr bwMode="auto">
          <a:xfrm>
            <a:off x="685800" y="1066800"/>
            <a:ext cx="8458200" cy="152400"/>
          </a:xfrm>
          <a:prstGeom prst="rect">
            <a:avLst/>
          </a:prstGeom>
          <a:solidFill>
            <a:srgbClr val="9D2644"/>
          </a:solidFill>
          <a:ln w="9525">
            <a:noFill/>
            <a:miter lim="800000"/>
            <a:headEnd/>
            <a:tailEnd/>
          </a:ln>
          <a:effectLst/>
        </p:spPr>
        <p:txBody>
          <a:bodyPr wrap="none" anchor="ctr"/>
          <a:lstStyle/>
          <a:p>
            <a:pPr>
              <a:defRPr/>
            </a:pPr>
            <a:endParaRPr lang="en-US"/>
          </a:p>
        </p:txBody>
      </p:sp>
      <p:pic>
        <p:nvPicPr>
          <p:cNvPr id="2" name="Picture 10"/>
          <p:cNvPicPr>
            <a:picLocks noChangeAspect="1" noChangeArrowheads="1"/>
          </p:cNvPicPr>
          <p:nvPr userDrawn="1"/>
        </p:nvPicPr>
        <p:blipFill>
          <a:blip r:embed="rId13"/>
          <a:srcRect/>
          <a:stretch>
            <a:fillRect/>
          </a:stretch>
        </p:blipFill>
        <p:spPr bwMode="auto">
          <a:xfrm>
            <a:off x="7858125" y="5572125"/>
            <a:ext cx="1200150" cy="12049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3000" b="1">
          <a:solidFill>
            <a:srgbClr val="9D2644"/>
          </a:solidFill>
          <a:latin typeface="+mj-lt"/>
          <a:ea typeface="+mj-ea"/>
          <a:cs typeface="+mj-cs"/>
        </a:defRPr>
      </a:lvl1pPr>
      <a:lvl2pPr algn="ctr" rtl="0" eaLnBrk="0" fontAlgn="base" hangingPunct="0">
        <a:spcBef>
          <a:spcPct val="0"/>
        </a:spcBef>
        <a:spcAft>
          <a:spcPct val="0"/>
        </a:spcAft>
        <a:defRPr sz="3000" b="1">
          <a:solidFill>
            <a:srgbClr val="9D2644"/>
          </a:solidFill>
          <a:latin typeface="Arial" charset="0"/>
        </a:defRPr>
      </a:lvl2pPr>
      <a:lvl3pPr algn="ctr" rtl="0" eaLnBrk="0" fontAlgn="base" hangingPunct="0">
        <a:spcBef>
          <a:spcPct val="0"/>
        </a:spcBef>
        <a:spcAft>
          <a:spcPct val="0"/>
        </a:spcAft>
        <a:defRPr sz="3000" b="1">
          <a:solidFill>
            <a:srgbClr val="9D2644"/>
          </a:solidFill>
          <a:latin typeface="Arial" charset="0"/>
        </a:defRPr>
      </a:lvl3pPr>
      <a:lvl4pPr algn="ctr" rtl="0" eaLnBrk="0" fontAlgn="base" hangingPunct="0">
        <a:spcBef>
          <a:spcPct val="0"/>
        </a:spcBef>
        <a:spcAft>
          <a:spcPct val="0"/>
        </a:spcAft>
        <a:defRPr sz="3000" b="1">
          <a:solidFill>
            <a:srgbClr val="9D2644"/>
          </a:solidFill>
          <a:latin typeface="Arial" charset="0"/>
        </a:defRPr>
      </a:lvl4pPr>
      <a:lvl5pPr algn="ctr" rtl="0" eaLnBrk="0" fontAlgn="base" hangingPunct="0">
        <a:spcBef>
          <a:spcPct val="0"/>
        </a:spcBef>
        <a:spcAft>
          <a:spcPct val="0"/>
        </a:spcAft>
        <a:defRPr sz="3000" b="1">
          <a:solidFill>
            <a:srgbClr val="9D2644"/>
          </a:solidFill>
          <a:latin typeface="Arial" charset="0"/>
        </a:defRPr>
      </a:lvl5pPr>
      <a:lvl6pPr marL="457200" algn="ctr" rtl="0" fontAlgn="base">
        <a:spcBef>
          <a:spcPct val="0"/>
        </a:spcBef>
        <a:spcAft>
          <a:spcPct val="0"/>
        </a:spcAft>
        <a:defRPr sz="3500" b="1">
          <a:solidFill>
            <a:srgbClr val="1D3177"/>
          </a:solidFill>
          <a:latin typeface="Arial" charset="0"/>
        </a:defRPr>
      </a:lvl6pPr>
      <a:lvl7pPr marL="914400" algn="ctr" rtl="0" fontAlgn="base">
        <a:spcBef>
          <a:spcPct val="0"/>
        </a:spcBef>
        <a:spcAft>
          <a:spcPct val="0"/>
        </a:spcAft>
        <a:defRPr sz="3500" b="1">
          <a:solidFill>
            <a:srgbClr val="1D3177"/>
          </a:solidFill>
          <a:latin typeface="Arial" charset="0"/>
        </a:defRPr>
      </a:lvl7pPr>
      <a:lvl8pPr marL="1371600" algn="ctr" rtl="0" fontAlgn="base">
        <a:spcBef>
          <a:spcPct val="0"/>
        </a:spcBef>
        <a:spcAft>
          <a:spcPct val="0"/>
        </a:spcAft>
        <a:defRPr sz="3500" b="1">
          <a:solidFill>
            <a:srgbClr val="1D3177"/>
          </a:solidFill>
          <a:latin typeface="Arial" charset="0"/>
        </a:defRPr>
      </a:lvl8pPr>
      <a:lvl9pPr marL="1828800" algn="ctr" rtl="0" fontAlgn="base">
        <a:spcBef>
          <a:spcPct val="0"/>
        </a:spcBef>
        <a:spcAft>
          <a:spcPct val="0"/>
        </a:spcAft>
        <a:defRPr sz="3500" b="1">
          <a:solidFill>
            <a:srgbClr val="1D3177"/>
          </a:solidFill>
          <a:latin typeface="Arial" charset="0"/>
        </a:defRPr>
      </a:lvl9pPr>
    </p:titleStyle>
    <p:bodyStyle>
      <a:lvl1pPr marL="342900" indent="-342900" algn="just" rtl="0" eaLnBrk="0" fontAlgn="base" hangingPunct="0">
        <a:spcBef>
          <a:spcPct val="50000"/>
        </a:spcBef>
        <a:spcAft>
          <a:spcPct val="0"/>
        </a:spcAft>
        <a:buClr>
          <a:srgbClr val="9D2644"/>
        </a:buClr>
        <a:buFont typeface="Wingdings" pitchFamily="2" charset="2"/>
        <a:buChar char="q"/>
        <a:defRPr sz="2800">
          <a:solidFill>
            <a:schemeClr val="tx1"/>
          </a:solidFill>
          <a:latin typeface="+mn-lt"/>
          <a:ea typeface="+mn-ea"/>
          <a:cs typeface="+mn-cs"/>
        </a:defRPr>
      </a:lvl1pPr>
      <a:lvl2pPr marL="742950" indent="-285750" algn="just" rtl="0" eaLnBrk="0" fontAlgn="base" hangingPunct="0">
        <a:spcBef>
          <a:spcPct val="50000"/>
        </a:spcBef>
        <a:spcAft>
          <a:spcPct val="0"/>
        </a:spcAft>
        <a:buClr>
          <a:srgbClr val="9D2644"/>
        </a:buClr>
        <a:buFont typeface="Wingdings" pitchFamily="2" charset="2"/>
        <a:buChar char="Ø"/>
        <a:defRPr sz="2800">
          <a:solidFill>
            <a:schemeClr val="tx1"/>
          </a:solidFill>
          <a:latin typeface="+mn-lt"/>
        </a:defRPr>
      </a:lvl2pPr>
      <a:lvl3pPr marL="1143000" indent="-228600" algn="just" rtl="0" eaLnBrk="0" fontAlgn="base" hangingPunct="0">
        <a:spcBef>
          <a:spcPct val="50000"/>
        </a:spcBef>
        <a:spcAft>
          <a:spcPct val="0"/>
        </a:spcAft>
        <a:buFont typeface="Wingdings" pitchFamily="2" charset="2"/>
        <a:buChar char="ü"/>
        <a:defRPr sz="2800">
          <a:solidFill>
            <a:schemeClr val="tx1"/>
          </a:solidFill>
          <a:latin typeface="+mn-lt"/>
        </a:defRPr>
      </a:lvl3pPr>
      <a:lvl4pPr marL="1600200" indent="-228600" algn="just" rtl="0" eaLnBrk="0" fontAlgn="base" hangingPunct="0">
        <a:spcBef>
          <a:spcPct val="50000"/>
        </a:spcBef>
        <a:spcAft>
          <a:spcPct val="0"/>
        </a:spcAft>
        <a:buChar char="–"/>
        <a:defRPr sz="2800">
          <a:solidFill>
            <a:schemeClr val="tx1"/>
          </a:solidFill>
          <a:latin typeface="+mn-lt"/>
        </a:defRPr>
      </a:lvl4pPr>
      <a:lvl5pPr marL="2057400" indent="-228600" algn="just" rtl="0" eaLnBrk="0" fontAlgn="base" hangingPunct="0">
        <a:spcBef>
          <a:spcPct val="50000"/>
        </a:spcBef>
        <a:spcAft>
          <a:spcPct val="0"/>
        </a:spcAft>
        <a:buChar char="»"/>
        <a:defRPr sz="2800">
          <a:solidFill>
            <a:schemeClr val="tx1"/>
          </a:solidFill>
          <a:latin typeface="+mn-lt"/>
        </a:defRPr>
      </a:lvl5pPr>
      <a:lvl6pPr marL="2514600" indent="-228600" algn="just" rtl="0" fontAlgn="base">
        <a:spcBef>
          <a:spcPct val="50000"/>
        </a:spcBef>
        <a:spcAft>
          <a:spcPct val="0"/>
        </a:spcAft>
        <a:buChar char="»"/>
        <a:defRPr sz="2800">
          <a:solidFill>
            <a:srgbClr val="1D3177"/>
          </a:solidFill>
          <a:latin typeface="+mn-lt"/>
        </a:defRPr>
      </a:lvl6pPr>
      <a:lvl7pPr marL="2971800" indent="-228600" algn="just" rtl="0" fontAlgn="base">
        <a:spcBef>
          <a:spcPct val="50000"/>
        </a:spcBef>
        <a:spcAft>
          <a:spcPct val="0"/>
        </a:spcAft>
        <a:buChar char="»"/>
        <a:defRPr sz="2800">
          <a:solidFill>
            <a:srgbClr val="1D3177"/>
          </a:solidFill>
          <a:latin typeface="+mn-lt"/>
        </a:defRPr>
      </a:lvl7pPr>
      <a:lvl8pPr marL="3429000" indent="-228600" algn="just" rtl="0" fontAlgn="base">
        <a:spcBef>
          <a:spcPct val="50000"/>
        </a:spcBef>
        <a:spcAft>
          <a:spcPct val="0"/>
        </a:spcAft>
        <a:buChar char="»"/>
        <a:defRPr sz="2800">
          <a:solidFill>
            <a:srgbClr val="1D3177"/>
          </a:solidFill>
          <a:latin typeface="+mn-lt"/>
        </a:defRPr>
      </a:lvl8pPr>
      <a:lvl9pPr marL="3886200" indent="-228600" algn="just" rtl="0" fontAlgn="base">
        <a:spcBef>
          <a:spcPct val="50000"/>
        </a:spcBef>
        <a:spcAft>
          <a:spcPct val="0"/>
        </a:spcAft>
        <a:buChar char="»"/>
        <a:defRPr sz="2800">
          <a:solidFill>
            <a:srgbClr val="1D31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ctrTitle" idx="4294967295"/>
          </p:nvPr>
        </p:nvSpPr>
        <p:spPr>
          <a:xfrm>
            <a:off x="685800" y="1916113"/>
            <a:ext cx="7772400" cy="1684337"/>
          </a:xfrm>
        </p:spPr>
        <p:txBody>
          <a:bodyPr/>
          <a:lstStyle/>
          <a:p>
            <a:pPr eaLnBrk="1" hangingPunct="1">
              <a:defRPr/>
            </a:pPr>
            <a:r>
              <a:rPr lang="hr-HR" sz="3600" i="1" dirty="0">
                <a:effectLst>
                  <a:outerShdw blurRad="38100" dist="38100" dir="2700000" algn="tl">
                    <a:srgbClr val="C0C0C0"/>
                  </a:outerShdw>
                </a:effectLst>
              </a:rPr>
              <a:t>Najbolji interesi djeteta</a:t>
            </a:r>
            <a:endParaRPr lang="en-GB" sz="3600" i="1" dirty="0">
              <a:effectLst>
                <a:outerShdw blurRad="38100" dist="38100" dir="2700000" algn="tl">
                  <a:srgbClr val="C0C0C0"/>
                </a:outerShdw>
              </a:effectLst>
            </a:endParaRPr>
          </a:p>
        </p:txBody>
      </p:sp>
      <p:sp>
        <p:nvSpPr>
          <p:cNvPr id="15362" name="Rectangle 3"/>
          <p:cNvSpPr>
            <a:spLocks noGrp="1" noChangeArrowheads="1"/>
          </p:cNvSpPr>
          <p:nvPr>
            <p:ph type="subTitle" idx="4294967295"/>
          </p:nvPr>
        </p:nvSpPr>
        <p:spPr>
          <a:xfrm>
            <a:off x="684213" y="3886200"/>
            <a:ext cx="7920037" cy="1828800"/>
          </a:xfrm>
        </p:spPr>
        <p:txBody>
          <a:bodyPr/>
          <a:lstStyle/>
          <a:p>
            <a:pPr marL="0" indent="0" algn="ctr" eaLnBrk="1" hangingPunct="1">
              <a:buFont typeface="Wingdings" pitchFamily="2" charset="2"/>
              <a:buNone/>
            </a:pPr>
            <a:endParaRPr lang="hr-HR" sz="2400" b="1" dirty="0"/>
          </a:p>
          <a:p>
            <a:pPr marL="0" indent="0" algn="ctr" eaLnBrk="1" hangingPunct="1">
              <a:buFont typeface="Wingdings" pitchFamily="2" charset="2"/>
              <a:buNone/>
            </a:pPr>
            <a:r>
              <a:rPr lang="hr-HR" sz="3200" b="1"/>
              <a:t>X sedmica</a:t>
            </a:r>
            <a:endParaRPr lang="hr-HR" sz="3200" b="1" dirty="0"/>
          </a:p>
          <a:p>
            <a:pPr marL="0" indent="0" algn="ctr" eaLnBrk="1" hangingPunct="1">
              <a:buFont typeface="Wingdings" pitchFamily="2" charset="2"/>
              <a:buNone/>
            </a:pPr>
            <a:r>
              <a:rPr lang="hr-HR" sz="3200" b="1" dirty="0"/>
              <a:t>Prof. dr Džamna Duman Vranić</a:t>
            </a:r>
          </a:p>
          <a:p>
            <a:pPr marL="0" indent="0" algn="ctr" eaLnBrk="1" hangingPunct="1">
              <a:buFont typeface="Wingdings" pitchFamily="2" charset="2"/>
              <a:buNone/>
            </a:pPr>
            <a:endParaRPr lang="en-GB"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330" name="Rectangle 2"/>
          <p:cNvSpPr>
            <a:spLocks noGrp="1" noChangeArrowheads="1"/>
          </p:cNvSpPr>
          <p:nvPr>
            <p:ph type="title"/>
          </p:nvPr>
        </p:nvSpPr>
        <p:spPr/>
        <p:txBody>
          <a:bodyPr/>
          <a:lstStyle/>
          <a:p>
            <a:r>
              <a:rPr lang="bs-Latn-BA" sz="2400">
                <a:latin typeface="Arial" pitchFamily="34" charset="0"/>
              </a:rPr>
              <a:t>Obaveze države i najbolji interesi djeteta – Opći komentar br. 14 (2013)</a:t>
            </a:r>
          </a:p>
        </p:txBody>
      </p:sp>
      <p:sp>
        <p:nvSpPr>
          <p:cNvPr id="355331" name="Rectangle 3"/>
          <p:cNvSpPr>
            <a:spLocks noGrp="1" noChangeArrowheads="1"/>
          </p:cNvSpPr>
          <p:nvPr>
            <p:ph type="body" idx="1"/>
          </p:nvPr>
        </p:nvSpPr>
        <p:spPr/>
        <p:txBody>
          <a:bodyPr/>
          <a:lstStyle/>
          <a:p>
            <a:pPr algn="just"/>
            <a:endParaRPr lang="bs-Latn-BA" sz="2400" dirty="0"/>
          </a:p>
          <a:p>
            <a:pPr algn="just"/>
            <a:r>
              <a:rPr lang="en-US" dirty="0" err="1"/>
              <a:t>Obaveza</a:t>
            </a:r>
            <a:r>
              <a:rPr lang="en-US" dirty="0"/>
              <a:t> </a:t>
            </a:r>
            <a:r>
              <a:rPr lang="en-US" dirty="0" err="1"/>
              <a:t>da</a:t>
            </a:r>
            <a:r>
              <a:rPr lang="en-US" dirty="0"/>
              <a:t> se </a:t>
            </a:r>
            <a:r>
              <a:rPr lang="en-US" dirty="0" err="1"/>
              <a:t>osigura</a:t>
            </a:r>
            <a:r>
              <a:rPr lang="en-US" dirty="0"/>
              <a:t> </a:t>
            </a:r>
            <a:r>
              <a:rPr lang="en-US" dirty="0" err="1"/>
              <a:t>da</a:t>
            </a:r>
            <a:r>
              <a:rPr lang="en-US" dirty="0"/>
              <a:t> </a:t>
            </a:r>
            <a:r>
              <a:rPr lang="en-US" dirty="0" err="1"/>
              <a:t>su</a:t>
            </a:r>
            <a:r>
              <a:rPr lang="en-US" dirty="0"/>
              <a:t> </a:t>
            </a:r>
            <a:r>
              <a:rPr lang="en-US" dirty="0" err="1"/>
              <a:t>djetetovi</a:t>
            </a:r>
            <a:r>
              <a:rPr lang="en-US" dirty="0"/>
              <a:t> </a:t>
            </a:r>
            <a:r>
              <a:rPr lang="en-US" dirty="0" err="1"/>
              <a:t>najbolji</a:t>
            </a:r>
            <a:r>
              <a:rPr lang="en-US" dirty="0"/>
              <a:t> </a:t>
            </a:r>
            <a:r>
              <a:rPr lang="en-US" dirty="0" err="1"/>
              <a:t>interesi</a:t>
            </a:r>
            <a:r>
              <a:rPr lang="en-US" dirty="0"/>
              <a:t> </a:t>
            </a:r>
            <a:r>
              <a:rPr lang="en-US" i="1" dirty="0" err="1"/>
              <a:t>na</a:t>
            </a:r>
            <a:r>
              <a:rPr lang="en-US" i="1" dirty="0"/>
              <a:t> </a:t>
            </a:r>
            <a:r>
              <a:rPr lang="en-US" i="1" dirty="0" err="1"/>
              <a:t>odgovarajući</a:t>
            </a:r>
            <a:r>
              <a:rPr lang="en-US" i="1" dirty="0"/>
              <a:t> </a:t>
            </a:r>
            <a:r>
              <a:rPr lang="en-US" i="1" dirty="0" err="1"/>
              <a:t>način</a:t>
            </a:r>
            <a:r>
              <a:rPr lang="en-US" i="1" dirty="0"/>
              <a:t> </a:t>
            </a:r>
            <a:r>
              <a:rPr lang="en-US" i="1" dirty="0" err="1"/>
              <a:t>uključeni</a:t>
            </a:r>
            <a:r>
              <a:rPr lang="en-US" i="1" dirty="0"/>
              <a:t> </a:t>
            </a:r>
            <a:r>
              <a:rPr lang="en-US" i="1" dirty="0" err="1"/>
              <a:t>i</a:t>
            </a:r>
            <a:r>
              <a:rPr lang="en-US" i="1" dirty="0"/>
              <a:t> </a:t>
            </a:r>
            <a:r>
              <a:rPr lang="en-US" i="1" dirty="0" err="1"/>
              <a:t>jednako</a:t>
            </a:r>
            <a:r>
              <a:rPr lang="en-US" i="1" dirty="0"/>
              <a:t> </a:t>
            </a:r>
            <a:r>
              <a:rPr lang="en-US" i="1" dirty="0" err="1"/>
              <a:t>primijenjeni</a:t>
            </a:r>
            <a:r>
              <a:rPr lang="en-US" i="1" dirty="0"/>
              <a:t> </a:t>
            </a:r>
            <a:r>
              <a:rPr lang="en-US" dirty="0" err="1"/>
              <a:t>na</a:t>
            </a:r>
            <a:r>
              <a:rPr lang="en-US" dirty="0"/>
              <a:t> </a:t>
            </a:r>
            <a:r>
              <a:rPr lang="en-US" dirty="0" err="1"/>
              <a:t>svaku</a:t>
            </a:r>
            <a:r>
              <a:rPr lang="en-US" dirty="0"/>
              <a:t> </a:t>
            </a:r>
            <a:r>
              <a:rPr lang="en-US" dirty="0" err="1"/>
              <a:t>radnju</a:t>
            </a:r>
            <a:r>
              <a:rPr lang="en-US" dirty="0"/>
              <a:t> </a:t>
            </a:r>
            <a:r>
              <a:rPr lang="en-US" dirty="0" err="1"/>
              <a:t>koju</a:t>
            </a:r>
            <a:r>
              <a:rPr lang="en-US" dirty="0"/>
              <a:t> </a:t>
            </a:r>
            <a:r>
              <a:rPr lang="en-US" dirty="0" err="1"/>
              <a:t>poduzima</a:t>
            </a:r>
            <a:r>
              <a:rPr lang="en-US" dirty="0"/>
              <a:t> </a:t>
            </a:r>
            <a:r>
              <a:rPr lang="en-US" dirty="0" err="1"/>
              <a:t>javna</a:t>
            </a:r>
            <a:r>
              <a:rPr lang="en-US" dirty="0"/>
              <a:t> </a:t>
            </a:r>
            <a:r>
              <a:rPr lang="en-US" dirty="0" err="1"/>
              <a:t>institucija</a:t>
            </a:r>
            <a:r>
              <a:rPr lang="en-US" dirty="0"/>
              <a:t>, </a:t>
            </a:r>
            <a:r>
              <a:rPr lang="en-US" dirty="0" err="1"/>
              <a:t>posebno</a:t>
            </a:r>
            <a:r>
              <a:rPr lang="en-US" dirty="0"/>
              <a:t> </a:t>
            </a:r>
            <a:r>
              <a:rPr lang="en-US" dirty="0" err="1"/>
              <a:t>implementacijske</a:t>
            </a:r>
            <a:r>
              <a:rPr lang="en-US" dirty="0"/>
              <a:t> </a:t>
            </a:r>
            <a:r>
              <a:rPr lang="en-US" dirty="0" err="1"/>
              <a:t>mjere</a:t>
            </a:r>
            <a:r>
              <a:rPr lang="en-US" dirty="0"/>
              <a:t>, </a:t>
            </a:r>
            <a:r>
              <a:rPr lang="en-US" dirty="0" err="1"/>
              <a:t>upravne</a:t>
            </a:r>
            <a:r>
              <a:rPr lang="en-US" dirty="0"/>
              <a:t> </a:t>
            </a:r>
            <a:r>
              <a:rPr lang="en-US" dirty="0" err="1"/>
              <a:t>i</a:t>
            </a:r>
            <a:r>
              <a:rPr lang="en-US" dirty="0"/>
              <a:t> </a:t>
            </a:r>
            <a:r>
              <a:rPr lang="en-US" dirty="0" err="1"/>
              <a:t>sudske</a:t>
            </a:r>
            <a:r>
              <a:rPr lang="en-US" dirty="0"/>
              <a:t> </a:t>
            </a:r>
            <a:r>
              <a:rPr lang="en-US" dirty="0" err="1"/>
              <a:t>postupke</a:t>
            </a:r>
            <a:r>
              <a:rPr lang="en-US" dirty="0"/>
              <a:t> </a:t>
            </a:r>
            <a:r>
              <a:rPr lang="en-US" dirty="0" err="1"/>
              <a:t>koji</a:t>
            </a:r>
            <a:r>
              <a:rPr lang="en-US" dirty="0"/>
              <a:t> </a:t>
            </a:r>
            <a:r>
              <a:rPr lang="en-US" dirty="0" err="1"/>
              <a:t>direktno</a:t>
            </a:r>
            <a:r>
              <a:rPr lang="en-US" dirty="0"/>
              <a:t> </a:t>
            </a:r>
            <a:r>
              <a:rPr lang="en-US" dirty="0" err="1"/>
              <a:t>ili</a:t>
            </a:r>
            <a:r>
              <a:rPr lang="en-US" dirty="0"/>
              <a:t> </a:t>
            </a:r>
            <a:r>
              <a:rPr lang="en-US" dirty="0" err="1"/>
              <a:t>indirektno</a:t>
            </a:r>
            <a:r>
              <a:rPr lang="en-US" dirty="0"/>
              <a:t> </a:t>
            </a:r>
            <a:r>
              <a:rPr lang="en-US" dirty="0" err="1"/>
              <a:t>utiču</a:t>
            </a:r>
            <a:r>
              <a:rPr lang="en-US" dirty="0"/>
              <a:t> </a:t>
            </a:r>
            <a:r>
              <a:rPr lang="en-US" dirty="0" err="1"/>
              <a:t>na</a:t>
            </a:r>
            <a:r>
              <a:rPr lang="en-US" dirty="0"/>
              <a:t> </a:t>
            </a:r>
            <a:r>
              <a:rPr lang="en-US" dirty="0" err="1"/>
              <a:t>djecu</a:t>
            </a:r>
            <a:r>
              <a:rPr lang="en-US" dirty="0"/>
              <a:t>; </a:t>
            </a:r>
            <a:endParaRPr lang="bs-Latn-BA" dirty="0"/>
          </a:p>
          <a:p>
            <a:pPr algn="just"/>
            <a:endParaRPr lang="bs-Latn-BA"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Children Act UK- faktori za procjenu NID-a</a:t>
            </a:r>
          </a:p>
        </p:txBody>
      </p:sp>
      <p:sp>
        <p:nvSpPr>
          <p:cNvPr id="3" name="Content Placeholder 2"/>
          <p:cNvSpPr>
            <a:spLocks noGrp="1"/>
          </p:cNvSpPr>
          <p:nvPr>
            <p:ph idx="1"/>
          </p:nvPr>
        </p:nvSpPr>
        <p:spPr/>
        <p:txBody>
          <a:bodyPr/>
          <a:lstStyle/>
          <a:p>
            <a:pPr lvl="0"/>
            <a:r>
              <a:rPr lang="en-US" dirty="0" err="1"/>
              <a:t>odredljive</a:t>
            </a:r>
            <a:r>
              <a:rPr lang="en-US" dirty="0"/>
              <a:t> </a:t>
            </a:r>
            <a:r>
              <a:rPr lang="en-US" dirty="0" err="1"/>
              <a:t>želje</a:t>
            </a:r>
            <a:r>
              <a:rPr lang="en-US" dirty="0"/>
              <a:t> </a:t>
            </a:r>
            <a:r>
              <a:rPr lang="en-US" dirty="0" err="1"/>
              <a:t>i</a:t>
            </a:r>
            <a:r>
              <a:rPr lang="en-US" dirty="0"/>
              <a:t> </a:t>
            </a:r>
            <a:r>
              <a:rPr lang="en-US" dirty="0" err="1"/>
              <a:t>osjećanja</a:t>
            </a:r>
            <a:r>
              <a:rPr lang="en-US" dirty="0"/>
              <a:t> </a:t>
            </a:r>
            <a:r>
              <a:rPr lang="en-US" dirty="0" err="1"/>
              <a:t>djeteta</a:t>
            </a:r>
            <a:r>
              <a:rPr lang="en-US" dirty="0"/>
              <a:t> </a:t>
            </a:r>
            <a:r>
              <a:rPr lang="en-US" dirty="0" err="1"/>
              <a:t>koje</a:t>
            </a:r>
            <a:r>
              <a:rPr lang="en-US" dirty="0"/>
              <a:t> je u </a:t>
            </a:r>
            <a:r>
              <a:rPr lang="en-US" dirty="0" err="1"/>
              <a:t>pitanju</a:t>
            </a:r>
            <a:r>
              <a:rPr lang="en-US" dirty="0"/>
              <a:t> (</a:t>
            </a:r>
            <a:r>
              <a:rPr lang="en-US" dirty="0" err="1"/>
              <a:t>razmotreni</a:t>
            </a:r>
            <a:r>
              <a:rPr lang="en-US" dirty="0"/>
              <a:t> u </a:t>
            </a:r>
            <a:r>
              <a:rPr lang="en-US" dirty="0" err="1"/>
              <a:t>svjetlu</a:t>
            </a:r>
            <a:r>
              <a:rPr lang="en-US" dirty="0"/>
              <a:t> </a:t>
            </a:r>
            <a:r>
              <a:rPr lang="en-US" dirty="0" err="1"/>
              <a:t>njegovog</a:t>
            </a:r>
            <a:r>
              <a:rPr lang="en-US" dirty="0"/>
              <a:t> </a:t>
            </a:r>
            <a:r>
              <a:rPr lang="en-US" dirty="0" err="1"/>
              <a:t>doba</a:t>
            </a:r>
            <a:r>
              <a:rPr lang="en-US" dirty="0"/>
              <a:t> </a:t>
            </a:r>
            <a:r>
              <a:rPr lang="en-US" dirty="0" err="1"/>
              <a:t>i</a:t>
            </a:r>
            <a:r>
              <a:rPr lang="en-US" dirty="0"/>
              <a:t> </a:t>
            </a:r>
            <a:r>
              <a:rPr lang="en-US" dirty="0" err="1"/>
              <a:t>shvatanja</a:t>
            </a:r>
            <a:r>
              <a:rPr lang="en-US" dirty="0"/>
              <a:t>); </a:t>
            </a:r>
            <a:endParaRPr lang="bs-Latn-BA" dirty="0"/>
          </a:p>
          <a:p>
            <a:pPr lvl="0"/>
            <a:r>
              <a:rPr lang="en-US" dirty="0" err="1"/>
              <a:t>njegove</a:t>
            </a:r>
            <a:r>
              <a:rPr lang="en-US" dirty="0"/>
              <a:t> </a:t>
            </a:r>
            <a:r>
              <a:rPr lang="en-US" dirty="0" err="1"/>
              <a:t>tjelesne</a:t>
            </a:r>
            <a:r>
              <a:rPr lang="en-US" dirty="0"/>
              <a:t>, </a:t>
            </a:r>
            <a:r>
              <a:rPr lang="en-US" dirty="0" err="1"/>
              <a:t>emocionalne</a:t>
            </a:r>
            <a:r>
              <a:rPr lang="en-US" dirty="0"/>
              <a:t> </a:t>
            </a:r>
            <a:r>
              <a:rPr lang="en-US" dirty="0" err="1"/>
              <a:t>i</a:t>
            </a:r>
            <a:r>
              <a:rPr lang="en-US" dirty="0"/>
              <a:t> </a:t>
            </a:r>
            <a:r>
              <a:rPr lang="en-US" dirty="0" err="1"/>
              <a:t>obrazovne</a:t>
            </a:r>
            <a:r>
              <a:rPr lang="en-US" dirty="0"/>
              <a:t> </a:t>
            </a:r>
            <a:r>
              <a:rPr lang="en-US" dirty="0" err="1"/>
              <a:t>potrebe</a:t>
            </a:r>
            <a:r>
              <a:rPr lang="en-US" dirty="0"/>
              <a:t>; </a:t>
            </a:r>
            <a:endParaRPr lang="bs-Latn-BA" dirty="0"/>
          </a:p>
          <a:p>
            <a:pPr lvl="0"/>
            <a:r>
              <a:rPr lang="en-US" dirty="0" err="1"/>
              <a:t>vjerovatna</a:t>
            </a:r>
            <a:r>
              <a:rPr lang="en-US" dirty="0"/>
              <a:t> </a:t>
            </a:r>
            <a:r>
              <a:rPr lang="en-US" dirty="0" err="1"/>
              <a:t>posljedica</a:t>
            </a:r>
            <a:r>
              <a:rPr lang="en-US" dirty="0"/>
              <a:t> </a:t>
            </a:r>
            <a:r>
              <a:rPr lang="en-US" dirty="0" err="1"/>
              <a:t>na</a:t>
            </a:r>
            <a:r>
              <a:rPr lang="en-US" dirty="0"/>
              <a:t> </a:t>
            </a:r>
            <a:r>
              <a:rPr lang="en-US" dirty="0" err="1"/>
              <a:t>njega</a:t>
            </a:r>
            <a:r>
              <a:rPr lang="en-US" dirty="0"/>
              <a:t> </a:t>
            </a:r>
            <a:r>
              <a:rPr lang="en-US" dirty="0" err="1"/>
              <a:t>bilo</a:t>
            </a:r>
            <a:r>
              <a:rPr lang="en-US" dirty="0"/>
              <a:t> </a:t>
            </a:r>
            <a:r>
              <a:rPr lang="en-US" dirty="0" err="1"/>
              <a:t>koje</a:t>
            </a:r>
            <a:r>
              <a:rPr lang="en-US" dirty="0"/>
              <a:t> </a:t>
            </a:r>
            <a:r>
              <a:rPr lang="en-US" dirty="0" err="1"/>
              <a:t>promjene</a:t>
            </a:r>
            <a:r>
              <a:rPr lang="en-US" dirty="0"/>
              <a:t> u </a:t>
            </a:r>
            <a:r>
              <a:rPr lang="en-US" dirty="0" err="1"/>
              <a:t>njegovim</a:t>
            </a:r>
            <a:r>
              <a:rPr lang="en-US" dirty="0"/>
              <a:t> </a:t>
            </a:r>
            <a:r>
              <a:rPr lang="en-US" dirty="0" err="1"/>
              <a:t>okolnostima</a:t>
            </a:r>
            <a:r>
              <a:rPr lang="en-US" dirty="0"/>
              <a:t>; </a:t>
            </a:r>
            <a:endParaRPr lang="bs-Latn-BA" dirty="0"/>
          </a:p>
          <a:p>
            <a:pPr lvl="0"/>
            <a:r>
              <a:rPr lang="en-US" dirty="0" err="1"/>
              <a:t>njegovo</a:t>
            </a:r>
            <a:r>
              <a:rPr lang="en-US" dirty="0"/>
              <a:t> </a:t>
            </a:r>
            <a:r>
              <a:rPr lang="en-US" dirty="0" err="1"/>
              <a:t>doba</a:t>
            </a:r>
            <a:r>
              <a:rPr lang="en-US" dirty="0"/>
              <a:t>, </a:t>
            </a:r>
            <a:r>
              <a:rPr lang="en-US" dirty="0" err="1"/>
              <a:t>spol</a:t>
            </a:r>
            <a:r>
              <a:rPr lang="en-US" dirty="0"/>
              <a:t>, </a:t>
            </a:r>
            <a:r>
              <a:rPr lang="en-US" dirty="0" err="1"/>
              <a:t>porijeklo</a:t>
            </a:r>
            <a:r>
              <a:rPr lang="en-US" dirty="0"/>
              <a:t>, </a:t>
            </a:r>
            <a:r>
              <a:rPr lang="en-US" dirty="0" err="1"/>
              <a:t>te</a:t>
            </a:r>
            <a:r>
              <a:rPr lang="en-US" dirty="0"/>
              <a:t> </a:t>
            </a:r>
            <a:r>
              <a:rPr lang="en-US" dirty="0" err="1"/>
              <a:t>bilo</a:t>
            </a:r>
            <a:r>
              <a:rPr lang="en-US" dirty="0"/>
              <a:t> </a:t>
            </a:r>
            <a:r>
              <a:rPr lang="en-US" dirty="0" err="1"/>
              <a:t>koje</a:t>
            </a:r>
            <a:r>
              <a:rPr lang="en-US" dirty="0"/>
              <a:t> </a:t>
            </a:r>
            <a:r>
              <a:rPr lang="en-US" dirty="0" err="1"/>
              <a:t>od</a:t>
            </a:r>
            <a:r>
              <a:rPr lang="en-US" dirty="0"/>
              <a:t> </a:t>
            </a:r>
            <a:r>
              <a:rPr lang="en-US" dirty="0" err="1"/>
              <a:t>njegovih</a:t>
            </a:r>
            <a:r>
              <a:rPr lang="en-US" dirty="0"/>
              <a:t> </a:t>
            </a:r>
            <a:r>
              <a:rPr lang="en-US" dirty="0" err="1"/>
              <a:t>svojstava</a:t>
            </a:r>
            <a:r>
              <a:rPr lang="en-US" dirty="0"/>
              <a:t> </a:t>
            </a:r>
            <a:r>
              <a:rPr lang="en-US" dirty="0" err="1"/>
              <a:t>koje</a:t>
            </a:r>
            <a:r>
              <a:rPr lang="en-US" dirty="0"/>
              <a:t> </a:t>
            </a:r>
            <a:r>
              <a:rPr lang="en-US" dirty="0" err="1"/>
              <a:t>sud</a:t>
            </a:r>
            <a:r>
              <a:rPr lang="en-US" dirty="0"/>
              <a:t> </a:t>
            </a:r>
            <a:r>
              <a:rPr lang="en-US" dirty="0" err="1"/>
              <a:t>smatra</a:t>
            </a:r>
            <a:r>
              <a:rPr lang="en-US" dirty="0"/>
              <a:t> </a:t>
            </a:r>
            <a:r>
              <a:rPr lang="en-US" dirty="0" err="1"/>
              <a:t>značajnim</a:t>
            </a:r>
            <a:r>
              <a:rPr lang="en-US" dirty="0"/>
              <a:t>; </a:t>
            </a:r>
            <a:endParaRPr lang="bs-Latn-BA" dirty="0"/>
          </a:p>
          <a:p>
            <a:pPr lvl="0">
              <a:buNone/>
            </a:pPr>
            <a:endParaRPr lang="bs-Latn-BA" dirty="0"/>
          </a:p>
          <a:p>
            <a:endParaRPr lang="bs-Latn-B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Children Act UK – faktori za procjenu NID-a</a:t>
            </a:r>
          </a:p>
        </p:txBody>
      </p:sp>
      <p:sp>
        <p:nvSpPr>
          <p:cNvPr id="3" name="Content Placeholder 2"/>
          <p:cNvSpPr>
            <a:spLocks noGrp="1"/>
          </p:cNvSpPr>
          <p:nvPr>
            <p:ph idx="1"/>
          </p:nvPr>
        </p:nvSpPr>
        <p:spPr/>
        <p:txBody>
          <a:bodyPr/>
          <a:lstStyle/>
          <a:p>
            <a:pPr lvl="0"/>
            <a:r>
              <a:rPr lang="en-US" dirty="0" err="1"/>
              <a:t>bilo</a:t>
            </a:r>
            <a:r>
              <a:rPr lang="en-US" dirty="0"/>
              <a:t> </a:t>
            </a:r>
            <a:r>
              <a:rPr lang="en-US" dirty="0" err="1"/>
              <a:t>koja</a:t>
            </a:r>
            <a:r>
              <a:rPr lang="en-US" dirty="0"/>
              <a:t> </a:t>
            </a:r>
            <a:r>
              <a:rPr lang="en-US" dirty="0" err="1"/>
              <a:t>negativna</a:t>
            </a:r>
            <a:r>
              <a:rPr lang="en-US" dirty="0"/>
              <a:t> </a:t>
            </a:r>
            <a:r>
              <a:rPr lang="en-US" dirty="0" err="1"/>
              <a:t>posljedica</a:t>
            </a:r>
            <a:r>
              <a:rPr lang="en-US" dirty="0"/>
              <a:t> </a:t>
            </a:r>
            <a:r>
              <a:rPr lang="en-US" dirty="0" err="1"/>
              <a:t>koju</a:t>
            </a:r>
            <a:r>
              <a:rPr lang="en-US" dirty="0"/>
              <a:t> je </a:t>
            </a:r>
            <a:r>
              <a:rPr lang="en-US" dirty="0" err="1"/>
              <a:t>pretrpio</a:t>
            </a:r>
            <a:r>
              <a:rPr lang="en-US" dirty="0"/>
              <a:t> </a:t>
            </a:r>
            <a:r>
              <a:rPr lang="en-US" dirty="0" err="1"/>
              <a:t>ili</a:t>
            </a:r>
            <a:r>
              <a:rPr lang="en-US" dirty="0"/>
              <a:t> je u </a:t>
            </a:r>
            <a:r>
              <a:rPr lang="en-US" dirty="0" err="1"/>
              <a:t>opasnosti</a:t>
            </a:r>
            <a:r>
              <a:rPr lang="en-US" dirty="0"/>
              <a:t> </a:t>
            </a:r>
            <a:r>
              <a:rPr lang="en-US" dirty="0" err="1"/>
              <a:t>da</a:t>
            </a:r>
            <a:r>
              <a:rPr lang="en-US" dirty="0"/>
              <a:t> </a:t>
            </a:r>
            <a:r>
              <a:rPr lang="en-US" dirty="0" err="1"/>
              <a:t>pretrpi</a:t>
            </a:r>
            <a:r>
              <a:rPr lang="en-US" dirty="0"/>
              <a:t>; </a:t>
            </a:r>
            <a:endParaRPr lang="bs-Latn-BA" dirty="0"/>
          </a:p>
          <a:p>
            <a:pPr lvl="0"/>
            <a:r>
              <a:rPr lang="en-US" dirty="0" err="1"/>
              <a:t>koliko</a:t>
            </a:r>
            <a:r>
              <a:rPr lang="en-US" dirty="0"/>
              <a:t> je </a:t>
            </a:r>
            <a:r>
              <a:rPr lang="en-US" dirty="0" err="1"/>
              <a:t>sposoban</a:t>
            </a:r>
            <a:r>
              <a:rPr lang="en-US" dirty="0"/>
              <a:t> </a:t>
            </a:r>
            <a:r>
              <a:rPr lang="en-US" dirty="0" err="1"/>
              <a:t>svaki</a:t>
            </a:r>
            <a:r>
              <a:rPr lang="en-US" dirty="0"/>
              <a:t> </a:t>
            </a:r>
            <a:r>
              <a:rPr lang="en-US" dirty="0" err="1"/>
              <a:t>od</a:t>
            </a:r>
            <a:r>
              <a:rPr lang="en-US" dirty="0"/>
              <a:t> </a:t>
            </a:r>
            <a:r>
              <a:rPr lang="en-US" dirty="0" err="1"/>
              <a:t>njegovih</a:t>
            </a:r>
            <a:r>
              <a:rPr lang="en-US" dirty="0"/>
              <a:t> </a:t>
            </a:r>
            <a:r>
              <a:rPr lang="en-US" dirty="0" err="1"/>
              <a:t>roditelja</a:t>
            </a:r>
            <a:r>
              <a:rPr lang="en-US" dirty="0"/>
              <a:t> </a:t>
            </a:r>
            <a:r>
              <a:rPr lang="en-US" dirty="0" err="1"/>
              <a:t>i</a:t>
            </a:r>
            <a:r>
              <a:rPr lang="en-US" dirty="0"/>
              <a:t> </a:t>
            </a:r>
            <a:r>
              <a:rPr lang="en-US" dirty="0" err="1"/>
              <a:t>bilo</a:t>
            </a:r>
            <a:r>
              <a:rPr lang="en-US" dirty="0"/>
              <a:t> </a:t>
            </a:r>
            <a:r>
              <a:rPr lang="en-US" dirty="0" err="1"/>
              <a:t>koja</a:t>
            </a:r>
            <a:r>
              <a:rPr lang="en-US" dirty="0"/>
              <a:t> </a:t>
            </a:r>
            <a:r>
              <a:rPr lang="en-US" dirty="0" err="1"/>
              <a:t>druga</a:t>
            </a:r>
            <a:r>
              <a:rPr lang="en-US" dirty="0"/>
              <a:t> </a:t>
            </a:r>
            <a:r>
              <a:rPr lang="en-US" dirty="0" err="1"/>
              <a:t>osoba</a:t>
            </a:r>
            <a:r>
              <a:rPr lang="en-US" dirty="0"/>
              <a:t> u </a:t>
            </a:r>
            <a:r>
              <a:rPr lang="en-US" dirty="0" err="1"/>
              <a:t>vezi</a:t>
            </a:r>
            <a:r>
              <a:rPr lang="en-US" dirty="0"/>
              <a:t> s </a:t>
            </a:r>
            <a:r>
              <a:rPr lang="en-US" dirty="0" err="1"/>
              <a:t>kojom</a:t>
            </a:r>
            <a:r>
              <a:rPr lang="en-US" dirty="0"/>
              <a:t> </a:t>
            </a:r>
            <a:r>
              <a:rPr lang="en-US" dirty="0" err="1"/>
              <a:t>sud</a:t>
            </a:r>
            <a:r>
              <a:rPr lang="en-US" dirty="0"/>
              <a:t> </a:t>
            </a:r>
            <a:r>
              <a:rPr lang="en-US" dirty="0" err="1"/>
              <a:t>smatra</a:t>
            </a:r>
            <a:r>
              <a:rPr lang="en-US" dirty="0"/>
              <a:t> </a:t>
            </a:r>
            <a:r>
              <a:rPr lang="en-US" dirty="0" err="1"/>
              <a:t>da</a:t>
            </a:r>
            <a:r>
              <a:rPr lang="en-US" dirty="0"/>
              <a:t> je </a:t>
            </a:r>
            <a:r>
              <a:rPr lang="en-US" dirty="0" err="1"/>
              <a:t>slučaj</a:t>
            </a:r>
            <a:r>
              <a:rPr lang="en-US" dirty="0"/>
              <a:t> </a:t>
            </a:r>
            <a:r>
              <a:rPr lang="en-US" dirty="0" err="1"/>
              <a:t>povezan</a:t>
            </a:r>
            <a:r>
              <a:rPr lang="en-US" dirty="0"/>
              <a:t> </a:t>
            </a:r>
            <a:r>
              <a:rPr lang="en-US" dirty="0" err="1"/>
              <a:t>da</a:t>
            </a:r>
            <a:r>
              <a:rPr lang="en-US" dirty="0"/>
              <a:t> </a:t>
            </a:r>
            <a:r>
              <a:rPr lang="en-US" dirty="0" err="1"/>
              <a:t>ispuni</a:t>
            </a:r>
            <a:r>
              <a:rPr lang="en-US" dirty="0"/>
              <a:t> </a:t>
            </a:r>
            <a:r>
              <a:rPr lang="en-US" dirty="0" err="1"/>
              <a:t>njegove</a:t>
            </a:r>
            <a:r>
              <a:rPr lang="en-US" dirty="0"/>
              <a:t> </a:t>
            </a:r>
            <a:r>
              <a:rPr lang="en-US" dirty="0" err="1"/>
              <a:t>potrebe</a:t>
            </a:r>
            <a:r>
              <a:rPr lang="en-US" dirty="0"/>
              <a:t>; </a:t>
            </a:r>
            <a:endParaRPr lang="bs-Latn-BA" dirty="0"/>
          </a:p>
          <a:p>
            <a:pPr>
              <a:buNone/>
            </a:pPr>
            <a:endParaRPr lang="bs-Latn-B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Wyatt and another v. Portsmouth Hospital NHS Trust and another</a:t>
            </a:r>
            <a:endParaRPr lang="bs-Latn-BA" dirty="0"/>
          </a:p>
        </p:txBody>
      </p:sp>
      <p:sp>
        <p:nvSpPr>
          <p:cNvPr id="3" name="Content Placeholder 2"/>
          <p:cNvSpPr>
            <a:spLocks noGrp="1"/>
          </p:cNvSpPr>
          <p:nvPr>
            <p:ph idx="1"/>
          </p:nvPr>
        </p:nvSpPr>
        <p:spPr/>
        <p:txBody>
          <a:bodyPr/>
          <a:lstStyle/>
          <a:p>
            <a:r>
              <a:rPr lang="hr-HR" dirty="0"/>
              <a:t>„Prema mome mišljenju, ne može biti sumnje da je procjena najboljih interesa povezana s podizanjem djeteta u skladu s njegovom dobrobiti.  (...) Ovisno o primjeni popisa koristi ili drugih zakonskih smjernica, čini mi se da bi prvostepeni sudija s odgovornošću da procjeni najbolji interes tražitelja, koji nema sposobnost, trebao napraviti listu ravnoteže. Prvi sadržaj tog bio bi svaki faktor ili faktori stvarne koristi. (...) Potom na drugoj strani sudija bi trebao napisati sve što je oprečno uravnoteženju te koristi za tužitelja</a:t>
            </a:r>
            <a:endParaRPr lang="bs-Latn-B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Wyatt and another v. Portsmouth Hospital NHS Trust and another</a:t>
            </a:r>
            <a:endParaRPr lang="bs-Latn-BA" dirty="0"/>
          </a:p>
        </p:txBody>
      </p:sp>
      <p:sp>
        <p:nvSpPr>
          <p:cNvPr id="3" name="Content Placeholder 2"/>
          <p:cNvSpPr>
            <a:spLocks noGrp="1"/>
          </p:cNvSpPr>
          <p:nvPr>
            <p:ph idx="1"/>
          </p:nvPr>
        </p:nvSpPr>
        <p:spPr/>
        <p:txBody>
          <a:bodyPr/>
          <a:lstStyle/>
          <a:p>
            <a:r>
              <a:rPr lang="hr-HR" dirty="0"/>
              <a:t>. (...) Potom će sudija napisati na svaku stranicu moguće dobiti i gubitke u svakom slučaju praveći procjene razmjera mogućnosti da dobit ili gubitak može  narasti. Na kraju tog postupka, sudija će biti u boljem položaju da odredi ravnotežu između sume određenih i mogućih dobiti nasuprot sume određenih i mogućih gubitaka. Očito, jedino ako je taj obračun s relativno značajnom koristi, sudija će zaključiti da će taj zahtjev vjerovatno unaprijediti najbolji interes tražitelja“ (sudija Ward)</a:t>
            </a:r>
            <a:endParaRPr lang="bs-Latn-BA" dirty="0"/>
          </a:p>
          <a:p>
            <a:endParaRPr lang="bs-Latn-B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Lord </a:t>
            </a:r>
            <a:r>
              <a:rPr lang="en-US" dirty="0" err="1"/>
              <a:t>Donaldsonu</a:t>
            </a:r>
            <a:r>
              <a:rPr lang="en-US" dirty="0"/>
              <a:t> </a:t>
            </a:r>
            <a:r>
              <a:rPr lang="en-US" dirty="0" err="1"/>
              <a:t>slučaju</a:t>
            </a:r>
            <a:r>
              <a:rPr lang="en-US" dirty="0"/>
              <a:t> </a:t>
            </a:r>
            <a:r>
              <a:rPr lang="en-US" i="1" dirty="0"/>
              <a:t>Re W </a:t>
            </a:r>
            <a:endParaRPr lang="bs-Latn-BA" dirty="0"/>
          </a:p>
        </p:txBody>
      </p:sp>
      <p:sp>
        <p:nvSpPr>
          <p:cNvPr id="3" name="Content Placeholder 2"/>
          <p:cNvSpPr>
            <a:spLocks noGrp="1"/>
          </p:cNvSpPr>
          <p:nvPr>
            <p:ph idx="1"/>
          </p:nvPr>
        </p:nvSpPr>
        <p:spPr/>
        <p:txBody>
          <a:bodyPr/>
          <a:lstStyle/>
          <a:p>
            <a:r>
              <a:rPr lang="bs-Latn-BA" dirty="0"/>
              <a:t>“V</a:t>
            </a:r>
            <a:r>
              <a:rPr lang="en-US" dirty="0" err="1"/>
              <a:t>ještina</a:t>
            </a:r>
            <a:r>
              <a:rPr lang="en-US" dirty="0"/>
              <a:t> </a:t>
            </a:r>
            <a:r>
              <a:rPr lang="en-US" dirty="0" err="1"/>
              <a:t>donošenja</a:t>
            </a:r>
            <a:r>
              <a:rPr lang="en-US" dirty="0"/>
              <a:t> </a:t>
            </a:r>
            <a:r>
              <a:rPr lang="en-US" dirty="0" err="1"/>
              <a:t>odluka</a:t>
            </a:r>
            <a:r>
              <a:rPr lang="en-US" dirty="0"/>
              <a:t> se </a:t>
            </a:r>
            <a:r>
              <a:rPr lang="en-US" dirty="0" err="1"/>
              <a:t>stiče</a:t>
            </a:r>
            <a:r>
              <a:rPr lang="en-US" dirty="0"/>
              <a:t> </a:t>
            </a:r>
            <a:r>
              <a:rPr lang="en-US" dirty="0" err="1"/>
              <a:t>jedino</a:t>
            </a:r>
            <a:r>
              <a:rPr lang="en-US" dirty="0"/>
              <a:t> </a:t>
            </a:r>
            <a:r>
              <a:rPr lang="en-US" dirty="0" err="1"/>
              <a:t>donošenjem</a:t>
            </a:r>
            <a:r>
              <a:rPr lang="en-US" dirty="0"/>
              <a:t> </a:t>
            </a:r>
            <a:r>
              <a:rPr lang="en-US" dirty="0" err="1"/>
              <a:t>odluka</a:t>
            </a:r>
            <a:r>
              <a:rPr lang="en-US" dirty="0"/>
              <a:t> </a:t>
            </a:r>
            <a:r>
              <a:rPr lang="en-US" dirty="0" err="1"/>
              <a:t>i</a:t>
            </a:r>
            <a:r>
              <a:rPr lang="en-US" dirty="0"/>
              <a:t> </a:t>
            </a:r>
            <a:r>
              <a:rPr lang="en-US" dirty="0" err="1"/>
              <a:t>iskušavanjem</a:t>
            </a:r>
            <a:r>
              <a:rPr lang="en-US" dirty="0"/>
              <a:t> </a:t>
            </a:r>
            <a:r>
              <a:rPr lang="en-US" dirty="0" err="1"/>
              <a:t>posljedica</a:t>
            </a:r>
            <a:r>
              <a:rPr lang="en-US" dirty="0"/>
              <a:t>. </a:t>
            </a:r>
            <a:r>
              <a:rPr lang="en-US" dirty="0" err="1"/>
              <a:t>Dobro</a:t>
            </a:r>
            <a:r>
              <a:rPr lang="en-US" dirty="0"/>
              <a:t> </a:t>
            </a:r>
            <a:r>
              <a:rPr lang="en-US" dirty="0" err="1"/>
              <a:t>roditeljstvo</a:t>
            </a:r>
            <a:r>
              <a:rPr lang="en-US" dirty="0"/>
              <a:t> </a:t>
            </a:r>
            <a:r>
              <a:rPr lang="en-US" dirty="0" err="1"/>
              <a:t>uključuje</a:t>
            </a:r>
            <a:r>
              <a:rPr lang="en-US" dirty="0"/>
              <a:t> </a:t>
            </a:r>
            <a:r>
              <a:rPr lang="en-US" dirty="0" err="1"/>
              <a:t>davanje</a:t>
            </a:r>
            <a:r>
              <a:rPr lang="en-US" dirty="0"/>
              <a:t> </a:t>
            </a:r>
            <a:r>
              <a:rPr lang="en-US" dirty="0" err="1"/>
              <a:t>maloljetnim</a:t>
            </a:r>
            <a:r>
              <a:rPr lang="en-US" dirty="0"/>
              <a:t> </a:t>
            </a:r>
            <a:r>
              <a:rPr lang="en-US" dirty="0" err="1"/>
              <a:t>osobama</a:t>
            </a:r>
            <a:r>
              <a:rPr lang="en-US" dirty="0"/>
              <a:t> </a:t>
            </a:r>
            <a:r>
              <a:rPr lang="en-US" dirty="0" err="1"/>
              <a:t>što</a:t>
            </a:r>
            <a:r>
              <a:rPr lang="en-US" dirty="0"/>
              <a:t> je </a:t>
            </a:r>
            <a:r>
              <a:rPr lang="en-US" dirty="0" err="1"/>
              <a:t>moguće</a:t>
            </a:r>
            <a:r>
              <a:rPr lang="en-US" dirty="0"/>
              <a:t> </a:t>
            </a:r>
            <a:r>
              <a:rPr lang="en-US" dirty="0" err="1"/>
              <a:t>više</a:t>
            </a:r>
            <a:r>
              <a:rPr lang="en-US" dirty="0"/>
              <a:t> </a:t>
            </a:r>
            <a:r>
              <a:rPr lang="en-US" dirty="0" err="1"/>
              <a:t>konopca</a:t>
            </a:r>
            <a:r>
              <a:rPr lang="en-US" dirty="0"/>
              <a:t> </a:t>
            </a:r>
            <a:r>
              <a:rPr lang="en-US" dirty="0" err="1"/>
              <a:t>koje</a:t>
            </a:r>
            <a:r>
              <a:rPr lang="en-US" dirty="0"/>
              <a:t> </a:t>
            </a:r>
            <a:r>
              <a:rPr lang="en-US" dirty="0" err="1"/>
              <a:t>mogu</a:t>
            </a:r>
            <a:r>
              <a:rPr lang="en-US" dirty="0"/>
              <a:t> </a:t>
            </a:r>
            <a:r>
              <a:rPr lang="en-US" dirty="0" err="1"/>
              <a:t>držati</a:t>
            </a:r>
            <a:r>
              <a:rPr lang="en-US" dirty="0"/>
              <a:t> </a:t>
            </a:r>
            <a:r>
              <a:rPr lang="en-US" dirty="0" err="1"/>
              <a:t>bez</a:t>
            </a:r>
            <a:r>
              <a:rPr lang="en-US" dirty="0"/>
              <a:t> </a:t>
            </a:r>
            <a:r>
              <a:rPr lang="en-US" dirty="0" err="1"/>
              <a:t>neprihvatljive</a:t>
            </a:r>
            <a:r>
              <a:rPr lang="en-US" dirty="0"/>
              <a:t> </a:t>
            </a:r>
            <a:r>
              <a:rPr lang="en-US" dirty="0" err="1"/>
              <a:t>opasnosti</a:t>
            </a:r>
            <a:r>
              <a:rPr lang="en-US" dirty="0"/>
              <a:t> </a:t>
            </a:r>
            <a:r>
              <a:rPr lang="en-US" dirty="0" err="1"/>
              <a:t>da</a:t>
            </a:r>
            <a:r>
              <a:rPr lang="en-US" dirty="0"/>
              <a:t> </a:t>
            </a:r>
            <a:r>
              <a:rPr lang="en-US" dirty="0" err="1"/>
              <a:t>će</a:t>
            </a:r>
            <a:r>
              <a:rPr lang="en-US" dirty="0"/>
              <a:t> se </a:t>
            </a:r>
            <a:r>
              <a:rPr lang="en-US" dirty="0" err="1"/>
              <a:t>objesiti</a:t>
            </a:r>
            <a:r>
              <a:rPr lang="en-US" dirty="0"/>
              <a:t>.</a:t>
            </a:r>
            <a:r>
              <a:rPr lang="bs-Latn-BA" dirty="0"/>
              <a:t>”</a:t>
            </a:r>
            <a:r>
              <a:rPr lang="en-US" dirty="0"/>
              <a:t> </a:t>
            </a:r>
            <a:endParaRPr lang="bs-Latn-BA" dirty="0"/>
          </a:p>
          <a:p>
            <a:endParaRPr lang="bs-Latn-B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a:ln/>
        </p:spPr>
        <p:txBody>
          <a:bodyPr/>
          <a:lstStyle/>
          <a:p>
            <a:r>
              <a:rPr lang="hr-HR" dirty="0"/>
              <a:t>Principi Evropskog porodičnog prava </a:t>
            </a:r>
            <a:endParaRPr lang="en-GB" dirty="0"/>
          </a:p>
        </p:txBody>
      </p:sp>
      <p:sp>
        <p:nvSpPr>
          <p:cNvPr id="17410" name="Rectangle 3"/>
          <p:cNvSpPr>
            <a:spLocks noGrp="1" noChangeArrowheads="1"/>
          </p:cNvSpPr>
          <p:nvPr>
            <p:ph type="body" idx="1"/>
          </p:nvPr>
        </p:nvSpPr>
        <p:spPr/>
        <p:txBody>
          <a:bodyPr/>
          <a:lstStyle/>
          <a:p>
            <a:endParaRPr lang="hr-HR" dirty="0"/>
          </a:p>
          <a:p>
            <a:r>
              <a:rPr lang="en-US" dirty="0" err="1"/>
              <a:t>Princip</a:t>
            </a:r>
            <a:r>
              <a:rPr lang="en-US" dirty="0"/>
              <a:t> 3:3 </a:t>
            </a:r>
            <a:r>
              <a:rPr lang="en-US" dirty="0" err="1"/>
              <a:t>Najbolji</a:t>
            </a:r>
            <a:r>
              <a:rPr lang="en-US" dirty="0"/>
              <a:t> </a:t>
            </a:r>
            <a:r>
              <a:rPr lang="en-US" dirty="0" err="1"/>
              <a:t>interes</a:t>
            </a:r>
            <a:r>
              <a:rPr lang="en-US" dirty="0"/>
              <a:t> </a:t>
            </a:r>
            <a:r>
              <a:rPr lang="en-US" dirty="0" err="1"/>
              <a:t>djet</a:t>
            </a:r>
            <a:r>
              <a:rPr lang="bs-Latn-BA" dirty="0"/>
              <a:t>eta</a:t>
            </a:r>
          </a:p>
          <a:p>
            <a:pPr>
              <a:buNone/>
            </a:pPr>
            <a:r>
              <a:rPr lang="en-US" dirty="0"/>
              <a:t>U </a:t>
            </a:r>
            <a:r>
              <a:rPr lang="en-US" dirty="0" err="1"/>
              <a:t>svim</a:t>
            </a:r>
            <a:r>
              <a:rPr lang="en-US" dirty="0"/>
              <a:t> </a:t>
            </a:r>
            <a:r>
              <a:rPr lang="en-US" dirty="0" err="1"/>
              <a:t>pitanjima</a:t>
            </a:r>
            <a:r>
              <a:rPr lang="en-US" dirty="0"/>
              <a:t> </a:t>
            </a:r>
            <a:r>
              <a:rPr lang="en-US" dirty="0" err="1"/>
              <a:t>koja</a:t>
            </a:r>
            <a:r>
              <a:rPr lang="en-US" dirty="0"/>
              <a:t> se </a:t>
            </a:r>
            <a:r>
              <a:rPr lang="en-US" dirty="0" err="1"/>
              <a:t>odnose</a:t>
            </a:r>
            <a:r>
              <a:rPr lang="en-US" dirty="0"/>
              <a:t> </a:t>
            </a:r>
            <a:r>
              <a:rPr lang="en-US" dirty="0" err="1"/>
              <a:t>na</a:t>
            </a:r>
            <a:r>
              <a:rPr lang="en-US" dirty="0"/>
              <a:t> </a:t>
            </a:r>
            <a:r>
              <a:rPr lang="en-US" dirty="0" err="1"/>
              <a:t>roditeljske</a:t>
            </a:r>
            <a:r>
              <a:rPr lang="en-US" dirty="0"/>
              <a:t> </a:t>
            </a:r>
            <a:r>
              <a:rPr lang="en-US" dirty="0" err="1"/>
              <a:t>odgovornosti</a:t>
            </a:r>
            <a:r>
              <a:rPr lang="en-US" dirty="0"/>
              <a:t>, </a:t>
            </a:r>
            <a:r>
              <a:rPr lang="en-US" dirty="0" err="1"/>
              <a:t>najbolji</a:t>
            </a:r>
            <a:r>
              <a:rPr lang="en-US" dirty="0"/>
              <a:t> </a:t>
            </a:r>
            <a:r>
              <a:rPr lang="en-US" dirty="0" err="1"/>
              <a:t>interes</a:t>
            </a:r>
            <a:r>
              <a:rPr lang="en-US" dirty="0"/>
              <a:t> </a:t>
            </a:r>
            <a:r>
              <a:rPr lang="en-US" dirty="0" err="1"/>
              <a:t>djeteta</a:t>
            </a:r>
            <a:r>
              <a:rPr lang="en-US" dirty="0"/>
              <a:t> </a:t>
            </a:r>
            <a:r>
              <a:rPr lang="en-US" dirty="0" err="1"/>
              <a:t>treba</a:t>
            </a:r>
            <a:r>
              <a:rPr lang="en-US" dirty="0"/>
              <a:t> </a:t>
            </a:r>
            <a:r>
              <a:rPr lang="en-US" dirty="0" err="1"/>
              <a:t>biti</a:t>
            </a:r>
            <a:r>
              <a:rPr lang="en-US" dirty="0"/>
              <a:t> </a:t>
            </a:r>
            <a:r>
              <a:rPr lang="en-US" dirty="0" err="1"/>
              <a:t>prvenstveno</a:t>
            </a:r>
            <a:r>
              <a:rPr lang="en-US" dirty="0"/>
              <a:t> </a:t>
            </a:r>
            <a:r>
              <a:rPr lang="en-US" dirty="0" err="1"/>
              <a:t>razmotren</a:t>
            </a:r>
            <a:r>
              <a:rPr lang="en-US" dirty="0"/>
              <a:t>.</a:t>
            </a:r>
            <a:endParaRPr lang="bs-Latn-BA" dirty="0"/>
          </a:p>
          <a:p>
            <a:r>
              <a:rPr lang="en-US" dirty="0" err="1"/>
              <a:t>Princip</a:t>
            </a:r>
            <a:r>
              <a:rPr lang="en-US" dirty="0"/>
              <a:t> 3:4 </a:t>
            </a:r>
            <a:r>
              <a:rPr lang="en-US" dirty="0" err="1"/>
              <a:t>Autonomija</a:t>
            </a:r>
            <a:r>
              <a:rPr lang="en-US" dirty="0"/>
              <a:t> </a:t>
            </a:r>
            <a:r>
              <a:rPr lang="en-US" dirty="0" err="1"/>
              <a:t>djeteta</a:t>
            </a:r>
            <a:endParaRPr lang="bs-Latn-BA" dirty="0"/>
          </a:p>
          <a:p>
            <a:pPr algn="l">
              <a:buNone/>
            </a:pPr>
            <a:r>
              <a:rPr lang="en-US" dirty="0" err="1"/>
              <a:t>Autonomija</a:t>
            </a:r>
            <a:r>
              <a:rPr lang="en-US" dirty="0"/>
              <a:t> </a:t>
            </a:r>
            <a:r>
              <a:rPr lang="en-US" dirty="0" err="1"/>
              <a:t>djeteta</a:t>
            </a:r>
            <a:r>
              <a:rPr lang="en-US" dirty="0"/>
              <a:t> </a:t>
            </a:r>
            <a:r>
              <a:rPr lang="en-US" dirty="0" err="1"/>
              <a:t>treba</a:t>
            </a:r>
            <a:r>
              <a:rPr lang="en-US" dirty="0"/>
              <a:t> </a:t>
            </a:r>
            <a:r>
              <a:rPr lang="en-US" dirty="0" err="1"/>
              <a:t>biti</a:t>
            </a:r>
            <a:r>
              <a:rPr lang="en-US" dirty="0"/>
              <a:t> </a:t>
            </a:r>
            <a:r>
              <a:rPr lang="en-US" dirty="0" err="1"/>
              <a:t>poštovana</a:t>
            </a:r>
            <a:r>
              <a:rPr lang="en-US" dirty="0"/>
              <a:t> u </a:t>
            </a:r>
            <a:r>
              <a:rPr lang="en-US" dirty="0" err="1"/>
              <a:t>skladu</a:t>
            </a:r>
            <a:r>
              <a:rPr lang="bs-Latn-BA" dirty="0"/>
              <a:t> </a:t>
            </a:r>
            <a:r>
              <a:rPr lang="en-US" dirty="0" err="1"/>
              <a:t>sa</a:t>
            </a:r>
            <a:r>
              <a:rPr lang="en-US" dirty="0"/>
              <a:t> </a:t>
            </a:r>
            <a:r>
              <a:rPr lang="en-US" dirty="0" err="1"/>
              <a:t>razvojnim</a:t>
            </a:r>
            <a:r>
              <a:rPr lang="en-US" dirty="0"/>
              <a:t> </a:t>
            </a:r>
            <a:r>
              <a:rPr lang="en-US" dirty="0" err="1"/>
              <a:t>sposobnostima</a:t>
            </a:r>
            <a:r>
              <a:rPr lang="en-US" dirty="0"/>
              <a:t> </a:t>
            </a:r>
            <a:r>
              <a:rPr lang="en-US" dirty="0" err="1"/>
              <a:t>i</a:t>
            </a:r>
            <a:r>
              <a:rPr lang="en-US" dirty="0"/>
              <a:t> </a:t>
            </a:r>
            <a:r>
              <a:rPr lang="en-US" dirty="0" err="1"/>
              <a:t>potrebom</a:t>
            </a:r>
            <a:r>
              <a:rPr lang="en-US" dirty="0"/>
              <a:t> </a:t>
            </a:r>
            <a:r>
              <a:rPr lang="en-US" dirty="0" err="1"/>
              <a:t>djeteta</a:t>
            </a:r>
            <a:r>
              <a:rPr lang="en-US" dirty="0"/>
              <a:t> </a:t>
            </a:r>
            <a:r>
              <a:rPr lang="en-US" dirty="0" err="1"/>
              <a:t>da</a:t>
            </a:r>
            <a:r>
              <a:rPr lang="en-US" dirty="0"/>
              <a:t> </a:t>
            </a:r>
            <a:r>
              <a:rPr lang="en-US" dirty="0" err="1"/>
              <a:t>postupa</a:t>
            </a:r>
            <a:r>
              <a:rPr lang="en-US" dirty="0"/>
              <a:t> </a:t>
            </a:r>
            <a:r>
              <a:rPr lang="en-US" dirty="0" err="1"/>
              <a:t>samostalno</a:t>
            </a:r>
            <a:r>
              <a:rPr lang="en-US" dirty="0"/>
              <a:t>.</a:t>
            </a:r>
            <a:endParaRPr lang="bs-Latn-BA" dirty="0"/>
          </a:p>
          <a:p>
            <a:r>
              <a:rPr lang="en-US" dirty="0"/>
              <a:t> </a:t>
            </a:r>
            <a:endParaRPr lang="bs-Latn-BA" dirty="0"/>
          </a:p>
          <a:p>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ChangeArrowheads="1"/>
          </p:cNvSpPr>
          <p:nvPr>
            <p:ph type="title"/>
          </p:nvPr>
        </p:nvSpPr>
        <p:spPr>
          <a:ln/>
        </p:spPr>
        <p:txBody>
          <a:bodyPr/>
          <a:lstStyle/>
          <a:p>
            <a:r>
              <a:rPr lang="hr-HR" dirty="0"/>
              <a:t>Principi EPP-a</a:t>
            </a:r>
            <a:endParaRPr lang="en-GB" dirty="0"/>
          </a:p>
        </p:txBody>
      </p:sp>
      <p:sp>
        <p:nvSpPr>
          <p:cNvPr id="19459" name="Rectangle 3"/>
          <p:cNvSpPr>
            <a:spLocks noGrp="1" noChangeArrowheads="1"/>
          </p:cNvSpPr>
          <p:nvPr>
            <p:ph type="body" idx="1"/>
          </p:nvPr>
        </p:nvSpPr>
        <p:spPr/>
        <p:txBody>
          <a:bodyPr/>
          <a:lstStyle/>
          <a:p>
            <a:pPr>
              <a:buNone/>
              <a:defRPr/>
            </a:pPr>
            <a:endParaRPr lang="hr-HR" kern="1200" dirty="0"/>
          </a:p>
          <a:p>
            <a:r>
              <a:rPr lang="en-US" dirty="0" err="1"/>
              <a:t>Princip</a:t>
            </a:r>
            <a:r>
              <a:rPr lang="en-US" dirty="0"/>
              <a:t> 3:5 </a:t>
            </a:r>
            <a:r>
              <a:rPr lang="en-US" dirty="0" err="1"/>
              <a:t>Nediskriminacija</a:t>
            </a:r>
            <a:r>
              <a:rPr lang="en-US" dirty="0"/>
              <a:t> </a:t>
            </a:r>
            <a:r>
              <a:rPr lang="en-US" dirty="0" err="1"/>
              <a:t>djeteta</a:t>
            </a:r>
            <a:endParaRPr lang="bs-Latn-BA" dirty="0"/>
          </a:p>
          <a:p>
            <a:r>
              <a:rPr lang="en-US" dirty="0" err="1"/>
              <a:t>Djeca</a:t>
            </a:r>
            <a:r>
              <a:rPr lang="en-US" dirty="0"/>
              <a:t> ne </a:t>
            </a:r>
            <a:r>
              <a:rPr lang="en-US" dirty="0" err="1"/>
              <a:t>smiju</a:t>
            </a:r>
            <a:r>
              <a:rPr lang="en-US" dirty="0"/>
              <a:t> </a:t>
            </a:r>
            <a:r>
              <a:rPr lang="en-US" dirty="0" err="1"/>
              <a:t>biti</a:t>
            </a:r>
            <a:r>
              <a:rPr lang="en-US" dirty="0"/>
              <a:t> </a:t>
            </a:r>
            <a:r>
              <a:rPr lang="en-US" dirty="0" err="1"/>
              <a:t>diskriminirana</a:t>
            </a:r>
            <a:r>
              <a:rPr lang="en-US" dirty="0"/>
              <a:t> </a:t>
            </a:r>
            <a:r>
              <a:rPr lang="en-US" dirty="0" err="1"/>
              <a:t>na</a:t>
            </a:r>
            <a:r>
              <a:rPr lang="en-US" dirty="0"/>
              <a:t> </a:t>
            </a:r>
            <a:r>
              <a:rPr lang="en-US" dirty="0" err="1"/>
              <a:t>osnovama</a:t>
            </a:r>
            <a:r>
              <a:rPr lang="en-US" dirty="0"/>
              <a:t> </a:t>
            </a:r>
            <a:r>
              <a:rPr lang="en-US" dirty="0" err="1"/>
              <a:t>kao</a:t>
            </a:r>
            <a:r>
              <a:rPr lang="en-US" dirty="0"/>
              <a:t> </a:t>
            </a:r>
            <a:r>
              <a:rPr lang="en-US" dirty="0" err="1"/>
              <a:t>što</a:t>
            </a:r>
            <a:r>
              <a:rPr lang="en-US" dirty="0"/>
              <a:t> </a:t>
            </a:r>
            <a:r>
              <a:rPr lang="en-US" dirty="0" err="1"/>
              <a:t>su</a:t>
            </a:r>
            <a:r>
              <a:rPr lang="en-US" dirty="0"/>
              <a:t> </a:t>
            </a:r>
            <a:r>
              <a:rPr lang="en-US" dirty="0" err="1"/>
              <a:t>spol</a:t>
            </a:r>
            <a:r>
              <a:rPr lang="en-US" dirty="0"/>
              <a:t>, rasa, </a:t>
            </a:r>
            <a:r>
              <a:rPr lang="en-US" dirty="0" err="1"/>
              <a:t>boja</a:t>
            </a:r>
            <a:r>
              <a:rPr lang="en-US" dirty="0"/>
              <a:t> </a:t>
            </a:r>
            <a:r>
              <a:rPr lang="en-US" dirty="0" err="1"/>
              <a:t>kože</a:t>
            </a:r>
            <a:r>
              <a:rPr lang="en-US" dirty="0"/>
              <a:t>, </a:t>
            </a:r>
            <a:r>
              <a:rPr lang="en-US" dirty="0" err="1"/>
              <a:t>jezik</a:t>
            </a:r>
            <a:r>
              <a:rPr lang="en-US" dirty="0"/>
              <a:t>, </a:t>
            </a:r>
            <a:r>
              <a:rPr lang="en-US" dirty="0" err="1"/>
              <a:t>vjera</a:t>
            </a:r>
            <a:r>
              <a:rPr lang="en-US" dirty="0"/>
              <a:t>, </a:t>
            </a:r>
            <a:r>
              <a:rPr lang="en-US" dirty="0" err="1"/>
              <a:t>političko</a:t>
            </a:r>
            <a:r>
              <a:rPr lang="en-US" dirty="0"/>
              <a:t> </a:t>
            </a:r>
            <a:r>
              <a:rPr lang="en-US" dirty="0" err="1"/>
              <a:t>ili</a:t>
            </a:r>
            <a:r>
              <a:rPr lang="en-US" dirty="0"/>
              <a:t> </a:t>
            </a:r>
            <a:r>
              <a:rPr lang="en-US" dirty="0" err="1"/>
              <a:t>neko</a:t>
            </a:r>
            <a:r>
              <a:rPr lang="en-US" dirty="0"/>
              <a:t> </a:t>
            </a:r>
            <a:r>
              <a:rPr lang="en-US" dirty="0" err="1"/>
              <a:t>drugo</a:t>
            </a:r>
            <a:r>
              <a:rPr lang="en-US" dirty="0"/>
              <a:t> </a:t>
            </a:r>
            <a:r>
              <a:rPr lang="en-US" dirty="0" err="1"/>
              <a:t>mišljenje</a:t>
            </a:r>
            <a:r>
              <a:rPr lang="en-US" dirty="0"/>
              <a:t>, </a:t>
            </a:r>
            <a:r>
              <a:rPr lang="en-US" dirty="0" err="1"/>
              <a:t>nacionalno</a:t>
            </a:r>
            <a:r>
              <a:rPr lang="en-US" dirty="0"/>
              <a:t>, </a:t>
            </a:r>
            <a:r>
              <a:rPr lang="en-US" dirty="0" err="1"/>
              <a:t>etničko</a:t>
            </a:r>
            <a:r>
              <a:rPr lang="en-US" dirty="0"/>
              <a:t> </a:t>
            </a:r>
            <a:r>
              <a:rPr lang="en-US" dirty="0" err="1"/>
              <a:t>ili</a:t>
            </a:r>
            <a:r>
              <a:rPr lang="en-US" dirty="0"/>
              <a:t> </a:t>
            </a:r>
            <a:r>
              <a:rPr lang="en-US" dirty="0" err="1"/>
              <a:t>društveno</a:t>
            </a:r>
            <a:r>
              <a:rPr lang="en-US" dirty="0"/>
              <a:t> </a:t>
            </a:r>
            <a:r>
              <a:rPr lang="en-US" dirty="0" err="1"/>
              <a:t>porijeklo</a:t>
            </a:r>
            <a:r>
              <a:rPr lang="en-US" dirty="0"/>
              <a:t>, </a:t>
            </a:r>
            <a:r>
              <a:rPr lang="en-US" dirty="0" err="1"/>
              <a:t>seksualna</a:t>
            </a:r>
            <a:r>
              <a:rPr lang="en-US" dirty="0"/>
              <a:t> </a:t>
            </a:r>
            <a:r>
              <a:rPr lang="en-US" dirty="0" err="1"/>
              <a:t>orijentacija</a:t>
            </a:r>
            <a:r>
              <a:rPr lang="en-US" dirty="0"/>
              <a:t>, </a:t>
            </a:r>
            <a:r>
              <a:rPr lang="en-US" dirty="0" err="1"/>
              <a:t>umanjena</a:t>
            </a:r>
            <a:r>
              <a:rPr lang="en-US" dirty="0"/>
              <a:t> </a:t>
            </a:r>
            <a:r>
              <a:rPr lang="en-US" dirty="0" err="1"/>
              <a:t>tjelesna</a:t>
            </a:r>
            <a:r>
              <a:rPr lang="en-US" dirty="0"/>
              <a:t> </a:t>
            </a:r>
            <a:r>
              <a:rPr lang="en-US" dirty="0" err="1"/>
              <a:t>ili</a:t>
            </a:r>
            <a:r>
              <a:rPr lang="en-US" dirty="0"/>
              <a:t> </a:t>
            </a:r>
            <a:r>
              <a:rPr lang="en-US" dirty="0" err="1"/>
              <a:t>mentalna</a:t>
            </a:r>
            <a:r>
              <a:rPr lang="en-US" dirty="0"/>
              <a:t> </a:t>
            </a:r>
            <a:r>
              <a:rPr lang="en-US" dirty="0" err="1"/>
              <a:t>sposobnost</a:t>
            </a:r>
            <a:r>
              <a:rPr lang="en-US" dirty="0"/>
              <a:t>, </a:t>
            </a:r>
            <a:r>
              <a:rPr lang="en-US" dirty="0" err="1"/>
              <a:t>imovinsko</a:t>
            </a:r>
            <a:r>
              <a:rPr lang="en-US" dirty="0"/>
              <a:t> </a:t>
            </a:r>
            <a:r>
              <a:rPr lang="en-US" dirty="0" err="1"/>
              <a:t>stanje</a:t>
            </a:r>
            <a:r>
              <a:rPr lang="en-US" dirty="0"/>
              <a:t>, </a:t>
            </a:r>
            <a:r>
              <a:rPr lang="en-US" dirty="0" err="1"/>
              <a:t>rođenje</a:t>
            </a:r>
            <a:r>
              <a:rPr lang="en-US" dirty="0"/>
              <a:t> </a:t>
            </a:r>
            <a:r>
              <a:rPr lang="en-US" dirty="0" err="1"/>
              <a:t>ili</a:t>
            </a:r>
            <a:r>
              <a:rPr lang="en-US" dirty="0"/>
              <a:t> </a:t>
            </a:r>
            <a:r>
              <a:rPr lang="en-US" dirty="0" err="1"/>
              <a:t>neki</a:t>
            </a:r>
            <a:r>
              <a:rPr lang="en-US" dirty="0"/>
              <a:t> </a:t>
            </a:r>
            <a:r>
              <a:rPr lang="en-US" dirty="0" err="1"/>
              <a:t>drugo</a:t>
            </a:r>
            <a:r>
              <a:rPr lang="en-US" dirty="0"/>
              <a:t> </a:t>
            </a:r>
            <a:r>
              <a:rPr lang="en-US" dirty="0" err="1"/>
              <a:t>stanje</a:t>
            </a:r>
            <a:r>
              <a:rPr lang="en-US" dirty="0"/>
              <a:t>, </a:t>
            </a:r>
            <a:r>
              <a:rPr lang="en-US" dirty="0" err="1"/>
              <a:t>bez</a:t>
            </a:r>
            <a:r>
              <a:rPr lang="en-US" dirty="0"/>
              <a:t> </a:t>
            </a:r>
            <a:r>
              <a:rPr lang="en-US" dirty="0" err="1"/>
              <a:t>obzira</a:t>
            </a:r>
            <a:r>
              <a:rPr lang="en-US" dirty="0"/>
              <a:t> </a:t>
            </a:r>
            <a:r>
              <a:rPr lang="en-US" dirty="0" err="1"/>
              <a:t>na</a:t>
            </a:r>
            <a:r>
              <a:rPr lang="en-US" dirty="0"/>
              <a:t> to </a:t>
            </a:r>
            <a:r>
              <a:rPr lang="en-US" dirty="0" err="1"/>
              <a:t>odnose</a:t>
            </a:r>
            <a:r>
              <a:rPr lang="en-US" dirty="0"/>
              <a:t> </a:t>
            </a:r>
            <a:r>
              <a:rPr lang="en-US" dirty="0" err="1"/>
              <a:t>li</a:t>
            </a:r>
            <a:r>
              <a:rPr lang="en-US" dirty="0"/>
              <a:t> se </a:t>
            </a:r>
            <a:r>
              <a:rPr lang="en-US" dirty="0" err="1"/>
              <a:t>ti</a:t>
            </a:r>
            <a:r>
              <a:rPr lang="en-US" dirty="0"/>
              <a:t> </a:t>
            </a:r>
            <a:r>
              <a:rPr lang="en-US" dirty="0" err="1"/>
              <a:t>faktori</a:t>
            </a:r>
            <a:r>
              <a:rPr lang="en-US" dirty="0"/>
              <a:t> </a:t>
            </a:r>
            <a:r>
              <a:rPr lang="en-US" dirty="0" err="1"/>
              <a:t>na</a:t>
            </a:r>
            <a:r>
              <a:rPr lang="en-US" dirty="0"/>
              <a:t> </a:t>
            </a:r>
            <a:r>
              <a:rPr lang="en-US" dirty="0" err="1"/>
              <a:t>dijete</a:t>
            </a:r>
            <a:r>
              <a:rPr lang="en-US" dirty="0"/>
              <a:t> </a:t>
            </a:r>
            <a:r>
              <a:rPr lang="en-US" dirty="0" err="1"/>
              <a:t>ili</a:t>
            </a:r>
            <a:r>
              <a:rPr lang="en-US" dirty="0"/>
              <a:t> </a:t>
            </a:r>
            <a:r>
              <a:rPr lang="en-US" dirty="0" err="1"/>
              <a:t>na</a:t>
            </a:r>
            <a:r>
              <a:rPr lang="en-US" dirty="0"/>
              <a:t> </a:t>
            </a:r>
            <a:r>
              <a:rPr lang="en-US" dirty="0" err="1"/>
              <a:t>nosioce</a:t>
            </a:r>
            <a:r>
              <a:rPr lang="en-US" dirty="0"/>
              <a:t> </a:t>
            </a:r>
            <a:r>
              <a:rPr lang="en-US" dirty="0" err="1"/>
              <a:t>roditeljskih</a:t>
            </a:r>
            <a:r>
              <a:rPr lang="en-US" dirty="0"/>
              <a:t> </a:t>
            </a:r>
            <a:r>
              <a:rPr lang="en-US" dirty="0" err="1"/>
              <a:t>odgovornosti</a:t>
            </a:r>
            <a:r>
              <a:rPr lang="en-US" dirty="0"/>
              <a:t>.</a:t>
            </a:r>
            <a:endParaRPr lang="bs-Latn-B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a:ln/>
        </p:spPr>
        <p:txBody>
          <a:bodyPr/>
          <a:lstStyle/>
          <a:p>
            <a:r>
              <a:rPr lang="hr-HR" dirty="0"/>
              <a:t>Principi EPP-a</a:t>
            </a:r>
            <a:endParaRPr lang="en-GB" dirty="0"/>
          </a:p>
        </p:txBody>
      </p:sp>
      <p:sp>
        <p:nvSpPr>
          <p:cNvPr id="23554" name="Rectangle 3"/>
          <p:cNvSpPr>
            <a:spLocks noGrp="1" noChangeArrowheads="1"/>
          </p:cNvSpPr>
          <p:nvPr>
            <p:ph type="body" idx="1"/>
          </p:nvPr>
        </p:nvSpPr>
        <p:spPr>
          <a:xfrm>
            <a:off x="857250" y="1392238"/>
            <a:ext cx="8072438" cy="5276850"/>
          </a:xfrm>
        </p:spPr>
        <p:txBody>
          <a:bodyPr/>
          <a:lstStyle/>
          <a:p>
            <a:r>
              <a:rPr lang="en-US" dirty="0" err="1"/>
              <a:t>Princip</a:t>
            </a:r>
            <a:r>
              <a:rPr lang="en-US" dirty="0"/>
              <a:t> 3:6 </a:t>
            </a:r>
            <a:r>
              <a:rPr lang="en-US" dirty="0" err="1"/>
              <a:t>Pravo</a:t>
            </a:r>
            <a:r>
              <a:rPr lang="en-US" dirty="0"/>
              <a:t> </a:t>
            </a:r>
            <a:r>
              <a:rPr lang="en-US" dirty="0" err="1"/>
              <a:t>djeteta</a:t>
            </a:r>
            <a:r>
              <a:rPr lang="en-US" dirty="0"/>
              <a:t> </a:t>
            </a:r>
            <a:r>
              <a:rPr lang="en-US" dirty="0" err="1"/>
              <a:t>da</a:t>
            </a:r>
            <a:r>
              <a:rPr lang="en-US" dirty="0"/>
              <a:t> </a:t>
            </a:r>
            <a:r>
              <a:rPr lang="en-US" dirty="0" err="1"/>
              <a:t>bude</a:t>
            </a:r>
            <a:r>
              <a:rPr lang="en-US" dirty="0"/>
              <a:t> </a:t>
            </a:r>
            <a:r>
              <a:rPr lang="en-US" dirty="0" err="1"/>
              <a:t>saslušano</a:t>
            </a:r>
            <a:endParaRPr lang="bs-Latn-BA" dirty="0"/>
          </a:p>
          <a:p>
            <a:r>
              <a:rPr lang="en-US" dirty="0" err="1"/>
              <a:t>Vodeći</a:t>
            </a:r>
            <a:r>
              <a:rPr lang="en-US" dirty="0"/>
              <a:t> </a:t>
            </a:r>
            <a:r>
              <a:rPr lang="en-US" dirty="0" err="1"/>
              <a:t>računa</a:t>
            </a:r>
            <a:r>
              <a:rPr lang="en-US" dirty="0"/>
              <a:t> o </a:t>
            </a:r>
            <a:r>
              <a:rPr lang="en-US" dirty="0" err="1"/>
              <a:t>godinama</a:t>
            </a:r>
            <a:r>
              <a:rPr lang="en-US" dirty="0"/>
              <a:t> </a:t>
            </a:r>
            <a:r>
              <a:rPr lang="en-US" dirty="0" err="1"/>
              <a:t>djeteta</a:t>
            </a:r>
            <a:r>
              <a:rPr lang="en-US" dirty="0"/>
              <a:t> </a:t>
            </a:r>
            <a:r>
              <a:rPr lang="en-US" dirty="0" err="1"/>
              <a:t>i</a:t>
            </a:r>
            <a:r>
              <a:rPr lang="en-US" dirty="0"/>
              <a:t> </a:t>
            </a:r>
            <a:r>
              <a:rPr lang="en-US" dirty="0" err="1"/>
              <a:t>zrelosti</a:t>
            </a:r>
            <a:r>
              <a:rPr lang="en-US" dirty="0"/>
              <a:t>, </a:t>
            </a:r>
            <a:r>
              <a:rPr lang="en-US" dirty="0" err="1"/>
              <a:t>dijete</a:t>
            </a:r>
            <a:r>
              <a:rPr lang="en-US" dirty="0"/>
              <a:t> </a:t>
            </a:r>
            <a:r>
              <a:rPr lang="en-US" dirty="0" err="1"/>
              <a:t>ima</a:t>
            </a:r>
            <a:r>
              <a:rPr lang="en-US" dirty="0"/>
              <a:t> </a:t>
            </a:r>
            <a:r>
              <a:rPr lang="en-US" dirty="0" err="1"/>
              <a:t>pravo</a:t>
            </a:r>
            <a:r>
              <a:rPr lang="en-US" dirty="0"/>
              <a:t> </a:t>
            </a:r>
            <a:r>
              <a:rPr lang="en-US" dirty="0" err="1"/>
              <a:t>da</a:t>
            </a:r>
            <a:r>
              <a:rPr lang="en-US" dirty="0"/>
              <a:t> </a:t>
            </a:r>
            <a:r>
              <a:rPr lang="en-US" dirty="0" err="1"/>
              <a:t>bude</a:t>
            </a:r>
            <a:r>
              <a:rPr lang="en-US" dirty="0"/>
              <a:t> </a:t>
            </a:r>
            <a:r>
              <a:rPr lang="en-US" dirty="0" err="1"/>
              <a:t>informirano</a:t>
            </a:r>
            <a:r>
              <a:rPr lang="en-US" dirty="0"/>
              <a:t>, </a:t>
            </a:r>
            <a:r>
              <a:rPr lang="en-US" dirty="0" err="1"/>
              <a:t>konsultirano</a:t>
            </a:r>
            <a:r>
              <a:rPr lang="en-US" dirty="0"/>
              <a:t> </a:t>
            </a:r>
            <a:r>
              <a:rPr lang="en-US" dirty="0" err="1"/>
              <a:t>i</a:t>
            </a:r>
            <a:r>
              <a:rPr lang="en-US" dirty="0"/>
              <a:t> </a:t>
            </a:r>
            <a:r>
              <a:rPr lang="en-US" dirty="0" err="1"/>
              <a:t>pravo</a:t>
            </a:r>
            <a:r>
              <a:rPr lang="en-US" dirty="0"/>
              <a:t> </a:t>
            </a:r>
            <a:r>
              <a:rPr lang="en-US" dirty="0" err="1"/>
              <a:t>da</a:t>
            </a:r>
            <a:r>
              <a:rPr lang="en-US" dirty="0"/>
              <a:t> </a:t>
            </a:r>
            <a:r>
              <a:rPr lang="en-US" dirty="0" err="1"/>
              <a:t>izrazi</a:t>
            </a:r>
            <a:r>
              <a:rPr lang="en-US" dirty="0"/>
              <a:t> </a:t>
            </a:r>
            <a:r>
              <a:rPr lang="en-US" dirty="0" err="1"/>
              <a:t>svoje</a:t>
            </a:r>
            <a:r>
              <a:rPr lang="en-US" dirty="0"/>
              <a:t> </a:t>
            </a:r>
            <a:r>
              <a:rPr lang="en-US" dirty="0" err="1"/>
              <a:t>mišljenje</a:t>
            </a:r>
            <a:r>
              <a:rPr lang="en-US" dirty="0"/>
              <a:t> o </a:t>
            </a:r>
            <a:r>
              <a:rPr lang="en-US" dirty="0" err="1"/>
              <a:t>svim</a:t>
            </a:r>
            <a:r>
              <a:rPr lang="en-US" dirty="0"/>
              <a:t> </a:t>
            </a:r>
            <a:r>
              <a:rPr lang="en-US" dirty="0" err="1"/>
              <a:t>pitanjima</a:t>
            </a:r>
            <a:r>
              <a:rPr lang="en-US" dirty="0"/>
              <a:t> </a:t>
            </a:r>
            <a:r>
              <a:rPr lang="en-US" dirty="0" err="1"/>
              <a:t>koja</a:t>
            </a:r>
            <a:r>
              <a:rPr lang="en-US" dirty="0"/>
              <a:t> </a:t>
            </a:r>
            <a:r>
              <a:rPr lang="en-US" dirty="0" err="1"/>
              <a:t>ga</a:t>
            </a:r>
            <a:r>
              <a:rPr lang="en-US" dirty="0"/>
              <a:t> se </a:t>
            </a:r>
            <a:r>
              <a:rPr lang="en-US" dirty="0" err="1"/>
              <a:t>tiču</a:t>
            </a:r>
            <a:r>
              <a:rPr lang="en-US" dirty="0"/>
              <a:t>, </a:t>
            </a:r>
            <a:r>
              <a:rPr lang="en-US" dirty="0" err="1"/>
              <a:t>te</a:t>
            </a:r>
            <a:r>
              <a:rPr lang="en-US" dirty="0"/>
              <a:t> u </a:t>
            </a:r>
            <a:r>
              <a:rPr lang="en-US" dirty="0" err="1"/>
              <a:t>skladu</a:t>
            </a:r>
            <a:r>
              <a:rPr lang="en-US" dirty="0"/>
              <a:t> s </a:t>
            </a:r>
            <a:r>
              <a:rPr lang="en-US" dirty="0" err="1"/>
              <a:t>tim</a:t>
            </a:r>
            <a:r>
              <a:rPr lang="en-US" dirty="0"/>
              <a:t>, s </a:t>
            </a:r>
            <a:r>
              <a:rPr lang="en-US" dirty="0" err="1"/>
              <a:t>odgovarajućim</a:t>
            </a:r>
            <a:r>
              <a:rPr lang="en-US" dirty="0"/>
              <a:t> </a:t>
            </a:r>
            <a:r>
              <a:rPr lang="en-US" dirty="0" err="1"/>
              <a:t>uvažavanjem</a:t>
            </a:r>
            <a:r>
              <a:rPr lang="en-US" dirty="0"/>
              <a:t> </a:t>
            </a:r>
            <a:r>
              <a:rPr lang="en-US" dirty="0" err="1"/>
              <a:t>stanovišta</a:t>
            </a:r>
            <a:r>
              <a:rPr lang="en-US" dirty="0"/>
              <a:t> </a:t>
            </a:r>
            <a:r>
              <a:rPr lang="en-US" dirty="0" err="1"/>
              <a:t>koje</a:t>
            </a:r>
            <a:r>
              <a:rPr lang="en-US" dirty="0"/>
              <a:t> je </a:t>
            </a:r>
            <a:r>
              <a:rPr lang="en-US" dirty="0" err="1"/>
              <a:t>dijete</a:t>
            </a:r>
            <a:r>
              <a:rPr lang="en-US" dirty="0"/>
              <a:t> </a:t>
            </a:r>
            <a:r>
              <a:rPr lang="en-US" dirty="0" err="1"/>
              <a:t>iskazalo</a:t>
            </a:r>
            <a:r>
              <a:rPr lang="en-US" dirty="0"/>
              <a:t>. </a:t>
            </a:r>
            <a:endParaRPr lang="bs-Latn-B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ln/>
        </p:spPr>
        <p:txBody>
          <a:bodyPr/>
          <a:lstStyle/>
          <a:p>
            <a:r>
              <a:rPr lang="hr-HR" i="1" dirty="0"/>
              <a:t>Principi EPP-a</a:t>
            </a:r>
            <a:endParaRPr lang="en-GB" i="1" dirty="0"/>
          </a:p>
        </p:txBody>
      </p:sp>
      <p:sp>
        <p:nvSpPr>
          <p:cNvPr id="41986" name="Rectangle 3"/>
          <p:cNvSpPr>
            <a:spLocks noGrp="1" noChangeArrowheads="1"/>
          </p:cNvSpPr>
          <p:nvPr>
            <p:ph type="body" idx="1"/>
          </p:nvPr>
        </p:nvSpPr>
        <p:spPr/>
        <p:txBody>
          <a:bodyPr/>
          <a:lstStyle/>
          <a:p>
            <a:endParaRPr lang="hr-HR" dirty="0"/>
          </a:p>
          <a:p>
            <a:r>
              <a:rPr lang="en-US" dirty="0" err="1"/>
              <a:t>Princip</a:t>
            </a:r>
            <a:r>
              <a:rPr lang="en-US" dirty="0"/>
              <a:t> 3:7 </a:t>
            </a:r>
            <a:r>
              <a:rPr lang="en-US" dirty="0" err="1"/>
              <a:t>Sukob</a:t>
            </a:r>
            <a:r>
              <a:rPr lang="en-US" dirty="0"/>
              <a:t> </a:t>
            </a:r>
            <a:r>
              <a:rPr lang="en-US" dirty="0" err="1"/>
              <a:t>interesa</a:t>
            </a:r>
            <a:endParaRPr lang="bs-Latn-BA" dirty="0"/>
          </a:p>
          <a:p>
            <a:r>
              <a:rPr lang="en-US" dirty="0" err="1"/>
              <a:t>Interes</a:t>
            </a:r>
            <a:r>
              <a:rPr lang="en-US" dirty="0"/>
              <a:t> </a:t>
            </a:r>
            <a:r>
              <a:rPr lang="en-US" dirty="0" err="1"/>
              <a:t>djeteta</a:t>
            </a:r>
            <a:r>
              <a:rPr lang="en-US" dirty="0"/>
              <a:t> </a:t>
            </a:r>
            <a:r>
              <a:rPr lang="en-US" dirty="0" err="1"/>
              <a:t>treba</a:t>
            </a:r>
            <a:r>
              <a:rPr lang="en-US" dirty="0"/>
              <a:t> </a:t>
            </a:r>
            <a:r>
              <a:rPr lang="en-US" dirty="0" err="1"/>
              <a:t>biti</a:t>
            </a:r>
            <a:r>
              <a:rPr lang="en-US" dirty="0"/>
              <a:t> </a:t>
            </a:r>
            <a:r>
              <a:rPr lang="en-US" dirty="0" err="1"/>
              <a:t>zaštićen</a:t>
            </a:r>
            <a:r>
              <a:rPr lang="en-US" dirty="0"/>
              <a:t> </a:t>
            </a:r>
            <a:r>
              <a:rPr lang="en-US" dirty="0" err="1"/>
              <a:t>kad</a:t>
            </a:r>
            <a:r>
              <a:rPr lang="en-US" dirty="0"/>
              <a:t> god </a:t>
            </a:r>
            <a:r>
              <a:rPr lang="en-US" dirty="0" err="1"/>
              <a:t>interesi</a:t>
            </a:r>
            <a:r>
              <a:rPr lang="en-US" dirty="0"/>
              <a:t> </a:t>
            </a:r>
            <a:r>
              <a:rPr lang="en-US" dirty="0" err="1"/>
              <a:t>djeteta</a:t>
            </a:r>
            <a:r>
              <a:rPr lang="en-US" dirty="0"/>
              <a:t> </a:t>
            </a:r>
            <a:r>
              <a:rPr lang="en-US" dirty="0" err="1"/>
              <a:t>dođu</a:t>
            </a:r>
            <a:r>
              <a:rPr lang="en-US" dirty="0"/>
              <a:t> u </a:t>
            </a:r>
            <a:r>
              <a:rPr lang="en-US" dirty="0" err="1"/>
              <a:t>sukob</a:t>
            </a:r>
            <a:r>
              <a:rPr lang="en-US" dirty="0"/>
              <a:t> </a:t>
            </a:r>
            <a:r>
              <a:rPr lang="en-US" dirty="0" err="1"/>
              <a:t>sa</a:t>
            </a:r>
            <a:r>
              <a:rPr lang="en-US" dirty="0"/>
              <a:t> </a:t>
            </a:r>
            <a:r>
              <a:rPr lang="en-US" dirty="0" err="1"/>
              <a:t>interesima</a:t>
            </a:r>
            <a:r>
              <a:rPr lang="en-US" dirty="0"/>
              <a:t> </a:t>
            </a:r>
            <a:r>
              <a:rPr lang="en-US" dirty="0" err="1"/>
              <a:t>nosioca</a:t>
            </a:r>
            <a:r>
              <a:rPr lang="en-US" dirty="0"/>
              <a:t> </a:t>
            </a:r>
            <a:r>
              <a:rPr lang="en-US" dirty="0" err="1"/>
              <a:t>roditeljskih</a:t>
            </a:r>
            <a:r>
              <a:rPr lang="en-US" dirty="0"/>
              <a:t> </a:t>
            </a:r>
            <a:r>
              <a:rPr lang="en-US" dirty="0" err="1"/>
              <a:t>odgovornosti</a:t>
            </a:r>
            <a:endParaRPr lang="hr-HR" dirty="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Najbolji interes djeteta (član 3. KPD)</a:t>
            </a:r>
          </a:p>
        </p:txBody>
      </p:sp>
      <p:sp>
        <p:nvSpPr>
          <p:cNvPr id="3" name="Content Placeholder 2"/>
          <p:cNvSpPr>
            <a:spLocks noGrp="1"/>
          </p:cNvSpPr>
          <p:nvPr>
            <p:ph idx="1"/>
          </p:nvPr>
        </p:nvSpPr>
        <p:spPr/>
        <p:txBody>
          <a:bodyPr/>
          <a:lstStyle/>
          <a:p>
            <a:endParaRPr lang="bs-Latn-BA" dirty="0"/>
          </a:p>
          <a:p>
            <a:r>
              <a:rPr lang="hr-HR" i="1" dirty="0"/>
              <a:t>U svim akcijama u vezi s djecom, bez obzira da li ih poduzimaju javne ili privatne, društvene, dobrotvorne institucije, sudovi, upravne vlasti ili zakonska tijela, najbolji interesi djeteta bit će od prvenstvenog značaja</a:t>
            </a:r>
            <a:endParaRPr lang="bs-Latn-BA" dirty="0"/>
          </a:p>
          <a:p>
            <a:r>
              <a:rPr lang="bs-Latn-BA" dirty="0"/>
              <a:t>“Dovesti dijete na prag zrelog doba sa maksimumom prilika za formiranje i traženje životnih ciljeva koji se, što je moguće više, manifestiraju kao vlastiti izbor”. John Eekelaar </a:t>
            </a:r>
          </a:p>
          <a:p>
            <a:endParaRPr lang="bs-Latn-B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Preporuke</a:t>
            </a:r>
          </a:p>
        </p:txBody>
      </p:sp>
      <p:sp>
        <p:nvSpPr>
          <p:cNvPr id="3" name="Content Placeholder 2"/>
          <p:cNvSpPr>
            <a:spLocks noGrp="1"/>
          </p:cNvSpPr>
          <p:nvPr>
            <p:ph idx="1"/>
          </p:nvPr>
        </p:nvSpPr>
        <p:spPr/>
        <p:txBody>
          <a:bodyPr/>
          <a:lstStyle/>
          <a:p>
            <a:r>
              <a:rPr lang="bs-Latn-BA" dirty="0" err="1"/>
              <a:t>U</a:t>
            </a:r>
            <a:r>
              <a:rPr lang="en-US" dirty="0" err="1"/>
              <a:t>svajanje</a:t>
            </a:r>
            <a:r>
              <a:rPr lang="en-US" dirty="0"/>
              <a:t> </a:t>
            </a:r>
            <a:r>
              <a:rPr lang="en-US" dirty="0" err="1"/>
              <a:t>svakog</a:t>
            </a:r>
            <a:r>
              <a:rPr lang="en-US" dirty="0"/>
              <a:t> </a:t>
            </a:r>
            <a:r>
              <a:rPr lang="en-US" dirty="0" err="1"/>
              <a:t>zakona</a:t>
            </a:r>
            <a:r>
              <a:rPr lang="en-US" dirty="0"/>
              <a:t> </a:t>
            </a:r>
            <a:r>
              <a:rPr lang="en-US" dirty="0" err="1"/>
              <a:t>ili</a:t>
            </a:r>
            <a:r>
              <a:rPr lang="en-US" dirty="0"/>
              <a:t> regulative </a:t>
            </a:r>
            <a:r>
              <a:rPr lang="en-US" dirty="0" err="1"/>
              <a:t>koji</a:t>
            </a:r>
            <a:r>
              <a:rPr lang="en-US" dirty="0"/>
              <a:t> se </a:t>
            </a:r>
            <a:r>
              <a:rPr lang="en-US" dirty="0" err="1"/>
              <a:t>odnose</a:t>
            </a:r>
            <a:r>
              <a:rPr lang="en-US" dirty="0"/>
              <a:t> </a:t>
            </a:r>
            <a:r>
              <a:rPr lang="en-US" dirty="0" err="1"/>
              <a:t>i</a:t>
            </a:r>
            <a:r>
              <a:rPr lang="en-US" dirty="0"/>
              <a:t> </a:t>
            </a:r>
            <a:r>
              <a:rPr lang="en-US" dirty="0" err="1"/>
              <a:t>na</a:t>
            </a:r>
            <a:r>
              <a:rPr lang="en-US" dirty="0"/>
              <a:t> </a:t>
            </a:r>
            <a:r>
              <a:rPr lang="en-US" dirty="0" err="1"/>
              <a:t>djecu</a:t>
            </a:r>
            <a:r>
              <a:rPr lang="en-US" dirty="0"/>
              <a:t>, </a:t>
            </a:r>
            <a:r>
              <a:rPr lang="en-US" dirty="0" err="1"/>
              <a:t>moraju</a:t>
            </a:r>
            <a:r>
              <a:rPr lang="en-US" dirty="0"/>
              <a:t> </a:t>
            </a:r>
            <a:r>
              <a:rPr lang="en-US" dirty="0" err="1"/>
              <a:t>biti</a:t>
            </a:r>
            <a:r>
              <a:rPr lang="en-US" dirty="0"/>
              <a:t> </a:t>
            </a:r>
            <a:r>
              <a:rPr lang="en-US" dirty="0" err="1"/>
              <a:t>rukovođeni</a:t>
            </a:r>
            <a:r>
              <a:rPr lang="en-US" dirty="0"/>
              <a:t> </a:t>
            </a:r>
            <a:r>
              <a:rPr lang="en-US" dirty="0" err="1"/>
              <a:t>najboljim</a:t>
            </a:r>
            <a:r>
              <a:rPr lang="en-US" dirty="0"/>
              <a:t> </a:t>
            </a:r>
            <a:r>
              <a:rPr lang="en-US" dirty="0" err="1"/>
              <a:t>interesima</a:t>
            </a:r>
            <a:r>
              <a:rPr lang="en-US" dirty="0"/>
              <a:t> </a:t>
            </a:r>
            <a:r>
              <a:rPr lang="en-US" dirty="0" err="1"/>
              <a:t>djeteta</a:t>
            </a:r>
            <a:r>
              <a:rPr lang="en-US" dirty="0"/>
              <a:t>. </a:t>
            </a:r>
            <a:endParaRPr lang="bs-Latn-BA" dirty="0"/>
          </a:p>
          <a:p>
            <a:r>
              <a:rPr lang="en-US" dirty="0" err="1"/>
              <a:t>Pravo</a:t>
            </a:r>
            <a:r>
              <a:rPr lang="en-US" dirty="0"/>
              <a:t> </a:t>
            </a:r>
            <a:r>
              <a:rPr lang="en-US" dirty="0" err="1"/>
              <a:t>djeteta</a:t>
            </a:r>
            <a:r>
              <a:rPr lang="en-US" dirty="0"/>
              <a:t> </a:t>
            </a:r>
            <a:r>
              <a:rPr lang="en-US" dirty="0" err="1"/>
              <a:t>da</a:t>
            </a:r>
            <a:r>
              <a:rPr lang="en-US" dirty="0"/>
              <a:t> se </a:t>
            </a:r>
            <a:r>
              <a:rPr lang="en-US" dirty="0" err="1"/>
              <a:t>njegovi</a:t>
            </a:r>
            <a:r>
              <a:rPr lang="en-US" dirty="0"/>
              <a:t> </a:t>
            </a:r>
            <a:r>
              <a:rPr lang="en-US" dirty="0" err="1"/>
              <a:t>najbolji</a:t>
            </a:r>
            <a:r>
              <a:rPr lang="en-US" dirty="0"/>
              <a:t> </a:t>
            </a:r>
            <a:r>
              <a:rPr lang="en-US" dirty="0" err="1"/>
              <a:t>interesi</a:t>
            </a:r>
            <a:r>
              <a:rPr lang="en-US" dirty="0"/>
              <a:t> </a:t>
            </a:r>
            <a:r>
              <a:rPr lang="en-US" dirty="0" err="1"/>
              <a:t>procijene</a:t>
            </a:r>
            <a:r>
              <a:rPr lang="en-US" dirty="0"/>
              <a:t> </a:t>
            </a:r>
            <a:r>
              <a:rPr lang="en-US" dirty="0" err="1"/>
              <a:t>i</a:t>
            </a:r>
            <a:r>
              <a:rPr lang="en-US" dirty="0"/>
              <a:t> </a:t>
            </a:r>
            <a:r>
              <a:rPr lang="en-US" dirty="0" err="1"/>
              <a:t>primarno</a:t>
            </a:r>
            <a:r>
              <a:rPr lang="en-US" dirty="0"/>
              <a:t> </a:t>
            </a:r>
            <a:r>
              <a:rPr lang="en-US" dirty="0" err="1"/>
              <a:t>razmotre</a:t>
            </a:r>
            <a:r>
              <a:rPr lang="en-US" dirty="0"/>
              <a:t> </a:t>
            </a:r>
            <a:r>
              <a:rPr lang="en-US" dirty="0" err="1"/>
              <a:t>treba</a:t>
            </a:r>
            <a:r>
              <a:rPr lang="en-US" dirty="0"/>
              <a:t> </a:t>
            </a:r>
            <a:r>
              <a:rPr lang="en-US" dirty="0" err="1"/>
              <a:t>izričito</a:t>
            </a:r>
            <a:r>
              <a:rPr lang="en-US" dirty="0"/>
              <a:t> </a:t>
            </a:r>
            <a:r>
              <a:rPr lang="en-US" dirty="0" err="1"/>
              <a:t>uključiti</a:t>
            </a:r>
            <a:r>
              <a:rPr lang="en-US" dirty="0"/>
              <a:t> u </a:t>
            </a:r>
            <a:r>
              <a:rPr lang="en-US" dirty="0" err="1"/>
              <a:t>sve</a:t>
            </a:r>
            <a:r>
              <a:rPr lang="en-US" dirty="0"/>
              <a:t> </a:t>
            </a:r>
            <a:r>
              <a:rPr lang="en-US" dirty="0" err="1"/>
              <a:t>relevantne</a:t>
            </a:r>
            <a:r>
              <a:rPr lang="en-US" dirty="0"/>
              <a:t> </a:t>
            </a:r>
            <a:r>
              <a:rPr lang="en-US" dirty="0" err="1"/>
              <a:t>zakone</a:t>
            </a:r>
            <a:r>
              <a:rPr lang="en-US" dirty="0"/>
              <a:t>, a ne </a:t>
            </a:r>
            <a:r>
              <a:rPr lang="en-US" dirty="0" err="1"/>
              <a:t>samo</a:t>
            </a:r>
            <a:r>
              <a:rPr lang="en-US" dirty="0"/>
              <a:t> </a:t>
            </a:r>
            <a:r>
              <a:rPr lang="en-US" dirty="0" err="1"/>
              <a:t>zakone</a:t>
            </a:r>
            <a:r>
              <a:rPr lang="en-US" dirty="0"/>
              <a:t> </a:t>
            </a:r>
            <a:r>
              <a:rPr lang="en-US" dirty="0" err="1"/>
              <a:t>koji</a:t>
            </a:r>
            <a:r>
              <a:rPr lang="en-US" dirty="0"/>
              <a:t> se </a:t>
            </a:r>
            <a:r>
              <a:rPr lang="en-US" dirty="0" err="1"/>
              <a:t>odnose</a:t>
            </a:r>
            <a:r>
              <a:rPr lang="en-US" dirty="0"/>
              <a:t> </a:t>
            </a:r>
            <a:r>
              <a:rPr lang="en-US" dirty="0" err="1"/>
              <a:t>isključivo</a:t>
            </a:r>
            <a:r>
              <a:rPr lang="en-US" dirty="0"/>
              <a:t> </a:t>
            </a:r>
            <a:r>
              <a:rPr lang="en-US" dirty="0" err="1"/>
              <a:t>na</a:t>
            </a:r>
            <a:r>
              <a:rPr lang="en-US" dirty="0"/>
              <a:t> </a:t>
            </a:r>
            <a:r>
              <a:rPr lang="en-US" dirty="0" err="1"/>
              <a:t>djecu</a:t>
            </a:r>
            <a:r>
              <a:rPr lang="en-US" dirty="0"/>
              <a:t>. </a:t>
            </a:r>
            <a:endParaRPr lang="bs-Latn-BA" dirty="0"/>
          </a:p>
          <a:p>
            <a:r>
              <a:rPr lang="en-US" dirty="0"/>
              <a:t>Ova </a:t>
            </a:r>
            <a:r>
              <a:rPr lang="en-US" dirty="0" err="1"/>
              <a:t>obaveza</a:t>
            </a:r>
            <a:r>
              <a:rPr lang="en-US" dirty="0"/>
              <a:t> </a:t>
            </a:r>
            <a:r>
              <a:rPr lang="en-US" dirty="0" err="1"/>
              <a:t>obuhvaća</a:t>
            </a:r>
            <a:r>
              <a:rPr lang="en-US" dirty="0"/>
              <a:t> </a:t>
            </a:r>
            <a:r>
              <a:rPr lang="en-US" dirty="0" err="1"/>
              <a:t>i</a:t>
            </a:r>
            <a:r>
              <a:rPr lang="en-US" dirty="0"/>
              <a:t> </a:t>
            </a:r>
            <a:r>
              <a:rPr lang="en-US" dirty="0" err="1"/>
              <a:t>odobravanje</a:t>
            </a:r>
            <a:r>
              <a:rPr lang="en-US" dirty="0"/>
              <a:t> </a:t>
            </a:r>
            <a:r>
              <a:rPr lang="en-US" dirty="0" err="1"/>
              <a:t>budžeta</a:t>
            </a:r>
            <a:r>
              <a:rPr lang="en-US" dirty="0"/>
              <a:t>, </a:t>
            </a:r>
            <a:r>
              <a:rPr lang="en-US" dirty="0" err="1"/>
              <a:t>za</a:t>
            </a:r>
            <a:r>
              <a:rPr lang="en-US" dirty="0"/>
              <a:t> </a:t>
            </a:r>
            <a:r>
              <a:rPr lang="en-US" dirty="0" err="1"/>
              <a:t>čiju</a:t>
            </a:r>
            <a:r>
              <a:rPr lang="en-US" dirty="0"/>
              <a:t> je </a:t>
            </a:r>
            <a:r>
              <a:rPr lang="en-US" dirty="0" err="1"/>
              <a:t>pripremu</a:t>
            </a:r>
            <a:r>
              <a:rPr lang="en-US" dirty="0"/>
              <a:t> </a:t>
            </a:r>
            <a:r>
              <a:rPr lang="en-US" dirty="0" err="1"/>
              <a:t>i</a:t>
            </a:r>
            <a:r>
              <a:rPr lang="en-US" dirty="0"/>
              <a:t> </a:t>
            </a:r>
            <a:r>
              <a:rPr lang="en-US" dirty="0" err="1"/>
              <a:t>izradu</a:t>
            </a:r>
            <a:r>
              <a:rPr lang="en-US" dirty="0"/>
              <a:t> </a:t>
            </a:r>
            <a:r>
              <a:rPr lang="en-US" dirty="0" err="1"/>
              <a:t>potrebno</a:t>
            </a:r>
            <a:r>
              <a:rPr lang="en-US" dirty="0"/>
              <a:t> </a:t>
            </a:r>
            <a:r>
              <a:rPr lang="en-US" dirty="0" err="1"/>
              <a:t>primijeniti</a:t>
            </a:r>
            <a:r>
              <a:rPr lang="en-US" dirty="0"/>
              <a:t> </a:t>
            </a:r>
            <a:r>
              <a:rPr lang="en-US" dirty="0" err="1"/>
              <a:t>perspektivu</a:t>
            </a:r>
            <a:r>
              <a:rPr lang="en-US" dirty="0"/>
              <a:t> </a:t>
            </a:r>
            <a:r>
              <a:rPr lang="en-US" dirty="0" err="1"/>
              <a:t>najboljih</a:t>
            </a:r>
            <a:r>
              <a:rPr lang="en-US" dirty="0"/>
              <a:t> </a:t>
            </a:r>
            <a:r>
              <a:rPr lang="en-US" dirty="0" err="1"/>
              <a:t>interesa</a:t>
            </a:r>
            <a:r>
              <a:rPr lang="en-US" dirty="0"/>
              <a:t> </a:t>
            </a:r>
            <a:r>
              <a:rPr lang="en-US" dirty="0" err="1"/>
              <a:t>djeteta</a:t>
            </a:r>
            <a:r>
              <a:rPr lang="en-US" dirty="0"/>
              <a:t> </a:t>
            </a:r>
            <a:r>
              <a:rPr lang="en-US" dirty="0" err="1"/>
              <a:t>kako</a:t>
            </a:r>
            <a:r>
              <a:rPr lang="en-US" dirty="0"/>
              <a:t> bi </a:t>
            </a:r>
            <a:r>
              <a:rPr lang="en-US" dirty="0" err="1"/>
              <a:t>budžeti</a:t>
            </a:r>
            <a:r>
              <a:rPr lang="en-US" dirty="0"/>
              <a:t> </a:t>
            </a:r>
            <a:r>
              <a:rPr lang="en-US" dirty="0" err="1"/>
              <a:t>uvažavali</a:t>
            </a:r>
            <a:r>
              <a:rPr lang="en-US" dirty="0"/>
              <a:t> </a:t>
            </a:r>
            <a:r>
              <a:rPr lang="en-US" dirty="0" err="1"/>
              <a:t>prava</a:t>
            </a:r>
            <a:r>
              <a:rPr lang="en-US" dirty="0"/>
              <a:t> </a:t>
            </a:r>
            <a:r>
              <a:rPr lang="en-US" dirty="0" err="1"/>
              <a:t>djece</a:t>
            </a:r>
            <a:r>
              <a:rPr lang="en-US" dirty="0"/>
              <a:t>. </a:t>
            </a:r>
            <a:endParaRPr lang="bs-Latn-B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Umjesto zaključka</a:t>
            </a:r>
          </a:p>
        </p:txBody>
      </p:sp>
      <p:sp>
        <p:nvSpPr>
          <p:cNvPr id="3" name="Content Placeholder 2"/>
          <p:cNvSpPr>
            <a:spLocks noGrp="1"/>
          </p:cNvSpPr>
          <p:nvPr>
            <p:ph idx="1"/>
          </p:nvPr>
        </p:nvSpPr>
        <p:spPr/>
        <p:txBody>
          <a:bodyPr/>
          <a:lstStyle/>
          <a:p>
            <a:pPr>
              <a:buNone/>
            </a:pPr>
            <a:r>
              <a:rPr lang="en-US" dirty="0"/>
              <a:t> </a:t>
            </a:r>
            <a:endParaRPr lang="bs-Latn-BA" dirty="0"/>
          </a:p>
          <a:p>
            <a:r>
              <a:rPr lang="bs-Latn-BA" dirty="0"/>
              <a:t>E</a:t>
            </a:r>
            <a:r>
              <a:rPr lang="en-US" dirty="0" err="1"/>
              <a:t>motivna</a:t>
            </a:r>
            <a:r>
              <a:rPr lang="en-US" dirty="0"/>
              <a:t> </a:t>
            </a:r>
            <a:r>
              <a:rPr lang="en-US" dirty="0" err="1"/>
              <a:t>dimenzija</a:t>
            </a:r>
            <a:r>
              <a:rPr lang="en-US" dirty="0"/>
              <a:t> </a:t>
            </a:r>
            <a:r>
              <a:rPr lang="en-US" dirty="0" err="1"/>
              <a:t>staranja</a:t>
            </a:r>
            <a:r>
              <a:rPr lang="en-US" dirty="0"/>
              <a:t> je </a:t>
            </a:r>
            <a:r>
              <a:rPr lang="en-US" dirty="0" err="1"/>
              <a:t>osnovna</a:t>
            </a:r>
            <a:r>
              <a:rPr lang="en-US" dirty="0"/>
              <a:t> </a:t>
            </a:r>
            <a:r>
              <a:rPr lang="en-US" dirty="0" err="1"/>
              <a:t>potreba</a:t>
            </a:r>
            <a:r>
              <a:rPr lang="en-US" dirty="0"/>
              <a:t> </a:t>
            </a:r>
            <a:r>
              <a:rPr lang="en-US" dirty="0" err="1"/>
              <a:t>djece</a:t>
            </a:r>
            <a:r>
              <a:rPr lang="bs-Latn-BA" dirty="0"/>
              <a:t> i njihov najbolji interes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a:ln/>
        </p:spPr>
        <p:txBody>
          <a:bodyPr/>
          <a:lstStyle/>
          <a:p>
            <a:r>
              <a:rPr lang="hr-HR" sz="2600"/>
              <a:t>Najbolji interes djeteta – teorijska promišljanja</a:t>
            </a:r>
            <a:endParaRPr lang="en-GB" sz="2600"/>
          </a:p>
        </p:txBody>
      </p:sp>
      <p:sp>
        <p:nvSpPr>
          <p:cNvPr id="15362" name="Rectangle 3"/>
          <p:cNvSpPr>
            <a:spLocks noGrp="1" noChangeArrowheads="1"/>
          </p:cNvSpPr>
          <p:nvPr>
            <p:ph type="body" idx="1"/>
          </p:nvPr>
        </p:nvSpPr>
        <p:spPr/>
        <p:txBody>
          <a:bodyPr/>
          <a:lstStyle/>
          <a:p>
            <a:pPr>
              <a:buFont typeface="Wingdings" pitchFamily="2" charset="2"/>
              <a:buNone/>
            </a:pPr>
            <a:r>
              <a:rPr lang="hr-HR" dirty="0"/>
              <a:t>“Odlučivanje šta je najbolje za dijete povlači pitanje o svrsi i vrijednosti života po sebi” (Monkin, 1975,)?</a:t>
            </a:r>
          </a:p>
          <a:p>
            <a:pPr>
              <a:buFont typeface="Wingdings" pitchFamily="2" charset="2"/>
              <a:buNone/>
            </a:pPr>
            <a:r>
              <a:rPr lang="hr-HR" dirty="0"/>
              <a:t>“Širok spektar faktora – genetika, finansije obrazovanje” (Michael King i Piper) individualistička ideologija</a:t>
            </a:r>
          </a:p>
          <a:p>
            <a:pPr>
              <a:buFont typeface="Wingdings" pitchFamily="2" charset="2"/>
              <a:buNone/>
            </a:pPr>
            <a:r>
              <a:rPr lang="hr-HR" dirty="0"/>
              <a:t>“Alibi za dominantnu ideologiju, alibi za samovolju, alibi za porodicu” (Thery)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3282" name="Rectangle 2"/>
          <p:cNvSpPr>
            <a:spLocks noGrp="1" noChangeArrowheads="1"/>
          </p:cNvSpPr>
          <p:nvPr>
            <p:ph type="title"/>
          </p:nvPr>
        </p:nvSpPr>
        <p:spPr/>
        <p:txBody>
          <a:bodyPr/>
          <a:lstStyle/>
          <a:p>
            <a:r>
              <a:rPr lang="bs-Latn-BA" sz="2400">
                <a:latin typeface="Arial" pitchFamily="34" charset="0"/>
              </a:rPr>
              <a:t>Najbolji interes djeteta?</a:t>
            </a:r>
          </a:p>
        </p:txBody>
      </p:sp>
      <p:sp>
        <p:nvSpPr>
          <p:cNvPr id="353283" name="Rectangle 3"/>
          <p:cNvSpPr>
            <a:spLocks noGrp="1" noChangeArrowheads="1"/>
          </p:cNvSpPr>
          <p:nvPr>
            <p:ph type="body" idx="1"/>
          </p:nvPr>
        </p:nvSpPr>
        <p:spPr/>
        <p:txBody>
          <a:bodyPr/>
          <a:lstStyle/>
          <a:p>
            <a:pPr algn="just"/>
            <a:r>
              <a:rPr lang="bs-Latn-BA" dirty="0"/>
              <a:t>Cilj prema kojem vodi razvoj djeteta u vremenu djetinjstva jest postizanje tjelesnih i mentalnih sposobnosi s kojim prestaje djetinjstvo i započinje zrelost</a:t>
            </a:r>
          </a:p>
          <a:p>
            <a:pPr algn="just"/>
            <a:r>
              <a:rPr lang="bs-Latn-BA" dirty="0"/>
              <a:t>Planiranje razvoja djeteta – odgovoran član društva</a:t>
            </a:r>
          </a:p>
          <a:p>
            <a:pPr algn="just"/>
            <a:r>
              <a:rPr lang="bs-Latn-BA" dirty="0"/>
              <a:t>Unapređenje sposobnosti djeteta </a:t>
            </a:r>
          </a:p>
          <a:p>
            <a:pPr algn="just"/>
            <a:r>
              <a:rPr lang="bs-Latn-BA" dirty="0"/>
              <a:t>Kreiranje pretpostavki za bivanjem odgovornim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NID – koncept koji sadrži tri komponente</a:t>
            </a:r>
          </a:p>
        </p:txBody>
      </p:sp>
      <p:sp>
        <p:nvSpPr>
          <p:cNvPr id="3" name="Content Placeholder 2"/>
          <p:cNvSpPr>
            <a:spLocks noGrp="1"/>
          </p:cNvSpPr>
          <p:nvPr>
            <p:ph idx="1"/>
          </p:nvPr>
        </p:nvSpPr>
        <p:spPr/>
        <p:txBody>
          <a:bodyPr/>
          <a:lstStyle/>
          <a:p>
            <a:r>
              <a:rPr lang="en-US" dirty="0" err="1"/>
              <a:t>Osnovno</a:t>
            </a:r>
            <a:r>
              <a:rPr lang="en-US" dirty="0"/>
              <a:t> </a:t>
            </a:r>
            <a:r>
              <a:rPr lang="en-US" dirty="0" err="1"/>
              <a:t>pravo</a:t>
            </a:r>
            <a:r>
              <a:rPr lang="en-US" dirty="0"/>
              <a:t>: </a:t>
            </a:r>
            <a:r>
              <a:rPr lang="en-US" dirty="0" err="1"/>
              <a:t>Pravo</a:t>
            </a:r>
            <a:r>
              <a:rPr lang="en-US" dirty="0"/>
              <a:t> </a:t>
            </a:r>
            <a:r>
              <a:rPr lang="en-US" dirty="0" err="1"/>
              <a:t>djeteta</a:t>
            </a:r>
            <a:r>
              <a:rPr lang="en-US" dirty="0"/>
              <a:t> </a:t>
            </a:r>
            <a:r>
              <a:rPr lang="en-US" dirty="0" err="1"/>
              <a:t>na</a:t>
            </a:r>
            <a:r>
              <a:rPr lang="en-US" dirty="0"/>
              <a:t> </a:t>
            </a:r>
            <a:r>
              <a:rPr lang="en-US" dirty="0" err="1"/>
              <a:t>procjenu</a:t>
            </a:r>
            <a:r>
              <a:rPr lang="en-US" dirty="0"/>
              <a:t> </a:t>
            </a:r>
            <a:r>
              <a:rPr lang="en-US" dirty="0" err="1"/>
              <a:t>i</a:t>
            </a:r>
            <a:r>
              <a:rPr lang="en-US" dirty="0"/>
              <a:t> </a:t>
            </a:r>
            <a:r>
              <a:rPr lang="en-US" dirty="0" err="1"/>
              <a:t>prvenstveno</a:t>
            </a:r>
            <a:r>
              <a:rPr lang="en-US" dirty="0"/>
              <a:t> </a:t>
            </a:r>
            <a:r>
              <a:rPr lang="en-US" dirty="0" err="1"/>
              <a:t>razmatranje</a:t>
            </a:r>
            <a:r>
              <a:rPr lang="en-US" dirty="0"/>
              <a:t> </a:t>
            </a:r>
            <a:r>
              <a:rPr lang="en-US" dirty="0" err="1"/>
              <a:t>njegovih</a:t>
            </a:r>
            <a:r>
              <a:rPr lang="en-US" dirty="0"/>
              <a:t> </a:t>
            </a:r>
            <a:r>
              <a:rPr lang="en-US" dirty="0" err="1"/>
              <a:t>najboljih</a:t>
            </a:r>
            <a:r>
              <a:rPr lang="en-US" dirty="0"/>
              <a:t> </a:t>
            </a:r>
            <a:r>
              <a:rPr lang="en-US" dirty="0" err="1"/>
              <a:t>interesa</a:t>
            </a:r>
            <a:r>
              <a:rPr lang="en-US" dirty="0"/>
              <a:t> </a:t>
            </a:r>
            <a:r>
              <a:rPr lang="en-US" dirty="0" err="1"/>
              <a:t>ukoliko</a:t>
            </a:r>
            <a:r>
              <a:rPr lang="en-US" dirty="0"/>
              <a:t> se </a:t>
            </a:r>
            <a:r>
              <a:rPr lang="en-US" dirty="0" err="1"/>
              <a:t>razmatraju</a:t>
            </a:r>
            <a:r>
              <a:rPr lang="en-US" dirty="0"/>
              <a:t> </a:t>
            </a:r>
            <a:r>
              <a:rPr lang="en-US" dirty="0" err="1"/>
              <a:t>različiti</a:t>
            </a:r>
            <a:r>
              <a:rPr lang="en-US" dirty="0"/>
              <a:t> </a:t>
            </a:r>
            <a:r>
              <a:rPr lang="en-US" dirty="0" err="1"/>
              <a:t>interesi</a:t>
            </a:r>
            <a:r>
              <a:rPr lang="en-US" dirty="0"/>
              <a:t> </a:t>
            </a:r>
            <a:r>
              <a:rPr lang="en-US" dirty="0" err="1"/>
              <a:t>kako</a:t>
            </a:r>
            <a:r>
              <a:rPr lang="en-US" dirty="0"/>
              <a:t> bi se </a:t>
            </a:r>
            <a:r>
              <a:rPr lang="en-US" dirty="0" err="1"/>
              <a:t>donijela</a:t>
            </a:r>
            <a:r>
              <a:rPr lang="en-US" dirty="0"/>
              <a:t> </a:t>
            </a:r>
            <a:r>
              <a:rPr lang="en-US" dirty="0" err="1"/>
              <a:t>odluka</a:t>
            </a:r>
            <a:r>
              <a:rPr lang="en-US" dirty="0"/>
              <a:t> o </a:t>
            </a:r>
            <a:r>
              <a:rPr lang="en-US" dirty="0" err="1"/>
              <a:t>danom</a:t>
            </a:r>
            <a:r>
              <a:rPr lang="en-US" dirty="0"/>
              <a:t> </a:t>
            </a:r>
            <a:r>
              <a:rPr lang="en-US" dirty="0" err="1"/>
              <a:t>pitanju</a:t>
            </a:r>
            <a:r>
              <a:rPr lang="en-US" dirty="0"/>
              <a:t> </a:t>
            </a:r>
            <a:r>
              <a:rPr lang="en-US" dirty="0" err="1"/>
              <a:t>i</a:t>
            </a:r>
            <a:r>
              <a:rPr lang="en-US" dirty="0"/>
              <a:t> </a:t>
            </a:r>
            <a:r>
              <a:rPr lang="en-US" dirty="0" err="1"/>
              <a:t>garancija</a:t>
            </a:r>
            <a:r>
              <a:rPr lang="en-US" dirty="0"/>
              <a:t> </a:t>
            </a:r>
            <a:r>
              <a:rPr lang="en-US" dirty="0" err="1"/>
              <a:t>da</a:t>
            </a:r>
            <a:r>
              <a:rPr lang="en-US" dirty="0"/>
              <a:t> </a:t>
            </a:r>
            <a:r>
              <a:rPr lang="en-US" dirty="0" err="1"/>
              <a:t>će</a:t>
            </a:r>
            <a:r>
              <a:rPr lang="en-US" dirty="0"/>
              <a:t> </a:t>
            </a:r>
            <a:r>
              <a:rPr lang="en-US" dirty="0" err="1"/>
              <a:t>ovo</a:t>
            </a:r>
            <a:r>
              <a:rPr lang="en-US" dirty="0"/>
              <a:t> </a:t>
            </a:r>
            <a:r>
              <a:rPr lang="en-US" dirty="0" err="1"/>
              <a:t>pravo</a:t>
            </a:r>
            <a:r>
              <a:rPr lang="en-US" dirty="0"/>
              <a:t> </a:t>
            </a:r>
            <a:r>
              <a:rPr lang="en-US" dirty="0" err="1"/>
              <a:t>biti</a:t>
            </a:r>
            <a:r>
              <a:rPr lang="en-US" dirty="0"/>
              <a:t> </a:t>
            </a:r>
            <a:r>
              <a:rPr lang="en-US" dirty="0" err="1"/>
              <a:t>ispoštovano</a:t>
            </a:r>
            <a:r>
              <a:rPr lang="en-US" dirty="0"/>
              <a:t> </a:t>
            </a:r>
            <a:r>
              <a:rPr lang="en-US" dirty="0" err="1"/>
              <a:t>uvijek</a:t>
            </a:r>
            <a:r>
              <a:rPr lang="en-US" dirty="0"/>
              <a:t> </a:t>
            </a:r>
            <a:r>
              <a:rPr lang="en-US" dirty="0" err="1"/>
              <a:t>kada</a:t>
            </a:r>
            <a:r>
              <a:rPr lang="en-US" dirty="0"/>
              <a:t> se </a:t>
            </a:r>
            <a:r>
              <a:rPr lang="en-US" dirty="0" err="1"/>
              <a:t>odlučuje</a:t>
            </a:r>
            <a:r>
              <a:rPr lang="en-US" dirty="0"/>
              <a:t> o </a:t>
            </a:r>
            <a:r>
              <a:rPr lang="en-US" dirty="0" err="1"/>
              <a:t>djetetu</a:t>
            </a:r>
            <a:r>
              <a:rPr lang="bs-Latn-BA" dirty="0"/>
              <a:t>.</a:t>
            </a:r>
          </a:p>
          <a:p>
            <a:r>
              <a:rPr lang="en-US" dirty="0" err="1"/>
              <a:t>Član</a:t>
            </a:r>
            <a:r>
              <a:rPr lang="en-US" dirty="0"/>
              <a:t> 3. </a:t>
            </a:r>
            <a:r>
              <a:rPr lang="en-US" dirty="0" err="1"/>
              <a:t>stav</a:t>
            </a:r>
            <a:r>
              <a:rPr lang="en-US" dirty="0"/>
              <a:t> 1. </a:t>
            </a:r>
            <a:r>
              <a:rPr lang="en-US" dirty="0" err="1"/>
              <a:t>propisuje</a:t>
            </a:r>
            <a:r>
              <a:rPr lang="en-US" dirty="0"/>
              <a:t> </a:t>
            </a:r>
            <a:r>
              <a:rPr lang="en-US" dirty="0" err="1"/>
              <a:t>nespornu</a:t>
            </a:r>
            <a:r>
              <a:rPr lang="en-US" dirty="0"/>
              <a:t> </a:t>
            </a:r>
            <a:r>
              <a:rPr lang="en-US" dirty="0" err="1"/>
              <a:t>obavezu</a:t>
            </a:r>
            <a:r>
              <a:rPr lang="en-US" dirty="0"/>
              <a:t> </a:t>
            </a:r>
            <a:r>
              <a:rPr lang="en-US" dirty="0" err="1"/>
              <a:t>država</a:t>
            </a:r>
            <a:r>
              <a:rPr lang="en-US" dirty="0"/>
              <a:t>, </a:t>
            </a:r>
            <a:r>
              <a:rPr lang="en-US" dirty="0" err="1"/>
              <a:t>direktno</a:t>
            </a:r>
            <a:r>
              <a:rPr lang="en-US" dirty="0"/>
              <a:t> je </a:t>
            </a:r>
            <a:r>
              <a:rPr lang="en-US" dirty="0" err="1"/>
              <a:t>primjenjiv</a:t>
            </a:r>
            <a:r>
              <a:rPr lang="en-US" dirty="0"/>
              <a:t> (</a:t>
            </a:r>
            <a:r>
              <a:rPr lang="en-US" dirty="0" err="1"/>
              <a:t>samoprovodiv</a:t>
            </a:r>
            <a:r>
              <a:rPr lang="en-US" dirty="0"/>
              <a:t>) </a:t>
            </a:r>
            <a:r>
              <a:rPr lang="en-US" dirty="0" err="1"/>
              <a:t>i</a:t>
            </a:r>
            <a:r>
              <a:rPr lang="en-US" dirty="0"/>
              <a:t> </a:t>
            </a:r>
            <a:r>
              <a:rPr lang="en-US" dirty="0" err="1"/>
              <a:t>na</a:t>
            </a:r>
            <a:r>
              <a:rPr lang="en-US" dirty="0"/>
              <a:t> </a:t>
            </a:r>
            <a:r>
              <a:rPr lang="en-US" dirty="0" err="1"/>
              <a:t>njega</a:t>
            </a:r>
            <a:r>
              <a:rPr lang="en-US" dirty="0"/>
              <a:t> se </a:t>
            </a:r>
            <a:r>
              <a:rPr lang="en-US" dirty="0" err="1"/>
              <a:t>može</a:t>
            </a:r>
            <a:r>
              <a:rPr lang="en-US" dirty="0"/>
              <a:t> </a:t>
            </a:r>
            <a:r>
              <a:rPr lang="en-US" dirty="0" err="1"/>
              <a:t>pozivati</a:t>
            </a:r>
            <a:r>
              <a:rPr lang="en-US" dirty="0"/>
              <a:t> </a:t>
            </a:r>
            <a:r>
              <a:rPr lang="en-US" dirty="0" err="1"/>
              <a:t>pred</a:t>
            </a:r>
            <a:r>
              <a:rPr lang="en-US" dirty="0"/>
              <a:t> </a:t>
            </a:r>
            <a:r>
              <a:rPr lang="en-US" dirty="0" err="1"/>
              <a:t>sudom</a:t>
            </a:r>
            <a:r>
              <a:rPr lang="en-US" dirty="0"/>
              <a:t>.   </a:t>
            </a:r>
            <a:endParaRPr lang="bs-Latn-BA" dirty="0"/>
          </a:p>
          <a:p>
            <a:endParaRPr lang="bs-Latn-B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NID – koncept koji sadrži tri komponente</a:t>
            </a:r>
          </a:p>
        </p:txBody>
      </p:sp>
      <p:sp>
        <p:nvSpPr>
          <p:cNvPr id="3" name="Content Placeholder 2"/>
          <p:cNvSpPr>
            <a:spLocks noGrp="1"/>
          </p:cNvSpPr>
          <p:nvPr>
            <p:ph idx="1"/>
          </p:nvPr>
        </p:nvSpPr>
        <p:spPr/>
        <p:txBody>
          <a:bodyPr/>
          <a:lstStyle/>
          <a:p>
            <a:r>
              <a:rPr lang="en-US" dirty="0" err="1"/>
              <a:t>Osnovni</a:t>
            </a:r>
            <a:r>
              <a:rPr lang="en-US" dirty="0"/>
              <a:t>, </a:t>
            </a:r>
            <a:r>
              <a:rPr lang="en-US" dirty="0" err="1"/>
              <a:t>interpretativni</a:t>
            </a:r>
            <a:r>
              <a:rPr lang="en-US" dirty="0"/>
              <a:t> </a:t>
            </a:r>
            <a:r>
              <a:rPr lang="en-US" dirty="0" err="1"/>
              <a:t>pravni</a:t>
            </a:r>
            <a:r>
              <a:rPr lang="en-US" dirty="0"/>
              <a:t> </a:t>
            </a:r>
            <a:r>
              <a:rPr lang="en-US" dirty="0" err="1"/>
              <a:t>princ</a:t>
            </a:r>
            <a:r>
              <a:rPr lang="bs-Latn-BA" dirty="0"/>
              <a:t>i</a:t>
            </a:r>
            <a:r>
              <a:rPr lang="en-US" dirty="0"/>
              <a:t>p: </a:t>
            </a:r>
            <a:endParaRPr lang="bs-Latn-BA" dirty="0"/>
          </a:p>
          <a:p>
            <a:pPr>
              <a:buNone/>
            </a:pPr>
            <a:r>
              <a:rPr lang="en-US" dirty="0" err="1"/>
              <a:t>Ako</a:t>
            </a:r>
            <a:r>
              <a:rPr lang="en-US" dirty="0"/>
              <a:t> je </a:t>
            </a:r>
            <a:r>
              <a:rPr lang="en-US" dirty="0" err="1"/>
              <a:t>neka</a:t>
            </a:r>
            <a:r>
              <a:rPr lang="en-US" dirty="0"/>
              <a:t> </a:t>
            </a:r>
            <a:r>
              <a:rPr lang="en-US" dirty="0" err="1"/>
              <a:t>zakonska</a:t>
            </a:r>
            <a:r>
              <a:rPr lang="en-US" dirty="0"/>
              <a:t> </a:t>
            </a:r>
            <a:r>
              <a:rPr lang="en-US" dirty="0" err="1"/>
              <a:t>odredba</a:t>
            </a:r>
            <a:r>
              <a:rPr lang="en-US" dirty="0"/>
              <a:t> </a:t>
            </a:r>
            <a:r>
              <a:rPr lang="en-US" dirty="0" err="1"/>
              <a:t>otvorena</a:t>
            </a:r>
            <a:r>
              <a:rPr lang="en-US" dirty="0"/>
              <a:t> </a:t>
            </a:r>
            <a:r>
              <a:rPr lang="en-US" dirty="0" err="1"/>
              <a:t>za</a:t>
            </a:r>
            <a:r>
              <a:rPr lang="en-US" dirty="0"/>
              <a:t> </a:t>
            </a:r>
            <a:r>
              <a:rPr lang="en-US" dirty="0" err="1"/>
              <a:t>više</a:t>
            </a:r>
            <a:r>
              <a:rPr lang="en-US" dirty="0"/>
              <a:t> </a:t>
            </a:r>
            <a:r>
              <a:rPr lang="en-US" dirty="0" err="1"/>
              <a:t>tumačenja</a:t>
            </a:r>
            <a:r>
              <a:rPr lang="en-US" dirty="0"/>
              <a:t>, </a:t>
            </a:r>
            <a:r>
              <a:rPr lang="en-US" dirty="0" err="1"/>
              <a:t>bira</a:t>
            </a:r>
            <a:r>
              <a:rPr lang="en-US" dirty="0"/>
              <a:t> se </a:t>
            </a:r>
            <a:r>
              <a:rPr lang="en-US" dirty="0" err="1"/>
              <a:t>tumačenje</a:t>
            </a:r>
            <a:r>
              <a:rPr lang="en-US" dirty="0"/>
              <a:t> </a:t>
            </a:r>
            <a:r>
              <a:rPr lang="en-US" dirty="0" err="1"/>
              <a:t>koje</a:t>
            </a:r>
            <a:r>
              <a:rPr lang="en-US" dirty="0"/>
              <a:t> </a:t>
            </a:r>
            <a:r>
              <a:rPr lang="en-US" dirty="0" err="1"/>
              <a:t>najefikasnije</a:t>
            </a:r>
            <a:r>
              <a:rPr lang="en-US" dirty="0"/>
              <a:t> </a:t>
            </a:r>
            <a:r>
              <a:rPr lang="en-US" dirty="0" err="1"/>
              <a:t>ispunjava</a:t>
            </a:r>
            <a:r>
              <a:rPr lang="en-US" dirty="0"/>
              <a:t> </a:t>
            </a:r>
            <a:r>
              <a:rPr lang="en-US" dirty="0" err="1"/>
              <a:t>najbolje</a:t>
            </a:r>
            <a:r>
              <a:rPr lang="en-US" dirty="0"/>
              <a:t> </a:t>
            </a:r>
            <a:r>
              <a:rPr lang="en-US" dirty="0" err="1"/>
              <a:t>interese</a:t>
            </a:r>
            <a:r>
              <a:rPr lang="en-US" dirty="0"/>
              <a:t> </a:t>
            </a:r>
            <a:r>
              <a:rPr lang="en-US" dirty="0" err="1"/>
              <a:t>djeteta</a:t>
            </a:r>
            <a:r>
              <a:rPr lang="en-US" dirty="0"/>
              <a:t>. </a:t>
            </a:r>
            <a:r>
              <a:rPr lang="en-US" dirty="0" err="1"/>
              <a:t>Prava</a:t>
            </a:r>
            <a:r>
              <a:rPr lang="en-US" dirty="0"/>
              <a:t> </a:t>
            </a:r>
            <a:r>
              <a:rPr lang="en-US" dirty="0" err="1"/>
              <a:t>zaštićena</a:t>
            </a:r>
            <a:r>
              <a:rPr lang="en-US" dirty="0"/>
              <a:t> </a:t>
            </a:r>
            <a:r>
              <a:rPr lang="en-US" dirty="0" err="1"/>
              <a:t>Konvencijom</a:t>
            </a:r>
            <a:r>
              <a:rPr lang="en-US" dirty="0"/>
              <a:t> </a:t>
            </a:r>
            <a:r>
              <a:rPr lang="en-US" dirty="0" err="1"/>
              <a:t>i</a:t>
            </a:r>
            <a:r>
              <a:rPr lang="en-US" dirty="0"/>
              <a:t> </a:t>
            </a:r>
            <a:r>
              <a:rPr lang="en-US" dirty="0" err="1"/>
              <a:t>njenim</a:t>
            </a:r>
            <a:r>
              <a:rPr lang="en-US" dirty="0"/>
              <a:t> </a:t>
            </a:r>
            <a:r>
              <a:rPr lang="en-US" dirty="0" err="1"/>
              <a:t>fakultativnim</a:t>
            </a:r>
            <a:r>
              <a:rPr lang="en-US" dirty="0"/>
              <a:t> </a:t>
            </a:r>
            <a:r>
              <a:rPr lang="en-US" dirty="0" err="1"/>
              <a:t>protokolima</a:t>
            </a:r>
            <a:r>
              <a:rPr lang="en-US" dirty="0"/>
              <a:t> </a:t>
            </a:r>
            <a:r>
              <a:rPr lang="en-US" dirty="0" err="1"/>
              <a:t>pružaju</a:t>
            </a:r>
            <a:r>
              <a:rPr lang="en-US" dirty="0"/>
              <a:t> </a:t>
            </a:r>
            <a:r>
              <a:rPr lang="en-US" dirty="0" err="1"/>
              <a:t>okvir</a:t>
            </a:r>
            <a:r>
              <a:rPr lang="en-US" dirty="0"/>
              <a:t> </a:t>
            </a:r>
            <a:r>
              <a:rPr lang="en-US" dirty="0" err="1"/>
              <a:t>za</a:t>
            </a:r>
            <a:r>
              <a:rPr lang="en-US" dirty="0"/>
              <a:t> </a:t>
            </a:r>
            <a:r>
              <a:rPr lang="en-US" dirty="0" err="1"/>
              <a:t>tumačenje</a:t>
            </a:r>
            <a:r>
              <a:rPr lang="en-US" dirty="0"/>
              <a:t>. </a:t>
            </a:r>
            <a:endParaRPr lang="bs-Latn-B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NID – koncept koji sadrži tri komponente</a:t>
            </a:r>
          </a:p>
        </p:txBody>
      </p:sp>
      <p:sp>
        <p:nvSpPr>
          <p:cNvPr id="3" name="Content Placeholder 2"/>
          <p:cNvSpPr>
            <a:spLocks noGrp="1"/>
          </p:cNvSpPr>
          <p:nvPr>
            <p:ph idx="1"/>
          </p:nvPr>
        </p:nvSpPr>
        <p:spPr/>
        <p:txBody>
          <a:bodyPr/>
          <a:lstStyle/>
          <a:p>
            <a:r>
              <a:rPr lang="en-US" dirty="0" err="1"/>
              <a:t>Pravilo</a:t>
            </a:r>
            <a:r>
              <a:rPr lang="en-US" dirty="0"/>
              <a:t> </a:t>
            </a:r>
            <a:r>
              <a:rPr lang="en-US" dirty="0" err="1"/>
              <a:t>postupanja</a:t>
            </a:r>
            <a:r>
              <a:rPr lang="en-US" dirty="0"/>
              <a:t>: </a:t>
            </a:r>
            <a:r>
              <a:rPr lang="en-US" dirty="0" err="1"/>
              <a:t>kad</a:t>
            </a:r>
            <a:r>
              <a:rPr lang="en-US" dirty="0"/>
              <a:t> god se </a:t>
            </a:r>
            <a:r>
              <a:rPr lang="en-US" dirty="0" err="1"/>
              <a:t>donosi</a:t>
            </a:r>
            <a:r>
              <a:rPr lang="en-US" dirty="0"/>
              <a:t> </a:t>
            </a:r>
            <a:r>
              <a:rPr lang="en-US" dirty="0" err="1"/>
              <a:t>odluka</a:t>
            </a:r>
            <a:r>
              <a:rPr lang="en-US" dirty="0"/>
              <a:t> </a:t>
            </a:r>
            <a:r>
              <a:rPr lang="en-US" dirty="0" err="1"/>
              <a:t>koja</a:t>
            </a:r>
            <a:r>
              <a:rPr lang="en-US" dirty="0"/>
              <a:t> se </a:t>
            </a:r>
            <a:r>
              <a:rPr lang="en-US" dirty="0" err="1"/>
              <a:t>tiče</a:t>
            </a:r>
            <a:r>
              <a:rPr lang="en-US" dirty="0"/>
              <a:t> </a:t>
            </a:r>
            <a:r>
              <a:rPr lang="en-US" dirty="0" err="1"/>
              <a:t>konkretnog</a:t>
            </a:r>
            <a:r>
              <a:rPr lang="en-US" dirty="0"/>
              <a:t> </a:t>
            </a:r>
            <a:r>
              <a:rPr lang="en-US" dirty="0" err="1"/>
              <a:t>djeteta</a:t>
            </a:r>
            <a:r>
              <a:rPr lang="en-US" dirty="0"/>
              <a:t>, </a:t>
            </a:r>
            <a:r>
              <a:rPr lang="en-US" dirty="0" err="1"/>
              <a:t>identificirane</a:t>
            </a:r>
            <a:r>
              <a:rPr lang="en-US" dirty="0"/>
              <a:t> </a:t>
            </a:r>
            <a:r>
              <a:rPr lang="en-US" dirty="0" err="1"/>
              <a:t>grupe</a:t>
            </a:r>
            <a:r>
              <a:rPr lang="en-US" dirty="0"/>
              <a:t> </a:t>
            </a:r>
            <a:r>
              <a:rPr lang="en-US" dirty="0" err="1"/>
              <a:t>djece</a:t>
            </a:r>
            <a:r>
              <a:rPr lang="en-US" dirty="0"/>
              <a:t> </a:t>
            </a:r>
            <a:r>
              <a:rPr lang="en-US" dirty="0" err="1"/>
              <a:t>ili</a:t>
            </a:r>
            <a:r>
              <a:rPr lang="en-US" dirty="0"/>
              <a:t> </a:t>
            </a:r>
            <a:r>
              <a:rPr lang="en-US" dirty="0" err="1"/>
              <a:t>djece</a:t>
            </a:r>
            <a:r>
              <a:rPr lang="en-US" dirty="0"/>
              <a:t> </a:t>
            </a:r>
            <a:r>
              <a:rPr lang="en-US" dirty="0" err="1"/>
              <a:t>općenito</a:t>
            </a:r>
            <a:r>
              <a:rPr lang="en-US" dirty="0"/>
              <a:t>, </a:t>
            </a:r>
            <a:r>
              <a:rPr lang="en-US" dirty="0" err="1"/>
              <a:t>proces</a:t>
            </a:r>
            <a:r>
              <a:rPr lang="en-US" dirty="0"/>
              <a:t> </a:t>
            </a:r>
            <a:r>
              <a:rPr lang="en-US" dirty="0" err="1"/>
              <a:t>odlučivanja</a:t>
            </a:r>
            <a:r>
              <a:rPr lang="en-US" dirty="0"/>
              <a:t> </a:t>
            </a:r>
            <a:r>
              <a:rPr lang="en-US" dirty="0" err="1"/>
              <a:t>mora</a:t>
            </a:r>
            <a:r>
              <a:rPr lang="en-US" dirty="0"/>
              <a:t> </a:t>
            </a:r>
            <a:r>
              <a:rPr lang="en-US" dirty="0" err="1"/>
              <a:t>uključivati</a:t>
            </a:r>
            <a:r>
              <a:rPr lang="en-US" dirty="0"/>
              <a:t> </a:t>
            </a:r>
            <a:r>
              <a:rPr lang="en-US" dirty="0" err="1"/>
              <a:t>ocjenu</a:t>
            </a:r>
            <a:r>
              <a:rPr lang="en-US" dirty="0"/>
              <a:t> </a:t>
            </a:r>
            <a:r>
              <a:rPr lang="en-US" dirty="0" err="1"/>
              <a:t>mogućeg</a:t>
            </a:r>
            <a:r>
              <a:rPr lang="en-US" dirty="0"/>
              <a:t> </a:t>
            </a:r>
            <a:r>
              <a:rPr lang="en-US" dirty="0" err="1"/>
              <a:t>učinka</a:t>
            </a:r>
            <a:r>
              <a:rPr lang="en-US" dirty="0"/>
              <a:t> (</a:t>
            </a:r>
            <a:r>
              <a:rPr lang="en-US" dirty="0" err="1"/>
              <a:t>pozitivnog</a:t>
            </a:r>
            <a:r>
              <a:rPr lang="en-US" dirty="0"/>
              <a:t> </a:t>
            </a:r>
            <a:r>
              <a:rPr lang="en-US" dirty="0" err="1"/>
              <a:t>ili</a:t>
            </a:r>
            <a:r>
              <a:rPr lang="en-US" dirty="0"/>
              <a:t> </a:t>
            </a:r>
            <a:r>
              <a:rPr lang="en-US" dirty="0" err="1"/>
              <a:t>negativnog</a:t>
            </a:r>
            <a:r>
              <a:rPr lang="en-US" dirty="0"/>
              <a:t>) </a:t>
            </a:r>
            <a:r>
              <a:rPr lang="en-US" dirty="0" err="1"/>
              <a:t>odluke</a:t>
            </a:r>
            <a:r>
              <a:rPr lang="en-US" dirty="0"/>
              <a:t> </a:t>
            </a:r>
            <a:r>
              <a:rPr lang="en-US" dirty="0" err="1"/>
              <a:t>na</a:t>
            </a:r>
            <a:r>
              <a:rPr lang="en-US" dirty="0"/>
              <a:t> </a:t>
            </a:r>
            <a:r>
              <a:rPr lang="en-US" dirty="0" err="1"/>
              <a:t>dijete</a:t>
            </a:r>
            <a:r>
              <a:rPr lang="en-US" dirty="0"/>
              <a:t> </a:t>
            </a:r>
            <a:r>
              <a:rPr lang="en-US" dirty="0" err="1"/>
              <a:t>ili</a:t>
            </a:r>
            <a:r>
              <a:rPr lang="en-US" dirty="0"/>
              <a:t> </a:t>
            </a:r>
            <a:r>
              <a:rPr lang="en-US" dirty="0" err="1"/>
              <a:t>djecu</a:t>
            </a:r>
            <a:r>
              <a:rPr lang="en-US" dirty="0"/>
              <a:t> </a:t>
            </a:r>
            <a:r>
              <a:rPr lang="en-US" dirty="0" err="1"/>
              <a:t>na</a:t>
            </a:r>
            <a:r>
              <a:rPr lang="en-US" dirty="0"/>
              <a:t> </a:t>
            </a:r>
            <a:r>
              <a:rPr lang="en-US" dirty="0" err="1"/>
              <a:t>koju</a:t>
            </a:r>
            <a:r>
              <a:rPr lang="en-US" dirty="0"/>
              <a:t> se </a:t>
            </a:r>
            <a:r>
              <a:rPr lang="en-US" dirty="0" err="1"/>
              <a:t>ona</a:t>
            </a:r>
            <a:r>
              <a:rPr lang="en-US" dirty="0"/>
              <a:t> </a:t>
            </a:r>
            <a:r>
              <a:rPr lang="en-US" dirty="0" err="1"/>
              <a:t>odnosi</a:t>
            </a:r>
            <a:r>
              <a:rPr lang="en-US" dirty="0"/>
              <a:t>. </a:t>
            </a:r>
            <a:r>
              <a:rPr lang="en-US" dirty="0" err="1"/>
              <a:t>Procjena</a:t>
            </a:r>
            <a:r>
              <a:rPr lang="en-US" dirty="0"/>
              <a:t> </a:t>
            </a:r>
            <a:r>
              <a:rPr lang="en-US" dirty="0" err="1"/>
              <a:t>i</a:t>
            </a:r>
            <a:r>
              <a:rPr lang="en-US" dirty="0"/>
              <a:t> </a:t>
            </a:r>
            <a:r>
              <a:rPr lang="en-US" dirty="0" err="1"/>
              <a:t>utvrđivanje</a:t>
            </a:r>
            <a:r>
              <a:rPr lang="en-US" dirty="0"/>
              <a:t> </a:t>
            </a:r>
            <a:r>
              <a:rPr lang="en-US" dirty="0" err="1"/>
              <a:t>najboljih</a:t>
            </a:r>
            <a:r>
              <a:rPr lang="en-US" dirty="0"/>
              <a:t> </a:t>
            </a:r>
            <a:r>
              <a:rPr lang="en-US" dirty="0" err="1"/>
              <a:t>interesa</a:t>
            </a:r>
            <a:r>
              <a:rPr lang="en-US" dirty="0"/>
              <a:t> </a:t>
            </a:r>
            <a:r>
              <a:rPr lang="en-US" dirty="0" err="1"/>
              <a:t>djeteta</a:t>
            </a:r>
            <a:r>
              <a:rPr lang="en-US" dirty="0"/>
              <a:t> </a:t>
            </a:r>
            <a:r>
              <a:rPr lang="en-US" dirty="0" err="1"/>
              <a:t>iziskuju</a:t>
            </a:r>
            <a:r>
              <a:rPr lang="en-US" dirty="0"/>
              <a:t> </a:t>
            </a:r>
            <a:r>
              <a:rPr lang="en-US" dirty="0" err="1"/>
              <a:t>procesne</a:t>
            </a:r>
            <a:r>
              <a:rPr lang="en-US" dirty="0"/>
              <a:t> </a:t>
            </a:r>
            <a:r>
              <a:rPr lang="en-US" dirty="0" err="1"/>
              <a:t>garancije</a:t>
            </a:r>
            <a:r>
              <a:rPr lang="en-US" dirty="0"/>
              <a:t>. </a:t>
            </a:r>
            <a:endParaRPr lang="bs-Latn-BA" dirty="0"/>
          </a:p>
          <a:p>
            <a:endParaRPr lang="bs-Latn-B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a:t>NID – koncept koji sadrži tri komponente</a:t>
            </a:r>
          </a:p>
        </p:txBody>
      </p:sp>
      <p:sp>
        <p:nvSpPr>
          <p:cNvPr id="3" name="Content Placeholder 2"/>
          <p:cNvSpPr>
            <a:spLocks noGrp="1"/>
          </p:cNvSpPr>
          <p:nvPr>
            <p:ph idx="1"/>
          </p:nvPr>
        </p:nvSpPr>
        <p:spPr/>
        <p:txBody>
          <a:bodyPr/>
          <a:lstStyle/>
          <a:p>
            <a:r>
              <a:rPr lang="bs-Latn-BA" dirty="0"/>
              <a:t>I</a:t>
            </a:r>
            <a:r>
              <a:rPr lang="en-US" dirty="0"/>
              <a:t>z </a:t>
            </a:r>
            <a:r>
              <a:rPr lang="en-US" dirty="0" err="1"/>
              <a:t>obrazloženja</a:t>
            </a:r>
            <a:r>
              <a:rPr lang="en-US" dirty="0"/>
              <a:t> </a:t>
            </a:r>
            <a:r>
              <a:rPr lang="en-US" dirty="0" err="1"/>
              <a:t>odluke</a:t>
            </a:r>
            <a:r>
              <a:rPr lang="en-US" dirty="0"/>
              <a:t> </a:t>
            </a:r>
            <a:r>
              <a:rPr lang="en-US" dirty="0" err="1"/>
              <a:t>mora</a:t>
            </a:r>
            <a:r>
              <a:rPr lang="en-US" dirty="0"/>
              <a:t> </a:t>
            </a:r>
            <a:r>
              <a:rPr lang="en-US" dirty="0" err="1"/>
              <a:t>biti</a:t>
            </a:r>
            <a:r>
              <a:rPr lang="en-US" dirty="0"/>
              <a:t> </a:t>
            </a:r>
            <a:r>
              <a:rPr lang="en-US" dirty="0" err="1"/>
              <a:t>vidljivo</a:t>
            </a:r>
            <a:r>
              <a:rPr lang="en-US" dirty="0"/>
              <a:t> </a:t>
            </a:r>
            <a:r>
              <a:rPr lang="en-US" dirty="0" err="1"/>
              <a:t>da</a:t>
            </a:r>
            <a:r>
              <a:rPr lang="en-US" dirty="0"/>
              <a:t> je </a:t>
            </a:r>
            <a:r>
              <a:rPr lang="en-US" dirty="0" err="1"/>
              <a:t>ovo</a:t>
            </a:r>
            <a:r>
              <a:rPr lang="en-US" dirty="0"/>
              <a:t> </a:t>
            </a:r>
            <a:r>
              <a:rPr lang="en-US" dirty="0" err="1"/>
              <a:t>pravo</a:t>
            </a:r>
            <a:r>
              <a:rPr lang="en-US" dirty="0"/>
              <a:t> </a:t>
            </a:r>
            <a:r>
              <a:rPr lang="en-US" dirty="0" err="1"/>
              <a:t>eksplicitno</a:t>
            </a:r>
            <a:r>
              <a:rPr lang="en-US" dirty="0"/>
              <a:t> </a:t>
            </a:r>
            <a:r>
              <a:rPr lang="en-US" dirty="0" err="1"/>
              <a:t>razmotreno</a:t>
            </a:r>
            <a:r>
              <a:rPr lang="en-US" dirty="0"/>
              <a:t>. </a:t>
            </a:r>
            <a:endParaRPr lang="bs-Latn-BA" dirty="0"/>
          </a:p>
          <a:p>
            <a:r>
              <a:rPr lang="en-US" dirty="0"/>
              <a:t> </a:t>
            </a:r>
            <a:r>
              <a:rPr lang="en-US" dirty="0" err="1"/>
              <a:t>na</a:t>
            </a:r>
            <a:r>
              <a:rPr lang="en-US" dirty="0"/>
              <a:t> </a:t>
            </a:r>
            <a:r>
              <a:rPr lang="en-US" dirty="0" err="1"/>
              <a:t>koji</a:t>
            </a:r>
            <a:r>
              <a:rPr lang="en-US" dirty="0"/>
              <a:t> </a:t>
            </a:r>
            <a:r>
              <a:rPr lang="en-US" dirty="0" err="1"/>
              <a:t>način</a:t>
            </a:r>
            <a:r>
              <a:rPr lang="en-US" dirty="0"/>
              <a:t> je </a:t>
            </a:r>
            <a:r>
              <a:rPr lang="en-US" dirty="0" err="1"/>
              <a:t>odluka</a:t>
            </a:r>
            <a:r>
              <a:rPr lang="en-US" dirty="0"/>
              <a:t> </a:t>
            </a:r>
            <a:r>
              <a:rPr lang="en-US" dirty="0" err="1"/>
              <a:t>ispoštovala</a:t>
            </a:r>
            <a:r>
              <a:rPr lang="en-US" dirty="0"/>
              <a:t> </a:t>
            </a:r>
            <a:r>
              <a:rPr lang="en-US" dirty="0" err="1"/>
              <a:t>ovo</a:t>
            </a:r>
            <a:r>
              <a:rPr lang="en-US" dirty="0"/>
              <a:t> </a:t>
            </a:r>
            <a:r>
              <a:rPr lang="en-US" dirty="0" err="1"/>
              <a:t>pravo</a:t>
            </a:r>
            <a:r>
              <a:rPr lang="en-US" dirty="0"/>
              <a:t>, </a:t>
            </a:r>
            <a:r>
              <a:rPr lang="en-US" dirty="0" err="1"/>
              <a:t>odnosno</a:t>
            </a:r>
            <a:r>
              <a:rPr lang="en-US" dirty="0"/>
              <a:t> </a:t>
            </a:r>
            <a:r>
              <a:rPr lang="en-US" dirty="0" err="1"/>
              <a:t>šta</a:t>
            </a:r>
            <a:r>
              <a:rPr lang="en-US" dirty="0"/>
              <a:t> je </a:t>
            </a:r>
            <a:r>
              <a:rPr lang="en-US" dirty="0" err="1"/>
              <a:t>razmotreno</a:t>
            </a:r>
            <a:r>
              <a:rPr lang="en-US" dirty="0"/>
              <a:t> </a:t>
            </a:r>
            <a:r>
              <a:rPr lang="en-US" dirty="0" err="1"/>
              <a:t>kao</a:t>
            </a:r>
            <a:r>
              <a:rPr lang="en-US" dirty="0"/>
              <a:t> </a:t>
            </a:r>
            <a:r>
              <a:rPr lang="en-US" dirty="0" err="1"/>
              <a:t>najbolji</a:t>
            </a:r>
            <a:r>
              <a:rPr lang="en-US" dirty="0"/>
              <a:t> </a:t>
            </a:r>
            <a:r>
              <a:rPr lang="en-US" dirty="0" err="1"/>
              <a:t>interes</a:t>
            </a:r>
            <a:r>
              <a:rPr lang="en-US" dirty="0"/>
              <a:t> </a:t>
            </a:r>
            <a:r>
              <a:rPr lang="en-US" dirty="0" err="1"/>
              <a:t>djeteta</a:t>
            </a:r>
            <a:r>
              <a:rPr lang="en-US" dirty="0"/>
              <a:t>;</a:t>
            </a:r>
            <a:endParaRPr lang="bs-Latn-BA" dirty="0"/>
          </a:p>
          <a:p>
            <a:r>
              <a:rPr lang="en-US" dirty="0" err="1"/>
              <a:t>na</a:t>
            </a:r>
            <a:r>
              <a:rPr lang="en-US" dirty="0"/>
              <a:t> </a:t>
            </a:r>
            <a:r>
              <a:rPr lang="en-US" dirty="0" err="1"/>
              <a:t>osnovu</a:t>
            </a:r>
            <a:r>
              <a:rPr lang="en-US" dirty="0"/>
              <a:t> </a:t>
            </a:r>
            <a:r>
              <a:rPr lang="en-US" dirty="0" err="1"/>
              <a:t>kojih</a:t>
            </a:r>
            <a:r>
              <a:rPr lang="en-US" dirty="0"/>
              <a:t> </a:t>
            </a:r>
            <a:r>
              <a:rPr lang="en-US" dirty="0" err="1"/>
              <a:t>kriterija</a:t>
            </a:r>
            <a:r>
              <a:rPr lang="en-US" dirty="0"/>
              <a:t> </a:t>
            </a:r>
            <a:r>
              <a:rPr lang="en-US" dirty="0" err="1"/>
              <a:t>i</a:t>
            </a:r>
            <a:r>
              <a:rPr lang="en-US" dirty="0"/>
              <a:t> </a:t>
            </a:r>
            <a:r>
              <a:rPr lang="en-US" dirty="0" err="1"/>
              <a:t>na</a:t>
            </a:r>
            <a:r>
              <a:rPr lang="en-US" dirty="0"/>
              <a:t> </a:t>
            </a:r>
            <a:r>
              <a:rPr lang="en-US" dirty="0" err="1"/>
              <a:t>koji</a:t>
            </a:r>
            <a:r>
              <a:rPr lang="en-US" dirty="0"/>
              <a:t> </a:t>
            </a:r>
            <a:r>
              <a:rPr lang="en-US" dirty="0" err="1"/>
              <a:t>način</a:t>
            </a:r>
            <a:r>
              <a:rPr lang="en-US" dirty="0"/>
              <a:t> </a:t>
            </a:r>
            <a:r>
              <a:rPr lang="en-US" dirty="0" err="1"/>
              <a:t>su</a:t>
            </a:r>
            <a:r>
              <a:rPr lang="en-US" dirty="0"/>
              <a:t> </a:t>
            </a:r>
            <a:r>
              <a:rPr lang="en-US" dirty="0" err="1"/>
              <a:t>interesi</a:t>
            </a:r>
            <a:r>
              <a:rPr lang="en-US" dirty="0"/>
              <a:t> </a:t>
            </a:r>
            <a:r>
              <a:rPr lang="en-US" dirty="0" err="1"/>
              <a:t>djeteta</a:t>
            </a:r>
            <a:r>
              <a:rPr lang="en-US" dirty="0"/>
              <a:t> </a:t>
            </a:r>
            <a:r>
              <a:rPr lang="en-US" dirty="0" err="1"/>
              <a:t>ocijenjeni</a:t>
            </a:r>
            <a:r>
              <a:rPr lang="en-US" dirty="0"/>
              <a:t> u </a:t>
            </a:r>
            <a:r>
              <a:rPr lang="en-US" dirty="0" err="1"/>
              <a:t>odnosu</a:t>
            </a:r>
            <a:r>
              <a:rPr lang="en-US" dirty="0"/>
              <a:t> </a:t>
            </a:r>
            <a:r>
              <a:rPr lang="en-US" dirty="0" err="1"/>
              <a:t>na</a:t>
            </a:r>
            <a:r>
              <a:rPr lang="en-US" dirty="0"/>
              <a:t> </a:t>
            </a:r>
            <a:r>
              <a:rPr lang="en-US" dirty="0" err="1"/>
              <a:t>druga</a:t>
            </a:r>
            <a:r>
              <a:rPr lang="en-US" dirty="0"/>
              <a:t> </a:t>
            </a:r>
            <a:r>
              <a:rPr lang="en-US" dirty="0" err="1"/>
              <a:t>razmatranja</a:t>
            </a:r>
            <a:endParaRPr lang="bs-Latn-B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7378" name="Rectangle 2"/>
          <p:cNvSpPr>
            <a:spLocks noGrp="1" noChangeArrowheads="1"/>
          </p:cNvSpPr>
          <p:nvPr>
            <p:ph type="title"/>
          </p:nvPr>
        </p:nvSpPr>
        <p:spPr/>
        <p:txBody>
          <a:bodyPr/>
          <a:lstStyle/>
          <a:p>
            <a:r>
              <a:rPr lang="bs-Latn-BA" sz="2400">
                <a:latin typeface="Arial" pitchFamily="34" charset="0"/>
              </a:rPr>
              <a:t>Obaveze države i najbolji interesi djeteta – Opći komentar br. 14 (2013)</a:t>
            </a:r>
          </a:p>
        </p:txBody>
      </p:sp>
      <p:sp>
        <p:nvSpPr>
          <p:cNvPr id="357379" name="Rectangle 3"/>
          <p:cNvSpPr>
            <a:spLocks noGrp="1" noChangeArrowheads="1"/>
          </p:cNvSpPr>
          <p:nvPr>
            <p:ph type="body" idx="1"/>
          </p:nvPr>
        </p:nvSpPr>
        <p:spPr/>
        <p:txBody>
          <a:bodyPr/>
          <a:lstStyle/>
          <a:p>
            <a:r>
              <a:rPr lang="en-US" sz="2400"/>
              <a:t>Za ostvarivanje punopravnosti najboljih interesa djeteta potrebno je imati u vidu sljedeće parametre:  </a:t>
            </a:r>
          </a:p>
          <a:p>
            <a:r>
              <a:rPr lang="en-US" sz="2400"/>
              <a:t>(a)      Univerzalnost, nedjeljivost, međusobnu zavisnost i međusobnu povezanost dječijih prava;    </a:t>
            </a:r>
          </a:p>
          <a:p>
            <a:r>
              <a:rPr lang="en-US" sz="2400"/>
              <a:t>(b)      </a:t>
            </a:r>
            <a:r>
              <a:rPr lang="en-US" sz="2400" u="sng"/>
              <a:t>Priznavanje djece kao nositelja prava</a:t>
            </a:r>
            <a:r>
              <a:rPr lang="en-US" sz="2400"/>
              <a:t>;</a:t>
            </a:r>
          </a:p>
          <a:p>
            <a:r>
              <a:rPr lang="en-US" sz="2400"/>
              <a:t>(c)      Globalnu prirodu i primjenu Konvencije; </a:t>
            </a:r>
          </a:p>
          <a:p>
            <a:r>
              <a:rPr lang="en-US" sz="2400"/>
              <a:t>(d)      Obavezu država članica da poštuju, štite i provode sva prava iz Konvencije;  </a:t>
            </a:r>
          </a:p>
          <a:p>
            <a:r>
              <a:rPr lang="en-US" sz="2400"/>
              <a:t>(e)    </a:t>
            </a:r>
            <a:r>
              <a:rPr lang="en-US" sz="2400" u="sng"/>
              <a:t>Kratkoročne, srednjoročne i dugoročne efekte aktivnosti vezanih za razvoj djeteta tokom vremena.</a:t>
            </a:r>
            <a:endParaRPr lang="bs-Latn-BA" sz="2400" u="sng"/>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0FDBA1CB6C07544AB565AF2B26D4E92" ma:contentTypeVersion="8" ma:contentTypeDescription="Create a new document." ma:contentTypeScope="" ma:versionID="d4d55e3b557d81d690cddbb3ee697ee7">
  <xsd:schema xmlns:xsd="http://www.w3.org/2001/XMLSchema" xmlns:xs="http://www.w3.org/2001/XMLSchema" xmlns:p="http://schemas.microsoft.com/office/2006/metadata/properties" xmlns:ns3="5b4a7a7f-1320-43dc-b9f8-70f8be41bd09" targetNamespace="http://schemas.microsoft.com/office/2006/metadata/properties" ma:root="true" ma:fieldsID="1811b00447ba920cb4c9fec8aa529430" ns3:_="">
    <xsd:import namespace="5b4a7a7f-1320-43dc-b9f8-70f8be41bd09"/>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4a7a7f-1320-43dc-b9f8-70f8be41bd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A4C86F6-2859-4669-87A5-68A0A700FE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b4a7a7f-1320-43dc-b9f8-70f8be41bd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4C7C161-A5DF-4A2F-A6C9-85E2D1386578}">
  <ds:schemaRefs>
    <ds:schemaRef ds:uri="http://schemas.microsoft.com/sharepoint/v3/contenttype/forms"/>
  </ds:schemaRefs>
</ds:datastoreItem>
</file>

<file path=customXml/itemProps3.xml><?xml version="1.0" encoding="utf-8"?>
<ds:datastoreItem xmlns:ds="http://schemas.openxmlformats.org/officeDocument/2006/customXml" ds:itemID="{6EFE179B-5550-470C-9EDC-E5155D4B5763}">
  <ds:schemaRefs>
    <ds:schemaRef ds:uri="http://schemas.microsoft.com/office/2006/documentManagement/types"/>
    <ds:schemaRef ds:uri="http://purl.org/dc/terms/"/>
    <ds:schemaRef ds:uri="http://schemas.openxmlformats.org/package/2006/metadata/core-properties"/>
    <ds:schemaRef ds:uri="http://purl.org/dc/elements/1.1/"/>
    <ds:schemaRef ds:uri="http://purl.org/dc/dcmitype/"/>
    <ds:schemaRef ds:uri="http://schemas.microsoft.com/office/infopath/2007/PartnerControls"/>
    <ds:schemaRef ds:uri="http://schemas.microsoft.com/office/2006/metadata/properties"/>
    <ds:schemaRef ds:uri="5b4a7a7f-1320-43dc-b9f8-70f8be41bd09"/>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2319</TotalTime>
  <Words>1230</Words>
  <Application>Microsoft Office PowerPoint</Application>
  <PresentationFormat>On-screen Show (4:3)</PresentationFormat>
  <Paragraphs>84</Paragraphs>
  <Slides>21</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Times New Roman</vt:lpstr>
      <vt:lpstr>Wingdings</vt:lpstr>
      <vt:lpstr>Default Design</vt:lpstr>
      <vt:lpstr>Najbolji interesi djeteta</vt:lpstr>
      <vt:lpstr>Najbolji interes djeteta (član 3. KPD)</vt:lpstr>
      <vt:lpstr>Najbolji interes djeteta – teorijska promišljanja</vt:lpstr>
      <vt:lpstr>Najbolji interes djeteta?</vt:lpstr>
      <vt:lpstr>NID – koncept koji sadrži tri komponente</vt:lpstr>
      <vt:lpstr>NID – koncept koji sadrži tri komponente</vt:lpstr>
      <vt:lpstr>NID – koncept koji sadrži tri komponente</vt:lpstr>
      <vt:lpstr>NID – koncept koji sadrži tri komponente</vt:lpstr>
      <vt:lpstr>Obaveze države i najbolji interesi djeteta – Opći komentar br. 14 (2013)</vt:lpstr>
      <vt:lpstr>Obaveze države i najbolji interesi djeteta – Opći komentar br. 14 (2013)</vt:lpstr>
      <vt:lpstr>Children Act UK- faktori za procjenu NID-a</vt:lpstr>
      <vt:lpstr>Children Act UK – faktori za procjenu NID-a</vt:lpstr>
      <vt:lpstr>Wyatt and another v. Portsmouth Hospital NHS Trust and another</vt:lpstr>
      <vt:lpstr>Wyatt and another v. Portsmouth Hospital NHS Trust and another</vt:lpstr>
      <vt:lpstr>Lord Donaldsonu slučaju Re W </vt:lpstr>
      <vt:lpstr>Principi Evropskog porodičnog prava </vt:lpstr>
      <vt:lpstr>Principi EPP-a</vt:lpstr>
      <vt:lpstr>Principi EPP-a</vt:lpstr>
      <vt:lpstr>Principi EPP-a</vt:lpstr>
      <vt:lpstr>Preporuke</vt:lpstr>
      <vt:lpstr>Umjesto zaključka</vt:lpstr>
    </vt:vector>
  </TitlesOfParts>
  <Company>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Anesa</dc:creator>
  <cp:lastModifiedBy>Džamna Duman</cp:lastModifiedBy>
  <cp:revision>201</cp:revision>
  <dcterms:created xsi:type="dcterms:W3CDTF">2006-02-07T21:57:41Z</dcterms:created>
  <dcterms:modified xsi:type="dcterms:W3CDTF">2020-04-30T11:01:25Z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0x01010030FDBA1CB6C07544AB565AF2B26D4E92</vt:lpwstr>
  </property>
</Properties>
</file>