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8" r:id="rId10"/>
    <p:sldId id="270" r:id="rId11"/>
    <p:sldId id="271" r:id="rId12"/>
    <p:sldId id="274" r:id="rId13"/>
    <p:sldId id="276" r:id="rId14"/>
    <p:sldId id="278" r:id="rId15"/>
    <p:sldId id="280" r:id="rId16"/>
    <p:sldId id="282" r:id="rId17"/>
    <p:sldId id="287" r:id="rId18"/>
    <p:sldId id="283" r:id="rId19"/>
    <p:sldId id="284" r:id="rId20"/>
    <p:sldId id="285" r:id="rId21"/>
    <p:sldId id="286" r:id="rId22"/>
    <p:sldId id="288" r:id="rId23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4660"/>
  </p:normalViewPr>
  <p:slideViewPr>
    <p:cSldViewPr>
      <p:cViewPr varScale="1">
        <p:scale>
          <a:sx n="68" d="100"/>
          <a:sy n="68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8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3792C-1BA1-4299-BCFC-4D4FCF006A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38C0689-8592-43CF-8B1D-59460B653C4D}">
      <dgm:prSet phldrT="[Text]"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dirty="0"/>
            <a:t>Karakteristike zatvora u prošlosti:</a:t>
          </a:r>
        </a:p>
      </dgm:t>
    </dgm:pt>
    <dgm:pt modelId="{3A0DB23F-FB42-4206-9DDE-AA2F712A82E9}" type="parTrans" cxnId="{A51CF56D-2704-439B-975A-B101CDD3B003}">
      <dgm:prSet/>
      <dgm:spPr/>
      <dgm:t>
        <a:bodyPr/>
        <a:lstStyle/>
        <a:p>
          <a:endParaRPr lang="bs-Latn-BA"/>
        </a:p>
      </dgm:t>
    </dgm:pt>
    <dgm:pt modelId="{1A9D87F7-DA8B-4697-B4B4-5FC5C4CEABDA}" type="sibTrans" cxnId="{A51CF56D-2704-439B-975A-B101CDD3B003}">
      <dgm:prSet/>
      <dgm:spPr/>
      <dgm:t>
        <a:bodyPr/>
        <a:lstStyle/>
        <a:p>
          <a:endParaRPr lang="bs-Latn-BA"/>
        </a:p>
      </dgm:t>
    </dgm:pt>
    <dgm:pt modelId="{6406D98B-E7F7-4B9C-975B-F3AA72BF9C3E}">
      <dgm:prSet phldrT="[Text]"/>
      <dgm:spPr>
        <a:solidFill>
          <a:schemeClr val="bg1">
            <a:lumMod val="65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dirty="0"/>
            <a:t>Neograničena moć vladara nad njihovim sprovođenjem</a:t>
          </a:r>
        </a:p>
      </dgm:t>
    </dgm:pt>
    <dgm:pt modelId="{3FD9D4E8-D428-449C-8601-6D899DF25152}" type="parTrans" cxnId="{4E12DFA3-3A4E-4D1A-BA8E-473E619CAE0A}">
      <dgm:prSet/>
      <dgm:spPr/>
      <dgm:t>
        <a:bodyPr/>
        <a:lstStyle/>
        <a:p>
          <a:endParaRPr lang="bs-Latn-BA"/>
        </a:p>
      </dgm:t>
    </dgm:pt>
    <dgm:pt modelId="{CF32E1AE-A24D-4780-B950-8BA1184A681D}" type="sibTrans" cxnId="{4E12DFA3-3A4E-4D1A-BA8E-473E619CAE0A}">
      <dgm:prSet/>
      <dgm:spPr/>
      <dgm:t>
        <a:bodyPr/>
        <a:lstStyle/>
        <a:p>
          <a:endParaRPr lang="bs-Latn-BA"/>
        </a:p>
      </dgm:t>
    </dgm:pt>
    <dgm:pt modelId="{ABE4B922-F031-4177-827A-23539FC8EF56}">
      <dgm:prSet phldrT="[Text]"/>
      <dgm:spPr>
        <a:solidFill>
          <a:schemeClr val="bg1">
            <a:lumMod val="65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dirty="0"/>
            <a:t>Fizičke kazne i brutalnost pri izvršenju</a:t>
          </a:r>
        </a:p>
      </dgm:t>
    </dgm:pt>
    <dgm:pt modelId="{838A585A-55AC-4D24-9D00-45AF45E96F37}" type="parTrans" cxnId="{471A3A58-FA24-4A3B-927B-D7AEB1609FED}">
      <dgm:prSet/>
      <dgm:spPr/>
      <dgm:t>
        <a:bodyPr/>
        <a:lstStyle/>
        <a:p>
          <a:endParaRPr lang="bs-Latn-BA"/>
        </a:p>
      </dgm:t>
    </dgm:pt>
    <dgm:pt modelId="{FA85AF45-98CA-4A7B-8B35-5FAA3A57E1F0}" type="sibTrans" cxnId="{471A3A58-FA24-4A3B-927B-D7AEB1609FED}">
      <dgm:prSet/>
      <dgm:spPr/>
      <dgm:t>
        <a:bodyPr/>
        <a:lstStyle/>
        <a:p>
          <a:endParaRPr lang="bs-Latn-BA"/>
        </a:p>
      </dgm:t>
    </dgm:pt>
    <dgm:pt modelId="{AB16540A-CEC1-497C-B178-C27FEB7F6201}" type="pres">
      <dgm:prSet presAssocID="{18D3792C-1BA1-4299-BCFC-4D4FCF006A5D}" presName="compositeShape" presStyleCnt="0">
        <dgm:presLayoutVars>
          <dgm:chMax val="7"/>
          <dgm:dir/>
          <dgm:resizeHandles val="exact"/>
        </dgm:presLayoutVars>
      </dgm:prSet>
      <dgm:spPr/>
    </dgm:pt>
    <dgm:pt modelId="{215F5B31-FD91-42B5-AB0D-648DDFDDD919}" type="pres">
      <dgm:prSet presAssocID="{338C0689-8592-43CF-8B1D-59460B653C4D}" presName="circ1" presStyleLbl="vennNode1" presStyleIdx="0" presStyleCnt="3" custLinFactNeighborX="-763" custLinFactNeighborY="-31252"/>
      <dgm:spPr/>
    </dgm:pt>
    <dgm:pt modelId="{F22B3DB0-AADC-4A3B-A8FB-82D2966F6703}" type="pres">
      <dgm:prSet presAssocID="{338C0689-8592-43CF-8B1D-59460B653C4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EC04750-D5A9-49FA-8FA1-FB49508D1E4F}" type="pres">
      <dgm:prSet presAssocID="{6406D98B-E7F7-4B9C-975B-F3AA72BF9C3E}" presName="circ2" presStyleLbl="vennNode1" presStyleIdx="1" presStyleCnt="3" custLinFactNeighborX="2486" custLinFactNeighborY="-139"/>
      <dgm:spPr/>
    </dgm:pt>
    <dgm:pt modelId="{14E8322F-E392-4749-8839-CDAAFA562C6E}" type="pres">
      <dgm:prSet presAssocID="{6406D98B-E7F7-4B9C-975B-F3AA72BF9C3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79E4AF-9F3B-4DEB-B966-ACD3BEE7BA81}" type="pres">
      <dgm:prSet presAssocID="{ABE4B922-F031-4177-827A-23539FC8EF56}" presName="circ3" presStyleLbl="vennNode1" presStyleIdx="2" presStyleCnt="3"/>
      <dgm:spPr/>
    </dgm:pt>
    <dgm:pt modelId="{B5619BB1-3550-4861-906C-69AFF4F17D92}" type="pres">
      <dgm:prSet presAssocID="{ABE4B922-F031-4177-827A-23539FC8EF5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9893F2A-A634-4837-B002-CA92E0911800}" type="presOf" srcId="{6406D98B-E7F7-4B9C-975B-F3AA72BF9C3E}" destId="{14E8322F-E392-4749-8839-CDAAFA562C6E}" srcOrd="1" destOrd="0" presId="urn:microsoft.com/office/officeart/2005/8/layout/venn1"/>
    <dgm:cxn modelId="{A51CF56D-2704-439B-975A-B101CDD3B003}" srcId="{18D3792C-1BA1-4299-BCFC-4D4FCF006A5D}" destId="{338C0689-8592-43CF-8B1D-59460B653C4D}" srcOrd="0" destOrd="0" parTransId="{3A0DB23F-FB42-4206-9DDE-AA2F712A82E9}" sibTransId="{1A9D87F7-DA8B-4697-B4B4-5FC5C4CEABDA}"/>
    <dgm:cxn modelId="{24114876-CB3C-4252-8F24-0294B94E4602}" type="presOf" srcId="{338C0689-8592-43CF-8B1D-59460B653C4D}" destId="{F22B3DB0-AADC-4A3B-A8FB-82D2966F6703}" srcOrd="1" destOrd="0" presId="urn:microsoft.com/office/officeart/2005/8/layout/venn1"/>
    <dgm:cxn modelId="{471A3A58-FA24-4A3B-927B-D7AEB1609FED}" srcId="{18D3792C-1BA1-4299-BCFC-4D4FCF006A5D}" destId="{ABE4B922-F031-4177-827A-23539FC8EF56}" srcOrd="2" destOrd="0" parTransId="{838A585A-55AC-4D24-9D00-45AF45E96F37}" sibTransId="{FA85AF45-98CA-4A7B-8B35-5FAA3A57E1F0}"/>
    <dgm:cxn modelId="{799E3689-8D9F-4FB9-88C3-1C6B1BD2958B}" type="presOf" srcId="{18D3792C-1BA1-4299-BCFC-4D4FCF006A5D}" destId="{AB16540A-CEC1-497C-B178-C27FEB7F6201}" srcOrd="0" destOrd="0" presId="urn:microsoft.com/office/officeart/2005/8/layout/venn1"/>
    <dgm:cxn modelId="{D3A1DB95-F3CD-4D75-97E9-B94ED64F85F7}" type="presOf" srcId="{ABE4B922-F031-4177-827A-23539FC8EF56}" destId="{4D79E4AF-9F3B-4DEB-B966-ACD3BEE7BA81}" srcOrd="0" destOrd="0" presId="urn:microsoft.com/office/officeart/2005/8/layout/venn1"/>
    <dgm:cxn modelId="{9C2DCD9C-E0E3-4CA3-BB74-969B02FE575C}" type="presOf" srcId="{6406D98B-E7F7-4B9C-975B-F3AA72BF9C3E}" destId="{8EC04750-D5A9-49FA-8FA1-FB49508D1E4F}" srcOrd="0" destOrd="0" presId="urn:microsoft.com/office/officeart/2005/8/layout/venn1"/>
    <dgm:cxn modelId="{4E12DFA3-3A4E-4D1A-BA8E-473E619CAE0A}" srcId="{18D3792C-1BA1-4299-BCFC-4D4FCF006A5D}" destId="{6406D98B-E7F7-4B9C-975B-F3AA72BF9C3E}" srcOrd="1" destOrd="0" parTransId="{3FD9D4E8-D428-449C-8601-6D899DF25152}" sibTransId="{CF32E1AE-A24D-4780-B950-8BA1184A681D}"/>
    <dgm:cxn modelId="{87BA49DF-16B3-4ED4-9ECC-63E1BEEDE885}" type="presOf" srcId="{338C0689-8592-43CF-8B1D-59460B653C4D}" destId="{215F5B31-FD91-42B5-AB0D-648DDFDDD919}" srcOrd="0" destOrd="0" presId="urn:microsoft.com/office/officeart/2005/8/layout/venn1"/>
    <dgm:cxn modelId="{EBB4BEFB-03A2-45BD-88D1-33045FF7AF1D}" type="presOf" srcId="{ABE4B922-F031-4177-827A-23539FC8EF56}" destId="{B5619BB1-3550-4861-906C-69AFF4F17D92}" srcOrd="1" destOrd="0" presId="urn:microsoft.com/office/officeart/2005/8/layout/venn1"/>
    <dgm:cxn modelId="{65F8F3DA-AD81-4DBD-B054-84D3AA745090}" type="presParOf" srcId="{AB16540A-CEC1-497C-B178-C27FEB7F6201}" destId="{215F5B31-FD91-42B5-AB0D-648DDFDDD919}" srcOrd="0" destOrd="0" presId="urn:microsoft.com/office/officeart/2005/8/layout/venn1"/>
    <dgm:cxn modelId="{E18A4A28-1F8F-4D77-87E0-FB50BCFFEA6A}" type="presParOf" srcId="{AB16540A-CEC1-497C-B178-C27FEB7F6201}" destId="{F22B3DB0-AADC-4A3B-A8FB-82D2966F6703}" srcOrd="1" destOrd="0" presId="urn:microsoft.com/office/officeart/2005/8/layout/venn1"/>
    <dgm:cxn modelId="{BDEC7705-FD82-4FC9-9F2E-7EBE01A3F54A}" type="presParOf" srcId="{AB16540A-CEC1-497C-B178-C27FEB7F6201}" destId="{8EC04750-D5A9-49FA-8FA1-FB49508D1E4F}" srcOrd="2" destOrd="0" presId="urn:microsoft.com/office/officeart/2005/8/layout/venn1"/>
    <dgm:cxn modelId="{0B34EFB3-7011-4D4B-A0EB-3EB725EAD613}" type="presParOf" srcId="{AB16540A-CEC1-497C-B178-C27FEB7F6201}" destId="{14E8322F-E392-4749-8839-CDAAFA562C6E}" srcOrd="3" destOrd="0" presId="urn:microsoft.com/office/officeart/2005/8/layout/venn1"/>
    <dgm:cxn modelId="{E9E42A0A-4A95-4D5A-9EBF-D30BE8D61344}" type="presParOf" srcId="{AB16540A-CEC1-497C-B178-C27FEB7F6201}" destId="{4D79E4AF-9F3B-4DEB-B966-ACD3BEE7BA81}" srcOrd="4" destOrd="0" presId="urn:microsoft.com/office/officeart/2005/8/layout/venn1"/>
    <dgm:cxn modelId="{B258A1FC-5FE8-4E41-8E44-D01641AA05A8}" type="presParOf" srcId="{AB16540A-CEC1-497C-B178-C27FEB7F6201}" destId="{B5619BB1-3550-4861-906C-69AFF4F17D92}" srcOrd="5" destOrd="0" presId="urn:microsoft.com/office/officeart/2005/8/layout/ven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38CE0B-5C0D-41B9-AB97-EBA6E485A182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74FC8BAF-96A1-4A66-9580-99E62BE96C3C}">
      <dgm:prSet phldrT="[Text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sz="2000" b="1" dirty="0">
              <a:solidFill>
                <a:schemeClr val="tx1"/>
              </a:solidFill>
            </a:rPr>
            <a:t>Resocijalizacija</a:t>
          </a:r>
          <a:endParaRPr lang="bs-Latn-BA" sz="1600" b="1" dirty="0">
            <a:solidFill>
              <a:schemeClr val="tx1"/>
            </a:solidFill>
          </a:endParaRPr>
        </a:p>
      </dgm:t>
    </dgm:pt>
    <dgm:pt modelId="{DB0B207E-B006-47FD-B806-5E7F55C77CBA}" type="parTrans" cxnId="{5C5BEED3-FCF8-42B1-999F-50A652B8AE69}">
      <dgm:prSet/>
      <dgm:spPr/>
      <dgm:t>
        <a:bodyPr/>
        <a:lstStyle/>
        <a:p>
          <a:endParaRPr lang="bs-Latn-BA"/>
        </a:p>
      </dgm:t>
    </dgm:pt>
    <dgm:pt modelId="{D090A86B-6C05-4932-8DCF-09D2FCD6142C}" type="sibTrans" cxnId="{5C5BEED3-FCF8-42B1-999F-50A652B8AE69}">
      <dgm:prSet/>
      <dgm:spPr/>
      <dgm:t>
        <a:bodyPr/>
        <a:lstStyle/>
        <a:p>
          <a:endParaRPr lang="bs-Latn-BA"/>
        </a:p>
      </dgm:t>
    </dgm:pt>
    <dgm:pt modelId="{9FD6D8AD-3DBA-4C26-B2F1-D2F9B0437AC6}">
      <dgm:prSet phldrT="[Text]" custT="1"/>
      <dgm:spPr>
        <a:solidFill>
          <a:schemeClr val="bg1">
            <a:lumMod val="6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sz="1200" b="1" dirty="0">
              <a:solidFill>
                <a:schemeClr val="tx1"/>
              </a:solidFill>
            </a:rPr>
            <a:t>Rehabilitacija</a:t>
          </a:r>
          <a:endParaRPr lang="bs-Latn-BA" sz="1050" b="1" dirty="0">
            <a:solidFill>
              <a:schemeClr val="tx1"/>
            </a:solidFill>
          </a:endParaRPr>
        </a:p>
      </dgm:t>
    </dgm:pt>
    <dgm:pt modelId="{E9809838-6D15-4E43-9038-CAA2FEEB7C2B}" type="parTrans" cxnId="{166FBA4D-CFB7-4992-855A-31B382405C6F}">
      <dgm:prSet/>
      <dgm:spPr/>
      <dgm:t>
        <a:bodyPr/>
        <a:lstStyle/>
        <a:p>
          <a:endParaRPr lang="bs-Latn-BA"/>
        </a:p>
      </dgm:t>
    </dgm:pt>
    <dgm:pt modelId="{056D6451-0520-40D7-8D4A-E88E2E1241DA}" type="sibTrans" cxnId="{166FBA4D-CFB7-4992-855A-31B382405C6F}">
      <dgm:prSet/>
      <dgm:spPr/>
      <dgm:t>
        <a:bodyPr/>
        <a:lstStyle/>
        <a:p>
          <a:endParaRPr lang="bs-Latn-BA"/>
        </a:p>
      </dgm:t>
    </dgm:pt>
    <dgm:pt modelId="{4C0E9843-19EA-4E8D-BB2C-3C2F36F83145}">
      <dgm:prSet phldrT="[Text]" custT="1"/>
      <dgm:spPr>
        <a:solidFill>
          <a:schemeClr val="bg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s-Latn-BA" sz="1600" b="1" dirty="0">
              <a:solidFill>
                <a:schemeClr val="tx1"/>
              </a:solidFill>
            </a:rPr>
            <a:t>Ličnost učinitelja</a:t>
          </a:r>
        </a:p>
      </dgm:t>
    </dgm:pt>
    <dgm:pt modelId="{042F6416-61EA-4FEB-8E33-0C575B3A2092}" type="parTrans" cxnId="{DAEDB743-3A50-4748-9EC2-A79EA237130D}">
      <dgm:prSet/>
      <dgm:spPr/>
      <dgm:t>
        <a:bodyPr/>
        <a:lstStyle/>
        <a:p>
          <a:endParaRPr lang="bs-Latn-BA"/>
        </a:p>
      </dgm:t>
    </dgm:pt>
    <dgm:pt modelId="{F628FCB2-6420-4A2D-AF87-DC4BA1BE3146}" type="sibTrans" cxnId="{DAEDB743-3A50-4748-9EC2-A79EA237130D}">
      <dgm:prSet/>
      <dgm:spPr/>
      <dgm:t>
        <a:bodyPr/>
        <a:lstStyle/>
        <a:p>
          <a:endParaRPr lang="bs-Latn-BA"/>
        </a:p>
      </dgm:t>
    </dgm:pt>
    <dgm:pt modelId="{00DCEE0E-A57A-4FD6-BFAF-C514CF6F3098}" type="pres">
      <dgm:prSet presAssocID="{1038CE0B-5C0D-41B9-AB97-EBA6E485A18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E024E05-ED97-4422-AAE0-8FB1398F36B6}" type="pres">
      <dgm:prSet presAssocID="{74FC8BAF-96A1-4A66-9580-99E62BE96C3C}" presName="gear1" presStyleLbl="node1" presStyleIdx="0" presStyleCnt="3" custScaleX="109517" custScaleY="105131" custLinFactNeighborX="4866" custLinFactNeighborY="1283">
        <dgm:presLayoutVars>
          <dgm:chMax val="1"/>
          <dgm:bulletEnabled val="1"/>
        </dgm:presLayoutVars>
      </dgm:prSet>
      <dgm:spPr/>
    </dgm:pt>
    <dgm:pt modelId="{CB723624-3C07-4676-9820-15F41C3DC59D}" type="pres">
      <dgm:prSet presAssocID="{74FC8BAF-96A1-4A66-9580-99E62BE96C3C}" presName="gear1srcNode" presStyleLbl="node1" presStyleIdx="0" presStyleCnt="3"/>
      <dgm:spPr/>
    </dgm:pt>
    <dgm:pt modelId="{CA88E345-E94B-4E99-A9D6-E9A5D9AD5704}" type="pres">
      <dgm:prSet presAssocID="{74FC8BAF-96A1-4A66-9580-99E62BE96C3C}" presName="gear1dstNode" presStyleLbl="node1" presStyleIdx="0" presStyleCnt="3"/>
      <dgm:spPr/>
    </dgm:pt>
    <dgm:pt modelId="{AD118234-0381-4F02-835A-E368C135D782}" type="pres">
      <dgm:prSet presAssocID="{9FD6D8AD-3DBA-4C26-B2F1-D2F9B0437AC6}" presName="gear2" presStyleLbl="node1" presStyleIdx="1" presStyleCnt="3" custScaleX="106760" custScaleY="102168" custLinFactNeighborX="0">
        <dgm:presLayoutVars>
          <dgm:chMax val="1"/>
          <dgm:bulletEnabled val="1"/>
        </dgm:presLayoutVars>
      </dgm:prSet>
      <dgm:spPr/>
    </dgm:pt>
    <dgm:pt modelId="{3B68E07B-3C15-4037-A4CC-3BAE49DAD6B8}" type="pres">
      <dgm:prSet presAssocID="{9FD6D8AD-3DBA-4C26-B2F1-D2F9B0437AC6}" presName="gear2srcNode" presStyleLbl="node1" presStyleIdx="1" presStyleCnt="3"/>
      <dgm:spPr/>
    </dgm:pt>
    <dgm:pt modelId="{89258E32-AB09-410C-B02E-5F8E72559033}" type="pres">
      <dgm:prSet presAssocID="{9FD6D8AD-3DBA-4C26-B2F1-D2F9B0437AC6}" presName="gear2dstNode" presStyleLbl="node1" presStyleIdx="1" presStyleCnt="3"/>
      <dgm:spPr/>
    </dgm:pt>
    <dgm:pt modelId="{9F4B8F04-8DB1-4AD4-ADD5-5D8054B479EE}" type="pres">
      <dgm:prSet presAssocID="{4C0E9843-19EA-4E8D-BB2C-3C2F36F83145}" presName="gear3" presStyleLbl="node1" presStyleIdx="2" presStyleCnt="3"/>
      <dgm:spPr/>
    </dgm:pt>
    <dgm:pt modelId="{AFE72A8D-87B3-4F5D-9A97-9E85629E83E0}" type="pres">
      <dgm:prSet presAssocID="{4C0E9843-19EA-4E8D-BB2C-3C2F36F83145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277B104B-8E57-447C-879E-1CA70A382A95}" type="pres">
      <dgm:prSet presAssocID="{4C0E9843-19EA-4E8D-BB2C-3C2F36F83145}" presName="gear3srcNode" presStyleLbl="node1" presStyleIdx="2" presStyleCnt="3"/>
      <dgm:spPr/>
    </dgm:pt>
    <dgm:pt modelId="{70083C23-1951-491C-8676-62B350964C4E}" type="pres">
      <dgm:prSet presAssocID="{4C0E9843-19EA-4E8D-BB2C-3C2F36F83145}" presName="gear3dstNode" presStyleLbl="node1" presStyleIdx="2" presStyleCnt="3"/>
      <dgm:spPr/>
    </dgm:pt>
    <dgm:pt modelId="{19F87C5B-F8E9-4D9C-8BFB-9EF3EAD42927}" type="pres">
      <dgm:prSet presAssocID="{D090A86B-6C05-4932-8DCF-09D2FCD6142C}" presName="connector1" presStyleLbl="sibTrans2D1" presStyleIdx="0" presStyleCnt="3"/>
      <dgm:spPr/>
    </dgm:pt>
    <dgm:pt modelId="{07959931-F64B-4F8B-9C3B-454F397E194E}" type="pres">
      <dgm:prSet presAssocID="{056D6451-0520-40D7-8D4A-E88E2E1241DA}" presName="connector2" presStyleLbl="sibTrans2D1" presStyleIdx="1" presStyleCnt="3"/>
      <dgm:spPr/>
    </dgm:pt>
    <dgm:pt modelId="{EA40D193-5604-407B-BF36-A4BA710D1430}" type="pres">
      <dgm:prSet presAssocID="{F628FCB2-6420-4A2D-AF87-DC4BA1BE3146}" presName="connector3" presStyleLbl="sibTrans2D1" presStyleIdx="2" presStyleCnt="3"/>
      <dgm:spPr/>
    </dgm:pt>
  </dgm:ptLst>
  <dgm:cxnLst>
    <dgm:cxn modelId="{3305DB03-2285-4BB1-B28C-11767B71777C}" type="presOf" srcId="{1038CE0B-5C0D-41B9-AB97-EBA6E485A182}" destId="{00DCEE0E-A57A-4FD6-BFAF-C514CF6F3098}" srcOrd="0" destOrd="0" presId="urn:microsoft.com/office/officeart/2005/8/layout/gear1"/>
    <dgm:cxn modelId="{6C8F0512-4B8C-4DFC-BD5D-FDF225714DA8}" type="presOf" srcId="{74FC8BAF-96A1-4A66-9580-99E62BE96C3C}" destId="{CB723624-3C07-4676-9820-15F41C3DC59D}" srcOrd="1" destOrd="0" presId="urn:microsoft.com/office/officeart/2005/8/layout/gear1"/>
    <dgm:cxn modelId="{DAEDB743-3A50-4748-9EC2-A79EA237130D}" srcId="{1038CE0B-5C0D-41B9-AB97-EBA6E485A182}" destId="{4C0E9843-19EA-4E8D-BB2C-3C2F36F83145}" srcOrd="2" destOrd="0" parTransId="{042F6416-61EA-4FEB-8E33-0C575B3A2092}" sibTransId="{F628FCB2-6420-4A2D-AF87-DC4BA1BE3146}"/>
    <dgm:cxn modelId="{F1EF7269-23CD-4D7D-9DD5-25E8E289B4F9}" type="presOf" srcId="{4C0E9843-19EA-4E8D-BB2C-3C2F36F83145}" destId="{9F4B8F04-8DB1-4AD4-ADD5-5D8054B479EE}" srcOrd="0" destOrd="0" presId="urn:microsoft.com/office/officeart/2005/8/layout/gear1"/>
    <dgm:cxn modelId="{D62CB04A-BE7E-4FBC-B21C-05B48E15FACD}" type="presOf" srcId="{D090A86B-6C05-4932-8DCF-09D2FCD6142C}" destId="{19F87C5B-F8E9-4D9C-8BFB-9EF3EAD42927}" srcOrd="0" destOrd="0" presId="urn:microsoft.com/office/officeart/2005/8/layout/gear1"/>
    <dgm:cxn modelId="{166FBA4D-CFB7-4992-855A-31B382405C6F}" srcId="{1038CE0B-5C0D-41B9-AB97-EBA6E485A182}" destId="{9FD6D8AD-3DBA-4C26-B2F1-D2F9B0437AC6}" srcOrd="1" destOrd="0" parTransId="{E9809838-6D15-4E43-9038-CAA2FEEB7C2B}" sibTransId="{056D6451-0520-40D7-8D4A-E88E2E1241DA}"/>
    <dgm:cxn modelId="{787B1984-BAE2-4897-916A-0D4872322DD3}" type="presOf" srcId="{F628FCB2-6420-4A2D-AF87-DC4BA1BE3146}" destId="{EA40D193-5604-407B-BF36-A4BA710D1430}" srcOrd="0" destOrd="0" presId="urn:microsoft.com/office/officeart/2005/8/layout/gear1"/>
    <dgm:cxn modelId="{3A3B3788-A6B1-471D-845D-3E3BBF9A11FB}" type="presOf" srcId="{9FD6D8AD-3DBA-4C26-B2F1-D2F9B0437AC6}" destId="{89258E32-AB09-410C-B02E-5F8E72559033}" srcOrd="2" destOrd="0" presId="urn:microsoft.com/office/officeart/2005/8/layout/gear1"/>
    <dgm:cxn modelId="{E762618E-6242-4B80-8A87-67FFAF93C33B}" type="presOf" srcId="{9FD6D8AD-3DBA-4C26-B2F1-D2F9B0437AC6}" destId="{3B68E07B-3C15-4037-A4CC-3BAE49DAD6B8}" srcOrd="1" destOrd="0" presId="urn:microsoft.com/office/officeart/2005/8/layout/gear1"/>
    <dgm:cxn modelId="{DD232D9F-5EA5-4C10-A1D6-34E5E118CC75}" type="presOf" srcId="{74FC8BAF-96A1-4A66-9580-99E62BE96C3C}" destId="{FE024E05-ED97-4422-AAE0-8FB1398F36B6}" srcOrd="0" destOrd="0" presId="urn:microsoft.com/office/officeart/2005/8/layout/gear1"/>
    <dgm:cxn modelId="{C21EC2C3-994A-4D18-9DA1-DA3D474F84A6}" type="presOf" srcId="{4C0E9843-19EA-4E8D-BB2C-3C2F36F83145}" destId="{277B104B-8E57-447C-879E-1CA70A382A95}" srcOrd="2" destOrd="0" presId="urn:microsoft.com/office/officeart/2005/8/layout/gear1"/>
    <dgm:cxn modelId="{881FD1C7-EC1B-4292-897A-887E818490F2}" type="presOf" srcId="{4C0E9843-19EA-4E8D-BB2C-3C2F36F83145}" destId="{AFE72A8D-87B3-4F5D-9A97-9E85629E83E0}" srcOrd="1" destOrd="0" presId="urn:microsoft.com/office/officeart/2005/8/layout/gear1"/>
    <dgm:cxn modelId="{5C5BEED3-FCF8-42B1-999F-50A652B8AE69}" srcId="{1038CE0B-5C0D-41B9-AB97-EBA6E485A182}" destId="{74FC8BAF-96A1-4A66-9580-99E62BE96C3C}" srcOrd="0" destOrd="0" parTransId="{DB0B207E-B006-47FD-B806-5E7F55C77CBA}" sibTransId="{D090A86B-6C05-4932-8DCF-09D2FCD6142C}"/>
    <dgm:cxn modelId="{5879BADC-1587-4E86-AF84-FA13459C466C}" type="presOf" srcId="{74FC8BAF-96A1-4A66-9580-99E62BE96C3C}" destId="{CA88E345-E94B-4E99-A9D6-E9A5D9AD5704}" srcOrd="2" destOrd="0" presId="urn:microsoft.com/office/officeart/2005/8/layout/gear1"/>
    <dgm:cxn modelId="{D4C535DD-1D04-40BF-8A1E-C51E63D57BCF}" type="presOf" srcId="{056D6451-0520-40D7-8D4A-E88E2E1241DA}" destId="{07959931-F64B-4F8B-9C3B-454F397E194E}" srcOrd="0" destOrd="0" presId="urn:microsoft.com/office/officeart/2005/8/layout/gear1"/>
    <dgm:cxn modelId="{4D1376EC-48A7-4CC5-8947-D59EFA76476A}" type="presOf" srcId="{9FD6D8AD-3DBA-4C26-B2F1-D2F9B0437AC6}" destId="{AD118234-0381-4F02-835A-E368C135D782}" srcOrd="0" destOrd="0" presId="urn:microsoft.com/office/officeart/2005/8/layout/gear1"/>
    <dgm:cxn modelId="{657C86F6-5E28-4C7B-B76A-D7A0905955E2}" type="presOf" srcId="{4C0E9843-19EA-4E8D-BB2C-3C2F36F83145}" destId="{70083C23-1951-491C-8676-62B350964C4E}" srcOrd="3" destOrd="0" presId="urn:microsoft.com/office/officeart/2005/8/layout/gear1"/>
    <dgm:cxn modelId="{584586FE-CC7B-4E53-B848-FFDE59CC623A}" type="presParOf" srcId="{00DCEE0E-A57A-4FD6-BFAF-C514CF6F3098}" destId="{FE024E05-ED97-4422-AAE0-8FB1398F36B6}" srcOrd="0" destOrd="0" presId="urn:microsoft.com/office/officeart/2005/8/layout/gear1"/>
    <dgm:cxn modelId="{8699D490-528C-4965-8B7F-CA25DAD84A7D}" type="presParOf" srcId="{00DCEE0E-A57A-4FD6-BFAF-C514CF6F3098}" destId="{CB723624-3C07-4676-9820-15F41C3DC59D}" srcOrd="1" destOrd="0" presId="urn:microsoft.com/office/officeart/2005/8/layout/gear1"/>
    <dgm:cxn modelId="{8ECE30DA-EE19-48AE-B01D-DB46D1A52387}" type="presParOf" srcId="{00DCEE0E-A57A-4FD6-BFAF-C514CF6F3098}" destId="{CA88E345-E94B-4E99-A9D6-E9A5D9AD5704}" srcOrd="2" destOrd="0" presId="urn:microsoft.com/office/officeart/2005/8/layout/gear1"/>
    <dgm:cxn modelId="{F8C7C692-26DD-447E-B0E5-1B9FFDB2CD86}" type="presParOf" srcId="{00DCEE0E-A57A-4FD6-BFAF-C514CF6F3098}" destId="{AD118234-0381-4F02-835A-E368C135D782}" srcOrd="3" destOrd="0" presId="urn:microsoft.com/office/officeart/2005/8/layout/gear1"/>
    <dgm:cxn modelId="{6014A964-52B0-4239-8653-17A878A75CBD}" type="presParOf" srcId="{00DCEE0E-A57A-4FD6-BFAF-C514CF6F3098}" destId="{3B68E07B-3C15-4037-A4CC-3BAE49DAD6B8}" srcOrd="4" destOrd="0" presId="urn:microsoft.com/office/officeart/2005/8/layout/gear1"/>
    <dgm:cxn modelId="{7DD6185D-6AE6-4FA1-9EBC-BA0DAFB609C6}" type="presParOf" srcId="{00DCEE0E-A57A-4FD6-BFAF-C514CF6F3098}" destId="{89258E32-AB09-410C-B02E-5F8E72559033}" srcOrd="5" destOrd="0" presId="urn:microsoft.com/office/officeart/2005/8/layout/gear1"/>
    <dgm:cxn modelId="{7460DC8A-FFE9-4670-843D-F6D6B7600A67}" type="presParOf" srcId="{00DCEE0E-A57A-4FD6-BFAF-C514CF6F3098}" destId="{9F4B8F04-8DB1-4AD4-ADD5-5D8054B479EE}" srcOrd="6" destOrd="0" presId="urn:microsoft.com/office/officeart/2005/8/layout/gear1"/>
    <dgm:cxn modelId="{2E5D8D8E-41E6-4589-8B01-0AD62C3FC4CA}" type="presParOf" srcId="{00DCEE0E-A57A-4FD6-BFAF-C514CF6F3098}" destId="{AFE72A8D-87B3-4F5D-9A97-9E85629E83E0}" srcOrd="7" destOrd="0" presId="urn:microsoft.com/office/officeart/2005/8/layout/gear1"/>
    <dgm:cxn modelId="{E7F596A2-6AA9-4E1F-AE7A-320AC561A129}" type="presParOf" srcId="{00DCEE0E-A57A-4FD6-BFAF-C514CF6F3098}" destId="{277B104B-8E57-447C-879E-1CA70A382A95}" srcOrd="8" destOrd="0" presId="urn:microsoft.com/office/officeart/2005/8/layout/gear1"/>
    <dgm:cxn modelId="{A8893B59-E2FC-43DC-A87A-5F51CBB2EADA}" type="presParOf" srcId="{00DCEE0E-A57A-4FD6-BFAF-C514CF6F3098}" destId="{70083C23-1951-491C-8676-62B350964C4E}" srcOrd="9" destOrd="0" presId="urn:microsoft.com/office/officeart/2005/8/layout/gear1"/>
    <dgm:cxn modelId="{D3211DE6-B914-407F-9D7E-1A04C57D54AE}" type="presParOf" srcId="{00DCEE0E-A57A-4FD6-BFAF-C514CF6F3098}" destId="{19F87C5B-F8E9-4D9C-8BFB-9EF3EAD42927}" srcOrd="10" destOrd="0" presId="urn:microsoft.com/office/officeart/2005/8/layout/gear1"/>
    <dgm:cxn modelId="{ED583464-E076-47D3-BF88-1213B32D503E}" type="presParOf" srcId="{00DCEE0E-A57A-4FD6-BFAF-C514CF6F3098}" destId="{07959931-F64B-4F8B-9C3B-454F397E194E}" srcOrd="11" destOrd="0" presId="urn:microsoft.com/office/officeart/2005/8/layout/gear1"/>
    <dgm:cxn modelId="{94683760-4477-4709-9B70-7F958CA2E594}" type="presParOf" srcId="{00DCEE0E-A57A-4FD6-BFAF-C514CF6F3098}" destId="{EA40D193-5604-407B-BF36-A4BA710D143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F5B31-FD91-42B5-AB0D-648DDFDDD919}">
      <dsp:nvSpPr>
        <dsp:cNvPr id="0" name=""/>
        <dsp:cNvSpPr/>
      </dsp:nvSpPr>
      <dsp:spPr>
        <a:xfrm>
          <a:off x="2469896" y="0"/>
          <a:ext cx="3240360" cy="3240360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600" kern="1200" dirty="0"/>
            <a:t>Karakteristike zatvora u prošlosti:</a:t>
          </a:r>
        </a:p>
      </dsp:txBody>
      <dsp:txXfrm>
        <a:off x="2901944" y="567063"/>
        <a:ext cx="2376264" cy="1458162"/>
      </dsp:txXfrm>
    </dsp:sp>
    <dsp:sp modelId="{8EC04750-D5A9-49FA-8FA1-FB49508D1E4F}">
      <dsp:nvSpPr>
        <dsp:cNvPr id="0" name=""/>
        <dsp:cNvSpPr/>
      </dsp:nvSpPr>
      <dsp:spPr>
        <a:xfrm>
          <a:off x="3744405" y="2088228"/>
          <a:ext cx="3240360" cy="32403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600" kern="1200" dirty="0"/>
            <a:t>Neograničena moć vladara nad njihovim sprovođenjem</a:t>
          </a:r>
        </a:p>
      </dsp:txBody>
      <dsp:txXfrm>
        <a:off x="4735415" y="2925321"/>
        <a:ext cx="1944216" cy="1782198"/>
      </dsp:txXfrm>
    </dsp:sp>
    <dsp:sp modelId="{4D79E4AF-9F3B-4DEB-B966-ACD3BEE7BA81}">
      <dsp:nvSpPr>
        <dsp:cNvPr id="0" name=""/>
        <dsp:cNvSpPr/>
      </dsp:nvSpPr>
      <dsp:spPr>
        <a:xfrm>
          <a:off x="1325390" y="2092732"/>
          <a:ext cx="3240360" cy="3240360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600" kern="1200" dirty="0"/>
            <a:t>Fizičke kazne i brutalnost pri izvršenju</a:t>
          </a:r>
        </a:p>
      </dsp:txBody>
      <dsp:txXfrm>
        <a:off x="1630523" y="2929825"/>
        <a:ext cx="1944216" cy="1782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24E05-ED97-4422-AAE0-8FB1398F36B6}">
      <dsp:nvSpPr>
        <dsp:cNvPr id="0" name=""/>
        <dsp:cNvSpPr/>
      </dsp:nvSpPr>
      <dsp:spPr>
        <a:xfrm>
          <a:off x="2674651" y="1940889"/>
          <a:ext cx="2726184" cy="2617004"/>
        </a:xfrm>
        <a:prstGeom prst="gear9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000" b="1" kern="1200" dirty="0">
              <a:solidFill>
                <a:schemeClr val="tx1"/>
              </a:solidFill>
            </a:rPr>
            <a:t>Resocijalizacija</a:t>
          </a:r>
          <a:endParaRPr lang="bs-Latn-BA" sz="1600" b="1" kern="1200" dirty="0">
            <a:solidFill>
              <a:schemeClr val="tx1"/>
            </a:solidFill>
          </a:endParaRPr>
        </a:p>
      </dsp:txBody>
      <dsp:txXfrm>
        <a:off x="3214575" y="2553910"/>
        <a:ext cx="1646336" cy="1345194"/>
      </dsp:txXfrm>
    </dsp:sp>
    <dsp:sp modelId="{AD118234-0381-4F02-835A-E368C135D782}">
      <dsp:nvSpPr>
        <dsp:cNvPr id="0" name=""/>
        <dsp:cNvSpPr/>
      </dsp:nvSpPr>
      <dsp:spPr>
        <a:xfrm>
          <a:off x="1162476" y="1396752"/>
          <a:ext cx="1932767" cy="1849634"/>
        </a:xfrm>
        <a:prstGeom prst="gear6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200" b="1" kern="1200" dirty="0">
              <a:solidFill>
                <a:schemeClr val="tx1"/>
              </a:solidFill>
            </a:rPr>
            <a:t>Rehabilitacija</a:t>
          </a:r>
          <a:endParaRPr lang="bs-Latn-BA" sz="1050" b="1" kern="1200" dirty="0">
            <a:solidFill>
              <a:schemeClr val="tx1"/>
            </a:solidFill>
          </a:endParaRPr>
        </a:p>
      </dsp:txBody>
      <dsp:txXfrm>
        <a:off x="1640211" y="1865217"/>
        <a:ext cx="977297" cy="912704"/>
      </dsp:txXfrm>
    </dsp:sp>
    <dsp:sp modelId="{9F4B8F04-8DB1-4AD4-ADD5-5D8054B479EE}">
      <dsp:nvSpPr>
        <dsp:cNvPr id="0" name=""/>
        <dsp:cNvSpPr/>
      </dsp:nvSpPr>
      <dsp:spPr>
        <a:xfrm rot="20700000">
          <a:off x="2237667" y="167395"/>
          <a:ext cx="1773807" cy="1773807"/>
        </a:xfrm>
        <a:prstGeom prst="gear6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b="1" kern="1200" dirty="0">
              <a:solidFill>
                <a:schemeClr val="tx1"/>
              </a:solidFill>
            </a:rPr>
            <a:t>Ličnost učinitelja</a:t>
          </a:r>
        </a:p>
      </dsp:txBody>
      <dsp:txXfrm rot="-20700000">
        <a:off x="2626716" y="556443"/>
        <a:ext cx="995711" cy="995711"/>
      </dsp:txXfrm>
    </dsp:sp>
    <dsp:sp modelId="{19F87C5B-F8E9-4D9C-8BFB-9EF3EAD42927}">
      <dsp:nvSpPr>
        <dsp:cNvPr id="0" name=""/>
        <dsp:cNvSpPr/>
      </dsp:nvSpPr>
      <dsp:spPr>
        <a:xfrm>
          <a:off x="2484220" y="1627043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59931-F64B-4F8B-9C3B-454F397E194E}">
      <dsp:nvSpPr>
        <dsp:cNvPr id="0" name=""/>
        <dsp:cNvSpPr/>
      </dsp:nvSpPr>
      <dsp:spPr>
        <a:xfrm>
          <a:off x="903051" y="1014383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0D193-5604-407B-BF36-A4BA710D1430}">
      <dsp:nvSpPr>
        <dsp:cNvPr id="0" name=""/>
        <dsp:cNvSpPr/>
      </dsp:nvSpPr>
      <dsp:spPr>
        <a:xfrm>
          <a:off x="1827367" y="-222558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9011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2482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6342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612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0249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5616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9327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6670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1922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87398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4937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B34D0-1811-4E08-A854-B2DDE698E03E}" type="datetimeFigureOut">
              <a:rPr lang="bs-Latn-BA" smtClean="0"/>
              <a:t>13.04.2020.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C2A88-35FF-4F11-AA34-273513D645E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3222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dition.cnn.com/2015/06/25/us/dzhokhar-tsarnaev-supermax-prison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theguardian.com/world/gallery/2017/sep/12/manila-overcrowded-quezon-city-jail-in-pictur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britannica.com/topic/Guantanamo-Bay-detention-cam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edition.cnn.com/2016/02/25/africa/south-africa-jail-mandela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dition.cnn.com/videos/us/2015/05/22/orig-nat-pkg-rikers-island-facts.cn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bth.com/history/329008-kresty-petersburg-prison" TargetMode="External"/><Relationship Id="rId3" Type="http://schemas.openxmlformats.org/officeDocument/2006/relationships/hyperlink" Target="https://www.theguardian.com/world/gallery/2017/sep/12/manila-overcrowded-quezon-city-jail-in-pictures" TargetMode="External"/><Relationship Id="rId7" Type="http://schemas.openxmlformats.org/officeDocument/2006/relationships/hyperlink" Target="https://www.bangkokpost.com/thailand/general/1243690/corrections-chief-defends-bang-kwang" TargetMode="External"/><Relationship Id="rId2" Type="http://schemas.openxmlformats.org/officeDocument/2006/relationships/hyperlink" Target="https://www.mirror.co.uk/news/us-news/inside-supermax-prison-dubbed-alcatraz-161939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ailyecho.co.uk/news/9973868.hampshire-man-home-after-spending-18-years-inside-thailands-bangkwang-central-prison-in-bangkok/" TargetMode="External"/><Relationship Id="rId5" Type="http://schemas.openxmlformats.org/officeDocument/2006/relationships/hyperlink" Target="https://www.bbc.com/news/world-latin-america-39074991" TargetMode="External"/><Relationship Id="rId4" Type="http://schemas.openxmlformats.org/officeDocument/2006/relationships/hyperlink" Target="https://www.britannica.com/topic/Guantanamo-Bay-detention-camp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prisons.net/africa/southafrica/278/" TargetMode="External"/><Relationship Id="rId3" Type="http://schemas.openxmlformats.org/officeDocument/2006/relationships/hyperlink" Target="https://savetibet.org/chinas-control-state-in-lhasa/" TargetMode="External"/><Relationship Id="rId7" Type="http://schemas.openxmlformats.org/officeDocument/2006/relationships/hyperlink" Target="https://www.criminaljusticedegreehub.com/most-violent-prisons-in-the-world/diyarbakir-prison/" TargetMode="External"/><Relationship Id="rId12" Type="http://schemas.openxmlformats.org/officeDocument/2006/relationships/hyperlink" Target="https://www.unodc.org/centralasia/en/news/the-nelson-mandela-rules.html" TargetMode="External"/><Relationship Id="rId2" Type="http://schemas.openxmlformats.org/officeDocument/2006/relationships/hyperlink" Target="https://www.refworld.org/docid/4e6e02b32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dernclassics.info/worst_prisons/prison-4.html" TargetMode="External"/><Relationship Id="rId11" Type="http://schemas.openxmlformats.org/officeDocument/2006/relationships/hyperlink" Target="https://www.washingtonpost.com/news/in-sight/wp/2018/05/02/a-correction-officers-view-inside-rikers-island-prison/" TargetMode="External"/><Relationship Id="rId5" Type="http://schemas.openxmlformats.org/officeDocument/2006/relationships/hyperlink" Target="https://ghrslpprisons1.weebly.com/facts.html" TargetMode="External"/><Relationship Id="rId10" Type="http://schemas.openxmlformats.org/officeDocument/2006/relationships/hyperlink" Target="https://www.nytimes.com/2019/10/18/nyregion/nyc-news-rikers-island.html" TargetMode="External"/><Relationship Id="rId4" Type="http://schemas.openxmlformats.org/officeDocument/2006/relationships/hyperlink" Target="http://amazingplanetnews.com/top-10-most-violent-prisons-in-the-world/3/" TargetMode="External"/><Relationship Id="rId9" Type="http://schemas.openxmlformats.org/officeDocument/2006/relationships/hyperlink" Target="https://mg.co.za/article/2015-09-21-thousands-evacuated-from-rat-infested-pollsmoor-prison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gallery/2017/sep/12/manila-overcrowded-quezon-city-jail-in-pictures" TargetMode="External"/><Relationship Id="rId2" Type="http://schemas.openxmlformats.org/officeDocument/2006/relationships/hyperlink" Target="https://edition.cnn.com/2015/06/25/us/dzhokhar-tsarnaev-supermax-prison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ition.cnn.com/videos/us/2015/05/22/orig-nat-pkg-rikers-island-facts.cnn" TargetMode="External"/><Relationship Id="rId5" Type="http://schemas.openxmlformats.org/officeDocument/2006/relationships/hyperlink" Target="https://edition.cnn.com/2016/02/25/africa/south-africa-jail-mandela/index.html" TargetMode="External"/><Relationship Id="rId4" Type="http://schemas.openxmlformats.org/officeDocument/2006/relationships/hyperlink" Target="https://www.britannica.com/topic/Guantanamo-Bay-detention-cam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849" y="1772816"/>
            <a:ext cx="3600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Najozloglašeniji zatvori u svijetu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646" y="4221088"/>
            <a:ext cx="3560440" cy="1752600"/>
          </a:xfrm>
        </p:spPr>
        <p:txBody>
          <a:bodyPr>
            <a:normAutofit/>
          </a:bodyPr>
          <a:lstStyle/>
          <a:p>
            <a:pPr algn="l"/>
            <a:r>
              <a:rPr lang="bs-Latn-BA" sz="2000" dirty="0"/>
              <a:t>Predmet: Penologija</a:t>
            </a:r>
          </a:p>
          <a:p>
            <a:pPr algn="l"/>
            <a:r>
              <a:rPr lang="bs-Latn-BA" sz="2000" dirty="0"/>
              <a:t>Studentica: Merima Mustafić</a:t>
            </a:r>
          </a:p>
          <a:p>
            <a:pPr algn="l"/>
            <a:endParaRPr lang="bs-Latn-BA" dirty="0"/>
          </a:p>
        </p:txBody>
      </p:sp>
      <p:pic>
        <p:nvPicPr>
          <p:cNvPr id="2050" name="Picture 2" descr="C:\Users\MUSTAFIC\Desktop\Untitled de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0"/>
            <a:ext cx="5454606" cy="686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422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Pojam zatvora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942441"/>
              </p:ext>
            </p:extLst>
          </p:nvPr>
        </p:nvGraphicFramePr>
        <p:xfrm>
          <a:off x="467544" y="1268760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8036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Pojam zatvora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921734"/>
              </p:ext>
            </p:extLst>
          </p:nvPr>
        </p:nvGraphicFramePr>
        <p:xfrm>
          <a:off x="457200" y="1600200"/>
          <a:ext cx="5915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12160" y="1412776"/>
            <a:ext cx="28803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bs-Latn-BA" sz="2000" b="1" dirty="0">
                <a:cs typeface="Arial" pitchFamily="34" charset="0"/>
              </a:rPr>
              <a:t>Danas zatvor karakterišu druge osobine, koje su nastale pod uticajem rada međunarodnih organizacija, kao i donošenjem međunarodnih dokumenata </a:t>
            </a:r>
          </a:p>
        </p:txBody>
      </p:sp>
    </p:spTree>
    <p:extLst>
      <p:ext uri="{BB962C8B-B14F-4D97-AF65-F5344CB8AC3E}">
        <p14:creationId xmlns:p14="http://schemas.microsoft.com/office/powerpoint/2010/main" val="293260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Uloga međunarodnih organizacija i međunarodnih dokumenata</a:t>
            </a:r>
            <a:endParaRPr lang="bs-Latn-BA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4618856" cy="4525963"/>
          </a:xfrm>
        </p:spPr>
        <p:txBody>
          <a:bodyPr>
            <a:normAutofit/>
          </a:bodyPr>
          <a:lstStyle/>
          <a:p>
            <a:r>
              <a:rPr lang="vi-VN" sz="2000" dirty="0">
                <a:latin typeface="Calibri" pitchFamily="34" charset="0"/>
              </a:rPr>
              <a:t>Na reformu zatvora i zatvorskih sistema veoma veliki uticaj imale su međunarodne organizacije i strukovna udruženja, jer je cjelokupna međunarodna zajednica zainteresovana za suzbijanje kriminaliteta</a:t>
            </a:r>
            <a:endParaRPr lang="bs-Latn-BA" sz="2000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1577532"/>
            <a:ext cx="396044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bs-Latn-BA" sz="2000" dirty="0">
                <a:latin typeface="Calibri" pitchFamily="34" charset="0"/>
                <a:cs typeface="Arial" pitchFamily="34" charset="0"/>
              </a:rPr>
              <a:t>Najznačajnije međunarodne organizacije koje su se istakle u tom smislu su:</a:t>
            </a:r>
          </a:p>
          <a:p>
            <a:endParaRPr lang="bs-Latn-BA" sz="2000" dirty="0"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bs-Latn-BA" sz="2000" dirty="0">
                <a:latin typeface="Calibri" pitchFamily="34" charset="0"/>
                <a:cs typeface="Arial" pitchFamily="34" charset="0"/>
              </a:rPr>
              <a:t>Ujedinjene nacije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Međunarodna organizacija za rad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Svjetska zdravstvena organizacija</a:t>
            </a:r>
            <a:endParaRPr lang="bs-Latn-BA" sz="2000" dirty="0"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Organizacija UN za vaspitanje, nauku i kulturu </a:t>
            </a:r>
            <a:endParaRPr lang="bs-Latn-BA" sz="2000" dirty="0">
              <a:latin typeface="Calibri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Međunarodna abolistička organizacija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Međunarodno udruženje sudija maloljetničkih sudova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vi-VN" sz="2000" dirty="0">
                <a:latin typeface="Calibri" pitchFamily="34" charset="0"/>
                <a:cs typeface="Arial" pitchFamily="34" charset="0"/>
              </a:rPr>
              <a:t>Međunarodno udruženje za krivično pravo</a:t>
            </a:r>
          </a:p>
          <a:p>
            <a:endParaRPr lang="bs-Latn-B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MUSTAFIC\Desktop\va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9454"/>
            <a:ext cx="3692538" cy="246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38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Uloga međunarodnih organizacija i međunarodnih dokumenata</a:t>
            </a:r>
            <a:endParaRPr lang="bs-Latn-BA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vi-VN" sz="2000" dirty="0">
                <a:latin typeface="Calibri" pitchFamily="34" charset="0"/>
              </a:rPr>
              <a:t>Iako je veliki broj međunarodnih organizacija angažovan na uspostavljanju standarda i pravila kojih se moraju pridržavati države glede zatvora i uslova u njima, jasno je da u svijetu i dalje postoji veliki broj država koje u državnim zatvorima ne sprovode načela i standarde utvrđene međunarodnim dokumentima. </a:t>
            </a:r>
            <a:endParaRPr lang="bs-Latn-BA" sz="2000" dirty="0">
              <a:latin typeface="Calibri" pitchFamily="34" charset="0"/>
            </a:endParaRPr>
          </a:p>
          <a:p>
            <a:pPr algn="just"/>
            <a:r>
              <a:rPr lang="vi-VN" sz="2000" dirty="0">
                <a:latin typeface="Calibri" pitchFamily="34" charset="0"/>
              </a:rPr>
              <a:t>Upravo zbog toga, u nekoliko zatvora, dolazi u pitanje humano postupanje</a:t>
            </a:r>
            <a:r>
              <a:rPr lang="bs-Latn-BA" sz="2000" dirty="0">
                <a:latin typeface="Calibri" pitchFamily="34" charset="0"/>
              </a:rPr>
              <a:t> prema zatvorenicima, kao</a:t>
            </a:r>
            <a:r>
              <a:rPr lang="vi-VN" sz="2000" dirty="0">
                <a:latin typeface="Calibri" pitchFamily="34" charset="0"/>
              </a:rPr>
              <a:t> i poštivanje ljudskih prava. U njima se zatvor</a:t>
            </a:r>
            <a:r>
              <a:rPr lang="bs-Latn-BA" sz="2000" dirty="0">
                <a:latin typeface="Calibri" pitchFamily="34" charset="0"/>
              </a:rPr>
              <a:t>e</a:t>
            </a:r>
            <a:r>
              <a:rPr lang="vi-VN" sz="2000" dirty="0">
                <a:latin typeface="Calibri" pitchFamily="34" charset="0"/>
              </a:rPr>
              <a:t>nik ne smatra osobom, nego objektom, pri čemu se ne obazire ni na osiguravanje nekih minimalnih prava dostojnih čovjeka. </a:t>
            </a:r>
            <a:endParaRPr lang="bs-Latn-BA" sz="2000" dirty="0">
              <a:latin typeface="Calibri" pitchFamily="34" charset="0"/>
            </a:endParaRPr>
          </a:p>
          <a:p>
            <a:pPr algn="just"/>
            <a:r>
              <a:rPr lang="vi-VN" sz="2000" dirty="0">
                <a:latin typeface="Calibri" pitchFamily="34" charset="0"/>
              </a:rPr>
              <a:t>Takvim postupcima se pojedine države vraćaju u prošlost, kada je kazna  bila centralni pojam prilikom zatvaranja učinioca krivičnog djela, te </a:t>
            </a:r>
            <a:r>
              <a:rPr lang="bs-Latn-BA" sz="2000" dirty="0">
                <a:latin typeface="Calibri" pitchFamily="34" charset="0"/>
              </a:rPr>
              <a:t>se z</a:t>
            </a:r>
            <a:r>
              <a:rPr lang="vi-VN" sz="2000" dirty="0">
                <a:latin typeface="Calibri" pitchFamily="34" charset="0"/>
              </a:rPr>
              <a:t>anemaruje današnji koncept zatvora, koji bi u fokusu trebao imati zatvornika i njegovu ličnost.</a:t>
            </a:r>
            <a:endParaRPr lang="bs-Latn-BA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99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1720" y="2564904"/>
            <a:ext cx="5112568" cy="1470025"/>
          </a:xfrm>
        </p:spPr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Najozloglašeniji zatvori u svijetu</a:t>
            </a:r>
          </a:p>
        </p:txBody>
      </p:sp>
    </p:spTree>
    <p:extLst>
      <p:ext uri="{BB962C8B-B14F-4D97-AF65-F5344CB8AC3E}">
        <p14:creationId xmlns:p14="http://schemas.microsoft.com/office/powerpoint/2010/main" val="3646721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ADX Florence SuperMax Facility – Sjedinjene Američke Države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62142"/>
            <a:ext cx="4690864" cy="496320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Od kada je otvoren 1994. godine ADX Florence SuperMax Facility karakterišu nehumani uslovi, postupci i tortura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Ovaj zatvor posjeduje najstrožiji sistem sigurnosti i nadzora u svijetu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Postoji zabrana napuštanja ćelija, osim u trajanju od 9 sati sedmično, te zabrana komuniciranja s ostalim zatvornicima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Kapacitet: 490 zatvorenika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Najmijenjen je najtežim prijestupnicima u Sjedinjenim Američkim Državama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Nešto više o ADX Florence SuperMax Facility i zatvorenicima, možete saznati na linku ispod:</a:t>
            </a:r>
          </a:p>
          <a:p>
            <a:pPr marL="0" indent="0">
              <a:buNone/>
            </a:pPr>
            <a:r>
              <a:rPr lang="bs-Latn-BA" sz="2000" dirty="0">
                <a:latin typeface="Calibri" pitchFamily="34" charset="0"/>
                <a:hlinkClick r:id="rId2"/>
              </a:rPr>
              <a:t>https://edition.cnn.com/2015/06/25/us/dzhokhar-tsarnaev-supermax-prison/index.html</a:t>
            </a:r>
            <a:r>
              <a:rPr lang="bs-Latn-BA" sz="2000" dirty="0">
                <a:latin typeface="Calibri" pitchFamily="34" charset="0"/>
              </a:rPr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65040"/>
            <a:ext cx="3193595" cy="21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3056"/>
            <a:ext cx="3193595" cy="209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37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Quezon City zatvor  - Filipini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5292080" cy="5796644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bs-Latn-BA" sz="2200" dirty="0">
                <a:latin typeface="Calibri" pitchFamily="34" charset="0"/>
              </a:rPr>
              <a:t>U ovom zatvoru se nalazi preko 3.800 zatvorenika</a:t>
            </a:r>
          </a:p>
          <a:p>
            <a:pPr>
              <a:buFont typeface="Wingdings" pitchFamily="2" charset="2"/>
              <a:buChar char="§"/>
            </a:pPr>
            <a:r>
              <a:rPr lang="bs-Latn-BA" sz="2200" dirty="0">
                <a:latin typeface="Calibri" pitchFamily="34" charset="0"/>
              </a:rPr>
              <a:t>Problemi: neadekvatni zatvorski kapaciteti, neadekvatno osoblje, nehumani uslovi, usporen rad pravosudnih tijela glede izvršavanja kazne, nedoličan rad policijskih organa</a:t>
            </a:r>
          </a:p>
          <a:p>
            <a:pPr>
              <a:buFont typeface="Wingdings" pitchFamily="2" charset="2"/>
              <a:buChar char="§"/>
            </a:pPr>
            <a:r>
              <a:rPr lang="bs-Latn-BA" sz="2200" dirty="0">
                <a:latin typeface="Calibri" pitchFamily="34" charset="0"/>
              </a:rPr>
              <a:t>Zastupljeni su i nezadovoljavajući higijenski uslovi koji dovode do razvoja bolesti kao što je tuberkuloza, infekcija kože, dijareja i sepsa. </a:t>
            </a:r>
          </a:p>
          <a:p>
            <a:pPr>
              <a:buFont typeface="Wingdings" pitchFamily="2" charset="2"/>
              <a:buChar char="§"/>
            </a:pPr>
            <a:r>
              <a:rPr lang="bs-Latn-BA" sz="2200" dirty="0">
                <a:latin typeface="Calibri" pitchFamily="34" charset="0"/>
              </a:rPr>
              <a:t>Stvoren je sisitem </a:t>
            </a:r>
            <a:r>
              <a:rPr lang="bs-Latn-BA" sz="2200" i="1" dirty="0">
                <a:latin typeface="Calibri" pitchFamily="34" charset="0"/>
              </a:rPr>
              <a:t>Panunungkulan</a:t>
            </a:r>
            <a:r>
              <a:rPr lang="bs-Latn-BA" sz="2200" dirty="0">
                <a:latin typeface="Calibri" pitchFamily="34" charset="0"/>
              </a:rPr>
              <a:t> kojim odabrani zatvorenici dobivaju vlast i položaj nadređenosti nad ostalim zatvorenicima</a:t>
            </a:r>
          </a:p>
          <a:p>
            <a:pPr>
              <a:buFont typeface="Wingdings" pitchFamily="2" charset="2"/>
              <a:buChar char="§"/>
            </a:pPr>
            <a:r>
              <a:rPr lang="vi-VN" sz="2200" dirty="0">
                <a:latin typeface="Calibri" pitchFamily="34" charset="0"/>
              </a:rPr>
              <a:t>Sistem ne pravi razliku između pritvora i zatvora, odnosno osoba kojima je određen pritvor i onih kojima je </a:t>
            </a:r>
            <a:r>
              <a:rPr lang="bs-Latn-BA" sz="2200" dirty="0">
                <a:latin typeface="Calibri" pitchFamily="34" charset="0"/>
              </a:rPr>
              <a:t>određena</a:t>
            </a:r>
            <a:r>
              <a:rPr lang="vi-VN" sz="2200" dirty="0">
                <a:latin typeface="Calibri" pitchFamily="34" charset="0"/>
              </a:rPr>
              <a:t> kazna zatvora</a:t>
            </a:r>
            <a:endParaRPr lang="bs-Latn-BA" sz="22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bs-Latn-BA" sz="2200" dirty="0">
                <a:latin typeface="Calibri" pitchFamily="34" charset="0"/>
              </a:rPr>
              <a:t>Kako zaista izgleda Quezon City zatvor, možete pogledati na sljedećem linku:</a:t>
            </a:r>
          </a:p>
          <a:p>
            <a:pPr marL="0" indent="0">
              <a:buNone/>
            </a:pPr>
            <a:r>
              <a:rPr lang="bs-Latn-BA" sz="2200" dirty="0">
                <a:latin typeface="Calibri" pitchFamily="34" charset="0"/>
                <a:hlinkClick r:id="rId2"/>
              </a:rPr>
              <a:t>https://www.theguardian.com/world/gallery/2017/sep/12/manila-overcrowded-quezon-city-jail-in-pictures</a:t>
            </a:r>
            <a:r>
              <a:rPr lang="bs-Latn-BA" sz="2200" dirty="0">
                <a:latin typeface="Calibri" pitchFamily="34" charset="0"/>
              </a:rPr>
              <a:t> </a:t>
            </a:r>
          </a:p>
          <a:p>
            <a:endParaRPr lang="bs-Latn-BA" dirty="0"/>
          </a:p>
          <a:p>
            <a:endParaRPr lang="bs-Latn-BA" dirty="0"/>
          </a:p>
          <a:p>
            <a:endParaRPr lang="bs-Latn-BA" dirty="0"/>
          </a:p>
        </p:txBody>
      </p:sp>
      <p:pic>
        <p:nvPicPr>
          <p:cNvPr id="6146" name="Picture 2" descr="C:\Users\MUSTAFIC\Desktop\4000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23" y="3933056"/>
            <a:ext cx="3419871" cy="227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USTAFIC\Desktop\4000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081" y="1484784"/>
            <a:ext cx="3419737" cy="227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87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Guantanamo Bay zatvor – Kuba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4258816" cy="55446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Najozloglašeniji zatvor u ovoj zemlji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Fizičko mučenje i seksualno zlostavljanje zatvorenika je uobičajeno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Razvile su se i posebne tehnika mučenja tzv. stresni položaj, stajanje uz zid, nedostatak sna...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Mučenja zatočenika nisu obični sadizam - cilj je postići "naučenu bespomoćnost" zatvorenika, odnosno da zatvorenik postane pasivan tokom cjelokupnog izdržavanja kazne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Na sljedećem linku možete saznati više o Guantanamo Bay:</a:t>
            </a:r>
          </a:p>
          <a:p>
            <a:pPr marL="0" indent="0">
              <a:buNone/>
            </a:pPr>
            <a:r>
              <a:rPr lang="bs-Latn-BA" sz="2000" dirty="0">
                <a:latin typeface="Calibri" pitchFamily="34" charset="0"/>
                <a:hlinkClick r:id="rId2"/>
              </a:rPr>
              <a:t>https://www.britannica.com/topic/Guantanamo-Bay-detention-camp</a:t>
            </a:r>
            <a:r>
              <a:rPr lang="bs-Latn-BA" sz="2000" dirty="0">
                <a:latin typeface="Calibri" pitchFamily="34" charset="0"/>
              </a:rPr>
              <a:t> </a:t>
            </a:r>
          </a:p>
        </p:txBody>
      </p:sp>
      <p:pic>
        <p:nvPicPr>
          <p:cNvPr id="7170" name="Picture 2" descr="C:\Users\MUSTAFIC\Desktop\guanatanamo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624" y="3758341"/>
            <a:ext cx="3931022" cy="257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USTAFIC\Desktop\guantanamo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624" y="1556792"/>
            <a:ext cx="3880222" cy="20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10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San Pedro zatvor  – Bolivija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9"/>
            <a:ext cx="4927508" cy="5832648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bs-Latn-BA" sz="4200" dirty="0">
                <a:latin typeface="Calibri" pitchFamily="34" charset="0"/>
              </a:rPr>
              <a:t>Zatvorenici ili njihovi članovi porodice, moraju da plaćaju za svoju ćeliju, pa stoga moraju i da rade unutar zatvora - da prodaju namirnice ili obavljaju druge poslove, kao što je fizički rad.</a:t>
            </a:r>
          </a:p>
          <a:p>
            <a:pPr>
              <a:buFont typeface="Wingdings" pitchFamily="2" charset="2"/>
              <a:buChar char="§"/>
            </a:pPr>
            <a:r>
              <a:rPr lang="bs-Latn-BA" sz="4200" dirty="0">
                <a:latin typeface="Calibri" pitchFamily="34" charset="0"/>
              </a:rPr>
              <a:t>Čuvari ne održavaju red unutar zatvora, a zatvorska uprava ne pruža usluge rehabilitacije, ne postoje škole, niti minimalna zdravstvena zaštita</a:t>
            </a:r>
          </a:p>
          <a:p>
            <a:pPr>
              <a:buFont typeface="Wingdings" pitchFamily="2" charset="2"/>
              <a:buChar char="§"/>
            </a:pPr>
            <a:r>
              <a:rPr lang="bs-Latn-BA" sz="4200" dirty="0">
                <a:latin typeface="Calibri" pitchFamily="34" charset="0"/>
              </a:rPr>
              <a:t>Zatvorenici moraju plaćati sve medicinske usluge koje dobivaju, a drugi zatvorenici unutar zatvora im pružaju te usluge</a:t>
            </a:r>
          </a:p>
          <a:p>
            <a:pPr>
              <a:buFont typeface="Wingdings" pitchFamily="2" charset="2"/>
              <a:buChar char="§"/>
            </a:pPr>
            <a:r>
              <a:rPr lang="vi-VN" sz="4200" dirty="0">
                <a:latin typeface="Calibri" pitchFamily="34" charset="0"/>
              </a:rPr>
              <a:t>Iako je osmišljen da primi oko 250 zatvorenika, zatvor San Pedro sada broji </a:t>
            </a:r>
            <a:r>
              <a:rPr lang="bs-Latn-BA" sz="4200" dirty="0">
                <a:latin typeface="Calibri" pitchFamily="34" charset="0"/>
              </a:rPr>
              <a:t>oko</a:t>
            </a:r>
            <a:r>
              <a:rPr lang="vi-VN" sz="4200" dirty="0">
                <a:latin typeface="Calibri" pitchFamily="34" charset="0"/>
              </a:rPr>
              <a:t> 1.500</a:t>
            </a:r>
            <a:r>
              <a:rPr lang="bs-Latn-BA" sz="4200" dirty="0">
                <a:latin typeface="Calibri" pitchFamily="34" charset="0"/>
              </a:rPr>
              <a:t> osoba</a:t>
            </a:r>
            <a:r>
              <a:rPr lang="vi-VN" sz="4200" dirty="0">
                <a:latin typeface="Calibri" pitchFamily="34" charset="0"/>
              </a:rPr>
              <a:t>, a uz to supruge i djeca mnogih </a:t>
            </a:r>
            <a:r>
              <a:rPr lang="bs-Latn-BA" sz="4200" dirty="0">
                <a:latin typeface="Calibri" pitchFamily="34" charset="0"/>
              </a:rPr>
              <a:t>zatvorenika </a:t>
            </a:r>
            <a:r>
              <a:rPr lang="vi-VN" sz="4200" dirty="0">
                <a:latin typeface="Calibri" pitchFamily="34" charset="0"/>
              </a:rPr>
              <a:t>također borave u ovom zatvoru.</a:t>
            </a:r>
            <a:endParaRPr lang="bs-Latn-BA" sz="4200" dirty="0">
              <a:latin typeface="Calibri" pitchFamily="34" charset="0"/>
            </a:endParaRPr>
          </a:p>
          <a:p>
            <a:endParaRPr lang="bs-Latn-BA" dirty="0">
              <a:latin typeface="Calibri" pitchFamily="34" charset="0"/>
            </a:endParaRPr>
          </a:p>
          <a:p>
            <a:endParaRPr lang="bs-Latn-BA" dirty="0"/>
          </a:p>
        </p:txBody>
      </p:sp>
      <p:pic>
        <p:nvPicPr>
          <p:cNvPr id="8194" name="Picture 2" descr="C:\Users\MUSTAFIC\Desktop\san pedro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8" y="1340769"/>
            <a:ext cx="396844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MUSTAFIC\Desktop\san ped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962" y="3789040"/>
            <a:ext cx="3960987" cy="222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96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Bang Kwang zatvor – Tajland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5053877" cy="37444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Najozloglašeniji zatvor u državi</a:t>
            </a: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Zatvorski čuvari brutalno postupaju s</a:t>
            </a:r>
            <a:r>
              <a:rPr lang="bs-Latn-BA" sz="2000" dirty="0">
                <a:latin typeface="Calibri" pitchFamily="34" charset="0"/>
              </a:rPr>
              <a:t>a zatvorenicima</a:t>
            </a:r>
            <a:r>
              <a:rPr lang="vi-VN" sz="2000" dirty="0">
                <a:latin typeface="Calibri" pitchFamily="34" charset="0"/>
              </a:rPr>
              <a:t>, a </a:t>
            </a:r>
            <a:r>
              <a:rPr lang="bs-Latn-BA" sz="2000" dirty="0">
                <a:latin typeface="Calibri" pitchFamily="34" charset="0"/>
              </a:rPr>
              <a:t>oni </a:t>
            </a:r>
            <a:r>
              <a:rPr lang="vi-VN" sz="2000" dirty="0">
                <a:latin typeface="Calibri" pitchFamily="34" charset="0"/>
              </a:rPr>
              <a:t>koji su osuđeni na duge kazne prisiljeni su na nošenje tereta za noge čim uđu u ovaj zatvor koji na njihovim tijelima ostaje tri mjeseca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Osigurana im je ograničena hrana, a više hrane može se tražiti samo uz doplatu ili obavljanjem određenih fizičkih poslova unutar zatvora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Zakon</a:t>
            </a:r>
            <a:r>
              <a:rPr lang="bs-Latn-BA" sz="2000" dirty="0">
                <a:latin typeface="Calibri" pitchFamily="34" charset="0"/>
              </a:rPr>
              <a:t> </a:t>
            </a:r>
            <a:r>
              <a:rPr lang="vi-VN" sz="2000" dirty="0">
                <a:latin typeface="Calibri" pitchFamily="34" charset="0"/>
              </a:rPr>
              <a:t>omogućava niz kazni, uključujući i samicu u trajanju do najviše jedan mjesec</a:t>
            </a:r>
            <a:r>
              <a:rPr lang="bs-Latn-BA" sz="2000" dirty="0">
                <a:latin typeface="Calibri" pitchFamily="34" charset="0"/>
              </a:rPr>
              <a:t>, što je u suprotnosti sa </a:t>
            </a:r>
            <a:r>
              <a:rPr lang="it-IT" sz="2000" dirty="0">
                <a:latin typeface="Calibri" pitchFamily="34" charset="0"/>
              </a:rPr>
              <a:t>Minimalnim standardima i pravilima UN-a o postupanju s</a:t>
            </a:r>
            <a:r>
              <a:rPr lang="bs-Latn-BA" sz="2000" dirty="0">
                <a:latin typeface="Calibri" pitchFamily="34" charset="0"/>
              </a:rPr>
              <a:t> </a:t>
            </a:r>
            <a:r>
              <a:rPr lang="it-IT" sz="2000" dirty="0">
                <a:latin typeface="Calibri" pitchFamily="34" charset="0"/>
              </a:rPr>
              <a:t>osobama lišenim</a:t>
            </a:r>
            <a:r>
              <a:rPr lang="bs-Latn-BA" sz="2000" dirty="0">
                <a:latin typeface="Calibri" pitchFamily="34" charset="0"/>
              </a:rPr>
              <a:t> </a:t>
            </a:r>
            <a:r>
              <a:rPr lang="it-IT" sz="2000" dirty="0">
                <a:latin typeface="Calibri" pitchFamily="34" charset="0"/>
              </a:rPr>
              <a:t>slobode</a:t>
            </a:r>
            <a:endParaRPr lang="bs-Latn-BA" sz="2000" dirty="0">
              <a:latin typeface="Calibri" pitchFamily="34" charset="0"/>
            </a:endParaRPr>
          </a:p>
        </p:txBody>
      </p:sp>
      <p:pic>
        <p:nvPicPr>
          <p:cNvPr id="3075" name="Picture 3" descr="C:\Users\MUSTAFIC\Desktop\bangkwa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81" y="1484784"/>
            <a:ext cx="3435565" cy="222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USTAFIC\Desktop\bank ko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80" y="3992054"/>
            <a:ext cx="3524133" cy="234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068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Kresty zatvor – Rusija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5076056" cy="485313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Važio je za j</a:t>
            </a:r>
            <a:r>
              <a:rPr lang="vi-VN" sz="2000" dirty="0">
                <a:latin typeface="Calibri" pitchFamily="34" charset="0"/>
              </a:rPr>
              <a:t>edan od najpretrpanijih zatvora na svijetu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Zvaničan kapacitet koji je određen iznosi 3.000 ljudi, ali u njemu </a:t>
            </a:r>
            <a:r>
              <a:rPr lang="bs-Latn-BA" sz="2000" dirty="0">
                <a:latin typeface="Calibri" pitchFamily="34" charset="0"/>
              </a:rPr>
              <a:t>je </a:t>
            </a:r>
            <a:r>
              <a:rPr lang="vi-VN" sz="2000" dirty="0">
                <a:latin typeface="Calibri" pitchFamily="34" charset="0"/>
              </a:rPr>
              <a:t>boravi</a:t>
            </a:r>
            <a:r>
              <a:rPr lang="bs-Latn-BA" sz="2000" dirty="0">
                <a:latin typeface="Calibri" pitchFamily="34" charset="0"/>
              </a:rPr>
              <a:t>lo </a:t>
            </a:r>
            <a:r>
              <a:rPr lang="vi-VN" sz="2000" dirty="0">
                <a:latin typeface="Calibri" pitchFamily="34" charset="0"/>
              </a:rPr>
              <a:t>stalno oko 10.000 zatvorenika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Održavanje higijene je bilo veoma teško i pravi je uspjeh bio ako zatvorenik uspije da se jednom sedmično okupa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Pogoršani su sanitarni uslovi, što je dovelo do pojave bolesti poput tuberkuloze i upale pluća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Samoubistvo u ovom zatvoru nije bila rijetkost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Zbog prekoračenih kapaciteta, vlasti Rusije su bile prisiljene napraviti novi zatvor nazvan Kresty 2</a:t>
            </a:r>
          </a:p>
        </p:txBody>
      </p:sp>
      <p:pic>
        <p:nvPicPr>
          <p:cNvPr id="1026" name="Picture 2" descr="C:\Users\MUSTAFIC\Desktop\5b7d600785600a79b90a18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54" y="1412776"/>
            <a:ext cx="3672407" cy="245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USTAFIC\Desktop\5b7d600785600a79b90a18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54" y="4149078"/>
            <a:ext cx="3666231" cy="244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252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Drapchi zatvor – Kina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70992"/>
            <a:ext cx="5004048" cy="464137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pl-PL" sz="2000" dirty="0">
                <a:latin typeface="Calibri" pitchFamily="34" charset="0"/>
              </a:rPr>
              <a:t>Otvoren je 1965. godine i važi za jedan od najvećih zatvora u Kini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O</a:t>
            </a:r>
            <a:r>
              <a:rPr lang="vi-VN" sz="2000" dirty="0">
                <a:latin typeface="Calibri" pitchFamily="34" charset="0"/>
              </a:rPr>
              <a:t>vaj zatvor je poznat u svijetu po brutalnom</a:t>
            </a:r>
            <a:r>
              <a:rPr lang="bs-Latn-BA" sz="2000" dirty="0">
                <a:latin typeface="Calibri" pitchFamily="34" charset="0"/>
              </a:rPr>
              <a:t> </a:t>
            </a:r>
            <a:r>
              <a:rPr lang="vi-VN" sz="2000" dirty="0">
                <a:latin typeface="Calibri" pitchFamily="34" charset="0"/>
              </a:rPr>
              <a:t>fizičkom kažnjavanju zatvorenika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Određeni stražari su čak počinili i ubistva nekoliko zatvorenika, koji su im uputili neumjesan komentar</a:t>
            </a:r>
            <a:r>
              <a:rPr lang="bs-Latn-BA" sz="2000" dirty="0">
                <a:latin typeface="Calibri" pitchFamily="34" charset="0"/>
              </a:rPr>
              <a:t> </a:t>
            </a:r>
            <a:r>
              <a:rPr lang="vi-VN" sz="2000" dirty="0">
                <a:latin typeface="Calibri" pitchFamily="34" charset="0"/>
              </a:rPr>
              <a:t>ili im se nisu obraćali s prijatnim tonom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Sve osobe koje se nađu u ovom zatvoru su izolirane, pri čemu podliježu nehumanom postupanju i mučenju, te fizičkom kažnjavanju različitim predmetima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Kažnjavanje uključuje nanošenje fizičkih povreda, kao i korištenje struje, što često dovodi do nastanka invalidnosti</a:t>
            </a:r>
          </a:p>
        </p:txBody>
      </p:sp>
      <p:pic>
        <p:nvPicPr>
          <p:cNvPr id="1026" name="Picture 2" descr="C:\Users\MUSTAFIC\Desktop\drapch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945968" cy="215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USTAFIC\Desktop\tibet-1988-riots-30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17032"/>
            <a:ext cx="3945968" cy="239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248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La Sabaneta zatvor - Venezuela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4824536" cy="566124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Preokupirani zatvorski kapaciteti, manjak osoblja, fizički napadi, oružje, droga i bande specifični su za većinu zatvora u Venezueli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Zatvor La Sabaneta važi za najgori i najnehumaniji zatvor u Venezueli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Postao je poznat po svirepom mučenju zatvorenika, pri čemu se stražari unutar zatvora ne suzdržavaju korištenja bilo kakve tehnike kažnjavanja, te se ubijanje zatvorenika vrši svakodnevno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Iako ovaj zatvor ima mogućnost zadržavanja ne više od 15.000 zatvorenika u isto vrijeme, u njemu se nalazi više od 25.000 zatvorenika, što dovodi do manjeg broja zatvorskog osoblja u odnosu na broj zatvorenika</a:t>
            </a:r>
          </a:p>
          <a:p>
            <a:pPr>
              <a:buFont typeface="Wingdings" pitchFamily="2" charset="2"/>
              <a:buChar char="§"/>
            </a:pPr>
            <a:endParaRPr lang="bs-Latn-BA" dirty="0">
              <a:latin typeface="Calibri" pitchFamily="34" charset="0"/>
            </a:endParaRPr>
          </a:p>
        </p:txBody>
      </p:sp>
      <p:pic>
        <p:nvPicPr>
          <p:cNvPr id="2050" name="Picture 2" descr="C:\Users\MUSTAFIC\Desktop\La-Sabaneta-Prison-Venezuela-768x5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887" y="1384586"/>
            <a:ext cx="3614175" cy="246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USTAFIC\Desktop\40104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887" y="4123900"/>
            <a:ext cx="3686425" cy="238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7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Diyarbakir zatvor – Turska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97812"/>
            <a:ext cx="4330824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>
                <a:latin typeface="Calibri" pitchFamily="34" charset="0"/>
              </a:rPr>
              <a:t>Z</a:t>
            </a:r>
            <a:r>
              <a:rPr lang="vi-VN" sz="2000" dirty="0">
                <a:latin typeface="Calibri" pitchFamily="34" charset="0"/>
              </a:rPr>
              <a:t>atvor u Diyarbakiru smatra se naj</a:t>
            </a:r>
            <a:r>
              <a:rPr lang="bs-Latn-BA" sz="2000" dirty="0">
                <a:latin typeface="Calibri" pitchFamily="34" charset="0"/>
              </a:rPr>
              <a:t>ozloglašenijim</a:t>
            </a:r>
            <a:r>
              <a:rPr lang="vi-VN" sz="2000" dirty="0">
                <a:latin typeface="Calibri" pitchFamily="34" charset="0"/>
              </a:rPr>
              <a:t> u Turskoj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Poznat je po mučenju zatvorenika na više načina uključujući napade vukova, fizičk</a:t>
            </a:r>
            <a:r>
              <a:rPr lang="bs-Latn-BA" sz="2000" dirty="0">
                <a:latin typeface="Calibri" pitchFamily="34" charset="0"/>
              </a:rPr>
              <a:t>u</a:t>
            </a:r>
            <a:r>
              <a:rPr lang="vi-VN" sz="2000" dirty="0">
                <a:latin typeface="Calibri" pitchFamily="34" charset="0"/>
              </a:rPr>
              <a:t> tortur</a:t>
            </a:r>
            <a:r>
              <a:rPr lang="bs-Latn-BA" sz="2000" dirty="0">
                <a:latin typeface="Calibri" pitchFamily="34" charset="0"/>
              </a:rPr>
              <a:t>u</a:t>
            </a:r>
            <a:r>
              <a:rPr lang="vi-VN" sz="2000" dirty="0">
                <a:latin typeface="Calibri" pitchFamily="34" charset="0"/>
              </a:rPr>
              <a:t> i štrajkove glađu</a:t>
            </a:r>
            <a:endParaRPr lang="bs-Latn-BA" sz="20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2000" dirty="0">
                <a:latin typeface="Calibri" pitchFamily="34" charset="0"/>
              </a:rPr>
              <a:t>Svijetu je postao poznat nakon incidenta koji je izbio između zatvorenika i čuvara, pri čemu je deset osoba ubijeno, devet se našlo u kritičnom stanju</a:t>
            </a:r>
            <a:r>
              <a:rPr lang="bs-Latn-BA" sz="2000" dirty="0">
                <a:latin typeface="Calibri" pitchFamily="34" charset="0"/>
              </a:rPr>
              <a:t>,</a:t>
            </a:r>
            <a:r>
              <a:rPr lang="vi-VN" sz="2000" dirty="0">
                <a:latin typeface="Calibri" pitchFamily="34" charset="0"/>
              </a:rPr>
              <a:t> a dvadeset i troje u vrlo kritičnom stanju</a:t>
            </a:r>
            <a:endParaRPr lang="bs-Latn-BA" sz="2000" dirty="0">
              <a:latin typeface="Calibri" pitchFamily="34" charset="0"/>
            </a:endParaRPr>
          </a:p>
        </p:txBody>
      </p:sp>
      <p:pic>
        <p:nvPicPr>
          <p:cNvPr id="3074" name="Picture 2" descr="C:\Users\MUSTAFIC\Desktop\Diyarbakir-Priso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58710"/>
            <a:ext cx="3648713" cy="218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USTAFIC\Desktop\Diyarbakir-Prison-Turk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791" y="3860794"/>
            <a:ext cx="3606978" cy="222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14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Pollsmoor zatvor – Južnoafrička Republika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97278"/>
            <a:ext cx="4618856" cy="514409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Otvoren je početkom 1960-ih godina, a od ranih 2000-ih prosječan broj ljudi iznosi više od 4.000, što predstavlja prekoračenje kapaciteta zatvora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Približno četvrtina zatvorske populacije (oko 23%) je HIV pozitivna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Zatvorenici izlaze na vazduh tek jednom sedmično, a gotovo neprestano traju epidemije kožnih oboljenja, te se veoma brzo šire bolesti poput tuberkuloze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Nelson Mendela, koji je boravio ovde, opisao je tada zatvor kao mjesto </a:t>
            </a:r>
            <a:r>
              <a:rPr lang="bs-Latn-BA" i="1" dirty="0">
                <a:latin typeface="Calibri" pitchFamily="34" charset="0"/>
              </a:rPr>
              <a:t>"modernog lica, ali primitivnog srca“</a:t>
            </a:r>
          </a:p>
          <a:p>
            <a:pPr>
              <a:buFont typeface="Wingdings" pitchFamily="2" charset="2"/>
              <a:buChar char="§"/>
            </a:pPr>
            <a:r>
              <a:rPr lang="bs-Latn-BA" dirty="0">
                <a:latin typeface="Calibri" pitchFamily="34" charset="0"/>
              </a:rPr>
              <a:t>Više o Pollsmoor zatvoru možete saznati ovdje: </a:t>
            </a:r>
          </a:p>
          <a:p>
            <a:pPr marL="0" indent="0">
              <a:buNone/>
            </a:pPr>
            <a:r>
              <a:rPr lang="bs-Latn-BA" dirty="0">
                <a:latin typeface="Calibri" pitchFamily="34" charset="0"/>
                <a:hlinkClick r:id="rId2"/>
              </a:rPr>
              <a:t>https://edition.cnn.com/2016/02/25/africa/south-africa-jail-mandela/index.html</a:t>
            </a:r>
            <a:r>
              <a:rPr lang="bs-Latn-BA" dirty="0">
                <a:latin typeface="Calibri" pitchFamily="34" charset="0"/>
              </a:rPr>
              <a:t> </a:t>
            </a:r>
          </a:p>
          <a:p>
            <a:endParaRPr lang="bs-Latn-BA" dirty="0">
              <a:latin typeface="Calibri" pitchFamily="34" charset="0"/>
            </a:endParaRPr>
          </a:p>
        </p:txBody>
      </p:sp>
      <p:pic>
        <p:nvPicPr>
          <p:cNvPr id="4098" name="Picture 2" descr="C:\Users\MUSTAFIC\Desktop\14242471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652800" cy="204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USTAFIC\Desktop\fdc062a8-2015-09-21-thousands-evacuated-from-rat-infested-pollsmoor-prison-image-696x3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0260"/>
            <a:ext cx="3652800" cy="213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378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Rikers Island zatvor - Sjedinjene Američke Države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59327"/>
            <a:ext cx="5338936" cy="514116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/>
              <a:t>Nalazi se na izoliranom otoku Rikers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/>
              <a:t>Udaljenost otoka doprinosi kašnjenju u sudskom procesuiranju krivičnih djela i prekršaja, otežava pristup advokatima, te se obeshrabruje posjeta porodica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/>
              <a:t>Pored toga, ljudi na otoku trpe fizičko i psihičko zlostavljanje, podložni su visokom stepenu nasilja i pretjerano strogim kaznenim uvjetima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/>
              <a:t>Nasilje se provodi kako nad zatvorenicima od strane osoblja, tako i između samih zatvorenika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/>
              <a:t>Više možete pogledati u kratkom videu na sljedećem linku:</a:t>
            </a:r>
          </a:p>
          <a:p>
            <a:pPr marL="0" indent="0">
              <a:buNone/>
            </a:pPr>
            <a:r>
              <a:rPr lang="bs-Latn-BA" sz="2000" dirty="0">
                <a:hlinkClick r:id="rId2"/>
              </a:rPr>
              <a:t>https://edition.cnn.com/videos/us/2015/05/22/orig-nat-pkg-rikers-island-facts.cnn</a:t>
            </a:r>
            <a:r>
              <a:rPr lang="bs-Latn-BA" sz="2000" dirty="0"/>
              <a:t> </a:t>
            </a:r>
          </a:p>
        </p:txBody>
      </p:sp>
      <p:pic>
        <p:nvPicPr>
          <p:cNvPr id="1026" name="Picture 2" descr="C:\Users\MUSTAFIC\Desktop\rikers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304" y="1700808"/>
            <a:ext cx="3433875" cy="229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USTAFIC\Desktop\rikers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304" y="4221089"/>
            <a:ext cx="3433875" cy="224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90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Problemi, međunarodni standardi i dužnosti država</a:t>
            </a:r>
            <a:endParaRPr lang="bs-Latn-BA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1612" y="1476537"/>
            <a:ext cx="4372388" cy="5789240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vi-VN" sz="3400" dirty="0">
                <a:latin typeface="Calibri" pitchFamily="34" charset="0"/>
              </a:rPr>
              <a:t>Minimalna pravila Ujedinjenih nacija za postupanje sa zatvorenicima su univerzalno priznata kao minimum standarda koji daju smjernice za ono što je općenito prihvaćeno, načela i prakse u postupanju sa zatvorenicima i upravljanju ustanovama, kojih se moraju pridržavati sve države članice. </a:t>
            </a:r>
            <a:endParaRPr lang="bs-Latn-BA" sz="34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3400" dirty="0">
                <a:latin typeface="Calibri" pitchFamily="34" charset="0"/>
              </a:rPr>
              <a:t>Upravo nepridržavanje tih pravila, uslijed</a:t>
            </a:r>
            <a:r>
              <a:rPr lang="bs-Latn-BA" sz="3400" dirty="0">
                <a:latin typeface="Calibri" pitchFamily="34" charset="0"/>
              </a:rPr>
              <a:t> </a:t>
            </a:r>
            <a:r>
              <a:rPr lang="vi-VN" sz="3400" dirty="0">
                <a:latin typeface="Calibri" pitchFamily="34" charset="0"/>
              </a:rPr>
              <a:t>nedostatka ekonomskih resursa i previsoke stope kriminaliteta, dovo</a:t>
            </a:r>
            <a:r>
              <a:rPr lang="bs-Latn-BA" sz="3400" dirty="0">
                <a:latin typeface="Calibri" pitchFamily="34" charset="0"/>
              </a:rPr>
              <a:t>di </a:t>
            </a:r>
            <a:r>
              <a:rPr lang="vi-VN" sz="3400" dirty="0">
                <a:latin typeface="Calibri" pitchFamily="34" charset="0"/>
              </a:rPr>
              <a:t>do posljedica koje smo mogli primijetiti su svakom navedenom zatvoru. </a:t>
            </a:r>
            <a:endParaRPr lang="bs-Latn-BA" sz="34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vi-VN" sz="3400" dirty="0">
                <a:latin typeface="Calibri" pitchFamily="34" charset="0"/>
              </a:rPr>
              <a:t>Jasno se može primijetiti da sve njih vezuju određene sličnosti: </a:t>
            </a:r>
            <a:r>
              <a:rPr lang="bs-Latn-BA" sz="3400" dirty="0">
                <a:latin typeface="Calibri" pitchFamily="34" charset="0"/>
              </a:rPr>
              <a:t>ograničen</a:t>
            </a:r>
            <a:r>
              <a:rPr lang="vi-VN" sz="3400" dirty="0">
                <a:latin typeface="Calibri" pitchFamily="34" charset="0"/>
              </a:rPr>
              <a:t> kapacitet unutar kompleksa koji bi mogao primiti veliki broj zatvorenika, nezadovoljavajući nivo higijene, zanemarivanje fizičkog i mentalnog zdravlja zatvorenika, te nehumano postupanje i mučenje</a:t>
            </a:r>
            <a:r>
              <a:rPr lang="vi-VN" dirty="0">
                <a:latin typeface="Calibri" pitchFamily="34" charset="0"/>
              </a:rPr>
              <a:t>. </a:t>
            </a:r>
            <a:endParaRPr lang="bs-Latn-BA" dirty="0">
              <a:latin typeface="Calibri" pitchFamily="34" charset="0"/>
            </a:endParaRPr>
          </a:p>
        </p:txBody>
      </p:sp>
      <p:pic>
        <p:nvPicPr>
          <p:cNvPr id="1026" name="Picture 2" descr="C:\Users\MUSTAFIC\Desktop\Mandela_rules_infographic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5136543" cy="490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342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Zaključak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v"/>
            </a:pPr>
            <a:r>
              <a:rPr lang="vi-VN" sz="2000" dirty="0">
                <a:latin typeface="Calibri" pitchFamily="34" charset="0"/>
              </a:rPr>
              <a:t>Kada su zatvori prenatrpani i kada nemaju dovoljno resursa, rukovodstvo može biti ograničeno u smislu zadovoljavanja osnovnih životnih potreba</a:t>
            </a:r>
            <a:r>
              <a:rPr lang="bs-Latn-BA" sz="2000" dirty="0">
                <a:latin typeface="Calibri" pitchFamily="34" charset="0"/>
              </a:rPr>
              <a:t> zatvorenika.</a:t>
            </a:r>
          </a:p>
          <a:p>
            <a:pPr algn="ctr">
              <a:buFont typeface="Wingdings" pitchFamily="2" charset="2"/>
              <a:buChar char="v"/>
            </a:pPr>
            <a:r>
              <a:rPr lang="vi-VN" sz="2000" dirty="0">
                <a:latin typeface="Calibri" pitchFamily="34" charset="0"/>
              </a:rPr>
              <a:t>Osim bavljenja zdravstvenim potrebama pojedinih zatvorenika, svaka država treba pružiti uvid u opće uvjete pritvora, uključujući hranu, vodu, higijenu, sanitarnu zaštitu, grijanje, osvjetljenje i ventilaciju, kao i prikladnost i čistoću odjeće i posteljine zatvorenika. </a:t>
            </a:r>
            <a:endParaRPr lang="bs-Latn-BA" sz="2000" dirty="0">
              <a:latin typeface="Calibri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bs-Latn-BA" sz="2000" dirty="0">
                <a:latin typeface="Calibri" pitchFamily="34" charset="0"/>
              </a:rPr>
              <a:t>Zatvorenik se treba smatrati vrstom pacijenta, kojem je potrebna pomoć države za uspješnu resocijalizaciju.</a:t>
            </a:r>
          </a:p>
          <a:p>
            <a:pPr algn="ctr">
              <a:buFont typeface="Wingdings" pitchFamily="2" charset="2"/>
              <a:buChar char="v"/>
            </a:pPr>
            <a:r>
              <a:rPr lang="vi-VN" sz="2000" dirty="0">
                <a:latin typeface="Calibri" pitchFamily="34" charset="0"/>
              </a:rPr>
              <a:t>Temeljno načelo postavljeno u međunarodnom pravu i svim relevantnim međunarodnim standardima i normama vezanim za postupanje sa zatvorenicima je da njihov tretman treba biti human, te da se mora poštivat</a:t>
            </a:r>
            <a:r>
              <a:rPr lang="bs-Latn-BA" sz="2000" dirty="0">
                <a:latin typeface="Calibri" pitchFamily="34" charset="0"/>
              </a:rPr>
              <a:t>i</a:t>
            </a:r>
            <a:r>
              <a:rPr lang="vi-VN" sz="2000" dirty="0">
                <a:latin typeface="Calibri" pitchFamily="34" charset="0"/>
              </a:rPr>
              <a:t> dostojanstvo ljudske osobe. </a:t>
            </a:r>
            <a:endParaRPr lang="bs-Latn-BA" sz="2000" dirty="0">
              <a:latin typeface="Calibri" pitchFamily="34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vi-VN" sz="2000" dirty="0">
                <a:latin typeface="Calibri" pitchFamily="34" charset="0"/>
              </a:rPr>
              <a:t>Jedna stvar koja se ne smije zaboraviti jeste da su i zatvorenici ljudi. Bez obzira na krivično djelo za koje su optuženi  ili osuđeni, i dalje su ljudska bića i imaju pravo na poštovanje. </a:t>
            </a:r>
            <a:endParaRPr lang="bs-Latn-BA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23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latin typeface="+mn-lt"/>
              </a:rPr>
              <a:t>Izvori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bs-Latn-BA" sz="1500" dirty="0"/>
              <a:t>Slike preuzete sa sljedećih web stranica:</a:t>
            </a:r>
          </a:p>
          <a:p>
            <a:r>
              <a:rPr lang="bs-Latn-BA" sz="1500" dirty="0"/>
              <a:t>ADX Florence SuperMax Facility</a:t>
            </a:r>
          </a:p>
          <a:p>
            <a:pPr marL="0" indent="0">
              <a:buNone/>
            </a:pPr>
            <a:r>
              <a:rPr lang="bs-Latn-BA" sz="1500" dirty="0">
                <a:hlinkClick r:id="rId2"/>
              </a:rPr>
              <a:t>https://www.mirror.co.uk/news/us-news/inside-supermax-prison-dubbed-alcatraz-16193918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Quezon City zatvor </a:t>
            </a:r>
          </a:p>
          <a:p>
            <a:pPr marL="0" indent="0">
              <a:buNone/>
            </a:pPr>
            <a:r>
              <a:rPr lang="bs-Latn-BA" sz="1500" dirty="0">
                <a:hlinkClick r:id="rId3"/>
              </a:rPr>
              <a:t>https://www.theguardian.com/world/gallery/2017/sep/12/manila-overcrowded-quezon-city-jail-in-pictures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Guantanamo Bay </a:t>
            </a:r>
          </a:p>
          <a:p>
            <a:pPr marL="0" indent="0">
              <a:buNone/>
            </a:pPr>
            <a:r>
              <a:rPr lang="bs-Latn-BA" sz="1500" dirty="0">
                <a:hlinkClick r:id="rId4"/>
              </a:rPr>
              <a:t>https://www.britannica.com/topic/Guantanamo-Bay-detention-camp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San Pedro zatvor </a:t>
            </a:r>
          </a:p>
          <a:p>
            <a:pPr marL="0" indent="0">
              <a:buNone/>
            </a:pPr>
            <a:r>
              <a:rPr lang="bs-Latn-BA" sz="1500" dirty="0">
                <a:hlinkClick r:id="rId5"/>
              </a:rPr>
              <a:t>https://www.bbc.com/news/world-latin-america-39074991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Bang Kwang zatvor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bs-Latn-BA" sz="1500" u="sng" dirty="0">
                <a:solidFill>
                  <a:srgbClr val="0000FF"/>
                </a:solidFill>
                <a:ea typeface="Calibri"/>
                <a:cs typeface="Times New Roman"/>
                <a:hlinkClick r:id="rId6"/>
              </a:rPr>
              <a:t>https://www.dailyecho.co.uk/news/9973868.hampshire-man-home-after-spending-18-years-inside-thailands-bangkwang-central-prison-in-bangkok/</a:t>
            </a:r>
            <a:r>
              <a:rPr lang="bs-Latn-BA" sz="1500" dirty="0">
                <a:ea typeface="Calibri"/>
                <a:cs typeface="Times New Roman"/>
              </a:rPr>
              <a:t> </a:t>
            </a:r>
          </a:p>
          <a:p>
            <a:pPr marL="0" indent="0">
              <a:buNone/>
            </a:pPr>
            <a:r>
              <a:rPr lang="bs-Latn-BA" sz="1500" u="sng" dirty="0">
                <a:solidFill>
                  <a:srgbClr val="0000FF"/>
                </a:solidFill>
                <a:ea typeface="Calibri"/>
                <a:cs typeface="Times New Roman"/>
                <a:hlinkClick r:id="rId7"/>
              </a:rPr>
              <a:t>https://www.bangkokpost.com/thailand/general/1243690/corrections-chief-defends-bang-kwang</a:t>
            </a:r>
            <a:endParaRPr lang="bs-Latn-BA" sz="1500" dirty="0"/>
          </a:p>
          <a:p>
            <a:r>
              <a:rPr lang="bs-Latn-BA" sz="1500" dirty="0"/>
              <a:t>Kresty zatvor </a:t>
            </a:r>
          </a:p>
          <a:p>
            <a:pPr marL="0" indent="0">
              <a:buNone/>
            </a:pPr>
            <a:r>
              <a:rPr lang="bs-Latn-BA" sz="1500" dirty="0">
                <a:hlinkClick r:id="rId8"/>
              </a:rPr>
              <a:t>https://www.rbth.com/history/329008-kresty-petersburg-prison</a:t>
            </a:r>
            <a:r>
              <a:rPr lang="bs-Latn-BA" sz="1500" dirty="0"/>
              <a:t> </a:t>
            </a:r>
          </a:p>
          <a:p>
            <a:endParaRPr lang="bs-Latn-BA" sz="1500" dirty="0"/>
          </a:p>
          <a:p>
            <a:endParaRPr lang="bs-Latn-BA" sz="1500" dirty="0"/>
          </a:p>
          <a:p>
            <a:endParaRPr lang="bs-Latn-BA" sz="1500" dirty="0"/>
          </a:p>
        </p:txBody>
      </p:sp>
    </p:spTree>
    <p:extLst>
      <p:ext uri="{BB962C8B-B14F-4D97-AF65-F5344CB8AC3E}">
        <p14:creationId xmlns:p14="http://schemas.microsoft.com/office/powerpoint/2010/main" val="227570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latin typeface="+mn-lt"/>
              </a:rPr>
              <a:t>Izvori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s-Latn-BA" sz="1600" dirty="0"/>
              <a:t>Drapchi zatvor </a:t>
            </a:r>
          </a:p>
          <a:p>
            <a:pPr marL="0" indent="0">
              <a:buNone/>
            </a:pPr>
            <a:r>
              <a:rPr lang="bs-Latn-BA" sz="1600" dirty="0">
                <a:hlinkClick r:id="rId2"/>
              </a:rPr>
              <a:t>https://www.refworld.org/docid/4e6e02b323.html</a:t>
            </a:r>
            <a:r>
              <a:rPr lang="bs-Latn-BA" sz="1600" dirty="0"/>
              <a:t> </a:t>
            </a:r>
          </a:p>
          <a:p>
            <a:pPr marL="0" indent="0">
              <a:buNone/>
            </a:pPr>
            <a:r>
              <a:rPr lang="bs-Latn-BA" sz="1600" dirty="0">
                <a:hlinkClick r:id="rId3"/>
              </a:rPr>
              <a:t>https://savetibet.org/chinas-control-state-in-lhasa/</a:t>
            </a:r>
            <a:endParaRPr lang="bs-Latn-BA" sz="1600" dirty="0"/>
          </a:p>
          <a:p>
            <a:r>
              <a:rPr lang="bs-Latn-BA" sz="1600" dirty="0"/>
              <a:t>La Sabaneta zatvor </a:t>
            </a:r>
          </a:p>
          <a:p>
            <a:pPr marL="0" indent="0">
              <a:buNone/>
            </a:pPr>
            <a:r>
              <a:rPr lang="bs-Latn-BA" sz="1600" dirty="0">
                <a:hlinkClick r:id="rId4"/>
              </a:rPr>
              <a:t>http://amazingplanetnews.com/top-10-most-violent-prisons-in-the-world/3/</a:t>
            </a:r>
            <a:r>
              <a:rPr lang="bs-Latn-BA" sz="1600" dirty="0"/>
              <a:t> </a:t>
            </a:r>
          </a:p>
          <a:p>
            <a:pPr marL="0" indent="0">
              <a:buNone/>
            </a:pPr>
            <a:r>
              <a:rPr lang="bs-Latn-BA" sz="1600" dirty="0">
                <a:hlinkClick r:id="rId5"/>
              </a:rPr>
              <a:t>https://ghrslpprisons1.weebly.com/facts.html</a:t>
            </a:r>
            <a:r>
              <a:rPr lang="bs-Latn-BA" sz="1600" dirty="0"/>
              <a:t> </a:t>
            </a:r>
          </a:p>
          <a:p>
            <a:r>
              <a:rPr lang="bs-Latn-BA" sz="1600" dirty="0"/>
              <a:t>Diyarbakir zatvor </a:t>
            </a:r>
          </a:p>
          <a:p>
            <a:pPr marL="0" indent="0">
              <a:buNone/>
            </a:pPr>
            <a:r>
              <a:rPr lang="bs-Latn-BA" sz="1600" dirty="0">
                <a:hlinkClick r:id="rId6"/>
              </a:rPr>
              <a:t>https://modernclassics.info/worst_prisons/prison-4.html</a:t>
            </a:r>
            <a:r>
              <a:rPr lang="bs-Latn-BA" sz="1600" dirty="0"/>
              <a:t> </a:t>
            </a:r>
          </a:p>
          <a:p>
            <a:pPr marL="0" indent="0">
              <a:buNone/>
            </a:pPr>
            <a:r>
              <a:rPr lang="bs-Latn-BA" sz="1600" dirty="0">
                <a:hlinkClick r:id="rId7"/>
              </a:rPr>
              <a:t>https://www.criminaljusticedegreehub.com/most-violent-prisons-in-the-world/diyarbakir-prison/</a:t>
            </a:r>
            <a:r>
              <a:rPr lang="bs-Latn-BA" sz="1600" dirty="0"/>
              <a:t> </a:t>
            </a:r>
          </a:p>
          <a:p>
            <a:r>
              <a:rPr lang="bs-Latn-BA" sz="1600" dirty="0"/>
              <a:t>Pollsmoor zatvor </a:t>
            </a:r>
          </a:p>
          <a:p>
            <a:pPr marL="0" indent="0">
              <a:buNone/>
            </a:pPr>
            <a:r>
              <a:rPr lang="bs-Latn-BA" sz="1600" dirty="0">
                <a:hlinkClick r:id="rId8"/>
              </a:rPr>
              <a:t>http://prisons.net/africa/southafrica/278/</a:t>
            </a:r>
            <a:r>
              <a:rPr lang="bs-Latn-BA" sz="1600" dirty="0"/>
              <a:t> </a:t>
            </a:r>
          </a:p>
          <a:p>
            <a:pPr marL="0" indent="0">
              <a:buNone/>
            </a:pPr>
            <a:r>
              <a:rPr lang="bs-Latn-BA" sz="1600" dirty="0">
                <a:hlinkClick r:id="rId9"/>
              </a:rPr>
              <a:t>https://mg.co.za/article/2015-09-21-thousands-evacuated-from-rat-infested-pollsmoor-prison/</a:t>
            </a:r>
            <a:endParaRPr lang="bs-Latn-BA" sz="1600" dirty="0"/>
          </a:p>
          <a:p>
            <a:pPr marL="0" indent="0">
              <a:buNone/>
            </a:pPr>
            <a:r>
              <a:rPr lang="bs-Latn-BA" sz="1600" dirty="0"/>
              <a:t>Rikers Island zatvor:</a:t>
            </a:r>
          </a:p>
          <a:p>
            <a:pPr marL="0" indent="0">
              <a:buNone/>
            </a:pPr>
            <a:r>
              <a:rPr lang="bs-Latn-BA" sz="1600" dirty="0">
                <a:hlinkClick r:id="rId10"/>
              </a:rPr>
              <a:t>https://www.nytimes.com/2019/10/18/nyregion/nyc-news-rikers-island.html</a:t>
            </a:r>
            <a:r>
              <a:rPr lang="bs-Latn-BA" sz="1600" dirty="0"/>
              <a:t> </a:t>
            </a:r>
          </a:p>
          <a:p>
            <a:pPr marL="0" indent="0">
              <a:buNone/>
            </a:pPr>
            <a:r>
              <a:rPr lang="bs-Latn-BA" sz="1600" dirty="0">
                <a:hlinkClick r:id="rId11"/>
              </a:rPr>
              <a:t>https://www.washingtonpost.com/news/in-sight/wp/2018/05/02/a-correction-officers-view-inside-rikers-island-prison/</a:t>
            </a:r>
            <a:r>
              <a:rPr lang="bs-Latn-BA" sz="1600" dirty="0"/>
              <a:t> </a:t>
            </a:r>
          </a:p>
          <a:p>
            <a:r>
              <a:rPr lang="bs-Latn-BA" sz="1600" dirty="0"/>
              <a:t>Slikoviti prikaz Nelson Mandela pravila preuzet sa službene stranice United Nations Office on Drugs and Crime – Central Asia</a:t>
            </a:r>
          </a:p>
          <a:p>
            <a:pPr marL="0" indent="0">
              <a:buNone/>
            </a:pPr>
            <a:r>
              <a:rPr lang="bs-Latn-BA" sz="1600" dirty="0">
                <a:hlinkClick r:id="rId12"/>
              </a:rPr>
              <a:t>https://www.unodc.org/centralasia/en/news/the-nelson-mandela-rules.html</a:t>
            </a:r>
            <a:r>
              <a:rPr lang="bs-Latn-BA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5138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prstClr val="black"/>
                </a:solidFill>
              </a:rPr>
              <a:t>Izvori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4886003"/>
          </a:xfrm>
        </p:spPr>
        <p:txBody>
          <a:bodyPr/>
          <a:lstStyle/>
          <a:p>
            <a:r>
              <a:rPr lang="bs-Latn-BA" sz="1500" dirty="0"/>
              <a:t>Članci:</a:t>
            </a:r>
          </a:p>
          <a:p>
            <a:r>
              <a:rPr lang="en-US" sz="1500" dirty="0"/>
              <a:t>Ray Sanchez and Alexandra Field</a:t>
            </a:r>
            <a:r>
              <a:rPr lang="bs-Latn-BA" sz="1500" dirty="0"/>
              <a:t> „</a:t>
            </a:r>
            <a:r>
              <a:rPr lang="en-US" sz="1500" dirty="0"/>
              <a:t>What's life like in </a:t>
            </a:r>
            <a:r>
              <a:rPr lang="en-US" sz="1500" dirty="0" err="1"/>
              <a:t>Supermax</a:t>
            </a:r>
            <a:r>
              <a:rPr lang="en-US" sz="1500" dirty="0"/>
              <a:t> prison?</a:t>
            </a:r>
            <a:r>
              <a:rPr lang="bs-Latn-BA" sz="1500" dirty="0"/>
              <a:t>“ CNN (objavljeno dana 26.06.2015. godine)</a:t>
            </a:r>
          </a:p>
          <a:p>
            <a:pPr marL="0" indent="0">
              <a:buNone/>
            </a:pPr>
            <a:r>
              <a:rPr lang="bs-Latn-BA" sz="1500" dirty="0">
                <a:hlinkClick r:id="rId2"/>
              </a:rPr>
              <a:t>https://edition.cnn.com/2015/06/25/us/dzhokhar-tsarnaev-supermax-prison/index.html</a:t>
            </a:r>
            <a:endParaRPr lang="bs-Latn-BA" sz="1500" dirty="0"/>
          </a:p>
          <a:p>
            <a:r>
              <a:rPr lang="bs-Latn-BA" sz="1500" dirty="0"/>
              <a:t>Noel Celis „</a:t>
            </a:r>
            <a:r>
              <a:rPr lang="en-US" sz="1500" dirty="0"/>
              <a:t>Manila's overcrowded Quezon City jail – in pictures</a:t>
            </a:r>
            <a:r>
              <a:rPr lang="bs-Latn-BA" sz="1500" dirty="0"/>
              <a:t>“ The Guardian (objavljeno dana 12.09.2017. godine)</a:t>
            </a:r>
          </a:p>
          <a:p>
            <a:pPr marL="0" indent="0">
              <a:buNone/>
            </a:pPr>
            <a:r>
              <a:rPr lang="bs-Latn-BA" sz="1500" dirty="0">
                <a:hlinkClick r:id="rId3"/>
              </a:rPr>
              <a:t>https://www.theguardian.com/world/gallery/2017/sep/12/manila-overcrowded-quezon-city-jail-in-pictures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 Jeannette L. Nolen „Guantánamo Bay detention camp“  (objavljeno dana 13.03.2020. godine)</a:t>
            </a:r>
          </a:p>
          <a:p>
            <a:pPr marL="0" indent="0">
              <a:buNone/>
            </a:pPr>
            <a:r>
              <a:rPr lang="bs-Latn-BA" sz="1500" dirty="0">
                <a:hlinkClick r:id="rId4"/>
              </a:rPr>
              <a:t>https://www.britannica.com/topic/Guantanamo-Bay-detention-camp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David McKenzie „</a:t>
            </a:r>
            <a:r>
              <a:rPr lang="en-US" sz="1500" dirty="0"/>
              <a:t>Exclusive: Inside the hellish prison where Nelson Mandela was </a:t>
            </a:r>
            <a:r>
              <a:rPr lang="en-US" sz="1500" dirty="0" err="1"/>
              <a:t>hel</a:t>
            </a:r>
            <a:r>
              <a:rPr lang="bs-Latn-BA" sz="1500" dirty="0"/>
              <a:t>d“ CNN (objavljeno25.02.2016. godine)</a:t>
            </a:r>
          </a:p>
          <a:p>
            <a:pPr marL="0" indent="0">
              <a:buNone/>
            </a:pPr>
            <a:r>
              <a:rPr lang="bs-Latn-BA" sz="1500" dirty="0">
                <a:hlinkClick r:id="rId5"/>
              </a:rPr>
              <a:t>https://edition.cnn.com/2016/02/25/africa/south-africa-jail-mandela/index.html</a:t>
            </a:r>
            <a:r>
              <a:rPr lang="bs-Latn-BA" sz="1500" dirty="0"/>
              <a:t> </a:t>
            </a:r>
          </a:p>
          <a:p>
            <a:r>
              <a:rPr lang="bs-Latn-BA" sz="1500" dirty="0"/>
              <a:t>CNN video</a:t>
            </a:r>
          </a:p>
          <a:p>
            <a:pPr marL="0" indent="0">
              <a:buNone/>
            </a:pPr>
            <a:r>
              <a:rPr lang="bs-Latn-BA" sz="1500" dirty="0">
                <a:hlinkClick r:id="rId6"/>
              </a:rPr>
              <a:t>https://edition.cnn.com/videos/us/2015/05/22/orig-nat-pkg-rikers-island-facts.cnn</a:t>
            </a:r>
            <a:r>
              <a:rPr lang="bs-Latn-BA" sz="1500" dirty="0"/>
              <a:t> </a:t>
            </a:r>
          </a:p>
          <a:p>
            <a:endParaRPr lang="bs-Latn-BA" sz="1500" dirty="0"/>
          </a:p>
          <a:p>
            <a:endParaRPr lang="bs-Latn-BA" sz="1500" dirty="0"/>
          </a:p>
          <a:p>
            <a:endParaRPr lang="bs-Latn-BA" sz="2000" dirty="0"/>
          </a:p>
          <a:p>
            <a:endParaRPr lang="bs-Latn-BA" sz="2000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260983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2101</Words>
  <Application>Microsoft Office PowerPoint</Application>
  <PresentationFormat>On-screen Show (4:3)</PresentationFormat>
  <Paragraphs>157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Najozloglašeniji zatvori u svijetu</vt:lpstr>
      <vt:lpstr>Pojam zatvora</vt:lpstr>
      <vt:lpstr>Pojam zatvora</vt:lpstr>
      <vt:lpstr>Uloga međunarodnih organizacija i međunarodnih dokumenata</vt:lpstr>
      <vt:lpstr>Uloga međunarodnih organizacija i međunarodnih dokumenata</vt:lpstr>
      <vt:lpstr>Najozloglašeniji zatvori u svijetu</vt:lpstr>
      <vt:lpstr>ADX Florence SuperMax Facility – Sjedinjene Američke Države</vt:lpstr>
      <vt:lpstr>Quezon City zatvor  - Filipini</vt:lpstr>
      <vt:lpstr>Guantanamo Bay zatvor – Kuba</vt:lpstr>
      <vt:lpstr>San Pedro zatvor  – Bolivija</vt:lpstr>
      <vt:lpstr>Bang Kwang zatvor – Tajland</vt:lpstr>
      <vt:lpstr>Kresty zatvor – Rusija</vt:lpstr>
      <vt:lpstr>Drapchi zatvor – Kina</vt:lpstr>
      <vt:lpstr>La Sabaneta zatvor - Venezuela</vt:lpstr>
      <vt:lpstr>Diyarbakir zatvor – Turska</vt:lpstr>
      <vt:lpstr>Pollsmoor zatvor – Južnoafrička Republika</vt:lpstr>
      <vt:lpstr>Rikers Island zatvor - Sjedinjene Američke Države</vt:lpstr>
      <vt:lpstr>Problemi, međunarodni standardi i dužnosti država</vt:lpstr>
      <vt:lpstr>Zaključak</vt:lpstr>
      <vt:lpstr>Izvori</vt:lpstr>
      <vt:lpstr>Izvori</vt:lpstr>
      <vt:lpstr>Izvori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Najzlooglašeniji zatvori u svijetu</dc:title>
  <dc:creator>MUSTAFIC</dc:creator>
  <cp:lastModifiedBy>Ena Gotovuša</cp:lastModifiedBy>
  <cp:revision>91</cp:revision>
  <dcterms:created xsi:type="dcterms:W3CDTF">2020-03-25T15:05:16Z</dcterms:created>
  <dcterms:modified xsi:type="dcterms:W3CDTF">2020-04-13T08:40:51Z</dcterms:modified>
</cp:coreProperties>
</file>