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6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13E5E-2581-4D9D-BA77-20D17014E77C}" type="datetimeFigureOut">
              <a:rPr lang="bs-Latn-BA" smtClean="0"/>
              <a:t>07.04.2020.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B1CD6-F92E-4288-91F8-C70CA8D3A44D}" type="slidenum">
              <a:rPr lang="bs-Latn-BA" smtClean="0"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18199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bs-Latn-BA" sz="5300" b="1" i="1" dirty="0">
                <a:solidFill>
                  <a:schemeClr val="bg1"/>
                </a:solidFill>
              </a:rPr>
            </a:br>
            <a:br>
              <a:rPr lang="bs-Latn-BA" sz="5300" b="1" i="1" dirty="0">
                <a:solidFill>
                  <a:schemeClr val="bg1"/>
                </a:solidFill>
              </a:rPr>
            </a:br>
            <a:r>
              <a:rPr lang="bs-Latn-BA" sz="5300" b="1" i="1" dirty="0">
                <a:solidFill>
                  <a:schemeClr val="bg1"/>
                </a:solidFill>
              </a:rPr>
              <a:t>NAJBLAŽI  ZATVORI</a:t>
            </a:r>
            <a:br>
              <a:rPr lang="bs-Latn-BA" sz="5300" i="1" dirty="0"/>
            </a:br>
            <a:br>
              <a:rPr lang="bs-Latn-BA" dirty="0"/>
            </a:b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4941168"/>
            <a:ext cx="7632848" cy="1656184"/>
          </a:xfrm>
        </p:spPr>
        <p:txBody>
          <a:bodyPr>
            <a:normAutofit fontScale="85000" lnSpcReduction="20000"/>
          </a:bodyPr>
          <a:lstStyle/>
          <a:p>
            <a:r>
              <a:rPr lang="bs-Latn-BA" sz="2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MENTOR:</a:t>
            </a:r>
            <a:r>
              <a:rPr lang="bs-Latn-BA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              </a:t>
            </a:r>
            <a:r>
              <a:rPr lang="bs-Latn-BA" sz="2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STUDENT:</a:t>
            </a:r>
            <a:endParaRPr lang="bs-Latn-BA" sz="2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bs-Latn-BA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Doc. dr. Vildana Pleh                                                   Imamović  Muamera</a:t>
            </a:r>
          </a:p>
          <a:p>
            <a:r>
              <a:rPr lang="bs-Latn-BA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asst. Ena Gotovuša, MA iur                                                       Kapo Adina                                                                       </a:t>
            </a:r>
          </a:p>
          <a:p>
            <a:r>
              <a:rPr lang="bs-Latn-BA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               Jašarević Amila</a:t>
            </a:r>
            <a:br>
              <a:rPr lang="bs-Latn-BA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bs-Latn-BA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88640"/>
            <a:ext cx="1080120" cy="986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095730" y="1276981"/>
            <a:ext cx="295254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PRAVNI FAKULTET</a:t>
            </a:r>
            <a:endParaRPr kumimoji="0" lang="sr-Latn-CS" sz="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UNIVERZITET U SARAJEVU</a:t>
            </a:r>
            <a:endParaRPr kumimoji="0" lang="sr-Latn-C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OPĆA SAZNANJA O ZATVORU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vi-VN" dirty="0"/>
              <a:t> </a:t>
            </a:r>
            <a:r>
              <a:rPr lang="vi-VN" sz="3000" dirty="0"/>
              <a:t>zatvor je ustanova u kojoj osuđenici i</a:t>
            </a:r>
            <a:r>
              <a:rPr lang="bs-Latn-BA" sz="3000" dirty="0">
                <a:latin typeface="Arial" panose="020B0604020202020204" pitchFamily="34" charset="0"/>
                <a:cs typeface="Arial" panose="020B0604020202020204" pitchFamily="34" charset="0"/>
              </a:rPr>
              <a:t>zdržavaju</a:t>
            </a:r>
            <a:r>
              <a:rPr lang="bs-Latn-BA" sz="3000" dirty="0"/>
              <a:t> </a:t>
            </a:r>
            <a:r>
              <a:rPr lang="vi-VN" sz="3000" dirty="0"/>
              <a:t>kazne</a:t>
            </a:r>
            <a:r>
              <a:rPr lang="bs-Latn-BA" sz="3000" dirty="0"/>
              <a:t> ili, drugim riječima to je mjesto izvršenja izrečene kazna. </a:t>
            </a:r>
          </a:p>
          <a:p>
            <a:r>
              <a:rPr lang="bs-Latn-BA" sz="3000" dirty="0"/>
              <a:t>Kazna zatvora je rezervisana za teže oblike kriminaliteta, ona je najvažniji odgovor na teška kaznena djela</a:t>
            </a:r>
          </a:p>
        </p:txBody>
      </p:sp>
      <p:pic>
        <p:nvPicPr>
          <p:cNvPr id="4" name="Picture 3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4077072"/>
            <a:ext cx="3960440" cy="2582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/>
          <a:lstStyle/>
          <a:p>
            <a:r>
              <a:rPr lang="bs-Latn-BA" dirty="0"/>
              <a:t>prvi zatvor osnovan je u Engleskoj, u Bridwellu (1553. god)</a:t>
            </a:r>
          </a:p>
        </p:txBody>
      </p:sp>
      <p:pic>
        <p:nvPicPr>
          <p:cNvPr id="4" name="Picture 3" descr="61465578_796650867388813_152964183928235622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340768"/>
            <a:ext cx="7620000" cy="517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4525963"/>
          </a:xfrm>
        </p:spPr>
        <p:txBody>
          <a:bodyPr/>
          <a:lstStyle/>
          <a:p>
            <a:r>
              <a:rPr lang="bs-Latn-BA" dirty="0"/>
              <a:t> u razvijanju krivičnog zakonodavsta u BiH uzeti su općeprihvaćeni standardi - Evropska zatvorska pravila!</a:t>
            </a:r>
          </a:p>
        </p:txBody>
      </p:sp>
      <p:pic>
        <p:nvPicPr>
          <p:cNvPr id="4" name="Picture 3" descr="Z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132856"/>
            <a:ext cx="6132934" cy="3444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ZEN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437112"/>
            <a:ext cx="3168351" cy="2113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843808" y="5661248"/>
            <a:ext cx="1181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KPZ Zenica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404664"/>
            <a:ext cx="8146733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TZ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4005064"/>
            <a:ext cx="5708408" cy="25370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Rectangle 5"/>
          <p:cNvSpPr/>
          <p:nvPr/>
        </p:nvSpPr>
        <p:spPr>
          <a:xfrm>
            <a:off x="1259632" y="5157192"/>
            <a:ext cx="1218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KPZ Tuzla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620688"/>
            <a:ext cx="6280373" cy="4196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Content Placeholder 6" descr="SA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92080" y="3140968"/>
            <a:ext cx="3300958" cy="330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2051720" y="5157192"/>
            <a:ext cx="24424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sz="20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KPZ Miljacka,Sarajevo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NORVEŠKI SISTEM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s-Latn-BA" sz="3400" dirty="0"/>
              <a:t>zemlja sa najmanjom stopom kriminala, poznata po liberalnom zatvorskom sistemu</a:t>
            </a:r>
          </a:p>
          <a:p>
            <a:r>
              <a:rPr lang="bs-Latn-BA" sz="3400" dirty="0"/>
              <a:t> pravni sistem se zasniva na konceptu koji se naziva "restitucijska pravda“</a:t>
            </a:r>
          </a:p>
          <a:p>
            <a:r>
              <a:rPr lang="bs-Latn-BA" sz="3400" dirty="0"/>
              <a:t>najznačajnija dva zatvora jesu Halden i Bastoj </a:t>
            </a:r>
            <a:br>
              <a:rPr lang="bs-Latn-BA" dirty="0"/>
            </a:br>
            <a:endParaRPr lang="bs-Latn-B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HALDEN</a:t>
            </a: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dirty="0"/>
              <a:t>nalazi se nedaleko od Osla i važi za najotmjenijij zatvor </a:t>
            </a:r>
          </a:p>
          <a:p>
            <a:r>
              <a:rPr lang="bs-Latn-BA" dirty="0"/>
              <a:t>broji oko 250 zatvorenika </a:t>
            </a:r>
          </a:p>
          <a:p>
            <a:r>
              <a:rPr lang="bs-Latn-BA" dirty="0"/>
              <a:t>osnovan je 2010. godine </a:t>
            </a:r>
          </a:p>
          <a:p>
            <a:r>
              <a:rPr lang="bs-Latn-BA" dirty="0"/>
              <a:t>fokus ovog zatvora jeste na rehabilitaciji zatvorenika</a:t>
            </a:r>
          </a:p>
          <a:p>
            <a:endParaRPr lang="bs-Latn-BA" dirty="0"/>
          </a:p>
        </p:txBody>
      </p:sp>
      <p:pic>
        <p:nvPicPr>
          <p:cNvPr id="7" name="Content Placeholder 6" descr="halden 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13781" y="1994067"/>
            <a:ext cx="4273019" cy="395521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alden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4038600" cy="269108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476672"/>
            <a:ext cx="4032448" cy="6120680"/>
          </a:xfrm>
        </p:spPr>
        <p:txBody>
          <a:bodyPr>
            <a:normAutofit/>
          </a:bodyPr>
          <a:lstStyle/>
          <a:p>
            <a:r>
              <a:rPr lang="bs-Latn-BA" dirty="0"/>
              <a:t> pohvaljen je zbog svojih humanih uslova i dobio je nagradu "Amstein Arneberg" </a:t>
            </a:r>
          </a:p>
          <a:p>
            <a:r>
              <a:rPr lang="bs-Latn-BA" dirty="0"/>
              <a:t>ovaj zatvor pruža luksuz i raskoš</a:t>
            </a:r>
          </a:p>
          <a:p>
            <a:r>
              <a:rPr lang="bs-Latn-BA" dirty="0"/>
              <a:t> pisutan je sistem dinamičke bezbijednosti (zatvorenici i uposlenici obavljaju sve aktivnosti zajedno)</a:t>
            </a:r>
          </a:p>
        </p:txBody>
      </p:sp>
      <p:pic>
        <p:nvPicPr>
          <p:cNvPr id="7" name="Picture 6" descr="Halden zatv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573016"/>
            <a:ext cx="4320480" cy="2871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548680"/>
            <a:ext cx="3966592" cy="5112568"/>
          </a:xfrm>
        </p:spPr>
        <p:txBody>
          <a:bodyPr/>
          <a:lstStyle/>
          <a:p>
            <a:r>
              <a:rPr lang="bs-Latn-BA" dirty="0"/>
              <a:t> zatvorska kazna iznosi maksimalno 21 godinu </a:t>
            </a:r>
          </a:p>
          <a:p>
            <a:r>
              <a:rPr lang="bs-Latn-BA" dirty="0"/>
              <a:t> zanimljivo je da je u ovom zatvoru bio Anders Behring Breivik koji je počinio pokolj 78 osoba</a:t>
            </a:r>
          </a:p>
        </p:txBody>
      </p:sp>
      <p:pic>
        <p:nvPicPr>
          <p:cNvPr id="7" name="Content Placeholder 6" descr="halden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6" y="476672"/>
            <a:ext cx="4500443" cy="3399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91610477_2389579564475837_78376736900356505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3289856"/>
            <a:ext cx="3672408" cy="3568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den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4114428" cy="4114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halden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3140968"/>
            <a:ext cx="5256584" cy="350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 rot="19130345">
            <a:off x="4536384" y="601825"/>
            <a:ext cx="2592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/>
              <a:t>Prodavnica hrane u Haldenu</a:t>
            </a:r>
          </a:p>
        </p:txBody>
      </p:sp>
      <p:sp>
        <p:nvSpPr>
          <p:cNvPr id="8" name="Right Arrow 7"/>
          <p:cNvSpPr/>
          <p:nvPr/>
        </p:nvSpPr>
        <p:spPr>
          <a:xfrm rot="8168052">
            <a:off x="4735108" y="1395328"/>
            <a:ext cx="1800256" cy="46694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9" name="Rectangle 8"/>
          <p:cNvSpPr/>
          <p:nvPr/>
        </p:nvSpPr>
        <p:spPr>
          <a:xfrm>
            <a:off x="1691680" y="5085184"/>
            <a:ext cx="11127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s-Latn-BA" dirty="0"/>
              <a:t>Biblioteka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115616" y="5301208"/>
            <a:ext cx="2160240" cy="43204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BASTOJ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229600" cy="4525963"/>
          </a:xfrm>
        </p:spPr>
        <p:txBody>
          <a:bodyPr>
            <a:normAutofit/>
          </a:bodyPr>
          <a:lstStyle/>
          <a:p>
            <a:r>
              <a:rPr lang="vi-VN" sz="2800" dirty="0"/>
              <a:t>osnovan je kao eksperimentalna ustanova za izdržavanje zatvorskih sankcija </a:t>
            </a:r>
            <a:endParaRPr lang="bs-Latn-BA" sz="2800" dirty="0"/>
          </a:p>
          <a:p>
            <a:r>
              <a:rPr lang="vi-VN" sz="2800" dirty="0"/>
              <a:t>ovaj zatvor važi </a:t>
            </a:r>
            <a:r>
              <a:rPr lang="bs-Latn-BA" sz="2800" dirty="0"/>
              <a:t>za “rajski zatvor”</a:t>
            </a:r>
          </a:p>
          <a:p>
            <a:r>
              <a:rPr lang="vi-VN" sz="2800" dirty="0"/>
              <a:t> takođe još se označava kao prvi "ekološki zatvor" </a:t>
            </a:r>
            <a:endParaRPr lang="bs-Latn-BA" sz="2800" dirty="0"/>
          </a:p>
          <a:p>
            <a:r>
              <a:rPr lang="vi-VN" sz="2800" dirty="0"/>
              <a:t>otvorenog </a:t>
            </a:r>
            <a:r>
              <a:rPr lang="bs-Latn-BA" sz="2800" dirty="0"/>
              <a:t>je </a:t>
            </a:r>
          </a:p>
          <a:p>
            <a:pPr>
              <a:buNone/>
            </a:pPr>
            <a:r>
              <a:rPr lang="bs-Latn-BA" sz="2800" dirty="0"/>
              <a:t>     </a:t>
            </a:r>
            <a:r>
              <a:rPr lang="vi-VN" sz="2800" dirty="0"/>
              <a:t>tipa i po</a:t>
            </a:r>
            <a:r>
              <a:rPr lang="bs-Latn-BA" sz="2800" dirty="0"/>
              <a:t>zn</a:t>
            </a:r>
            <a:r>
              <a:rPr lang="vi-VN" sz="2800" dirty="0"/>
              <a:t>at je</a:t>
            </a:r>
            <a:endParaRPr lang="bs-Latn-BA" sz="2800" dirty="0"/>
          </a:p>
          <a:p>
            <a:pPr>
              <a:buNone/>
            </a:pPr>
            <a:r>
              <a:rPr lang="vi-VN" sz="2800" dirty="0"/>
              <a:t> </a:t>
            </a:r>
            <a:r>
              <a:rPr lang="bs-Latn-BA" sz="2800" dirty="0"/>
              <a:t>   </a:t>
            </a:r>
            <a:r>
              <a:rPr lang="vi-VN" sz="2800" dirty="0"/>
              <a:t>kao "Ostrvo nade"</a:t>
            </a:r>
            <a:endParaRPr lang="bs-Latn-BA" sz="2800" dirty="0"/>
          </a:p>
        </p:txBody>
      </p:sp>
      <p:pic>
        <p:nvPicPr>
          <p:cNvPr id="4" name="Picture 3" descr="bastoj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3284984"/>
            <a:ext cx="5868144" cy="3304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79512" y="620688"/>
            <a:ext cx="4248472" cy="5976664"/>
          </a:xfrm>
        </p:spPr>
        <p:txBody>
          <a:bodyPr>
            <a:normAutofit/>
          </a:bodyPr>
          <a:lstStyle/>
          <a:p>
            <a:r>
              <a:rPr lang="vi-VN" dirty="0"/>
              <a:t>on se razlikuje od ostalih zato jer zatvorenici imaju svoju kuću te bivaju plaćen</a:t>
            </a:r>
            <a:r>
              <a:rPr lang="bs-Latn-BA" dirty="0"/>
              <a:t>i</a:t>
            </a:r>
            <a:r>
              <a:rPr lang="vi-VN" dirty="0"/>
              <a:t> za rad na zatvorskom imanju</a:t>
            </a:r>
            <a:endParaRPr lang="bs-Latn-BA" dirty="0"/>
          </a:p>
          <a:p>
            <a:r>
              <a:rPr lang="vi-VN" dirty="0"/>
              <a:t>on predstavlja prijelaznu fazu između klasičnog zatvora i slobode za zatvorenike</a:t>
            </a:r>
            <a:endParaRPr lang="bs-Latn-BA" dirty="0"/>
          </a:p>
        </p:txBody>
      </p:sp>
      <p:pic>
        <p:nvPicPr>
          <p:cNvPr id="7" name="Content Placeholder 6" descr="bastoj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196752"/>
            <a:ext cx="4405747" cy="3456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sto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640960" cy="5760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AUSTRIJSKI SISTEM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424936" cy="5112568"/>
          </a:xfrm>
        </p:spPr>
        <p:txBody>
          <a:bodyPr>
            <a:normAutofit fontScale="92500"/>
          </a:bodyPr>
          <a:lstStyle/>
          <a:p>
            <a:r>
              <a:rPr lang="vi-VN" dirty="0"/>
              <a:t>Austrija danas predstavlja model racionalne pravno uređene države sa državnim zaštitinim mehanizmima u borbi protiv kriminaliteta</a:t>
            </a:r>
            <a:endParaRPr lang="bs-Latn-BA" dirty="0"/>
          </a:p>
          <a:p>
            <a:r>
              <a:rPr lang="vi-VN" dirty="0"/>
              <a:t>u izvršenju kazni razlikuju se dva centralna zadatka: </a:t>
            </a:r>
            <a:endParaRPr lang="bs-Latn-BA" dirty="0"/>
          </a:p>
          <a:p>
            <a:pPr>
              <a:buFont typeface="Wingdings" pitchFamily="2" charset="2"/>
              <a:buChar char="Ø"/>
            </a:pPr>
            <a:r>
              <a:rPr lang="vi-VN" dirty="0"/>
              <a:t>prvi je ostvarivanje bezbijednosti, </a:t>
            </a:r>
            <a:endParaRPr lang="bs-Latn-BA" dirty="0"/>
          </a:p>
          <a:p>
            <a:pPr>
              <a:buFont typeface="Wingdings" pitchFamily="2" charset="2"/>
              <a:buChar char="Ø"/>
            </a:pPr>
            <a:r>
              <a:rPr lang="vi-VN" dirty="0"/>
              <a:t>a drugi je priprema novog života oslobođenog od kazne </a:t>
            </a:r>
            <a:endParaRPr lang="bs-Latn-BA" dirty="0"/>
          </a:p>
          <a:p>
            <a:r>
              <a:rPr lang="vi-VN" dirty="0"/>
              <a:t>austrijsko zakonodavstvo kao primarni cilj ima pružanje pomoći osuđenom licu</a:t>
            </a:r>
            <a:endParaRPr lang="bs-Latn-BA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s-Latn-BA" sz="32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LEOBEN (AUSTRIJA)</a:t>
            </a:r>
          </a:p>
        </p:txBody>
      </p:sp>
      <p:pic>
        <p:nvPicPr>
          <p:cNvPr id="8" name="Content Placeholder 7" descr="leoben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47864" y="1196752"/>
            <a:ext cx="5596957" cy="396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pPr>
              <a:buFont typeface="Arial" pitchFamily="34" charset="0"/>
              <a:buChar char="•"/>
            </a:pPr>
            <a:r>
              <a:rPr lang="bs-Latn-BA" sz="2800" dirty="0"/>
              <a:t>ovaj zatvor je djelo Josepa Hohensinna </a:t>
            </a:r>
          </a:p>
          <a:p>
            <a:pPr>
              <a:buFont typeface="Arial" pitchFamily="34" charset="0"/>
              <a:buChar char="•"/>
            </a:pPr>
            <a:r>
              <a:rPr lang="bs-Latn-BA" sz="2800" dirty="0"/>
              <a:t>projektovan je u skladu s načelom poštovanja prema ljudima</a:t>
            </a:r>
          </a:p>
          <a:p>
            <a:pPr>
              <a:buFont typeface="Arial" pitchFamily="34" charset="0"/>
              <a:buChar char="•"/>
            </a:pPr>
            <a:r>
              <a:rPr lang="bs-Latn-BA" sz="2800" dirty="0"/>
              <a:t> mnogi ga nazivaju zatvorom sa pet zvjezdica i poznat je kao "raj za kriminalce"</a:t>
            </a:r>
          </a:p>
          <a:p>
            <a:endParaRPr lang="bs-Latn-B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eoben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91880" y="764704"/>
            <a:ext cx="5472607" cy="5472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3008313" cy="46910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bs-Latn-BA" sz="2800" dirty="0"/>
              <a:t> smatra se za čudo savremene arhitekture i kao spomenik ljudskim pravima </a:t>
            </a:r>
          </a:p>
          <a:p>
            <a:endParaRPr lang="bs-Latn-BA" sz="2800" dirty="0"/>
          </a:p>
          <a:p>
            <a:pPr>
              <a:buFont typeface="Arial" pitchFamily="34" charset="0"/>
              <a:buChar char="•"/>
            </a:pPr>
            <a:r>
              <a:rPr lang="bs-Latn-BA" sz="2800" dirty="0"/>
              <a:t>odlikuje ga poseban natpis na ulazu "Iz ovog zatvora nikad niko nije pobjegao, niti to pokušao ili poželio"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leoben 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4757737" cy="4757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Content Placeholder 10" descr="leoben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199" y="2132856"/>
            <a:ext cx="4377495" cy="3211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DANSKI SISTEM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danski zatvorski sistem važi kao najbolji sistem u svijetu </a:t>
            </a:r>
          </a:p>
          <a:p>
            <a:r>
              <a:rPr lang="bs-Latn-BA" dirty="0"/>
              <a:t>najviše se ističe princip "normalnosti" </a:t>
            </a:r>
          </a:p>
          <a:p>
            <a:r>
              <a:rPr lang="bs-Latn-BA" dirty="0"/>
              <a:t>prisutna je praksa da se djeca ne odvajaju od majki ni u najstrožije čuvanim zatvorima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ENGELSBORG (U DANSKOJ)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nalazi se u Kopenhagenu </a:t>
            </a:r>
          </a:p>
          <a:p>
            <a:r>
              <a:rPr lang="bs-Latn-BA" dirty="0"/>
              <a:t>poznat je i pod nazivom "Andjeoska kuca" te "zatvor za mame i bebe“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s-Latn-BA" dirty="0"/>
              <a:t>specifican je po tome sto djeca zive sa osudjenim roditeljima </a:t>
            </a:r>
          </a:p>
          <a:p>
            <a:r>
              <a:rPr lang="bs-Latn-BA" dirty="0"/>
              <a:t>ima samo 12 zaposlenika </a:t>
            </a:r>
          </a:p>
          <a:p>
            <a:r>
              <a:rPr lang="bs-Latn-BA" dirty="0"/>
              <a:t>smatra se najhumanijim na svijetu</a:t>
            </a:r>
          </a:p>
          <a:p>
            <a:endParaRPr lang="bs-Latn-BA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pl-PL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Još neki od najblažih zatvora u različitim državnim sistemima</a:t>
            </a:r>
            <a:endParaRPr lang="bs-Latn-BA" b="1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bs-Latn-BA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ARANJUES - ŠPANIJA </a:t>
            </a:r>
          </a:p>
          <a:p>
            <a:r>
              <a:rPr lang="bs-Latn-BA" dirty="0"/>
              <a:t> </a:t>
            </a:r>
            <a:r>
              <a:rPr lang="bs-Latn-BA" sz="2800" dirty="0"/>
              <a:t>nalazi se 40km južno od Madrida </a:t>
            </a:r>
          </a:p>
          <a:p>
            <a:r>
              <a:rPr lang="bs-Latn-BA" sz="2800" dirty="0"/>
              <a:t> glavni cilj jeste da se djeca zbliže sa svojim roditeljima iako su oni u zatvoru</a:t>
            </a:r>
          </a:p>
        </p:txBody>
      </p:sp>
      <p:pic>
        <p:nvPicPr>
          <p:cNvPr id="4" name="Picture 3" descr="Aranjuez Priso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3717032"/>
            <a:ext cx="6408712" cy="2974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764704"/>
            <a:ext cx="4244280" cy="5721499"/>
          </a:xfrm>
        </p:spPr>
        <p:txBody>
          <a:bodyPr>
            <a:normAutofit/>
          </a:bodyPr>
          <a:lstStyle/>
          <a:p>
            <a:r>
              <a:rPr lang="bs-Latn-BA" sz="3200" dirty="0"/>
              <a:t>ovaj zatvor raspolaže dječijim sobama, igralištem, zidovi su posebno ukrašeni likovima iz crtanih </a:t>
            </a:r>
          </a:p>
          <a:p>
            <a:r>
              <a:rPr lang="bs-Latn-BA" sz="3200" dirty="0"/>
              <a:t>za ovaj zatvor se može reći da je jedini "porodični zatvor"</a:t>
            </a:r>
          </a:p>
        </p:txBody>
      </p:sp>
      <p:pic>
        <p:nvPicPr>
          <p:cNvPr id="7" name="Content Placeholder 6" descr="aranjuez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3968" y="1052736"/>
            <a:ext cx="4685729" cy="4685729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ranjue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KAPUCINERI- San Marino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r>
              <a:rPr lang="bs-Latn-BA" dirty="0"/>
              <a:t> </a:t>
            </a:r>
            <a:r>
              <a:rPr lang="bs-Latn-BA" sz="2800" dirty="0"/>
              <a:t>San Marino važi za zemlju sa najmanjim zatvorom na svijetu, iako je najmanji on je najudobniji </a:t>
            </a:r>
          </a:p>
          <a:p>
            <a:r>
              <a:rPr lang="bs-Latn-BA" sz="2800" dirty="0"/>
              <a:t>smješten je u nekadašnjem manastiru Kapucineri</a:t>
            </a:r>
          </a:p>
        </p:txBody>
      </p:sp>
      <p:pic>
        <p:nvPicPr>
          <p:cNvPr id="4" name="Picture 3" descr="kapucineri 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140968"/>
            <a:ext cx="6148891" cy="3256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kapuciner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188640"/>
            <a:ext cx="6048672" cy="3773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99592" y="3933056"/>
            <a:ext cx="7571184" cy="2697163"/>
          </a:xfrm>
        </p:spPr>
        <p:txBody>
          <a:bodyPr>
            <a:normAutofit/>
          </a:bodyPr>
          <a:lstStyle/>
          <a:p>
            <a:r>
              <a:rPr lang="bs-Latn-BA" sz="3200" dirty="0"/>
              <a:t>zanimljiv je podatak da je najviše zatovrenika bilo 2008. godine i to 12 muškaraca i jedna žena</a:t>
            </a:r>
          </a:p>
          <a:p>
            <a:r>
              <a:rPr lang="bs-Latn-BA" sz="3200" dirty="0"/>
              <a:t> u Italiji je ovaj zatvor proglašen "Sejšelima"</a:t>
            </a:r>
          </a:p>
          <a:p>
            <a:endParaRPr lang="bs-Latn-B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ZATVOR CEBU - Filipini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412776"/>
            <a:ext cx="4100264" cy="4713387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bs-Latn-BA" dirty="0"/>
          </a:p>
          <a:p>
            <a:r>
              <a:rPr lang="vi-VN" dirty="0"/>
              <a:t> </a:t>
            </a:r>
            <a:r>
              <a:rPr lang="vi-VN" sz="5100" dirty="0"/>
              <a:t>Ztvorenici ovog zatvora poznati su pod nazivom „Pali anđeli“ </a:t>
            </a:r>
            <a:endParaRPr lang="bs-Latn-BA" sz="5100" dirty="0"/>
          </a:p>
          <a:p>
            <a:r>
              <a:rPr lang="vi-VN" sz="5100" dirty="0"/>
              <a:t>postali su internacionalne zvijezde </a:t>
            </a:r>
            <a:endParaRPr lang="bs-Latn-BA" sz="5100" dirty="0"/>
          </a:p>
          <a:p>
            <a:r>
              <a:rPr lang="vi-VN" sz="5100" dirty="0"/>
              <a:t> </a:t>
            </a:r>
            <a:r>
              <a:rPr lang="bs-Latn-BA" sz="5100" dirty="0">
                <a:latin typeface="Arial" pitchFamily="34" charset="0"/>
                <a:cs typeface="Arial" pitchFamily="34" charset="0"/>
              </a:rPr>
              <a:t>ovaj</a:t>
            </a:r>
            <a:r>
              <a:rPr lang="bs-Latn-BA" sz="5100" dirty="0"/>
              <a:t> </a:t>
            </a:r>
            <a:r>
              <a:rPr lang="vi-VN" sz="5100" dirty="0"/>
              <a:t>zatvor je usmjeren na rehabilitaciju svojih zatvorenika kroz pjevanje i plesanje</a:t>
            </a:r>
            <a:endParaRPr lang="bs-Latn-BA" sz="5100" dirty="0"/>
          </a:p>
        </p:txBody>
      </p:sp>
      <p:pic>
        <p:nvPicPr>
          <p:cNvPr id="5" name="Content Placeholder 4" descr="cebu 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7985" y="2204192"/>
            <a:ext cx="4544278" cy="298573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bu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32656"/>
            <a:ext cx="6667500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83568" y="4509120"/>
            <a:ext cx="6552728" cy="2016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bs-Latn-BA" sz="2400" dirty="0"/>
              <a:t> </a:t>
            </a:r>
            <a:r>
              <a:rPr lang="vi-VN" sz="2400" dirty="0"/>
              <a:t>2007. godine ovaj je stekao popularnost kada su zatvorenici plesali uz pjesme Michale Jackson-a</a:t>
            </a:r>
            <a:endParaRPr lang="bs-Latn-BA" sz="2400" dirty="0"/>
          </a:p>
          <a:p>
            <a:pPr algn="just">
              <a:buFont typeface="Arial" pitchFamily="34" charset="0"/>
              <a:buChar char="•"/>
            </a:pPr>
            <a:r>
              <a:rPr lang="vi-VN" sz="2400" dirty="0"/>
              <a:t> specifičan je po tome što je svakodnevno otvoren za posjetitelje</a:t>
            </a:r>
            <a:endParaRPr lang="bs-Latn-BA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eb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48680"/>
            <a:ext cx="4550657" cy="2559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Content Placeholder 5" descr="cebu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555776" y="2708920"/>
            <a:ext cx="5987008" cy="3987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ebu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404664"/>
            <a:ext cx="3410905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PROCES PRILAGODBE ZATVORENIKA ZATVORSKIM UVJETIMA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484784"/>
            <a:ext cx="4038600" cy="4525963"/>
          </a:xfrm>
        </p:spPr>
        <p:txBody>
          <a:bodyPr>
            <a:noAutofit/>
          </a:bodyPr>
          <a:lstStyle/>
          <a:p>
            <a:r>
              <a:rPr lang="bs-Latn-BA" sz="2000" dirty="0">
                <a:latin typeface="Calibri (Body)"/>
              </a:rPr>
              <a:t>prilagodba je posjedovanje osobina koje osposobljavaju organizam da preživi i da se reproducira bolje od onih s drugačijim osobinama </a:t>
            </a:r>
          </a:p>
          <a:p>
            <a:r>
              <a:rPr lang="bs-Latn-BA" sz="2000" dirty="0">
                <a:latin typeface="Calibri (Body)"/>
              </a:rPr>
              <a:t>d</a:t>
            </a:r>
            <a:r>
              <a:rPr lang="vi-VN" sz="2000" dirty="0">
                <a:latin typeface="Calibri (Body)"/>
              </a:rPr>
              <a:t>olazak u zatvor stresan je događaj za svakog čovjeka, naročito za osobu koja je prvi put na izdržavanju kazne zatvora</a:t>
            </a:r>
            <a:endParaRPr lang="bs-Latn-BA" sz="2000" dirty="0">
              <a:latin typeface="Calibri (Body)"/>
            </a:endParaRPr>
          </a:p>
          <a:p>
            <a:r>
              <a:rPr lang="vi-VN" sz="2000" dirty="0"/>
              <a:t>upravo</a:t>
            </a:r>
            <a:r>
              <a:rPr lang="bs-Latn-BA" sz="2000" dirty="0"/>
              <a:t> </a:t>
            </a:r>
            <a:r>
              <a:rPr lang="vi-VN" sz="2000" dirty="0"/>
              <a:t>zbog toga tzv.blagi zatvori insistiranju da osobe koje borave u toj ustanovi nemaju osjećaj da su zatvorene pa se teži omogućiti im doticaj s prirodom</a:t>
            </a:r>
            <a:endParaRPr lang="bs-Latn-BA" sz="2000" dirty="0"/>
          </a:p>
          <a:p>
            <a:endParaRPr lang="bs-Latn-BA" sz="2000" dirty="0">
              <a:latin typeface="Calibri (Body)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vi-VN" dirty="0">
                <a:latin typeface="Calibri (Body)"/>
              </a:rPr>
              <a:t>nastoji se ubla</a:t>
            </a:r>
            <a:r>
              <a:rPr lang="bs-Latn-BA" dirty="0">
                <a:latin typeface="Calibri (Body)"/>
              </a:rPr>
              <a:t>ž</a:t>
            </a:r>
            <a:r>
              <a:rPr lang="vi-VN" dirty="0">
                <a:latin typeface="Calibri (Body)"/>
              </a:rPr>
              <a:t>iti stresni momenat, što kroz brojne sadržaje rekreativnog tipa koje nude, što kroz odnos sa zatvorenicima</a:t>
            </a:r>
            <a:endParaRPr lang="bs-Latn-BA" dirty="0">
              <a:latin typeface="Calibri (Body)"/>
            </a:endParaRPr>
          </a:p>
          <a:p>
            <a:r>
              <a:rPr lang="vi-VN" dirty="0">
                <a:latin typeface="Calibri (Body)"/>
              </a:rPr>
              <a:t> neki od najzna</a:t>
            </a:r>
            <a:r>
              <a:rPr lang="bs-Latn-BA" dirty="0">
                <a:latin typeface="Calibri (Body)"/>
              </a:rPr>
              <a:t>č</a:t>
            </a:r>
            <a:r>
              <a:rPr lang="vi-VN" dirty="0">
                <a:latin typeface="Calibri (Body)"/>
              </a:rPr>
              <a:t>ajnijih uslova koji se moraju ispuniti da bi penoloski tretman bio u</a:t>
            </a:r>
            <a:r>
              <a:rPr lang="bs-Latn-BA" dirty="0">
                <a:latin typeface="Calibri (Body)"/>
              </a:rPr>
              <a:t>č</a:t>
            </a:r>
            <a:r>
              <a:rPr lang="vi-VN" dirty="0">
                <a:latin typeface="Calibri (Body)"/>
              </a:rPr>
              <a:t>inkovit su :</a:t>
            </a:r>
            <a:endParaRPr lang="bs-Latn-BA" dirty="0">
              <a:latin typeface="Calibri (Body)"/>
            </a:endParaRPr>
          </a:p>
          <a:p>
            <a:pPr>
              <a:buFont typeface="Wingdings" pitchFamily="2" charset="2"/>
              <a:buChar char="Ø"/>
            </a:pPr>
            <a:r>
              <a:rPr lang="vi-VN" dirty="0">
                <a:latin typeface="Calibri (Body)"/>
              </a:rPr>
              <a:t> male skupine zatvorenika </a:t>
            </a:r>
            <a:endParaRPr lang="bs-Latn-BA" dirty="0">
              <a:latin typeface="Calibri (Body)"/>
            </a:endParaRPr>
          </a:p>
          <a:p>
            <a:pPr>
              <a:buFont typeface="Wingdings" pitchFamily="2" charset="2"/>
              <a:buChar char="Ø"/>
            </a:pPr>
            <a:r>
              <a:rPr lang="bs-Latn-BA" dirty="0">
                <a:latin typeface="Calibri (Body)"/>
              </a:rPr>
              <a:t> </a:t>
            </a:r>
            <a:r>
              <a:rPr lang="vi-VN" dirty="0">
                <a:latin typeface="Calibri (Body)"/>
              </a:rPr>
              <a:t>dovoljno prostora</a:t>
            </a:r>
            <a:endParaRPr lang="bs-Latn-BA" dirty="0">
              <a:latin typeface="Calibri (Body)"/>
            </a:endParaRPr>
          </a:p>
          <a:p>
            <a:pPr>
              <a:buFont typeface="Wingdings" pitchFamily="2" charset="2"/>
              <a:buChar char="Ø"/>
            </a:pPr>
            <a:r>
              <a:rPr lang="vi-VN" dirty="0">
                <a:latin typeface="Calibri (Body)"/>
              </a:rPr>
              <a:t> stru</a:t>
            </a:r>
            <a:r>
              <a:rPr lang="bs-Latn-BA" dirty="0">
                <a:latin typeface="Calibri (Body)"/>
              </a:rPr>
              <a:t>č</a:t>
            </a:r>
            <a:r>
              <a:rPr lang="vi-VN" dirty="0">
                <a:latin typeface="Calibri (Body)"/>
              </a:rPr>
              <a:t>ne kadrove </a:t>
            </a:r>
            <a:endParaRPr lang="bs-Latn-BA" dirty="0">
              <a:latin typeface="Calibri (Body)"/>
            </a:endParaRPr>
          </a:p>
          <a:p>
            <a:pPr>
              <a:buFont typeface="Wingdings" pitchFamily="2" charset="2"/>
              <a:buChar char="Ø"/>
            </a:pPr>
            <a:r>
              <a:rPr lang="vi-VN" dirty="0">
                <a:latin typeface="Calibri (Body)"/>
              </a:rPr>
              <a:t>materijalna sredstva</a:t>
            </a:r>
            <a:endParaRPr lang="bs-Latn-BA" dirty="0">
              <a:latin typeface="Calibri (Body)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s-Latn-BA" sz="66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HVALA NA PAŽNJI 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EEECE1"/>
      </a:dk1>
      <a:lt1>
        <a:srgbClr val="17365D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837</Words>
  <Application>Microsoft Office PowerPoint</Application>
  <PresentationFormat>On-screen Show (4:3)</PresentationFormat>
  <Paragraphs>92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(Body)</vt:lpstr>
      <vt:lpstr>Times New Roman</vt:lpstr>
      <vt:lpstr>Wingdings</vt:lpstr>
      <vt:lpstr>Office Theme</vt:lpstr>
      <vt:lpstr>  NAJBLAŽI  ZATVORI  </vt:lpstr>
      <vt:lpstr>OPĆA SAZNANJA O ZATVORU</vt:lpstr>
      <vt:lpstr>PowerPoint Presentation</vt:lpstr>
      <vt:lpstr>PowerPoint Presentation</vt:lpstr>
      <vt:lpstr>PowerPoint Presentation</vt:lpstr>
      <vt:lpstr>PowerPoint Presentation</vt:lpstr>
      <vt:lpstr>NORVEŠKI SISTEM</vt:lpstr>
      <vt:lpstr>ZATVOR HALDEN</vt:lpstr>
      <vt:lpstr>PowerPoint Presentation</vt:lpstr>
      <vt:lpstr>PowerPoint Presentation</vt:lpstr>
      <vt:lpstr>PowerPoint Presentation</vt:lpstr>
      <vt:lpstr>ZATVOR BASTOJ</vt:lpstr>
      <vt:lpstr>PowerPoint Presentation</vt:lpstr>
      <vt:lpstr>PowerPoint Presentation</vt:lpstr>
      <vt:lpstr>AUSTRIJSKI SISTEM </vt:lpstr>
      <vt:lpstr>ZATVOR LEOBEN (AUSTRIJA)</vt:lpstr>
      <vt:lpstr>PowerPoint Presentation</vt:lpstr>
      <vt:lpstr>PowerPoint Presentation</vt:lpstr>
      <vt:lpstr>DANSKI SISTEM </vt:lpstr>
      <vt:lpstr>ZATVOR ENGELSBORG (U DANSKOJ)</vt:lpstr>
      <vt:lpstr>Još neki od najblažih zatvora u različitim državnim sistemima</vt:lpstr>
      <vt:lpstr>PowerPoint Presentation</vt:lpstr>
      <vt:lpstr>PowerPoint Presentation</vt:lpstr>
      <vt:lpstr>ZATVOR KAPUCINERI- San Marino</vt:lpstr>
      <vt:lpstr>PowerPoint Presentation</vt:lpstr>
      <vt:lpstr>ZATVOR CEBU - Filipini</vt:lpstr>
      <vt:lpstr>PowerPoint Presentation</vt:lpstr>
      <vt:lpstr>PowerPoint Presentation</vt:lpstr>
      <vt:lpstr>PROCES PRILAGODBE ZATVORENIKA ZATVORSKIM UVJETIMA</vt:lpstr>
      <vt:lpstr>HVALA NA PAŽNJI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NAJBLAŽI  ZATVORI</dc:title>
  <dc:creator>USER</dc:creator>
  <cp:lastModifiedBy>Ena Gotovuša</cp:lastModifiedBy>
  <cp:revision>19</cp:revision>
  <dcterms:created xsi:type="dcterms:W3CDTF">2020-04-01T13:10:49Z</dcterms:created>
  <dcterms:modified xsi:type="dcterms:W3CDTF">2020-04-07T08:41:00Z</dcterms:modified>
</cp:coreProperties>
</file>