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302" r:id="rId2"/>
    <p:sldId id="303" r:id="rId3"/>
    <p:sldId id="304" r:id="rId4"/>
    <p:sldId id="317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256" r:id="rId15"/>
    <p:sldId id="314" r:id="rId16"/>
    <p:sldId id="257" r:id="rId17"/>
    <p:sldId id="276" r:id="rId18"/>
    <p:sldId id="291" r:id="rId19"/>
    <p:sldId id="277" r:id="rId20"/>
    <p:sldId id="271" r:id="rId21"/>
    <p:sldId id="278" r:id="rId22"/>
    <p:sldId id="281" r:id="rId23"/>
    <p:sldId id="292" r:id="rId24"/>
    <p:sldId id="293" r:id="rId25"/>
    <p:sldId id="294" r:id="rId26"/>
    <p:sldId id="296" r:id="rId27"/>
    <p:sldId id="284" r:id="rId28"/>
    <p:sldId id="297" r:id="rId29"/>
    <p:sldId id="298" r:id="rId30"/>
    <p:sldId id="287" r:id="rId31"/>
    <p:sldId id="288" r:id="rId32"/>
    <p:sldId id="299" r:id="rId33"/>
    <p:sldId id="300" r:id="rId34"/>
    <p:sldId id="301" r:id="rId35"/>
    <p:sldId id="289" r:id="rId36"/>
    <p:sldId id="315" r:id="rId37"/>
    <p:sldId id="316" r:id="rId38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7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Sheet1!$A$2:$A$5</c:f>
              <c:strCache>
                <c:ptCount val="3"/>
                <c:pt idx="0">
                  <c:v>BDBiH</c:v>
                </c:pt>
                <c:pt idx="1">
                  <c:v>FBiH</c:v>
                </c:pt>
                <c:pt idx="2">
                  <c:v>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31</c:v>
                </c:pt>
                <c:pt idx="2">
                  <c:v>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Sheet1!$A$2:$A$5</c:f>
              <c:strCache>
                <c:ptCount val="3"/>
                <c:pt idx="0">
                  <c:v>BDBiH</c:v>
                </c:pt>
                <c:pt idx="1">
                  <c:v>FBiH</c:v>
                </c:pt>
                <c:pt idx="2">
                  <c:v>RS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33</c:v>
                </c:pt>
                <c:pt idx="2">
                  <c:v>16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Sheet1!$A$2:$A$5</c:f>
              <c:strCache>
                <c:ptCount val="3"/>
                <c:pt idx="0">
                  <c:v>BDBiH</c:v>
                </c:pt>
                <c:pt idx="1">
                  <c:v>FBiH</c:v>
                </c:pt>
                <c:pt idx="2">
                  <c:v>RS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shape val="cylinder"/>
        <c:axId val="102254080"/>
        <c:axId val="102255616"/>
        <c:axId val="0"/>
      </c:bar3DChart>
      <c:catAx>
        <c:axId val="10225408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lang="en-US"/>
            </a:pPr>
            <a:endParaRPr lang="sr-Latn-CS"/>
          </a:p>
        </c:txPr>
        <c:crossAx val="102255616"/>
        <c:crosses val="autoZero"/>
        <c:auto val="1"/>
        <c:lblAlgn val="ctr"/>
        <c:lblOffset val="100"/>
      </c:catAx>
      <c:valAx>
        <c:axId val="10225561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sr-Latn-CS"/>
          </a:p>
        </c:txPr>
        <c:crossAx val="102254080"/>
        <c:crosses val="autoZero"/>
        <c:crossBetween val="between"/>
      </c:valAx>
    </c:plotArea>
    <c:legend>
      <c:legendPos val="r"/>
      <c:legendEntry>
        <c:idx val="2"/>
        <c:delete val="1"/>
      </c:legendEntry>
      <c:txPr>
        <a:bodyPr/>
        <a:lstStyle/>
        <a:p>
          <a:pPr>
            <a:defRPr lang="en-US"/>
          </a:pPr>
          <a:endParaRPr lang="sr-Latn-CS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broj predmeta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</c:v>
                </c:pt>
                <c:pt idx="1">
                  <c:v>44</c:v>
                </c:pt>
                <c:pt idx="2">
                  <c:v>32</c:v>
                </c:pt>
                <c:pt idx="3">
                  <c:v>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broj lica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21</c:v>
                </c:pt>
                <c:pt idx="1">
                  <c:v>49</c:v>
                </c:pt>
                <c:pt idx="2">
                  <c:v>35</c:v>
                </c:pt>
                <c:pt idx="3">
                  <c:v>27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shape val="cylinder"/>
        <c:axId val="112580480"/>
        <c:axId val="112582016"/>
        <c:axId val="0"/>
      </c:bar3DChart>
      <c:catAx>
        <c:axId val="1125804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sr-Latn-CS"/>
          </a:p>
        </c:txPr>
        <c:crossAx val="112582016"/>
        <c:crosses val="autoZero"/>
        <c:auto val="1"/>
        <c:lblAlgn val="ctr"/>
        <c:lblOffset val="100"/>
      </c:catAx>
      <c:valAx>
        <c:axId val="11258201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sr-Latn-CS"/>
          </a:p>
        </c:txPr>
        <c:crossAx val="112580480"/>
        <c:crosses val="autoZero"/>
        <c:crossBetween val="between"/>
      </c:valAx>
    </c:plotArea>
    <c:legend>
      <c:legendPos val="r"/>
      <c:legendEntry>
        <c:idx val="2"/>
        <c:delete val="1"/>
      </c:legendEntry>
      <c:txPr>
        <a:bodyPr/>
        <a:lstStyle/>
        <a:p>
          <a:pPr>
            <a:defRPr lang="en-US"/>
          </a:pPr>
          <a:endParaRPr lang="sr-Latn-CS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Sheet1!$A$2:$A$5</c:f>
              <c:strCache>
                <c:ptCount val="3"/>
                <c:pt idx="0">
                  <c:v>Alternativne sankcije</c:v>
                </c:pt>
                <c:pt idx="1">
                  <c:v>zavodske odgojne mjere i mera upućivanja u odgojni centar</c:v>
                </c:pt>
                <c:pt idx="2">
                  <c:v>kazna maloljetničkog zatvora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148</c:v>
                </c:pt>
                <c:pt idx="1">
                  <c:v>11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Sheet1!$A$2:$A$5</c:f>
              <c:strCache>
                <c:ptCount val="3"/>
                <c:pt idx="0">
                  <c:v>Alternativne sankcije</c:v>
                </c:pt>
                <c:pt idx="1">
                  <c:v>zavodske odgojne mjere i mera upućivanja u odgojni centar</c:v>
                </c:pt>
                <c:pt idx="2">
                  <c:v>kazna maloljetničkog zatvora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177</c:v>
                </c:pt>
                <c:pt idx="1">
                  <c:v>17</c:v>
                </c:pt>
                <c:pt idx="2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Sheet1!$A$2:$A$5</c:f>
              <c:strCache>
                <c:ptCount val="3"/>
                <c:pt idx="0">
                  <c:v>Alternativne sankcije</c:v>
                </c:pt>
                <c:pt idx="1">
                  <c:v>zavodske odgojne mjere i mera upućivanja u odgojni centar</c:v>
                </c:pt>
                <c:pt idx="2">
                  <c:v>kazna maloljetničkog zatvora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75</c:v>
                </c:pt>
                <c:pt idx="1">
                  <c:v>17</c:v>
                </c:pt>
                <c:pt idx="2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Sheet1!$A$2:$A$5</c:f>
              <c:strCache>
                <c:ptCount val="3"/>
                <c:pt idx="0">
                  <c:v>Alternativne sankcije</c:v>
                </c:pt>
                <c:pt idx="1">
                  <c:v>zavodske odgojne mjere i mera upućivanja u odgojni centar</c:v>
                </c:pt>
                <c:pt idx="2">
                  <c:v>kazna maloljetničkog zatvora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92</c:v>
                </c:pt>
                <c:pt idx="1">
                  <c:v>17</c:v>
                </c:pt>
              </c:numCache>
            </c:numRef>
          </c:val>
        </c:ser>
        <c:shape val="cylinder"/>
        <c:axId val="113556864"/>
        <c:axId val="113562752"/>
        <c:axId val="0"/>
      </c:bar3DChart>
      <c:catAx>
        <c:axId val="11355686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lang="en-US"/>
            </a:pPr>
            <a:endParaRPr lang="sr-Latn-CS"/>
          </a:p>
        </c:txPr>
        <c:crossAx val="113562752"/>
        <c:crosses val="autoZero"/>
        <c:auto val="1"/>
        <c:lblAlgn val="ctr"/>
        <c:lblOffset val="100"/>
      </c:catAx>
      <c:valAx>
        <c:axId val="11356275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sr-Latn-CS"/>
          </a:p>
        </c:txPr>
        <c:crossAx val="113556864"/>
        <c:crosses val="autoZero"/>
        <c:crossBetween val="between"/>
      </c:valAx>
    </c:plotArea>
    <c:legend>
      <c:legendPos val="r"/>
      <c:txPr>
        <a:bodyPr/>
        <a:lstStyle/>
        <a:p>
          <a:pPr>
            <a:defRPr lang="en-US"/>
          </a:pPr>
          <a:endParaRPr lang="sr-Latn-CS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8173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005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42600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3575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407459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2790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0393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477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112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670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59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938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847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1811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91015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463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710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rm.coe.int/16804b7cf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fsa.unsa.ba/pf/wp-content/uploads/2020/01/Godisnjak-PFSA-2019-za-web1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r.gov.ba/biblioteka/zakoni/?id=565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up.ks.gov.ba/sites/mup.ks.gov.ba/files/zakon-o-zastiti-i-postupanju-sa-djecom-i-maloljetnicima-u-krivicnom-postupku.pdf" TargetMode="External"/><Relationship Id="rId2" Type="http://schemas.openxmlformats.org/officeDocument/2006/relationships/hyperlink" Target="https://www.fmp.gov.ba/hr/home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dars.net/sr-SP-Cyrl/Vlada/Ministarstva/mpr/maloletnici/Pages/default.aspx" TargetMode="External"/><Relationship Id="rId2" Type="http://schemas.openxmlformats.org/officeDocument/2006/relationships/hyperlink" Target="http://j4c.ba/wp-content/uploads/2018/02/ZIKS-RS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kupstinabd.ba/ba/zakon.html?lang=ba&amp;id=/Zakon%20o%20izvrs--enju%20krivic--nih%20sankcija,%20pritvora%20i%20drugih%20mjera%20u%20Brc--ko%20distriktu%20BiH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Izvršno krivično pravo BiH, izvori Izvršnog krivičnog prava i alternativni modeli u krivičnom zakonodavstvu za maloljetnike u BiH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dirty="0" smtClean="0"/>
              <a:t>Onlin nastava za </a:t>
            </a:r>
            <a:r>
              <a:rPr lang="hr-HR" dirty="0" smtClean="0"/>
              <a:t>21.4</a:t>
            </a:r>
            <a:r>
              <a:rPr lang="hr-HR" dirty="0" smtClean="0"/>
              <a:t>.2020</a:t>
            </a:r>
            <a:r>
              <a:rPr lang="hr-HR" b="1" dirty="0" smtClean="0"/>
              <a:t>. </a:t>
            </a:r>
            <a:r>
              <a:rPr lang="hr-HR" dirty="0" smtClean="0"/>
              <a:t>za vanredne i dl studente</a:t>
            </a:r>
            <a:r>
              <a:rPr lang="hr-HR" b="1" dirty="0" smtClean="0"/>
              <a:t>                                     </a:t>
            </a:r>
            <a:r>
              <a:rPr lang="hr-HR" b="1" dirty="0" smtClean="0"/>
              <a:t>Doc. dr Vildana Pleh </a:t>
            </a:r>
            <a:endParaRPr lang="hr-H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s-Latn-BA" sz="2100" smtClean="0"/>
              <a:t>Dokumenti koje donose međunarodne organizacije ili tijela a kojima se postavljaju određeni standardi.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bs-Latn-BA" sz="2100" smtClean="0"/>
          </a:p>
          <a:p>
            <a:pPr eaLnBrk="1" hangingPunct="1">
              <a:lnSpc>
                <a:spcPct val="80000"/>
              </a:lnSpc>
            </a:pPr>
            <a:r>
              <a:rPr lang="bs-Latn-BA" sz="2100" smtClean="0"/>
              <a:t>Dokumenti u formi </a:t>
            </a:r>
            <a:r>
              <a:rPr lang="bs-Latn-BA" sz="2100" u="sng" smtClean="0"/>
              <a:t>konvencija</a:t>
            </a:r>
            <a:r>
              <a:rPr lang="bs-Latn-BA" sz="2100" smtClean="0"/>
              <a:t> nakon ratifikacije postaju obavezujući i moraju se involvirati u nacionalne propise, propisi se usklađuju sa njima ili se mogu direktno primjenjivati u praksi.</a:t>
            </a:r>
          </a:p>
          <a:p>
            <a:pPr eaLnBrk="1" hangingPunct="1">
              <a:lnSpc>
                <a:spcPct val="80000"/>
              </a:lnSpc>
            </a:pPr>
            <a:endParaRPr lang="sr-Latn-CS" sz="2100" smtClean="0"/>
          </a:p>
          <a:p>
            <a:pPr eaLnBrk="1" hangingPunct="1">
              <a:lnSpc>
                <a:spcPct val="80000"/>
              </a:lnSpc>
            </a:pPr>
            <a:r>
              <a:rPr lang="sr-Cyrl-CS" sz="2100" u="sng" smtClean="0"/>
              <a:t>P</a:t>
            </a:r>
            <a:r>
              <a:rPr lang="bs-Latn-BA" sz="2100" u="sng" smtClean="0"/>
              <a:t>reporuke, p</a:t>
            </a:r>
            <a:r>
              <a:rPr lang="sr-Cyrl-CS" sz="2100" u="sng" smtClean="0"/>
              <a:t>ravila</a:t>
            </a:r>
            <a:r>
              <a:rPr lang="bs-Latn-BA" sz="2100" u="sng" smtClean="0"/>
              <a:t> i</a:t>
            </a:r>
            <a:r>
              <a:rPr lang="sr-Cyrl-CS" sz="2100" u="sng" smtClean="0"/>
              <a:t> smjernice</a:t>
            </a:r>
            <a:r>
              <a:rPr lang="sr-Cyrl-CS" sz="2100" smtClean="0"/>
              <a:t> nisu obavezujući dokumenti </a:t>
            </a:r>
            <a:r>
              <a:rPr lang="sr-Latn-CS" sz="2100" smtClean="0"/>
              <a:t>–</a:t>
            </a:r>
            <a:r>
              <a:rPr lang="sr-Cyrl-CS" sz="2100" smtClean="0"/>
              <a:t> </a:t>
            </a:r>
            <a:r>
              <a:rPr lang="sr-Latn-CS" sz="2100" smtClean="0"/>
              <a:t>njima se postavljaju određeni standardi  </a:t>
            </a:r>
            <a:r>
              <a:rPr lang="sr-Cyrl-CS" sz="2100" smtClean="0"/>
              <a:t> </a:t>
            </a:r>
            <a:r>
              <a:rPr lang="sr-Latn-CS" sz="2100" smtClean="0"/>
              <a:t>u okviru kojih je </a:t>
            </a:r>
            <a:r>
              <a:rPr lang="sr-Cyrl-CS" sz="2100" u="sng" smtClean="0"/>
              <a:t>poželjno </a:t>
            </a:r>
            <a:r>
              <a:rPr lang="sr-Cyrl-CS" sz="2100" smtClean="0"/>
              <a:t>ure</a:t>
            </a:r>
            <a:r>
              <a:rPr lang="sr-Latn-CS" sz="2100" smtClean="0"/>
              <a:t>diti</a:t>
            </a:r>
            <a:r>
              <a:rPr lang="sr-Cyrl-CS" sz="2100" smtClean="0"/>
              <a:t> </a:t>
            </a:r>
            <a:r>
              <a:rPr lang="bs-Latn-BA" sz="2100" smtClean="0"/>
              <a:t>određeni pravni </a:t>
            </a:r>
            <a:r>
              <a:rPr lang="sr-Latn-CS" sz="2100" smtClean="0"/>
              <a:t>sistem.</a:t>
            </a:r>
            <a:r>
              <a:rPr lang="en-US" sz="2100" smtClean="0"/>
              <a:t> </a:t>
            </a:r>
            <a:endParaRPr lang="sr-Latn-CS" sz="2100" smtClean="0"/>
          </a:p>
          <a:p>
            <a:pPr eaLnBrk="1" hangingPunct="1">
              <a:lnSpc>
                <a:spcPct val="80000"/>
              </a:lnSpc>
            </a:pPr>
            <a:endParaRPr lang="bs-Latn-BA" sz="25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bs-Latn-BA" sz="3200" smtClean="0"/>
              <a:t>Međunarodni dokumenti i standardi – pojam i pravna snaga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52450" indent="-552450" eaLnBrk="1" hangingPunct="1">
              <a:lnSpc>
                <a:spcPct val="70000"/>
              </a:lnSpc>
              <a:buFont typeface="Wingdings" pitchFamily="2" charset="2"/>
              <a:buAutoNum type="arabicPeriod"/>
            </a:pPr>
            <a:r>
              <a:rPr lang="bs-Latn-BA" sz="3200" dirty="0" smtClean="0"/>
              <a:t>Opći</a:t>
            </a:r>
            <a:r>
              <a:rPr lang="bs-Latn-BA" sz="3300" dirty="0" smtClean="0"/>
              <a:t> međunarodni dokumenti </a:t>
            </a:r>
            <a:r>
              <a:rPr lang="bs-Latn-BA" sz="2000" dirty="0" smtClean="0"/>
              <a:t>koji se bave zaštitom ljudskih prava u okviru kojih se uređuje zaštita prava osoba koja su počinila krivična djela.</a:t>
            </a:r>
          </a:p>
          <a:p>
            <a:pPr marL="552450" indent="-552450" eaLnBrk="1" hangingPunct="1">
              <a:lnSpc>
                <a:spcPct val="70000"/>
              </a:lnSpc>
              <a:buFont typeface="Wingdings" pitchFamily="2" charset="2"/>
              <a:buNone/>
            </a:pPr>
            <a:endParaRPr lang="bs-Latn-BA" sz="2000" dirty="0" smtClean="0"/>
          </a:p>
          <a:p>
            <a:pPr marL="552450" indent="-552450" eaLnBrk="1" hangingPunct="1">
              <a:lnSpc>
                <a:spcPct val="70000"/>
              </a:lnSpc>
            </a:pPr>
            <a:r>
              <a:rPr lang="bs-Latn-BA" b="1" dirty="0" smtClean="0"/>
              <a:t>Evropska konvencija o ljudskim pravima iz 1950.godine </a:t>
            </a:r>
          </a:p>
          <a:p>
            <a:pPr marL="552450" indent="-552450" eaLnBrk="1" hangingPunct="1">
              <a:lnSpc>
                <a:spcPct val="70000"/>
              </a:lnSpc>
              <a:buFont typeface="Wingdings" pitchFamily="2" charset="2"/>
              <a:buNone/>
            </a:pPr>
            <a:endParaRPr lang="bs-Latn-BA" b="1" dirty="0" smtClean="0"/>
          </a:p>
          <a:p>
            <a:pPr marL="552450" indent="-552450" eaLnBrk="1" hangingPunct="1">
              <a:lnSpc>
                <a:spcPct val="70000"/>
              </a:lnSpc>
            </a:pPr>
            <a:r>
              <a:rPr lang="en-US" b="1" dirty="0" err="1" smtClean="0"/>
              <a:t>Međunarodni</a:t>
            </a:r>
            <a:r>
              <a:rPr lang="en-US" b="1" dirty="0" smtClean="0"/>
              <a:t> </a:t>
            </a:r>
            <a:r>
              <a:rPr lang="en-US" b="1" dirty="0" err="1" smtClean="0"/>
              <a:t>pakt</a:t>
            </a:r>
            <a:r>
              <a:rPr lang="en-US" b="1" dirty="0" smtClean="0"/>
              <a:t> o </a:t>
            </a:r>
            <a:r>
              <a:rPr lang="en-US" b="1" dirty="0" err="1" smtClean="0"/>
              <a:t>građanskim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političkim</a:t>
            </a:r>
            <a:r>
              <a:rPr lang="en-US" b="1" dirty="0" smtClean="0"/>
              <a:t> </a:t>
            </a:r>
            <a:r>
              <a:rPr lang="en-US" b="1" dirty="0" err="1" smtClean="0"/>
              <a:t>pravima</a:t>
            </a:r>
            <a:r>
              <a:rPr lang="sr-Latn-CS" dirty="0" smtClean="0"/>
              <a:t> </a:t>
            </a:r>
            <a:r>
              <a:rPr lang="sr-Latn-CS" b="1" dirty="0" smtClean="0"/>
              <a:t>UN</a:t>
            </a:r>
            <a:r>
              <a:rPr lang="en-US" b="1" dirty="0" smtClean="0"/>
              <a:t> </a:t>
            </a:r>
            <a:r>
              <a:rPr lang="sr-Latn-CS" b="1" dirty="0" smtClean="0"/>
              <a:t>iz</a:t>
            </a:r>
            <a:r>
              <a:rPr lang="en-US" b="1" dirty="0" smtClean="0"/>
              <a:t> 1966. </a:t>
            </a:r>
            <a:r>
              <a:rPr lang="en-US" b="1" dirty="0" err="1" smtClean="0"/>
              <a:t>godine</a:t>
            </a:r>
            <a:r>
              <a:rPr lang="en-US" dirty="0" smtClean="0"/>
              <a:t> </a:t>
            </a:r>
            <a:endParaRPr lang="bs-Latn-BA" dirty="0" smtClean="0"/>
          </a:p>
          <a:p>
            <a:pPr marL="552450" indent="-552450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sr-Latn-CS" dirty="0" smtClean="0"/>
              <a:t>je </a:t>
            </a:r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 smtClean="0"/>
              <a:t>obavezujući</a:t>
            </a:r>
            <a:r>
              <a:rPr lang="en-US" dirty="0" smtClean="0"/>
              <a:t> instrument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sadržavao</a:t>
            </a:r>
            <a:r>
              <a:rPr lang="en-US" dirty="0" smtClean="0"/>
              <a:t> </a:t>
            </a:r>
            <a:r>
              <a:rPr lang="en-US" dirty="0" err="1" smtClean="0"/>
              <a:t>odredbe</a:t>
            </a:r>
            <a:r>
              <a:rPr lang="en-US" dirty="0" smtClean="0"/>
              <a:t> </a:t>
            </a:r>
            <a:r>
              <a:rPr lang="en-US" dirty="0" err="1" smtClean="0"/>
              <a:t>relevantne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djece</a:t>
            </a:r>
            <a:r>
              <a:rPr lang="en-US" dirty="0" smtClean="0"/>
              <a:t> u </a:t>
            </a:r>
            <a:r>
              <a:rPr lang="en-US" dirty="0" err="1" smtClean="0"/>
              <a:t>sukobu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endParaRPr lang="bs-Latn-BA" dirty="0" smtClean="0"/>
          </a:p>
          <a:p>
            <a:pPr marL="552450" indent="-552450" eaLnBrk="1" hangingPunct="1">
              <a:lnSpc>
                <a:spcPct val="70000"/>
              </a:lnSpc>
              <a:buFont typeface="Wingdings" pitchFamily="2" charset="2"/>
              <a:buNone/>
            </a:pPr>
            <a:endParaRPr lang="bs-Latn-BA" dirty="0" smtClean="0"/>
          </a:p>
          <a:p>
            <a:pPr marL="552450" indent="-552450" eaLnBrk="1" hangingPunct="1">
              <a:lnSpc>
                <a:spcPct val="70000"/>
              </a:lnSpc>
              <a:buFont typeface="Wingdings" pitchFamily="2" charset="2"/>
              <a:buNone/>
            </a:pPr>
            <a:endParaRPr lang="bs-Latn-BA" sz="2000" dirty="0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bs-Latn-BA" sz="2800" b="1" dirty="0" smtClean="0"/>
              <a:t>Međunarodni dokumenti koji  na određeni način uređuju problematiku izvršnog krivičnog prava</a:t>
            </a:r>
            <a:endParaRPr lang="bs-Latn-BA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62051" y="1844675"/>
            <a:ext cx="9878483" cy="4281488"/>
          </a:xfrm>
        </p:spPr>
        <p:txBody>
          <a:bodyPr/>
          <a:lstStyle/>
          <a:p>
            <a:pPr marL="552450" indent="-552450" eaLnBrk="1" hangingPunct="1">
              <a:lnSpc>
                <a:spcPct val="80000"/>
              </a:lnSpc>
              <a:buFont typeface="Wingdings" pitchFamily="2" charset="2"/>
              <a:buNone/>
            </a:pPr>
            <a:endParaRPr lang="bs-Latn-BA" sz="2100" smtClean="0"/>
          </a:p>
          <a:p>
            <a:pPr marL="552450" indent="-552450" eaLnBrk="1" hangingPunct="1">
              <a:lnSpc>
                <a:spcPct val="80000"/>
              </a:lnSpc>
            </a:pPr>
            <a:r>
              <a:rPr lang="hr-HR" sz="2100" b="1" smtClean="0"/>
              <a:t>Europska konvencija o sprječavanju mučenja i neljudskog ili ponižavajućeg postupanja ili kažnjavanja iz 1987</a:t>
            </a:r>
          </a:p>
          <a:p>
            <a:pPr marL="552450" indent="-552450" eaLnBrk="1" hangingPunct="1">
              <a:lnSpc>
                <a:spcPct val="80000"/>
              </a:lnSpc>
            </a:pPr>
            <a:endParaRPr lang="hr-HR" sz="2100" b="1" smtClean="0"/>
          </a:p>
          <a:p>
            <a:pPr marL="933450" lvl="1" indent="-476250" eaLnBrk="1" hangingPunct="1">
              <a:lnSpc>
                <a:spcPct val="80000"/>
              </a:lnSpc>
            </a:pPr>
            <a:r>
              <a:rPr lang="hr-HR" sz="1900" smtClean="0">
                <a:solidFill>
                  <a:schemeClr val="tx1"/>
                </a:solidFill>
              </a:rPr>
              <a:t>Opcioni protokol br. 1 Europske konvencije o sprječavanju mučenja i neljudskog ili ponižavajućeg postupanja ili kažnjavanja</a:t>
            </a:r>
          </a:p>
          <a:p>
            <a:pPr marL="933450" lvl="1" indent="-476250" eaLnBrk="1" hangingPunct="1">
              <a:lnSpc>
                <a:spcPct val="80000"/>
              </a:lnSpc>
            </a:pPr>
            <a:r>
              <a:rPr lang="hr-HR" sz="1900" smtClean="0">
                <a:solidFill>
                  <a:schemeClr val="tx1"/>
                </a:solidFill>
              </a:rPr>
              <a:t>Opcioni protokol br. 2 Europske konvencije o sprječavanju mučenja i neljudskog ili ponižavajućeg postupanja ili kažnjavanja </a:t>
            </a:r>
            <a:endParaRPr lang="bs-Latn-BA" sz="1900" smtClean="0">
              <a:solidFill>
                <a:schemeClr val="tx1"/>
              </a:solidFill>
            </a:endParaRPr>
          </a:p>
          <a:p>
            <a:pPr marL="552450" indent="-55245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bs-Latn-BA" sz="2100" smtClean="0">
                <a:solidFill>
                  <a:schemeClr val="tx1"/>
                </a:solidFill>
              </a:rPr>
              <a:t/>
            </a:r>
            <a:br>
              <a:rPr lang="bs-Latn-BA" sz="2100" smtClean="0">
                <a:solidFill>
                  <a:schemeClr val="tx1"/>
                </a:solidFill>
              </a:rPr>
            </a:br>
            <a:endParaRPr lang="bs-Latn-BA" sz="2100" smtClean="0">
              <a:solidFill>
                <a:schemeClr val="tx1"/>
              </a:solidFill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r-HR" sz="2400" b="1" smtClean="0"/>
              <a:t>Konvencija UN protiv torture i drugih surovih, neljudskih ili ponižavajućih kazni i postupaka</a:t>
            </a:r>
            <a:r>
              <a:rPr lang="bs-Latn-BA" sz="2400" smtClean="0"/>
              <a:t> iz 1984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Posebno izdvajamo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/>
              <a:t>Evropska zatvorska pravila 2006 godine </a:t>
            </a:r>
            <a:r>
              <a:rPr lang="hr-HR" dirty="0" smtClean="0"/>
              <a:t>kao izuzetno značajan dokument za oblast izvršenja kazne zatvora i mjere pritvora, predstavlja posebno značajan međunarodni izvor izvor Izvršnog krivičnog prava BiH.</a:t>
            </a:r>
          </a:p>
          <a:p>
            <a:endParaRPr lang="hr-HR" dirty="0" smtClean="0"/>
          </a:p>
          <a:p>
            <a:r>
              <a:rPr lang="hr-HR" dirty="0" smtClean="0">
                <a:hlinkClick r:id="rId2"/>
              </a:rPr>
              <a:t>https://rm.coe.int/16804b7cfc</a:t>
            </a:r>
            <a:endParaRPr lang="hr-H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4766" y="1416424"/>
            <a:ext cx="8915399" cy="3083859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sz="4000" b="1" dirty="0" smtClean="0"/>
              <a:t/>
            </a:r>
            <a:br>
              <a:rPr lang="bs-Latn-BA" sz="4000" b="1" dirty="0" smtClean="0"/>
            </a:br>
            <a:r>
              <a:rPr lang="bs-Latn-BA" sz="4000" b="1" dirty="0"/>
              <a:t/>
            </a:r>
            <a:br>
              <a:rPr lang="bs-Latn-BA" sz="4000" b="1" dirty="0"/>
            </a:br>
            <a:r>
              <a:rPr lang="bs-Latn-BA" sz="4000" b="1" dirty="0" smtClean="0"/>
              <a:t/>
            </a:r>
            <a:br>
              <a:rPr lang="bs-Latn-BA" sz="4000" b="1" dirty="0" smtClean="0"/>
            </a:br>
            <a:r>
              <a:rPr lang="bs-Latn-BA" sz="4000" b="1" dirty="0"/>
              <a:t/>
            </a:r>
            <a:br>
              <a:rPr lang="bs-Latn-BA" sz="4000" b="1" dirty="0"/>
            </a:br>
            <a:r>
              <a:rPr lang="bs-Latn-BA" sz="4000" b="1" dirty="0" smtClean="0"/>
              <a:t/>
            </a:r>
            <a:br>
              <a:rPr lang="bs-Latn-BA" sz="4000" b="1" dirty="0" smtClean="0"/>
            </a:br>
            <a:r>
              <a:rPr lang="bs-Latn-BA" sz="4000" b="1" dirty="0"/>
              <a:t/>
            </a:r>
            <a:br>
              <a:rPr lang="bs-Latn-BA" sz="4000" b="1" dirty="0"/>
            </a:br>
            <a:r>
              <a:rPr lang="bs-Latn-BA" sz="4000" b="1" dirty="0" smtClean="0"/>
              <a:t/>
            </a:r>
            <a:br>
              <a:rPr lang="bs-Latn-BA" sz="4000" b="1" dirty="0" smtClean="0"/>
            </a:br>
            <a:r>
              <a:rPr lang="bs-Latn-BA" sz="4000" b="1" dirty="0" smtClean="0"/>
              <a:t>Alternativni </a:t>
            </a:r>
            <a:r>
              <a:rPr lang="bs-Latn-BA" sz="4000" b="1" dirty="0"/>
              <a:t>modeli u krivičnom zakonodavstvu za </a:t>
            </a:r>
            <a:r>
              <a:rPr lang="bs-Latn-BA" sz="4000" b="1" dirty="0" smtClean="0"/>
              <a:t>maloljetnike u Bosni i Hercegovini</a:t>
            </a:r>
            <a:br>
              <a:rPr lang="bs-Latn-BA" sz="4000" b="1" dirty="0" smtClean="0"/>
            </a:br>
            <a:r>
              <a:rPr lang="bs-Latn-BA" sz="4000" b="1" dirty="0" smtClean="0"/>
              <a:t/>
            </a:r>
            <a:br>
              <a:rPr lang="bs-Latn-BA" sz="4000" b="1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423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Posebno značajna i zanimljiva tema, ovog puta, fokusirana na maloljetne prestupnike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To je jedan novi pristup poimanja i kategorisanja alternativnih mjera, alternativnih sankcija ali i pojedinih krivičnopravnih instituta na koje do sada, nismo imali ovakav ugao posmatranja. </a:t>
            </a:r>
          </a:p>
          <a:p>
            <a:endParaRPr lang="hr-HR" dirty="0" smtClean="0"/>
          </a:p>
          <a:p>
            <a:r>
              <a:rPr lang="hr-HR" dirty="0" smtClean="0"/>
              <a:t>O alternativnim sankcijama prema punoljentim učiniocima krivičnih djela govoriće se kroz prezentovanje seminarskih-istraživačkih radova pojedinih  studenta a mi ćemo ovom prilikom posebnu pažnju posvetiti temi ALTERNATIVNIH MODELA o čemu se trebate </a:t>
            </a:r>
            <a:r>
              <a:rPr lang="hr-HR" b="1" dirty="0" smtClean="0"/>
              <a:t>više upoznati u članku koji čini sastavni dio obavezne ispitne literature.</a:t>
            </a:r>
          </a:p>
          <a:p>
            <a:r>
              <a:rPr lang="hr-HR" dirty="0" smtClean="0"/>
              <a:t>Članak dostupan na</a:t>
            </a:r>
            <a:r>
              <a:rPr lang="hr-HR" dirty="0" smtClean="0">
                <a:hlinkClick r:id="rId2"/>
              </a:rPr>
              <a:t> </a:t>
            </a:r>
          </a:p>
          <a:p>
            <a:r>
              <a:rPr lang="hr-HR" dirty="0" smtClean="0">
                <a:hlinkClick r:id="rId2"/>
              </a:rPr>
              <a:t>http://www.pfsa.unsa.ba/pf/wp-content/uploads/2020/01/Godisnjak-PFSA-2019-za-web1.pdf</a:t>
            </a:r>
            <a:endParaRPr lang="hr-H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Ova tema obuhvata sljedeće sadržaje: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 Pojam alternativnih modela i njihova klasifikacija</a:t>
            </a:r>
          </a:p>
          <a:p>
            <a:r>
              <a:rPr lang="bs-Latn-BA" b="1" dirty="0" smtClean="0"/>
              <a:t>Pretpostavke ili principi koji se vezuju za alternativne modele</a:t>
            </a:r>
          </a:p>
          <a:p>
            <a:r>
              <a:rPr lang="bs-Latn-BA" b="1" dirty="0" smtClean="0"/>
              <a:t>Krivično zakonodavstvo za maloljetnike u BiH</a:t>
            </a:r>
          </a:p>
          <a:p>
            <a:pPr marL="0" indent="0">
              <a:buNone/>
            </a:pPr>
            <a:endParaRPr lang="bs-Latn-BA" b="1" dirty="0" smtClean="0"/>
          </a:p>
          <a:p>
            <a:r>
              <a:rPr lang="bs-Latn-BA" sz="2400" b="1" dirty="0" smtClean="0"/>
              <a:t>Analiza </a:t>
            </a:r>
            <a:r>
              <a:rPr lang="bs-Latn-BA" sz="2400" b="1" dirty="0"/>
              <a:t>primjene alternativnih </a:t>
            </a:r>
            <a:r>
              <a:rPr lang="bs-Latn-BA" sz="2400" b="1" dirty="0" smtClean="0"/>
              <a:t>modela u BiH kroz koju ćemo uočiti da li se i u kojoj mjeri navedeni alternativni modeli primjenjuju</a:t>
            </a:r>
          </a:p>
          <a:p>
            <a:r>
              <a:rPr lang="bs-Latn-BA" b="1" dirty="0" smtClean="0"/>
              <a:t> Na kraju ćemo ovo značajno predavanje završiti posebnim zaključakom koji će nam prestaviti STANJE U PROPISIMA I PRAKSI PRIMJENE ALTERNATIVNIH MODELA ZA MALOLJETNE PRESTUPNIKE U BIH.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010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Pojam alternativnih modela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2000" b="1" dirty="0" smtClean="0"/>
              <a:t>To su svi oni vidovi reagovanja na </a:t>
            </a:r>
            <a:r>
              <a:rPr lang="bs-Latn-BA" sz="2000" b="1" dirty="0" err="1" smtClean="0"/>
              <a:t>kriminalitet</a:t>
            </a:r>
            <a:r>
              <a:rPr lang="bs-Latn-BA" sz="2000" b="1" dirty="0" smtClean="0"/>
              <a:t> u obliku određenih  procedura i/ili programa, kojima se počinilac ne lišava slobode i primjenjuju se ili izvršavaju u zajednici. </a:t>
            </a:r>
          </a:p>
          <a:p>
            <a:r>
              <a:rPr lang="bs-Latn-BA" sz="2000" b="1" dirty="0" smtClean="0"/>
              <a:t>Ideja alternativnih modela zasnovana je na ideji </a:t>
            </a:r>
            <a:r>
              <a:rPr lang="bs-Latn-BA" sz="2000" b="1" dirty="0" err="1" smtClean="0"/>
              <a:t>restorativne</a:t>
            </a:r>
            <a:r>
              <a:rPr lang="bs-Latn-BA" sz="2000" b="1" dirty="0" smtClean="0"/>
              <a:t> pravde!</a:t>
            </a:r>
          </a:p>
          <a:p>
            <a:r>
              <a:rPr lang="bs-Latn-BA" sz="2000" b="1" dirty="0" err="1" smtClean="0"/>
              <a:t>Restorativna</a:t>
            </a:r>
            <a:r>
              <a:rPr lang="bs-Latn-BA" sz="2000" b="1" dirty="0" smtClean="0"/>
              <a:t> pravda u užem i širem smislu</a:t>
            </a:r>
          </a:p>
          <a:p>
            <a:r>
              <a:rPr lang="hr-HR" sz="2000" b="1" dirty="0"/>
              <a:t>Deklaracija UN-a o osnovnim principima primjene programa </a:t>
            </a:r>
            <a:r>
              <a:rPr lang="hr-HR" sz="2000" b="1" dirty="0" err="1"/>
              <a:t>restorativne</a:t>
            </a:r>
            <a:r>
              <a:rPr lang="hr-HR" sz="2000" b="1" dirty="0"/>
              <a:t> pravde u krivičnim stvarima iz 2000. godine</a:t>
            </a:r>
            <a:endParaRPr lang="en-US" sz="2000" b="1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949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000" b="1" dirty="0"/>
              <a:t> </a:t>
            </a:r>
            <a:r>
              <a:rPr lang="bs-Latn-BA" sz="2000" b="1" dirty="0" smtClean="0"/>
              <a:t>                </a:t>
            </a:r>
            <a:r>
              <a:rPr lang="bs-Latn-BA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Vrste alternativnih modela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 smtClean="0">
                <a:latin typeface="+mj-lt"/>
                <a:ea typeface="Times New Roman" panose="02020603050405020304" pitchFamily="18" charset="0"/>
              </a:rPr>
              <a:t>Alternativne mjere </a:t>
            </a:r>
            <a:r>
              <a:rPr lang="hr-HR" sz="1600" dirty="0" smtClean="0">
                <a:latin typeface="+mj-lt"/>
                <a:ea typeface="Times New Roman" panose="02020603050405020304" pitchFamily="18" charset="0"/>
              </a:rPr>
              <a:t>kojima </a:t>
            </a:r>
            <a:r>
              <a:rPr lang="hr-HR" sz="1600" dirty="0">
                <a:latin typeface="+mj-lt"/>
                <a:ea typeface="Times New Roman" panose="02020603050405020304" pitchFamily="18" charset="0"/>
              </a:rPr>
              <a:t>se </a:t>
            </a:r>
            <a:r>
              <a:rPr lang="hr-HR" sz="1600" dirty="0" err="1">
                <a:latin typeface="+mj-lt"/>
                <a:ea typeface="Times New Roman" panose="02020603050405020304" pitchFamily="18" charset="0"/>
              </a:rPr>
              <a:t>reaguje</a:t>
            </a:r>
            <a:r>
              <a:rPr lang="hr-HR" sz="1600" dirty="0">
                <a:latin typeface="+mj-lt"/>
                <a:ea typeface="Times New Roman" panose="02020603050405020304" pitchFamily="18" charset="0"/>
              </a:rPr>
              <a:t> prema </a:t>
            </a:r>
            <a:r>
              <a:rPr lang="hr-HR" sz="1600" dirty="0" smtClean="0">
                <a:latin typeface="+mj-lt"/>
                <a:ea typeface="Times New Roman" panose="02020603050405020304" pitchFamily="18" charset="0"/>
              </a:rPr>
              <a:t>učiniocu:</a:t>
            </a:r>
          </a:p>
          <a:p>
            <a:r>
              <a:rPr lang="hr-HR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hr-HR" u="sng" dirty="0">
                <a:latin typeface="+mj-lt"/>
                <a:ea typeface="Times New Roman" panose="02020603050405020304" pitchFamily="18" charset="0"/>
              </a:rPr>
              <a:t>prije pokretanja</a:t>
            </a:r>
            <a:r>
              <a:rPr lang="hr-HR" dirty="0">
                <a:latin typeface="+mj-lt"/>
                <a:ea typeface="Times New Roman" panose="02020603050405020304" pitchFamily="18" charset="0"/>
              </a:rPr>
              <a:t> krivičnog postupka, </a:t>
            </a:r>
            <a:r>
              <a:rPr lang="hr-HR" dirty="0" smtClean="0">
                <a:latin typeface="+mj-lt"/>
                <a:ea typeface="Times New Roman" panose="02020603050405020304" pitchFamily="18" charset="0"/>
              </a:rPr>
              <a:t>sa </a:t>
            </a:r>
            <a:r>
              <a:rPr lang="hr-HR" dirty="0">
                <a:latin typeface="+mj-lt"/>
                <a:ea typeface="Times New Roman" panose="02020603050405020304" pitchFamily="18" charset="0"/>
              </a:rPr>
              <a:t>ciljem njegovog izbjegavanja, </a:t>
            </a:r>
            <a:endParaRPr lang="hr-HR" dirty="0" smtClean="0"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hr-HR" u="sng" dirty="0" smtClean="0">
                <a:latin typeface="+mj-lt"/>
                <a:ea typeface="Times New Roman" panose="02020603050405020304" pitchFamily="18" charset="0"/>
              </a:rPr>
              <a:t>u </a:t>
            </a:r>
            <a:r>
              <a:rPr lang="hr-HR" u="sng" dirty="0">
                <a:latin typeface="+mj-lt"/>
                <a:ea typeface="Times New Roman" panose="02020603050405020304" pitchFamily="18" charset="0"/>
              </a:rPr>
              <a:t>toku</a:t>
            </a:r>
            <a:r>
              <a:rPr lang="hr-HR" dirty="0">
                <a:latin typeface="+mj-lt"/>
                <a:ea typeface="Times New Roman" panose="02020603050405020304" pitchFamily="18" charset="0"/>
              </a:rPr>
              <a:t> krivičnog postupka</a:t>
            </a:r>
            <a:r>
              <a:rPr lang="hr-HR" dirty="0">
                <a:latin typeface="+mj-lt"/>
                <a:ea typeface="Calibri" panose="020F0502020204030204" pitchFamily="34" charset="0"/>
              </a:rPr>
              <a:t> u cilju </a:t>
            </a:r>
            <a:r>
              <a:rPr lang="hr-HR" dirty="0" err="1">
                <a:latin typeface="+mj-lt"/>
                <a:ea typeface="Calibri" panose="020F0502020204030204" pitchFamily="34" charset="0"/>
              </a:rPr>
              <a:t>obezbjeđivanja</a:t>
            </a:r>
            <a:r>
              <a:rPr lang="hr-HR" dirty="0">
                <a:latin typeface="+mj-lt"/>
                <a:ea typeface="Calibri" panose="020F0502020204030204" pitchFamily="34" charset="0"/>
              </a:rPr>
              <a:t> pomoći i podrške odnosno </a:t>
            </a:r>
            <a:r>
              <a:rPr lang="hr-HR" dirty="0" err="1">
                <a:latin typeface="+mj-lt"/>
                <a:ea typeface="Calibri" panose="020F0502020204030204" pitchFamily="34" charset="0"/>
              </a:rPr>
              <a:t>reagovanja</a:t>
            </a:r>
            <a:r>
              <a:rPr lang="hr-HR" dirty="0">
                <a:latin typeface="+mj-lt"/>
                <a:ea typeface="Calibri" panose="020F0502020204030204" pitchFamily="34" charset="0"/>
              </a:rPr>
              <a:t> na njegova ponašanja i otklanjanja ponašanja koja bi ga dovela u rizik da ponovo počini krivično djelo, </a:t>
            </a:r>
            <a:r>
              <a:rPr lang="hr-HR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hr-HR" dirty="0" smtClean="0">
                <a:latin typeface="+mj-lt"/>
                <a:ea typeface="Times New Roman" panose="02020603050405020304" pitchFamily="18" charset="0"/>
              </a:rPr>
              <a:t>i</a:t>
            </a:r>
          </a:p>
          <a:p>
            <a:r>
              <a:rPr lang="hr-HR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hr-HR" u="sng" dirty="0">
                <a:latin typeface="+mj-lt"/>
                <a:ea typeface="Times New Roman" panose="02020603050405020304" pitchFamily="18" charset="0"/>
              </a:rPr>
              <a:t>u fazi primjene ili izvršenja </a:t>
            </a:r>
            <a:r>
              <a:rPr lang="hr-HR" dirty="0">
                <a:latin typeface="+mj-lt"/>
                <a:ea typeface="Times New Roman" panose="02020603050405020304" pitchFamily="18" charset="0"/>
              </a:rPr>
              <a:t>neke krivične sankcije institucionalnog karaktera</a:t>
            </a:r>
            <a:r>
              <a:rPr lang="hr-HR" dirty="0" smtClean="0">
                <a:latin typeface="+mj-lt"/>
                <a:ea typeface="Times New Roman" panose="02020603050405020304" pitchFamily="18" charset="0"/>
              </a:rPr>
              <a:t>.</a:t>
            </a:r>
            <a:endParaRPr lang="en-US" dirty="0"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 smtClean="0">
                <a:latin typeface="+mj-lt"/>
                <a:ea typeface="Times New Roman" panose="02020603050405020304" pitchFamily="18" charset="0"/>
              </a:rPr>
              <a:t>Alternativne sankcije </a:t>
            </a:r>
          </a:p>
          <a:p>
            <a:r>
              <a:rPr lang="hr-HR" dirty="0" smtClean="0">
                <a:latin typeface="+mj-lt"/>
                <a:ea typeface="Times New Roman" panose="02020603050405020304" pitchFamily="18" charset="0"/>
              </a:rPr>
              <a:t>koje </a:t>
            </a:r>
            <a:r>
              <a:rPr lang="hr-HR" dirty="0">
                <a:latin typeface="+mj-lt"/>
                <a:ea typeface="Times New Roman" panose="02020603050405020304" pitchFamily="18" charset="0"/>
              </a:rPr>
              <a:t>se izriču nakon provedenog krivičnog postupka </a:t>
            </a:r>
            <a:r>
              <a:rPr lang="hr-HR" dirty="0" smtClean="0">
                <a:latin typeface="+mj-lt"/>
                <a:ea typeface="Times New Roman" panose="02020603050405020304" pitchFamily="18" charset="0"/>
              </a:rPr>
              <a:t>a  za razliku od ostalih krivičnih sankcija</a:t>
            </a:r>
          </a:p>
          <a:p>
            <a:r>
              <a:rPr lang="hr-HR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hr-HR" u="sng" dirty="0">
                <a:latin typeface="+mj-lt"/>
                <a:ea typeface="Times New Roman" panose="02020603050405020304" pitchFamily="18" charset="0"/>
              </a:rPr>
              <a:t>primjenjuju se ili izvršavaju u zajednici</a:t>
            </a:r>
            <a:endParaRPr lang="en-US" u="sng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926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79184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dirty="0"/>
              <a:t>Postoje </a:t>
            </a:r>
            <a:r>
              <a:rPr lang="bs-Latn-BA" b="1" dirty="0"/>
              <a:t>posebne </a:t>
            </a:r>
            <a:r>
              <a:rPr lang="bs-Latn-BA" b="1" dirty="0" smtClean="0"/>
              <a:t>pretpostavke/principi </a:t>
            </a:r>
            <a:r>
              <a:rPr lang="bs-Latn-BA" dirty="0" smtClean="0"/>
              <a:t>koji se vezuju za alternativne modele: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03294"/>
            <a:ext cx="8915400" cy="4207928"/>
          </a:xfrm>
        </p:spPr>
        <p:txBody>
          <a:bodyPr>
            <a:normAutofit fontScale="77500" lnSpcReduction="20000"/>
          </a:bodyPr>
          <a:lstStyle/>
          <a:p>
            <a:endParaRPr lang="bs-Latn-BA" dirty="0" smtClean="0"/>
          </a:p>
          <a:p>
            <a:r>
              <a:rPr lang="bs-Latn-BA" dirty="0"/>
              <a:t>P</a:t>
            </a:r>
            <a:r>
              <a:rPr lang="bs-Latn-BA" dirty="0" smtClean="0"/>
              <a:t>rije svega </a:t>
            </a:r>
            <a:r>
              <a:rPr lang="hr-HR" i="1" dirty="0" smtClean="0"/>
              <a:t>opći konvencijski princip </a:t>
            </a:r>
            <a:r>
              <a:rPr lang="hr-HR" b="1" i="1" dirty="0" smtClean="0"/>
              <a:t>„najbolji </a:t>
            </a:r>
            <a:r>
              <a:rPr lang="hr-HR" b="1" i="1" dirty="0"/>
              <a:t>interes djeteta</a:t>
            </a:r>
            <a:r>
              <a:rPr lang="hr-HR" b="1" dirty="0"/>
              <a:t> </a:t>
            </a:r>
            <a:r>
              <a:rPr lang="hr-HR" b="1" dirty="0" smtClean="0"/>
              <a:t>„</a:t>
            </a:r>
          </a:p>
          <a:p>
            <a:r>
              <a:rPr lang="hr-HR" i="1" dirty="0" smtClean="0"/>
              <a:t>Princip </a:t>
            </a:r>
            <a:r>
              <a:rPr lang="hr-HR" b="1" i="1" dirty="0" smtClean="0"/>
              <a:t>individualizacije </a:t>
            </a:r>
            <a:r>
              <a:rPr lang="hr-HR" i="1" dirty="0" smtClean="0"/>
              <a:t>alternativnih modela – prilagođavanje mjere ili sankcije ličnosti i životu maloljetnika. (stručni savjetnici, opservacija i dijagnostika ličnosti)</a:t>
            </a:r>
          </a:p>
          <a:p>
            <a:r>
              <a:rPr lang="hr-HR" dirty="0" smtClean="0"/>
              <a:t>Još jedan konvencijski princip je </a:t>
            </a:r>
            <a:r>
              <a:rPr lang="hr-HR" b="1" dirty="0" smtClean="0"/>
              <a:t>“</a:t>
            </a:r>
            <a:r>
              <a:rPr lang="hr-HR" b="1" i="1" dirty="0" smtClean="0"/>
              <a:t>pravo </a:t>
            </a:r>
            <a:r>
              <a:rPr lang="hr-HR" b="1" i="1" dirty="0"/>
              <a:t>djeteta da izrazi </a:t>
            </a:r>
            <a:r>
              <a:rPr lang="hr-HR" b="1" i="1" dirty="0" err="1"/>
              <a:t>sopstveno</a:t>
            </a:r>
            <a:r>
              <a:rPr lang="hr-HR" b="1" i="1" dirty="0"/>
              <a:t> mišljenje u stvarima koja se njega tiču</a:t>
            </a:r>
            <a:r>
              <a:rPr lang="hr-HR" b="1" dirty="0" smtClean="0"/>
              <a:t>” </a:t>
            </a:r>
            <a:r>
              <a:rPr lang="hr-HR" dirty="0" smtClean="0"/>
              <a:t>– što </a:t>
            </a:r>
            <a:r>
              <a:rPr lang="hr-HR" dirty="0" err="1" smtClean="0"/>
              <a:t>direkno</a:t>
            </a:r>
            <a:r>
              <a:rPr lang="hr-HR" dirty="0" smtClean="0"/>
              <a:t> podstiče njegovu aktivnu ulogu u bilo kakvom postupanju prema maloljetniku</a:t>
            </a:r>
          </a:p>
          <a:p>
            <a:r>
              <a:rPr lang="hr-HR" i="1" dirty="0" smtClean="0"/>
              <a:t>Princip </a:t>
            </a:r>
            <a:r>
              <a:rPr lang="hr-HR" b="1" i="1" dirty="0" err="1" smtClean="0"/>
              <a:t>oportuniteta</a:t>
            </a:r>
            <a:r>
              <a:rPr lang="hr-HR" b="1" i="1" dirty="0" smtClean="0"/>
              <a:t> </a:t>
            </a:r>
            <a:r>
              <a:rPr lang="hr-HR" b="1" i="1" dirty="0"/>
              <a:t>ili </a:t>
            </a:r>
            <a:r>
              <a:rPr lang="hr-HR" b="1" i="1" dirty="0" err="1"/>
              <a:t>preusmjerenje</a:t>
            </a:r>
            <a:r>
              <a:rPr lang="hr-HR" b="1" i="1" dirty="0"/>
              <a:t> od redovnog krivičnog </a:t>
            </a:r>
            <a:r>
              <a:rPr lang="hr-HR" b="1" i="1" dirty="0" smtClean="0"/>
              <a:t>postupka</a:t>
            </a:r>
            <a:endParaRPr lang="bs-Latn-BA" b="1" i="1" dirty="0" smtClean="0"/>
          </a:p>
          <a:p>
            <a:r>
              <a:rPr lang="bs-Latn-BA" dirty="0" smtClean="0"/>
              <a:t> </a:t>
            </a:r>
            <a:r>
              <a:rPr lang="bs-Latn-BA" b="1" dirty="0" smtClean="0"/>
              <a:t>Proporcionalnosti i </a:t>
            </a:r>
            <a:r>
              <a:rPr lang="bs-Latn-BA" b="1" dirty="0" err="1" smtClean="0"/>
              <a:t>srazmjernosti</a:t>
            </a:r>
            <a:r>
              <a:rPr lang="bs-Latn-BA" dirty="0" smtClean="0"/>
              <a:t>, daje mogućnost da se alternativni modeli izriču ili se primjenjuju  uglavnom za lakša krivična djela. Međutim,  mogu i za teža ukoliko je </a:t>
            </a:r>
            <a:r>
              <a:rPr lang="bs-Latn-BA" u="sng" dirty="0" smtClean="0"/>
              <a:t>to srazmjerno </a:t>
            </a:r>
            <a:r>
              <a:rPr lang="bs-Latn-BA" dirty="0" smtClean="0"/>
              <a:t>drugim okolnostima </a:t>
            </a:r>
          </a:p>
          <a:p>
            <a:r>
              <a:rPr lang="bs-Latn-BA" dirty="0" smtClean="0"/>
              <a:t>Princip </a:t>
            </a:r>
            <a:r>
              <a:rPr lang="bs-Latn-BA" b="1" dirty="0" smtClean="0"/>
              <a:t>dobrovoljnosti </a:t>
            </a:r>
            <a:r>
              <a:rPr lang="bs-Latn-BA" dirty="0" smtClean="0"/>
              <a:t>koji posebno dolazi do izražaja kod alternativnih mjera gdje je pristanak i želja maloljetnika za primjenom alternativa neophodna</a:t>
            </a:r>
          </a:p>
          <a:p>
            <a:r>
              <a:rPr lang="bs-Latn-BA" dirty="0" smtClean="0"/>
              <a:t>Princip </a:t>
            </a:r>
            <a:r>
              <a:rPr lang="bs-Latn-BA" b="1" dirty="0" smtClean="0"/>
              <a:t>postupnosti u izricanju krivičnih sankcija </a:t>
            </a:r>
          </a:p>
          <a:p>
            <a:endParaRPr lang="bs-Latn-BA" dirty="0" smtClean="0"/>
          </a:p>
          <a:p>
            <a:r>
              <a:rPr lang="bs-Latn-BA" dirty="0" smtClean="0"/>
              <a:t>Prilikom njihove primjene vrijede i sva ostala načela koja se primjenjuju u drugim kaznenim postupcima.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85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Izvržno krivično pravo BiH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Je skup propisa koji uređuju izvršenje i primjenu alternativnih mjera, alternativnih sankcija i krivičnih sankcija u Bosni i Hercegovini!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 Obuhvata nacionalne propise i međunarodne dokumete iz ove oblasti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Set nacionalnih propisa se odnosi na niz zakona i podzakonskih akata koji čine formalne izvore Izvršnog krivičnog prava Bosne i Hercegovine.</a:t>
            </a:r>
            <a:endParaRPr lang="hr-H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bs-Latn-BA" sz="3300" b="1" dirty="0" smtClean="0"/>
              <a:t>Alternativni modeli u krivičnom zakonodavstvu za </a:t>
            </a:r>
            <a:r>
              <a:rPr lang="bs-Latn-BA" sz="3300" b="1" dirty="0" err="1" smtClean="0"/>
              <a:t>maloljetnike</a:t>
            </a:r>
            <a:r>
              <a:rPr lang="bs-Latn-BA" sz="3300" b="1" dirty="0" smtClean="0"/>
              <a:t> u </a:t>
            </a:r>
            <a:r>
              <a:rPr lang="bs-Latn-BA" sz="3300" b="1" dirty="0"/>
              <a:t>BiH su: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bs-Latn-BA" u="sng" dirty="0" err="1" smtClean="0"/>
              <a:t>Policijsko</a:t>
            </a:r>
            <a:r>
              <a:rPr lang="bs-Latn-BA" u="sng" dirty="0" smtClean="0"/>
              <a:t> upozorenje</a:t>
            </a:r>
          </a:p>
          <a:p>
            <a:pPr marL="609600" indent="-609600">
              <a:buFontTx/>
              <a:buAutoNum type="arabicPeriod"/>
            </a:pPr>
            <a:r>
              <a:rPr lang="bs-Latn-BA" u="sng" dirty="0"/>
              <a:t>Odgojne </a:t>
            </a:r>
            <a:r>
              <a:rPr lang="bs-Latn-BA" u="sng" dirty="0" smtClean="0"/>
              <a:t>preporuke</a:t>
            </a:r>
          </a:p>
          <a:p>
            <a:pPr marL="609600" indent="-609600">
              <a:buFontTx/>
              <a:buAutoNum type="arabicPeriod"/>
            </a:pPr>
            <a:r>
              <a:rPr lang="bs-Latn-BA" u="sng" dirty="0" smtClean="0"/>
              <a:t>Mjere zabrane</a:t>
            </a:r>
          </a:p>
          <a:p>
            <a:pPr marL="609600" indent="-609600">
              <a:buFontTx/>
              <a:buAutoNum type="arabicPeriod"/>
            </a:pPr>
            <a:r>
              <a:rPr lang="bs-Latn-BA" u="sng" dirty="0" smtClean="0"/>
              <a:t>Privremeni smještaj dok krivični postupak traje</a:t>
            </a:r>
          </a:p>
          <a:p>
            <a:pPr marL="609600" indent="-609600">
              <a:buFontTx/>
              <a:buAutoNum type="arabicPeriod"/>
            </a:pPr>
            <a:r>
              <a:rPr lang="bs-Latn-BA" u="sng" dirty="0" err="1" smtClean="0"/>
              <a:t>Uslovni</a:t>
            </a:r>
            <a:r>
              <a:rPr lang="bs-Latn-BA" u="sng" dirty="0" smtClean="0"/>
              <a:t> otpust </a:t>
            </a:r>
          </a:p>
          <a:p>
            <a:pPr marL="609600" indent="-609600">
              <a:buAutoNum type="arabicPeriod"/>
            </a:pPr>
            <a:r>
              <a:rPr lang="bs-Latn-BA" b="1" dirty="0" smtClean="0">
                <a:latin typeface="Times New Roman" panose="02020603050405020304" pitchFamily="18" charset="0"/>
              </a:rPr>
              <a:t>Odgođeno izricanje kazne </a:t>
            </a:r>
            <a:r>
              <a:rPr lang="bs-Latn-BA" b="1" dirty="0" err="1" smtClean="0">
                <a:latin typeface="Times New Roman" panose="02020603050405020304" pitchFamily="18" charset="0"/>
              </a:rPr>
              <a:t>maloljetničkog</a:t>
            </a:r>
            <a:r>
              <a:rPr lang="bs-Latn-BA" b="1" dirty="0" smtClean="0">
                <a:latin typeface="Times New Roman" panose="02020603050405020304" pitchFamily="18" charset="0"/>
              </a:rPr>
              <a:t> zatvora </a:t>
            </a:r>
            <a:endParaRPr lang="bs-Latn-BA" b="1" dirty="0">
              <a:latin typeface="Times New Roman" panose="02020603050405020304" pitchFamily="18" charset="0"/>
            </a:endParaRPr>
          </a:p>
          <a:p>
            <a:pPr marL="609600" indent="-609600">
              <a:buAutoNum type="arabicPeriod"/>
            </a:pPr>
            <a:r>
              <a:rPr lang="bs-Latn-BA" b="1" dirty="0" smtClean="0">
                <a:latin typeface="Times New Roman" panose="02020603050405020304" pitchFamily="18" charset="0"/>
              </a:rPr>
              <a:t> Mjere upozorenja i usmjeravanja (sudski ukor i posebne obaveze)</a:t>
            </a:r>
          </a:p>
          <a:p>
            <a:pPr marL="609600" indent="-609600">
              <a:buAutoNum type="arabicPeriod"/>
            </a:pPr>
            <a:r>
              <a:rPr lang="bs-Latn-BA" b="1" dirty="0" smtClean="0">
                <a:latin typeface="Times New Roman" panose="02020603050405020304" pitchFamily="18" charset="0"/>
              </a:rPr>
              <a:t> Mjere pojačanog  nadzora</a:t>
            </a:r>
          </a:p>
        </p:txBody>
      </p:sp>
    </p:spTree>
    <p:extLst>
      <p:ext uri="{BB962C8B-B14F-4D97-AF65-F5344CB8AC3E}">
        <p14:creationId xmlns="" xmlns:p14="http://schemas.microsoft.com/office/powerpoint/2010/main" val="71203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800" b="1" dirty="0"/>
              <a:t>Subjekti koji učestvuju u radu sa </a:t>
            </a:r>
            <a:r>
              <a:rPr lang="bs-Latn-BA" sz="2800" b="1" dirty="0" smtClean="0"/>
              <a:t>maloljetnicima</a:t>
            </a:r>
            <a:br>
              <a:rPr lang="bs-Latn-BA" sz="2800" b="1" dirty="0" smtClean="0"/>
            </a:br>
            <a:r>
              <a:rPr lang="bs-Latn-BA" sz="2800" b="1" dirty="0" smtClean="0"/>
              <a:t>čine </a:t>
            </a:r>
            <a:r>
              <a:rPr lang="bs-Latn-BA" sz="2800" b="1" dirty="0" err="1" smtClean="0"/>
              <a:t>maloljetničko</a:t>
            </a:r>
            <a:r>
              <a:rPr lang="bs-Latn-BA" sz="2800" b="1" dirty="0" smtClean="0"/>
              <a:t> pravosuđe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r>
              <a:rPr lang="bs-Latn-BA" dirty="0" smtClean="0"/>
              <a:t>Sudovi</a:t>
            </a:r>
            <a:r>
              <a:rPr lang="bs-Latn-BA" dirty="0"/>
              <a:t>, tužilaštva, policija, advokati, predstavnici organa socijalnog staranja, centri za mentalno zdravlje, ustanove u kojima su smješteni maloljetnici u procesu opservacije i dijagnostike i drugi subjekti iz </a:t>
            </a:r>
            <a:r>
              <a:rPr lang="bs-Latn-BA" dirty="0" err="1"/>
              <a:t>vladinog</a:t>
            </a:r>
            <a:r>
              <a:rPr lang="bs-Latn-BA" dirty="0"/>
              <a:t> i </a:t>
            </a:r>
            <a:r>
              <a:rPr lang="bs-Latn-BA" dirty="0" err="1"/>
              <a:t>nevladinog</a:t>
            </a:r>
            <a:r>
              <a:rPr lang="bs-Latn-BA" dirty="0"/>
              <a:t> sektora koji aktivno učestvuje u primjeni alternativnih modela </a:t>
            </a:r>
            <a:endParaRPr lang="bs-Latn-BA" dirty="0" smtClean="0"/>
          </a:p>
          <a:p>
            <a:endParaRPr lang="bs-Latn-BA" dirty="0"/>
          </a:p>
          <a:p>
            <a:r>
              <a:rPr lang="bs-Latn-BA" dirty="0"/>
              <a:t>njihov </a:t>
            </a:r>
            <a:r>
              <a:rPr lang="bs-Latn-BA" b="1" dirty="0"/>
              <a:t>senzibilitet </a:t>
            </a:r>
            <a:r>
              <a:rPr lang="bs-Latn-BA" dirty="0"/>
              <a:t>za rad sa djecom i </a:t>
            </a:r>
            <a:r>
              <a:rPr lang="bs-Latn-BA" dirty="0" smtClean="0"/>
              <a:t>maloljetnicima,</a:t>
            </a:r>
          </a:p>
          <a:p>
            <a:r>
              <a:rPr lang="bs-Latn-BA" dirty="0" smtClean="0"/>
              <a:t> </a:t>
            </a:r>
            <a:r>
              <a:rPr lang="bs-Latn-BA" b="1" dirty="0"/>
              <a:t>kompetencije</a:t>
            </a:r>
            <a:r>
              <a:rPr lang="bs-Latn-BA" dirty="0"/>
              <a:t> u smislu </a:t>
            </a:r>
            <a:r>
              <a:rPr lang="bs-Latn-BA" dirty="0" smtClean="0"/>
              <a:t>njihovih specijalnih </a:t>
            </a:r>
            <a:r>
              <a:rPr lang="bs-Latn-BA" dirty="0"/>
              <a:t>edukacija </a:t>
            </a:r>
            <a:r>
              <a:rPr lang="bs-Latn-BA" dirty="0" smtClean="0"/>
              <a:t>za rad sa maloljetnicima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50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2800" b="1" dirty="0" smtClean="0"/>
              <a:t/>
            </a:r>
            <a:br>
              <a:rPr lang="bs-Latn-BA" sz="2800" b="1" dirty="0" smtClean="0"/>
            </a:br>
            <a:r>
              <a:rPr lang="bs-Latn-BA" sz="2800" b="1" dirty="0" smtClean="0"/>
              <a:t>Analiza primjene alternativnih modela  za </a:t>
            </a:r>
            <a:r>
              <a:rPr lang="bs-Latn-BA" sz="2800" b="1" dirty="0" err="1" smtClean="0"/>
              <a:t>maloljetnike</a:t>
            </a:r>
            <a:r>
              <a:rPr lang="bs-Latn-BA" sz="2800" b="1" dirty="0" smtClean="0"/>
              <a:t> u BiH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 smtClean="0">
                <a:latin typeface="+mj-lt"/>
              </a:rPr>
              <a:t>Primjene </a:t>
            </a:r>
            <a:r>
              <a:rPr lang="bs-Latn-BA" u="sng" dirty="0">
                <a:latin typeface="+mj-lt"/>
              </a:rPr>
              <a:t>alternativnih </a:t>
            </a:r>
            <a:r>
              <a:rPr lang="bs-Latn-BA" u="sng" dirty="0" smtClean="0">
                <a:latin typeface="+mj-lt"/>
              </a:rPr>
              <a:t>mjera </a:t>
            </a:r>
            <a:r>
              <a:rPr lang="bs-Latn-BA" b="1" dirty="0" smtClean="0">
                <a:latin typeface="+mj-lt"/>
              </a:rPr>
              <a:t>policijskog </a:t>
            </a:r>
            <a:r>
              <a:rPr lang="bs-Latn-BA" b="1" dirty="0">
                <a:latin typeface="+mj-lt"/>
              </a:rPr>
              <a:t>upozorenja i odgojnih </a:t>
            </a:r>
            <a:r>
              <a:rPr lang="bs-Latn-BA" b="1" dirty="0" smtClean="0">
                <a:latin typeface="+mj-lt"/>
              </a:rPr>
              <a:t>preporuka </a:t>
            </a:r>
            <a:r>
              <a:rPr lang="bs-Latn-BA" dirty="0">
                <a:latin typeface="+mj-lt"/>
              </a:rPr>
              <a:t>u </a:t>
            </a:r>
            <a:r>
              <a:rPr lang="bs-Latn-BA" dirty="0" smtClean="0">
                <a:latin typeface="+mj-lt"/>
              </a:rPr>
              <a:t>FBiH za </a:t>
            </a:r>
            <a:r>
              <a:rPr lang="bs-Latn-BA" dirty="0">
                <a:latin typeface="+mj-lt"/>
              </a:rPr>
              <a:t>period 2015 – </a:t>
            </a:r>
            <a:r>
              <a:rPr lang="bs-Latn-BA" dirty="0" smtClean="0">
                <a:latin typeface="+mj-lt"/>
              </a:rPr>
              <a:t>2018 </a:t>
            </a:r>
            <a:r>
              <a:rPr lang="bs-Latn-BA" dirty="0">
                <a:latin typeface="+mj-lt"/>
              </a:rPr>
              <a:t>godina. Za područje BiH </a:t>
            </a:r>
            <a:r>
              <a:rPr lang="bs-Latn-BA" dirty="0" err="1">
                <a:latin typeface="+mj-lt"/>
              </a:rPr>
              <a:t>podjeljeno</a:t>
            </a:r>
            <a:r>
              <a:rPr lang="bs-Latn-BA" dirty="0">
                <a:latin typeface="+mj-lt"/>
              </a:rPr>
              <a:t> prema entitetima i </a:t>
            </a:r>
            <a:r>
              <a:rPr lang="bs-Latn-BA" dirty="0" err="1">
                <a:latin typeface="+mj-lt"/>
              </a:rPr>
              <a:t>BDBiH</a:t>
            </a:r>
            <a:r>
              <a:rPr lang="bs-Latn-BA" dirty="0">
                <a:latin typeface="+mj-lt"/>
              </a:rPr>
              <a:t> ali samo za </a:t>
            </a:r>
            <a:r>
              <a:rPr lang="bs-Latn-BA" dirty="0" smtClean="0">
                <a:latin typeface="+mj-lt"/>
              </a:rPr>
              <a:t>2017 i 2018.godinu</a:t>
            </a:r>
          </a:p>
          <a:p>
            <a:r>
              <a:rPr lang="bs-Latn-BA" dirty="0" smtClean="0">
                <a:latin typeface="+mj-lt"/>
              </a:rPr>
              <a:t>Primjena </a:t>
            </a:r>
            <a:r>
              <a:rPr lang="bs-Latn-BA" u="sng" dirty="0" smtClean="0">
                <a:latin typeface="+mj-lt"/>
              </a:rPr>
              <a:t>alternativnih sankcija  </a:t>
            </a:r>
            <a:r>
              <a:rPr lang="bs-Latn-BA" dirty="0" smtClean="0">
                <a:latin typeface="+mj-lt"/>
              </a:rPr>
              <a:t>i krivičnih sankcija </a:t>
            </a:r>
            <a:r>
              <a:rPr lang="bs-Latn-BA" dirty="0" smtClean="0"/>
              <a:t>u </a:t>
            </a:r>
            <a:r>
              <a:rPr lang="bs-Latn-BA" b="1" dirty="0" smtClean="0"/>
              <a:t>FBiH</a:t>
            </a:r>
            <a:r>
              <a:rPr lang="bs-Latn-BA" dirty="0" smtClean="0"/>
              <a:t> </a:t>
            </a:r>
            <a:r>
              <a:rPr lang="bs-Latn-BA" dirty="0"/>
              <a:t>za period 2015 – 2018 godina</a:t>
            </a:r>
            <a:r>
              <a:rPr lang="bs-Latn-BA" dirty="0" smtClean="0"/>
              <a:t>.</a:t>
            </a:r>
          </a:p>
          <a:p>
            <a:r>
              <a:rPr lang="bs-Latn-BA" dirty="0" smtClean="0">
                <a:latin typeface="+mj-lt"/>
              </a:rPr>
              <a:t>Broj izrečenih mjera </a:t>
            </a:r>
            <a:r>
              <a:rPr lang="bs-Latn-BA" u="sng" dirty="0" smtClean="0">
                <a:latin typeface="+mj-lt"/>
              </a:rPr>
              <a:t>privremenog smještaja </a:t>
            </a:r>
            <a:r>
              <a:rPr lang="bs-Latn-BA" dirty="0" smtClean="0">
                <a:latin typeface="+mj-lt"/>
              </a:rPr>
              <a:t>maloljetnika u FBiH</a:t>
            </a:r>
            <a:endParaRPr lang="en-US" dirty="0">
              <a:latin typeface="+mj-lt"/>
            </a:endParaRPr>
          </a:p>
          <a:p>
            <a:r>
              <a:rPr lang="bs-Latn-BA" dirty="0" smtClean="0">
                <a:latin typeface="+mj-lt"/>
              </a:rPr>
              <a:t>Navedene </a:t>
            </a:r>
            <a:r>
              <a:rPr lang="bs-Latn-BA" dirty="0">
                <a:latin typeface="+mj-lt"/>
              </a:rPr>
              <a:t>podatke </a:t>
            </a:r>
            <a:r>
              <a:rPr lang="bs-Latn-BA" dirty="0" err="1">
                <a:latin typeface="+mj-lt"/>
              </a:rPr>
              <a:t>posmatraćemo</a:t>
            </a:r>
            <a:r>
              <a:rPr lang="bs-Latn-BA" dirty="0">
                <a:latin typeface="+mj-lt"/>
              </a:rPr>
              <a:t> sa nekoliko aspekata:</a:t>
            </a:r>
            <a:endParaRPr lang="en-US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bs-Latn-BA" sz="1800" b="1" dirty="0" smtClean="0">
                <a:latin typeface="+mj-lt"/>
              </a:rPr>
              <a:t>broja </a:t>
            </a:r>
            <a:r>
              <a:rPr lang="bs-Latn-BA" sz="1800" b="1" dirty="0">
                <a:latin typeface="+mj-lt"/>
              </a:rPr>
              <a:t>izrečenih i izvršenih </a:t>
            </a:r>
            <a:r>
              <a:rPr lang="bs-Latn-BA" sz="1800" b="1" dirty="0" smtClean="0">
                <a:latin typeface="+mj-lt"/>
              </a:rPr>
              <a:t>alternativa</a:t>
            </a:r>
            <a:endParaRPr lang="bs-Latn-BA" sz="1800" b="1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bs-Latn-BA" sz="1800" b="1" dirty="0">
                <a:latin typeface="+mj-lt"/>
              </a:rPr>
              <a:t>v</a:t>
            </a:r>
            <a:r>
              <a:rPr lang="bs-Latn-BA" sz="1800" b="1" dirty="0" smtClean="0">
                <a:latin typeface="+mj-lt"/>
              </a:rPr>
              <a:t>rste </a:t>
            </a:r>
            <a:r>
              <a:rPr lang="bs-Latn-BA" sz="1800" b="1" dirty="0">
                <a:latin typeface="+mj-lt"/>
              </a:rPr>
              <a:t>krivičnih djela za koja su </a:t>
            </a:r>
            <a:r>
              <a:rPr lang="bs-Latn-BA" sz="1800" b="1" dirty="0" smtClean="0">
                <a:latin typeface="+mj-lt"/>
              </a:rPr>
              <a:t>izrečena</a:t>
            </a:r>
            <a:endParaRPr lang="bs-Latn-BA" sz="1800" b="1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bs-Latn-BA" sz="1800" b="1" dirty="0" smtClean="0">
                <a:latin typeface="+mj-lt"/>
              </a:rPr>
              <a:t>njihove </a:t>
            </a:r>
            <a:r>
              <a:rPr lang="bs-Latn-BA" sz="1800" b="1" dirty="0">
                <a:latin typeface="+mj-lt"/>
              </a:rPr>
              <a:t>efikasnosti sa aspekta </a:t>
            </a:r>
            <a:r>
              <a:rPr lang="bs-Latn-BA" sz="1800" b="1" dirty="0" err="1" smtClean="0">
                <a:latin typeface="+mj-lt"/>
              </a:rPr>
              <a:t>recidivizma</a:t>
            </a:r>
            <a:endParaRPr lang="bs-Latn-BA" sz="1800" b="1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bs-Latn-BA" sz="1800" b="1" dirty="0">
                <a:latin typeface="+mj-lt"/>
              </a:rPr>
              <a:t>n</a:t>
            </a:r>
            <a:r>
              <a:rPr lang="bs-Latn-BA" sz="1800" b="1" dirty="0" smtClean="0">
                <a:latin typeface="+mj-lt"/>
              </a:rPr>
              <a:t>a </a:t>
            </a:r>
            <a:r>
              <a:rPr lang="bs-Latn-BA" sz="1800" b="1" dirty="0">
                <a:latin typeface="+mj-lt"/>
              </a:rPr>
              <a:t>kraju su dati </a:t>
            </a:r>
            <a:r>
              <a:rPr lang="bs-Latn-BA" sz="1800" b="1" dirty="0" smtClean="0">
                <a:latin typeface="+mj-lt"/>
              </a:rPr>
              <a:t>relevantne zaključke</a:t>
            </a:r>
            <a:endParaRPr lang="en-US" sz="1800" b="1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852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hr-HR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Prikaz broja izrečenih policijskih upozorenja u 2017. i 2018. godini u BiH</a:t>
            </a:r>
            <a:r>
              <a:rPr lang="hr-HR" sz="4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hr-HR" sz="4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83444332"/>
              </p:ext>
            </p:extLst>
          </p:nvPr>
        </p:nvGraphicFramePr>
        <p:xfrm>
          <a:off x="3012141" y="2339787"/>
          <a:ext cx="6916085" cy="2725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4673"/>
                <a:gridCol w="1026130"/>
                <a:gridCol w="1026130"/>
                <a:gridCol w="1026130"/>
                <a:gridCol w="1026130"/>
                <a:gridCol w="1026892"/>
              </a:tblGrid>
              <a:tr h="7969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effectLst/>
                        </a:rPr>
                        <a:t>Teritorija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Broj predmeta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Ukupan broj 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Žene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Muškarci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Podatak o polu nije evidentiran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46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BRČKO DISTRIKT BiH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46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FEDERACIJA BiH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</a:rPr>
                        <a:t>60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</a:rPr>
                        <a:t>64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46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REPUBLIKA SRPSKA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44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UKUPNO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102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117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effectLst/>
                        </a:rPr>
                        <a:t>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1373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/>
            </a:r>
            <a:br>
              <a:rPr lang="bs-Latn-BA" dirty="0"/>
            </a:br>
            <a:r>
              <a:rPr lang="bs-Latn-BA" dirty="0" smtClean="0"/>
              <a:t> Prikazano u dijagramu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52891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2800" b="1" u="sng" dirty="0"/>
              <a:t>Prikaz broja izrečenih policijskih upozorenja za period 2015 – 2018. u </a:t>
            </a:r>
            <a:r>
              <a:rPr lang="hr-HR" sz="2800" b="1" u="sng" dirty="0" err="1"/>
              <a:t>FBiH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48459923"/>
              </p:ext>
            </p:extLst>
          </p:nvPr>
        </p:nvGraphicFramePr>
        <p:xfrm>
          <a:off x="2456330" y="2432964"/>
          <a:ext cx="7534650" cy="3340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0514"/>
                <a:gridCol w="749893"/>
                <a:gridCol w="750725"/>
                <a:gridCol w="750725"/>
                <a:gridCol w="750725"/>
                <a:gridCol w="749893"/>
                <a:gridCol w="750725"/>
                <a:gridCol w="750725"/>
                <a:gridCol w="750725"/>
              </a:tblGrid>
              <a:tr h="25249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</a:rPr>
                        <a:t>Kanton 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2015.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2016.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2017.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2018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BIHAĆ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16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16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16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ORAŠJE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TUZLA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 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3 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3 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ZENICA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</a:rPr>
                        <a:t>15 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</a:rPr>
                        <a:t>20 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 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 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6 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8 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GORAŽDE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 2 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 2 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1 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1 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TRAVNIK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 11 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  12 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6 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6 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MOSTAR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 4 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 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Š. BRIJEG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624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SARAJEVO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 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  1 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5786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KT LIVNO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- 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 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3 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5786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UKUPNO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</a:rPr>
                        <a:t>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</a:rPr>
                        <a:t>27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0644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2616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Zaključci </a:t>
            </a:r>
            <a:r>
              <a:rPr lang="bs-Latn-BA" dirty="0"/>
              <a:t>i </a:t>
            </a:r>
            <a:r>
              <a:rPr lang="bs-Latn-BA" dirty="0" smtClean="0"/>
              <a:t>komentari: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  <a:p>
            <a:pPr lvl="0"/>
            <a:r>
              <a:rPr lang="bs-Latn-BA" sz="1700" dirty="0" smtClean="0"/>
              <a:t>Evidentna </a:t>
            </a:r>
            <a:r>
              <a:rPr lang="bs-Latn-BA" sz="1700" dirty="0"/>
              <a:t>je </a:t>
            </a:r>
            <a:r>
              <a:rPr lang="bs-Latn-BA" sz="1700" b="1" dirty="0" err="1" smtClean="0"/>
              <a:t>neujednačena</a:t>
            </a:r>
            <a:r>
              <a:rPr lang="bs-Latn-BA" sz="1700" b="1" dirty="0" smtClean="0"/>
              <a:t> </a:t>
            </a:r>
            <a:r>
              <a:rPr lang="bs-Latn-BA" sz="1700" b="1" dirty="0"/>
              <a:t>primjena</a:t>
            </a:r>
            <a:r>
              <a:rPr lang="bs-Latn-BA" sz="1700" dirty="0"/>
              <a:t> mjere policijskog upozorenja u dva </a:t>
            </a:r>
            <a:r>
              <a:rPr lang="bs-Latn-BA" sz="1700" dirty="0" smtClean="0"/>
              <a:t>entiteta s tim što je češća primjena u FBiH naročito u  </a:t>
            </a:r>
            <a:r>
              <a:rPr lang="bs-Latn-BA" sz="1700" dirty="0" err="1"/>
              <a:t>u</a:t>
            </a:r>
            <a:r>
              <a:rPr lang="bs-Latn-BA" sz="1700" dirty="0"/>
              <a:t> </a:t>
            </a:r>
            <a:r>
              <a:rPr lang="bs-Latn-BA" sz="1700" dirty="0" smtClean="0"/>
              <a:t>2018. </a:t>
            </a:r>
            <a:r>
              <a:rPr lang="bs-Latn-BA" sz="1700" dirty="0"/>
              <a:t>godini. Broj izrečenih policijskih upozorenja u RS u ranijem periodu od 2012. godine je bio veći </a:t>
            </a:r>
            <a:endParaRPr lang="bs-Latn-BA" sz="1700" dirty="0" smtClean="0"/>
          </a:p>
          <a:p>
            <a:pPr lvl="0"/>
            <a:r>
              <a:rPr lang="bs-Latn-BA" sz="1700" dirty="0" smtClean="0"/>
              <a:t>Primjetna  </a:t>
            </a:r>
            <a:r>
              <a:rPr lang="bs-Latn-BA" sz="1700" dirty="0"/>
              <a:t>je </a:t>
            </a:r>
            <a:r>
              <a:rPr lang="bs-Latn-BA" sz="1700" b="1" dirty="0" err="1"/>
              <a:t>neravnomjernost</a:t>
            </a:r>
            <a:r>
              <a:rPr lang="bs-Latn-BA" sz="1700" b="1" dirty="0"/>
              <a:t> u primjeni u FBIH u odnosu na period i </a:t>
            </a:r>
            <a:r>
              <a:rPr lang="bs-Latn-BA" sz="1700" b="1" dirty="0" smtClean="0"/>
              <a:t>pojedine kantone</a:t>
            </a:r>
            <a:r>
              <a:rPr lang="bs-Latn-BA" sz="1700" dirty="0" smtClean="0"/>
              <a:t>.</a:t>
            </a:r>
            <a:r>
              <a:rPr lang="bs-Latn-BA" sz="1700" dirty="0"/>
              <a:t> </a:t>
            </a:r>
            <a:endParaRPr lang="en-US" sz="1700" dirty="0"/>
          </a:p>
          <a:p>
            <a:pPr lvl="0"/>
            <a:r>
              <a:rPr lang="bs-Latn-BA" sz="1700" dirty="0"/>
              <a:t>Prema </a:t>
            </a:r>
            <a:r>
              <a:rPr lang="bs-Latn-BA" sz="1700" b="1" dirty="0"/>
              <a:t>vrsti krivičnih djela</a:t>
            </a:r>
            <a:r>
              <a:rPr lang="bs-Latn-BA" sz="1700" dirty="0"/>
              <a:t> to su uglavnom krivična djela </a:t>
            </a:r>
            <a:r>
              <a:rPr lang="bs-Latn-BA" sz="1700" u="sng" dirty="0"/>
              <a:t>protiv imovine i to krađe, lake tjelesne povrede, </a:t>
            </a:r>
            <a:r>
              <a:rPr lang="bs-Latn-BA" sz="1700" u="sng" dirty="0" err="1"/>
              <a:t>nasilničko</a:t>
            </a:r>
            <a:r>
              <a:rPr lang="bs-Latn-BA" sz="1700" u="sng" dirty="0"/>
              <a:t> ponašanje, prevare, lažno prijavljivanje i ugrožavanje sigurnosti</a:t>
            </a:r>
            <a:r>
              <a:rPr lang="bs-Latn-BA" sz="1700" u="sng" dirty="0" smtClean="0"/>
              <a:t>.</a:t>
            </a:r>
            <a:endParaRPr lang="en-US" sz="1700" u="sng" dirty="0"/>
          </a:p>
          <a:p>
            <a:pPr lvl="0"/>
            <a:r>
              <a:rPr lang="bs-Latn-BA" sz="1700" b="1" dirty="0" smtClean="0"/>
              <a:t>EFIKASNOST: Od </a:t>
            </a:r>
            <a:r>
              <a:rPr lang="bs-Latn-BA" sz="1700" b="1" dirty="0"/>
              <a:t>ukupno izrečenih</a:t>
            </a:r>
            <a:r>
              <a:rPr lang="bs-Latn-BA" sz="1700" dirty="0"/>
              <a:t> policijskih upozorenja za </a:t>
            </a:r>
            <a:r>
              <a:rPr lang="bs-Latn-BA" sz="1700" b="1" dirty="0"/>
              <a:t>105 maloljetnika 8 maloljetnika </a:t>
            </a:r>
            <a:r>
              <a:rPr lang="bs-Latn-BA" sz="1700" dirty="0"/>
              <a:t>se ponovo pojavilo kao </a:t>
            </a:r>
            <a:r>
              <a:rPr lang="bs-Latn-BA" sz="1700" dirty="0" err="1"/>
              <a:t>učinioci</a:t>
            </a:r>
            <a:r>
              <a:rPr lang="bs-Latn-BA" sz="1700" dirty="0"/>
              <a:t> krivičnih djela- </a:t>
            </a:r>
            <a:r>
              <a:rPr lang="bs-Latn-BA" sz="1700" b="1" dirty="0" err="1"/>
              <a:t>recidivisti</a:t>
            </a:r>
            <a:r>
              <a:rPr lang="bs-Latn-BA" sz="1700" dirty="0"/>
              <a:t>. </a:t>
            </a:r>
            <a:r>
              <a:rPr lang="bs-Latn-BA" sz="1700" dirty="0" err="1"/>
              <a:t>Što</a:t>
            </a:r>
            <a:r>
              <a:rPr lang="bs-Latn-BA" sz="1700" dirty="0"/>
              <a:t> ukazuje na malu stopu </a:t>
            </a:r>
            <a:r>
              <a:rPr lang="bs-Latn-BA" sz="1700" dirty="0" err="1"/>
              <a:t>recidivizma</a:t>
            </a:r>
            <a:r>
              <a:rPr lang="bs-Latn-BA" sz="1700" dirty="0"/>
              <a:t> i pokazuje na uspješno ostvarenu </a:t>
            </a:r>
            <a:r>
              <a:rPr lang="bs-Latn-BA" sz="1700" dirty="0" smtClean="0"/>
              <a:t>svrhu ove mjere.</a:t>
            </a:r>
            <a:endParaRPr lang="en-US" sz="17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99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sz="2800" b="1" dirty="0" smtClean="0"/>
              <a:t>Broj izrečenih odgojnih preporuka u BiH za 2017 i 2018.godinu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95458285"/>
              </p:ext>
            </p:extLst>
          </p:nvPr>
        </p:nvGraphicFramePr>
        <p:xfrm>
          <a:off x="2994213" y="2312892"/>
          <a:ext cx="6934014" cy="2958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9300"/>
                <a:gridCol w="1028790"/>
                <a:gridCol w="1028790"/>
                <a:gridCol w="1028790"/>
                <a:gridCol w="1028790"/>
                <a:gridCol w="1029554"/>
              </a:tblGrid>
              <a:tr h="876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Teritorija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Broj predmeta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Ukupan broj 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Žene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Muškarci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Podatak o polu nije evidentiran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BRČKO DISTRIKT BiH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FEDERACIJA BiH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42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48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REPUBLIKA SRPSKA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22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UKUPNO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5619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sz="3200" b="1" dirty="0"/>
              <a:t>Broj izrečenih odgojnih preporuka u </a:t>
            </a:r>
            <a:r>
              <a:rPr lang="bs-Latn-BA" sz="3200" b="1" dirty="0" smtClean="0"/>
              <a:t>FBiH u 2017 I 2018. godini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12540817"/>
              </p:ext>
            </p:extLst>
          </p:nvPr>
        </p:nvGraphicFramePr>
        <p:xfrm>
          <a:off x="2796992" y="2348751"/>
          <a:ext cx="7817219" cy="3045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8463"/>
                <a:gridCol w="754322"/>
                <a:gridCol w="755158"/>
                <a:gridCol w="754322"/>
                <a:gridCol w="755158"/>
                <a:gridCol w="755158"/>
                <a:gridCol w="754322"/>
                <a:gridCol w="755158"/>
                <a:gridCol w="755158"/>
              </a:tblGrid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 Kantoni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2015.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2016.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2017.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BIHAĆ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6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7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40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45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29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34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12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12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ORAŠJE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 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TUZLA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</a:rPr>
                        <a:t>7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</a:rPr>
                        <a:t>7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ZENICA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 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 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 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GORAŽDE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TRAVNIK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MOSTAR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Š. BRIJEG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807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SARAJEVO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1022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KT LIVNO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1022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UKUPNO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5523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Formalni izvori se dijele na nacionalne i međunarodne, osnovne i sporedne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 nivou BiH</a:t>
            </a:r>
          </a:p>
          <a:p>
            <a:r>
              <a:rPr lang="hr-HR" dirty="0" smtClean="0"/>
              <a:t>Na nivou entiteta</a:t>
            </a:r>
          </a:p>
          <a:p>
            <a:r>
              <a:rPr lang="hr-HR" dirty="0" smtClean="0"/>
              <a:t>Na nivou Brčko distrikta BiH</a:t>
            </a:r>
          </a:p>
          <a:p>
            <a:r>
              <a:rPr lang="hr-HR" dirty="0" smtClean="0"/>
              <a:t>Kantonalni propisi kojeg čine kantonalni zakoni o izvršenju krivičnih sankcija kao i pravilnici o primjeni i izvršenju nekih mjera ili sankcija kao što je alternativna sankcija Rad za opće dobro na slobodi. </a:t>
            </a:r>
          </a:p>
          <a:p>
            <a:r>
              <a:rPr lang="hr-HR" dirty="0" smtClean="0"/>
              <a:t>Međunarodni dokumenti </a:t>
            </a:r>
            <a:endParaRPr lang="hr-H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62643"/>
          </a:xfrm>
        </p:spPr>
        <p:txBody>
          <a:bodyPr>
            <a:normAutofit fontScale="90000"/>
          </a:bodyPr>
          <a:lstStyle/>
          <a:p>
            <a:r>
              <a:rPr lang="bs-Latn-BA" dirty="0" smtClean="0"/>
              <a:t>Zaključci i komentari: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39153"/>
            <a:ext cx="8915400" cy="4172069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 smtClean="0"/>
              <a:t>Evidentna </a:t>
            </a:r>
            <a:r>
              <a:rPr lang="bs-Latn-BA" dirty="0"/>
              <a:t>je </a:t>
            </a:r>
            <a:r>
              <a:rPr lang="bs-Latn-BA" dirty="0" err="1"/>
              <a:t>dominantnija</a:t>
            </a:r>
            <a:r>
              <a:rPr lang="bs-Latn-BA" dirty="0"/>
              <a:t>  primjena odgojnih preporuka u FBiH i to skoro samo u jednom, Unsko-sanskom </a:t>
            </a:r>
            <a:r>
              <a:rPr lang="bs-Latn-BA" dirty="0" smtClean="0"/>
              <a:t>kantonu</a:t>
            </a:r>
            <a:r>
              <a:rPr lang="bs-Latn-BA" b="1" dirty="0" smtClean="0"/>
              <a:t>. </a:t>
            </a:r>
            <a:endParaRPr lang="en-US" b="1" dirty="0"/>
          </a:p>
          <a:p>
            <a:r>
              <a:rPr lang="bs-Latn-BA" sz="1900" b="1" dirty="0" smtClean="0"/>
              <a:t>Od ukupno izrečenih</a:t>
            </a:r>
            <a:r>
              <a:rPr lang="bs-Latn-BA" sz="1900" dirty="0" smtClean="0"/>
              <a:t> odgojnih preporuka za </a:t>
            </a:r>
            <a:r>
              <a:rPr lang="bs-Latn-BA" sz="1900" b="1" dirty="0" smtClean="0"/>
              <a:t>dvije odgojne preporuke nisu </a:t>
            </a:r>
            <a:r>
              <a:rPr lang="bs-Latn-BA" sz="1900" b="1" dirty="0" err="1" smtClean="0"/>
              <a:t>primjenjene</a:t>
            </a:r>
            <a:r>
              <a:rPr lang="bs-Latn-BA" sz="1900" b="1" dirty="0" smtClean="0"/>
              <a:t>.</a:t>
            </a:r>
            <a:endParaRPr lang="en-US" sz="1900" b="1" dirty="0" smtClean="0"/>
          </a:p>
          <a:p>
            <a:r>
              <a:rPr lang="bs-Latn-BA" sz="1900" dirty="0" smtClean="0">
                <a:solidFill>
                  <a:srgbClr val="FF0000"/>
                </a:solidFill>
              </a:rPr>
              <a:t> </a:t>
            </a:r>
            <a:r>
              <a:rPr lang="bs-Latn-BA" sz="1900" dirty="0">
                <a:solidFill>
                  <a:srgbClr val="FF0000"/>
                </a:solidFill>
              </a:rPr>
              <a:t>Od ukupno </a:t>
            </a:r>
            <a:r>
              <a:rPr lang="bs-Latn-BA" sz="1900" dirty="0" smtClean="0">
                <a:solidFill>
                  <a:srgbClr val="FF0000"/>
                </a:solidFill>
              </a:rPr>
              <a:t>izrečenih odgojnih prep. </a:t>
            </a:r>
            <a:r>
              <a:rPr lang="bs-Latn-BA" sz="1900" b="1" dirty="0">
                <a:solidFill>
                  <a:srgbClr val="FF0000"/>
                </a:solidFill>
              </a:rPr>
              <a:t>17</a:t>
            </a:r>
            <a:r>
              <a:rPr lang="bs-Latn-BA" sz="1900" dirty="0">
                <a:solidFill>
                  <a:srgbClr val="FF0000"/>
                </a:solidFill>
              </a:rPr>
              <a:t> maloljetnika se ponovo pojavilo kao </a:t>
            </a:r>
            <a:r>
              <a:rPr lang="bs-Latn-BA" sz="1900" dirty="0" err="1">
                <a:solidFill>
                  <a:srgbClr val="FF0000"/>
                </a:solidFill>
              </a:rPr>
              <a:t>učinioci</a:t>
            </a:r>
            <a:r>
              <a:rPr lang="bs-Latn-BA" sz="1900" dirty="0">
                <a:solidFill>
                  <a:srgbClr val="FF0000"/>
                </a:solidFill>
              </a:rPr>
              <a:t> krivičnih djela- </a:t>
            </a:r>
            <a:r>
              <a:rPr lang="bs-Latn-BA" sz="1900" b="1" dirty="0" err="1" smtClean="0">
                <a:solidFill>
                  <a:srgbClr val="FF0000"/>
                </a:solidFill>
              </a:rPr>
              <a:t>recidivisti</a:t>
            </a:r>
            <a:r>
              <a:rPr lang="bs-Latn-BA" sz="1900" dirty="0" smtClean="0">
                <a:solidFill>
                  <a:srgbClr val="FF0000"/>
                </a:solidFill>
              </a:rPr>
              <a:t>, što pokazuje </a:t>
            </a:r>
            <a:r>
              <a:rPr lang="bs-Latn-BA" sz="1900" b="1" u="sng" dirty="0" smtClean="0">
                <a:solidFill>
                  <a:srgbClr val="FF0000"/>
                </a:solidFill>
              </a:rPr>
              <a:t>zadovoljavajući učinak ove mjere</a:t>
            </a:r>
            <a:endParaRPr lang="en-US" sz="1900" b="1" u="sng" dirty="0">
              <a:solidFill>
                <a:srgbClr val="FF0000"/>
              </a:solidFill>
            </a:endParaRPr>
          </a:p>
          <a:p>
            <a:r>
              <a:rPr lang="bs-Latn-BA" sz="1900" dirty="0"/>
              <a:t>Prema </a:t>
            </a:r>
            <a:r>
              <a:rPr lang="bs-Latn-BA" sz="1900" b="1" dirty="0"/>
              <a:t>vrsti krivičnih djela</a:t>
            </a:r>
            <a:r>
              <a:rPr lang="bs-Latn-BA" sz="1900" dirty="0"/>
              <a:t> to su uglavnom krivična </a:t>
            </a:r>
            <a:r>
              <a:rPr lang="bs-Latn-BA" sz="1900" u="sng" dirty="0"/>
              <a:t>djela protiv imovine i to krađe, lake tjelesne povrede, </a:t>
            </a:r>
            <a:r>
              <a:rPr lang="bs-Latn-BA" sz="1900" u="sng" dirty="0" err="1"/>
              <a:t>nasilničko</a:t>
            </a:r>
            <a:r>
              <a:rPr lang="bs-Latn-BA" sz="1900" u="sng" dirty="0"/>
              <a:t> ponašanje, prevare, lažno prijavljivanje i ugrožavanje sigurnosti</a:t>
            </a:r>
            <a:r>
              <a:rPr lang="bs-Latn-BA" sz="1900" u="sng" dirty="0" smtClean="0"/>
              <a:t>.</a:t>
            </a:r>
          </a:p>
          <a:p>
            <a:r>
              <a:rPr lang="bs-Latn-BA" sz="1900" b="1" u="sng" dirty="0" smtClean="0"/>
              <a:t>Prema vrsti odgojne preporuke to su u najvećem broju: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s-Latn-BA" dirty="0" smtClean="0"/>
              <a:t>Uključivanje u pojedinačni ili grupni tretman obrazovnih, psiholoških i drugih savjetovališta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s-Latn-BA" dirty="0" smtClean="0"/>
              <a:t>Rad bez naknade, u korist humanitarne organizacije ili poslove socijalnog, lokalnog ili </a:t>
            </a:r>
            <a:r>
              <a:rPr lang="bs-Latn-BA" dirty="0" err="1" smtClean="0"/>
              <a:t>ekološkog</a:t>
            </a:r>
            <a:r>
              <a:rPr lang="bs-Latn-BA" dirty="0" smtClean="0"/>
              <a:t> sadržaja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s-Latn-BA" dirty="0" smtClean="0"/>
              <a:t>Naknada štete </a:t>
            </a:r>
            <a:r>
              <a:rPr lang="bs-Latn-BA" dirty="0" err="1" smtClean="0"/>
              <a:t>oštećenom</a:t>
            </a:r>
            <a:r>
              <a:rPr lang="bs-Latn-BA" dirty="0" smtClean="0"/>
              <a:t> i izvinjenje </a:t>
            </a:r>
            <a:r>
              <a:rPr lang="bs-Latn-BA" dirty="0" err="1" smtClean="0"/>
              <a:t>oštećenom</a:t>
            </a:r>
            <a:r>
              <a:rPr lang="bs-Latn-BA" dirty="0" smtClean="0"/>
              <a:t> izrečeni su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s-Latn-BA" dirty="0" smtClean="0"/>
              <a:t>Redovno pohađanje škole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80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3100" b="1" dirty="0"/>
              <a:t>Izricanje mjere privremeni smještaj maloljetnika u toku krivičnog postupka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Ova mjera podrazumjeva lišenje slobode maloljetnika ali u puno humanijim uslovima i u kraćem vremenskom trajanju, sa posebno značajnom mogućnosti obavljanja procesa </a:t>
            </a:r>
            <a:r>
              <a:rPr lang="bs-Latn-BA" b="1" dirty="0" smtClean="0"/>
              <a:t>opservacije i dijagnostike ličnosti </a:t>
            </a:r>
            <a:r>
              <a:rPr lang="bs-Latn-BA" dirty="0" smtClean="0"/>
              <a:t>maloljetnika u cilju što bolje individualizacije mjere ili sankcije koje treba izreći</a:t>
            </a:r>
          </a:p>
          <a:p>
            <a:r>
              <a:rPr lang="bs-Latn-BA" dirty="0" smtClean="0"/>
              <a:t>U </a:t>
            </a:r>
            <a:r>
              <a:rPr lang="bs-Latn-BA" dirty="0" err="1" smtClean="0"/>
              <a:t>parksi</a:t>
            </a:r>
            <a:r>
              <a:rPr lang="bs-Latn-BA" dirty="0" smtClean="0"/>
              <a:t> se naziva „alternativa pritvoru“mada ona to nije po svojoj prirodi</a:t>
            </a:r>
          </a:p>
          <a:p>
            <a:r>
              <a:rPr lang="bs-Latn-BA" dirty="0"/>
              <a:t> </a:t>
            </a:r>
            <a:r>
              <a:rPr lang="bs-Latn-BA" dirty="0" smtClean="0"/>
              <a:t>Prema </a:t>
            </a:r>
            <a:r>
              <a:rPr lang="bs-Latn-BA" dirty="0"/>
              <a:t>dostupnim evidencijama u </a:t>
            </a:r>
            <a:r>
              <a:rPr lang="bs-Latn-BA" dirty="0" smtClean="0"/>
              <a:t>FBIH i to u KS, </a:t>
            </a:r>
            <a:r>
              <a:rPr lang="bs-Latn-BA" dirty="0"/>
              <a:t>je u toku </a:t>
            </a:r>
            <a:r>
              <a:rPr lang="bs-Latn-BA" u="sng" dirty="0"/>
              <a:t>2017 i 2018 godine ukupno izrečeno </a:t>
            </a:r>
            <a:r>
              <a:rPr lang="bs-Latn-BA" b="1" u="sng" dirty="0" smtClean="0"/>
              <a:t>14 </a:t>
            </a:r>
            <a:r>
              <a:rPr lang="bs-Latn-BA" u="sng" dirty="0"/>
              <a:t>ovih mjera </a:t>
            </a:r>
            <a:r>
              <a:rPr lang="bs-Latn-BA" dirty="0"/>
              <a:t>i to kao „alternativa“ mjeri pritvora. Maloljetnicima je prvobitno bila izrečena mjera pritvora a onda je sudija za </a:t>
            </a:r>
            <a:r>
              <a:rPr lang="bs-Latn-BA" dirty="0" err="1"/>
              <a:t>maloljetnike</a:t>
            </a:r>
            <a:r>
              <a:rPr lang="bs-Latn-BA" dirty="0"/>
              <a:t> posebnim rješenjem, ukinula mjeru pritvora i izrekla mjeru privremenog smještaja sa </a:t>
            </a:r>
            <a:r>
              <a:rPr lang="bs-Latn-BA" dirty="0" err="1"/>
              <a:t>narebom</a:t>
            </a:r>
            <a:r>
              <a:rPr lang="bs-Latn-BA" dirty="0"/>
              <a:t> da se u toku privremenog smještaja izvrši </a:t>
            </a:r>
            <a:r>
              <a:rPr lang="bs-Latn-BA" u="sng" dirty="0"/>
              <a:t>opservacija i dijagnostika ličnosti maloljetnika. </a:t>
            </a:r>
            <a:endParaRPr lang="en-US" u="sng" dirty="0"/>
          </a:p>
          <a:p>
            <a:endParaRPr lang="en-US" u="sng" dirty="0"/>
          </a:p>
        </p:txBody>
      </p:sp>
    </p:spTree>
    <p:extLst>
      <p:ext uri="{BB962C8B-B14F-4D97-AF65-F5344CB8AC3E}">
        <p14:creationId xmlns="" xmlns:p14="http://schemas.microsoft.com/office/powerpoint/2010/main" val="25348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sz="3100" b="1" dirty="0" smtClean="0"/>
              <a:t>Primjena alternativnih sankcija i krivičnih sankcija u FBiH za period 2015-2018.</a:t>
            </a:r>
            <a:endParaRPr lang="en-US" sz="31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4496276"/>
              </p:ext>
            </p:extLst>
          </p:nvPr>
        </p:nvGraphicFramePr>
        <p:xfrm>
          <a:off x="2779059" y="2241175"/>
          <a:ext cx="7239653" cy="3307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6262"/>
                <a:gridCol w="766142"/>
                <a:gridCol w="632260"/>
                <a:gridCol w="794001"/>
                <a:gridCol w="605174"/>
                <a:gridCol w="821087"/>
                <a:gridCol w="767690"/>
                <a:gridCol w="658573"/>
                <a:gridCol w="768464"/>
              </a:tblGrid>
              <a:tr h="595475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Vrste sankcija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2015.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2016.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2017.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671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Predmeti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Lica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72399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Alternativna sankcija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</a:endParaRPr>
                    </a:p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117</a:t>
                      </a:r>
                      <a:endParaRPr lang="en-US" sz="1400" b="1" dirty="0">
                        <a:effectLst/>
                      </a:endParaRPr>
                    </a:p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148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133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177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60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75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82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400" b="1" dirty="0">
                          <a:effectLst/>
                        </a:rPr>
                        <a:t>92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55656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Zavodska odgojna mjera i mjere upućivanja u odgojni centar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9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11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12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17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12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17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16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17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37105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Kazna maloljetničkog zatvora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3671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UKUPNO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800" dirty="0">
                          <a:effectLst/>
                        </a:rPr>
                        <a:t>111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0065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Prikaz u dijagramu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743118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Prema skromnijim podacima iz 2018.godine, a u vezi izrečenih odgojnih mjera pojačanog nadzora u </a:t>
            </a:r>
            <a:r>
              <a:rPr lang="hr-HR" dirty="0" err="1"/>
              <a:t>FBiH</a:t>
            </a:r>
            <a:r>
              <a:rPr lang="hr-HR" dirty="0"/>
              <a:t>, vidljivo je da je u toj godini ova mjera izrečena prema 39 maloljetnika</a:t>
            </a:r>
            <a:r>
              <a:rPr lang="hr-HR" dirty="0" smtClean="0"/>
              <a:t>.</a:t>
            </a:r>
          </a:p>
          <a:p>
            <a:r>
              <a:rPr lang="hr-HR" dirty="0" smtClean="0"/>
              <a:t> </a:t>
            </a:r>
            <a:r>
              <a:rPr lang="hr-HR" dirty="0"/>
              <a:t>U odnosu na ukupan broj izrečenih alternativnih sankcija u 2018. godini to je 42% od ukupno izrečenih alternativnih sankcija</a:t>
            </a:r>
            <a:r>
              <a:rPr lang="hr-H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1894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7137"/>
          </a:xfrm>
        </p:spPr>
        <p:txBody>
          <a:bodyPr/>
          <a:lstStyle/>
          <a:p>
            <a:r>
              <a:rPr lang="bs-Latn-BA" dirty="0" smtClean="0"/>
              <a:t>Zaključci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41929"/>
            <a:ext cx="8915400" cy="436929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bs-Latn-BA" dirty="0"/>
              <a:t>U cijeloj BiH </a:t>
            </a:r>
            <a:r>
              <a:rPr lang="bs-Latn-BA" b="1" dirty="0"/>
              <a:t>su doneseni relevantni propisi</a:t>
            </a:r>
            <a:r>
              <a:rPr lang="bs-Latn-BA" dirty="0"/>
              <a:t>, z</a:t>
            </a:r>
            <a:r>
              <a:rPr lang="bs-Latn-BA" dirty="0" smtClean="0"/>
              <a:t>akoni o zaštiti i postupanju sa djecom i maloljetnicima u krivičnom postupku </a:t>
            </a:r>
            <a:r>
              <a:rPr lang="bs-Latn-BA" dirty="0"/>
              <a:t>i </a:t>
            </a:r>
            <a:r>
              <a:rPr lang="bs-Latn-BA" dirty="0" err="1"/>
              <a:t>podzakonski</a:t>
            </a:r>
            <a:r>
              <a:rPr lang="bs-Latn-BA" dirty="0"/>
              <a:t> akti koji omogućavaju izricanje i primjenu </a:t>
            </a:r>
            <a:r>
              <a:rPr lang="bs-Latn-BA" dirty="0" smtClean="0"/>
              <a:t>alternativnih modela</a:t>
            </a:r>
            <a:endParaRPr lang="en-US" dirty="0"/>
          </a:p>
          <a:p>
            <a:pPr lvl="0"/>
            <a:r>
              <a:rPr lang="bs-Latn-BA" b="1" dirty="0"/>
              <a:t>Obzirom na </a:t>
            </a:r>
            <a:r>
              <a:rPr lang="bs-Latn-BA" b="1" dirty="0" smtClean="0"/>
              <a:t>vrstu </a:t>
            </a:r>
            <a:r>
              <a:rPr lang="bs-Latn-BA" b="1" dirty="0"/>
              <a:t>i </a:t>
            </a:r>
            <a:r>
              <a:rPr lang="bs-Latn-BA" b="1" dirty="0" smtClean="0"/>
              <a:t>broj alternativnih mjera  </a:t>
            </a:r>
            <a:r>
              <a:rPr lang="bs-Latn-BA" b="1" dirty="0"/>
              <a:t>potrebna je određena infrastruktura na čijem obezbjeđivanju se radi uglavnom  u zadnjih </a:t>
            </a:r>
            <a:r>
              <a:rPr lang="bs-Latn-BA" b="1" dirty="0" smtClean="0"/>
              <a:t>dvije/tri godine</a:t>
            </a:r>
            <a:r>
              <a:rPr lang="bs-Latn-BA" dirty="0" smtClean="0"/>
              <a:t> </a:t>
            </a:r>
            <a:r>
              <a:rPr lang="bs-Latn-BA" dirty="0"/>
              <a:t>(posebno </a:t>
            </a:r>
            <a:r>
              <a:rPr lang="bs-Latn-BA" dirty="0" err="1"/>
              <a:t>osposobljene</a:t>
            </a:r>
            <a:r>
              <a:rPr lang="bs-Latn-BA" dirty="0"/>
              <a:t> osobe u centrima za socijalni rad za primjenu </a:t>
            </a:r>
            <a:r>
              <a:rPr lang="bs-Latn-BA" dirty="0" err="1"/>
              <a:t>medijacije</a:t>
            </a:r>
            <a:r>
              <a:rPr lang="bs-Latn-BA" dirty="0"/>
              <a:t> kao načina primjene odgojnih preporuka izvinjenje </a:t>
            </a:r>
            <a:r>
              <a:rPr lang="bs-Latn-BA" dirty="0" err="1"/>
              <a:t>oštećenom</a:t>
            </a:r>
            <a:r>
              <a:rPr lang="bs-Latn-BA" dirty="0"/>
              <a:t> i naknada štete </a:t>
            </a:r>
            <a:r>
              <a:rPr lang="bs-Latn-BA" dirty="0" err="1"/>
              <a:t>oštećenom</a:t>
            </a:r>
            <a:r>
              <a:rPr lang="bs-Latn-BA" dirty="0"/>
              <a:t>, omogućena primjena mjere obavezno pohađanje škole, relativno omogućena primjena mjera rad u korist humanitarne organizacije i lokalne zajednice kroz </a:t>
            </a:r>
            <a:r>
              <a:rPr lang="bs-Latn-BA" dirty="0" err="1"/>
              <a:t>stimulisanje</a:t>
            </a:r>
            <a:r>
              <a:rPr lang="bs-Latn-BA" dirty="0"/>
              <a:t> ovih organizacija i zajednice da se aktivno uključe u ovaj proces dok posjećivanje odgovarajućih savjetovališta i nema dovoljne uslove primjene zbog nepostojanja  savjetovališta u svim kantonima odnosno na cijelom </a:t>
            </a:r>
            <a:r>
              <a:rPr lang="bs-Latn-BA" dirty="0" err="1"/>
              <a:t>područiju</a:t>
            </a:r>
            <a:r>
              <a:rPr lang="bs-Latn-BA" dirty="0"/>
              <a:t> RS i BDBIH</a:t>
            </a:r>
            <a:r>
              <a:rPr lang="bs-Latn-BA" dirty="0" smtClean="0"/>
              <a:t>.</a:t>
            </a:r>
          </a:p>
          <a:p>
            <a:pPr lvl="0"/>
            <a:r>
              <a:rPr lang="bs-Latn-BA" dirty="0" smtClean="0"/>
              <a:t>Posebno treba naglasiti „iskoristivost“ posebnih obaveza kao veoma značajnih alternativnih sankcija, kako prema svom broju tako i prema svojoj sadržini. Sveobuhvatne su i </a:t>
            </a:r>
            <a:r>
              <a:rPr lang="bs-Latn-BA" dirty="0" err="1" smtClean="0"/>
              <a:t>primjenljive</a:t>
            </a:r>
            <a:r>
              <a:rPr lang="bs-Latn-BA" dirty="0" smtClean="0"/>
              <a:t> u velikom spektru!</a:t>
            </a:r>
          </a:p>
          <a:p>
            <a:pPr lvl="0"/>
            <a:r>
              <a:rPr lang="bs-Latn-BA" b="1" dirty="0" smtClean="0"/>
              <a:t>Izvršena je kontinuirana edukacija subjekata </a:t>
            </a:r>
            <a:r>
              <a:rPr lang="bs-Latn-BA" b="1" dirty="0" err="1" smtClean="0"/>
              <a:t>maloljetničkog</a:t>
            </a:r>
            <a:r>
              <a:rPr lang="bs-Latn-BA" b="1" dirty="0" smtClean="0"/>
              <a:t> pravosuđa </a:t>
            </a:r>
            <a:endParaRPr lang="en-US" b="1" dirty="0"/>
          </a:p>
          <a:p>
            <a:pPr lvl="0"/>
            <a:r>
              <a:rPr lang="bs-Latn-BA" b="1" u="sng" dirty="0">
                <a:solidFill>
                  <a:srgbClr val="FF0000"/>
                </a:solidFill>
              </a:rPr>
              <a:t>Tužioci i sudije za </a:t>
            </a:r>
            <a:r>
              <a:rPr lang="bs-Latn-BA" b="1" u="sng" dirty="0" err="1">
                <a:solidFill>
                  <a:srgbClr val="FF0000"/>
                </a:solidFill>
              </a:rPr>
              <a:t>maloljetnike</a:t>
            </a:r>
            <a:r>
              <a:rPr lang="bs-Latn-BA" b="1" u="sng" dirty="0">
                <a:solidFill>
                  <a:srgbClr val="FF0000"/>
                </a:solidFill>
              </a:rPr>
              <a:t> </a:t>
            </a:r>
            <a:r>
              <a:rPr lang="bs-Latn-BA" b="1" u="sng" dirty="0" smtClean="0">
                <a:solidFill>
                  <a:srgbClr val="FF0000"/>
                </a:solidFill>
              </a:rPr>
              <a:t>(ne)imaju </a:t>
            </a:r>
            <a:r>
              <a:rPr lang="bs-Latn-BA" b="1" u="sng" dirty="0">
                <a:solidFill>
                  <a:srgbClr val="FF0000"/>
                </a:solidFill>
              </a:rPr>
              <a:t>dovoljno senzibiliteta i posebna znanja i kompetencije za izricanje i primjenu odgojnih preporuka </a:t>
            </a:r>
            <a:r>
              <a:rPr lang="bs-Latn-BA" b="1" u="sng" dirty="0" smtClean="0">
                <a:solidFill>
                  <a:srgbClr val="FF0000"/>
                </a:solidFill>
              </a:rPr>
              <a:t>u prvom redu ali i mjere policijskog upozorenja</a:t>
            </a:r>
            <a:endParaRPr lang="en-US" b="1" u="sng" dirty="0">
              <a:solidFill>
                <a:srgbClr val="FF0000"/>
              </a:solidFill>
            </a:endParaRPr>
          </a:p>
          <a:p>
            <a:pPr lvl="0"/>
            <a:r>
              <a:rPr lang="bs-Latn-BA" b="1" dirty="0"/>
              <a:t>Nepostojanje stručnih savjetnika  </a:t>
            </a:r>
            <a:r>
              <a:rPr lang="bs-Latn-BA" dirty="0"/>
              <a:t>koji bi pružili pomoć </a:t>
            </a:r>
            <a:r>
              <a:rPr lang="bs-Latn-BA" dirty="0" err="1"/>
              <a:t>sudijama</a:t>
            </a:r>
            <a:r>
              <a:rPr lang="bs-Latn-BA" dirty="0"/>
              <a:t> i tužiocima za </a:t>
            </a:r>
            <a:r>
              <a:rPr lang="bs-Latn-BA" dirty="0" err="1"/>
              <a:t>maloljetnike</a:t>
            </a:r>
            <a:r>
              <a:rPr lang="bs-Latn-BA" dirty="0"/>
              <a:t> u većem broju kantona ( u četiri kantona uopće nema stručnih savjetnika, a u preostalih šest ima ali njihov </a:t>
            </a:r>
            <a:r>
              <a:rPr lang="bs-Latn-BA" dirty="0" smtClean="0"/>
              <a:t>radno pravni </a:t>
            </a:r>
            <a:r>
              <a:rPr lang="bs-Latn-BA" dirty="0"/>
              <a:t>status nije identičan  niti u konačnici riješen)  što otežava adekvatnu </a:t>
            </a:r>
            <a:r>
              <a:rPr lang="bs-Latn-BA" dirty="0" err="1"/>
              <a:t>individualizaciju</a:t>
            </a:r>
            <a:r>
              <a:rPr lang="bs-Latn-BA" dirty="0"/>
              <a:t> i samim tim veću mogućnost primjene ovih modela.</a:t>
            </a:r>
            <a:endParaRPr lang="en-US" dirty="0"/>
          </a:p>
          <a:p>
            <a:pPr lvl="0"/>
            <a:r>
              <a:rPr lang="bs-Latn-BA" dirty="0" smtClean="0"/>
              <a:t>naglašavamo </a:t>
            </a:r>
            <a:r>
              <a:rPr lang="bs-Latn-BA" dirty="0"/>
              <a:t>je da je u nekoliko primjera nedostajala dobrovoljnost kao opći uslov primjene alternativnih mjera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1351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Sugestije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dirty="0" smtClean="0"/>
          </a:p>
          <a:p>
            <a:r>
              <a:rPr lang="hr-HR" dirty="0" smtClean="0"/>
              <a:t>Obratite pažnju na pojedine izvore Izvršnog krivičnog prava u BiH kako na ZIKS-ove tako i na lex spetialis, čiji sadržaj je izuzetno značajan za primjenu i izvršenje alternativnih modela i krivičnih sankcija za maloljetnike. </a:t>
            </a:r>
          </a:p>
          <a:p>
            <a:r>
              <a:rPr lang="hr-HR" dirty="0" smtClean="0"/>
              <a:t>Primjena većine alternativnih modela za maloljetnike uređena je posebnim podzakonskim aktima.   </a:t>
            </a:r>
          </a:p>
          <a:p>
            <a:r>
              <a:rPr lang="hr-HR" dirty="0" smtClean="0"/>
              <a:t>Primjena pojedinih alternativnih sankcija, kako je to već i naglašeno je na kantaonalnom nivou stoga su i izvori pravilnici koje su donjela ministarstva pravde ili pravosuđa na nivou kantona. </a:t>
            </a:r>
          </a:p>
          <a:p>
            <a:r>
              <a:rPr lang="hr-HR" dirty="0" smtClean="0"/>
              <a:t>U prezentaciji su postavljeni linkovi preko kojih moćete doći do spomenutih propisa.</a:t>
            </a:r>
          </a:p>
          <a:p>
            <a:pPr>
              <a:buNone/>
            </a:pP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Hvala pažnji </a:t>
            </a:r>
            <a:endParaRPr lang="hr-H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OSNOVNI IZVORI </a:t>
            </a:r>
          </a:p>
          <a:p>
            <a:pPr>
              <a:buNone/>
            </a:pPr>
            <a:r>
              <a:rPr lang="hr-HR" dirty="0" smtClean="0"/>
              <a:t>Su zakoni o izvršenju krivičnih sankcija na svim nivoima te zakoni o zaštiti i postupanju sa djecom i maloljetnicima u krivičnom postupku na nivou entiteta i Brčko distrikta BiH. Na nivou BiH nemamo posebni lex spetialis nego je problematika  maloljetničkoh prestupništva uređena posebnim normama u okviru općih proisa krivičnog prava. 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SPOREDNI IZVORI</a:t>
            </a:r>
          </a:p>
          <a:p>
            <a:pPr>
              <a:buNone/>
            </a:pPr>
            <a:r>
              <a:rPr lang="hr-HR" dirty="0" smtClean="0"/>
              <a:t>Su svi zakoni iz oblasti krivičnog prava u širem smislu, dijelom iz oblasti porodičnog prava, zakoni iz oblasti socijalne zaštite kao i propisi iz oblasti zaštite zdravlja ljudi. Posebno značajni izvori su podzakonski akti kojih kojih u ovoj oblasti ima jako puno.  </a:t>
            </a:r>
            <a:endParaRPr lang="hr-H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 nivou Bosne i Hercegovine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/>
              <a:t>Zakon BiH o izvršenju krivičnih sankcija, pritvora i drugih mjera </a:t>
            </a:r>
            <a:r>
              <a:rPr lang="hr-HR" dirty="0" smtClean="0"/>
              <a:t>je osnovni izvor Izvršnog krivičnog prava BiH.</a:t>
            </a:r>
          </a:p>
          <a:p>
            <a:r>
              <a:rPr lang="hr-HR" dirty="0" smtClean="0"/>
              <a:t>Pored njega postoji veliki broj podzakonskih akata koji uređuju pojedine institute i oblasti primjene i izvršenja alternativnih mjera, alternativnih sankcija i  krivičnih sankcija. </a:t>
            </a:r>
          </a:p>
          <a:p>
            <a:r>
              <a:rPr lang="hr-HR" dirty="0" smtClean="0"/>
              <a:t>Popis i sadržaj navedenih izvora možete naći na sledećem linku </a:t>
            </a:r>
            <a:r>
              <a:rPr lang="hr-HR" dirty="0" smtClean="0">
                <a:hlinkClick r:id="rId2"/>
              </a:rPr>
              <a:t>http://www.mpr.gov.ba/biblioteka/zakoni/?id=5654</a:t>
            </a:r>
            <a:r>
              <a:rPr lang="hr-HR" dirty="0" smtClean="0"/>
              <a:t> 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 nivou Federacije Bosne i Hercegovine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/>
              <a:t>Zakon o izvršenju krivičnih sankcija FBiH </a:t>
            </a:r>
            <a:r>
              <a:rPr lang="hr-HR" dirty="0" smtClean="0">
                <a:hlinkClick r:id="rId2"/>
              </a:rPr>
              <a:t>https://www.fmp.gov.ba/hr/home.html</a:t>
            </a:r>
            <a:endParaRPr lang="hr-HR" dirty="0" smtClean="0"/>
          </a:p>
          <a:p>
            <a:r>
              <a:rPr lang="hr-HR" dirty="0" smtClean="0"/>
              <a:t>Poseban izvor  koji uređuje problematiku maloljetničkog prestupništva, a u jednom dijelu i problematiku izvršenja i primjene alternativnih mjera, alternativnih sankcija i krivičnih sankcija za malojetnike  je </a:t>
            </a:r>
            <a:r>
              <a:rPr lang="hr-HR" b="1" dirty="0" smtClean="0"/>
              <a:t>Zakon o zaštiti i postupanju sa djecom i maloljetnicima u krivičnom postupku FBiH  </a:t>
            </a:r>
            <a:r>
              <a:rPr lang="hr-HR" dirty="0" smtClean="0">
                <a:hlinkClick r:id="rId3"/>
              </a:rPr>
              <a:t>http://mup.ks.gov.ba/sites/mup.ks.gov.ba/files/zakon-o-zastiti-i-postupanju-sa-djecom-i-maloljetnicima-u-krivicnom-postupku.pdf</a:t>
            </a:r>
            <a:endParaRPr lang="hr-H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 nivou Republike Srpske govorimo o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Zakon o izvršenju krivičnih sankcija RS </a:t>
            </a:r>
            <a:r>
              <a:rPr lang="hr-HR" dirty="0" smtClean="0">
                <a:hlinkClick r:id="rId2"/>
              </a:rPr>
              <a:t>http://j4c.ba/wp-content/uploads/2018/02/ZIKS-RS.pdf</a:t>
            </a:r>
            <a:r>
              <a:rPr lang="hr-HR" dirty="0" smtClean="0"/>
              <a:t> </a:t>
            </a:r>
          </a:p>
          <a:p>
            <a:r>
              <a:rPr lang="hr-HR" dirty="0" smtClean="0"/>
              <a:t>Niz podzakonskih akata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Zakon o zaštiti i postupanju sa djecom i maloljetnicima u krivičnom postupku RS </a:t>
            </a:r>
            <a:r>
              <a:rPr lang="hr-HR" dirty="0" smtClean="0">
                <a:hlinkClick r:id="rId3"/>
              </a:rPr>
              <a:t>https://www.vladars.net/sr-SP-Cyrl/Vlada/Ministarstva/mpr/maloletnici/Pages/default.aspx</a:t>
            </a:r>
            <a:endParaRPr lang="hr-H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Brčko distrikta BiH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/>
              <a:t>Zakon o izvršenju krivičnih sankcija, pritvora i drugih mjera Brčko distrikta BiH </a:t>
            </a:r>
            <a:r>
              <a:rPr lang="hr-HR" dirty="0" smtClean="0"/>
              <a:t>KAO I NIZ PODZAKONSKIH AKATA </a:t>
            </a:r>
          </a:p>
          <a:p>
            <a:r>
              <a:rPr lang="hr-HR" b="1" dirty="0" smtClean="0"/>
              <a:t>Zakon o zaštiti i postupanju sa djecom i maloljetnicima u krivičnom postupku u BDBiH</a:t>
            </a:r>
            <a:r>
              <a:rPr lang="hr-HR" dirty="0" smtClean="0"/>
              <a:t> kao i niz podzakonskih akata koji regulišu primjenu i izvršenje alternativnih modela i krivičnih sankcija za maloljetnike, </a:t>
            </a:r>
          </a:p>
          <a:p>
            <a:pPr>
              <a:buNone/>
            </a:pPr>
            <a:r>
              <a:rPr lang="hr-HR" dirty="0" smtClean="0">
                <a:hlinkClick r:id="rId2"/>
              </a:rPr>
              <a:t>Navedeni izvori dostupni na https://skupstinabd.ba/ba/zakon.html?lang=ba&amp;id=/Zakon%20o%20izvrs--enju%20krivic--nih%20sankcija,%20pritvora%20i%20drugih%20mjera%20u%20Brc--ko%20distriktu%20BiH</a:t>
            </a:r>
            <a:endParaRPr lang="hr-H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Međunarodni izvori - dokumenti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200" b="1" dirty="0" smtClean="0"/>
              <a:t>Veliki je popis međunarodnih dokumenata koji se na direktan ili indirektan način bave problematikom izvršnog krivičnog prava! </a:t>
            </a:r>
            <a:endParaRPr lang="hr-HR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898</TotalTime>
  <Words>2602</Words>
  <Application>Microsoft Office PowerPoint</Application>
  <PresentationFormat>Custom</PresentationFormat>
  <Paragraphs>511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Wisp</vt:lpstr>
      <vt:lpstr>Izvršno krivično pravo BiH, izvori Izvršnog krivičnog prava i alternativni modeli u krivičnom zakonodavstvu za maloljetnike u BiH</vt:lpstr>
      <vt:lpstr>Izvržno krivično pravo BiH </vt:lpstr>
      <vt:lpstr>Formalni izvori se dijele na nacionalne i međunarodne, osnovne i sporedne </vt:lpstr>
      <vt:lpstr>Slide 4</vt:lpstr>
      <vt:lpstr>Na nivou Bosne i Hercegovine</vt:lpstr>
      <vt:lpstr>Na nivou Federacije Bosne i Hercegovine </vt:lpstr>
      <vt:lpstr>Na nivou Republike Srpske govorimo o</vt:lpstr>
      <vt:lpstr>Brčko distrikta BiH</vt:lpstr>
      <vt:lpstr>Međunarodni izvori - dokumenti</vt:lpstr>
      <vt:lpstr>Međunarodni dokumenti i standardi – pojam i pravna snaga</vt:lpstr>
      <vt:lpstr>Međunarodni dokumenti koji  na određeni način uređuju problematiku izvršnog krivičnog prava</vt:lpstr>
      <vt:lpstr>Konvencija UN protiv torture i drugih surovih, neljudskih ili ponižavajućih kazni i postupaka iz 1984</vt:lpstr>
      <vt:lpstr>Posebno izdvajamo</vt:lpstr>
      <vt:lpstr>       Alternativni modeli u krivičnom zakonodavstvu za maloljetnike u Bosni i Hercegovini  </vt:lpstr>
      <vt:lpstr>Posebno značajna i zanimljiva tema, ovog puta, fokusirana na maloljetne prestupnike</vt:lpstr>
      <vt:lpstr>Ova tema obuhvata sljedeće sadržaje:</vt:lpstr>
      <vt:lpstr>Pojam alternativnih modela</vt:lpstr>
      <vt:lpstr>                 Vrste alternativnih modela</vt:lpstr>
      <vt:lpstr>Postoje posebne pretpostavke/principi koji se vezuju za alternativne modele:</vt:lpstr>
      <vt:lpstr>Alternativni modeli u krivičnom zakonodavstvu za maloljetnike u BiH su:</vt:lpstr>
      <vt:lpstr>Subjekti koji učestvuju u radu sa maloljetnicima čine maloljetničko pravosuđe </vt:lpstr>
      <vt:lpstr> Analiza primjene alternativnih modela  za maloljetnike u BiH</vt:lpstr>
      <vt:lpstr>Prikaz broja izrečenih policijskih upozorenja u 2017. i 2018. godini u BiH </vt:lpstr>
      <vt:lpstr>  Prikazano u dijagramu</vt:lpstr>
      <vt:lpstr>Prikaz broja izrečenih policijskih upozorenja za period 2015 – 2018. u FBiH </vt:lpstr>
      <vt:lpstr>Slide 26</vt:lpstr>
      <vt:lpstr>Zaključci i komentari: </vt:lpstr>
      <vt:lpstr>Broj izrečenih odgojnih preporuka u BiH za 2017 i 2018.godinu</vt:lpstr>
      <vt:lpstr>Broj izrečenih odgojnih preporuka u FBiH u 2017 I 2018. godini</vt:lpstr>
      <vt:lpstr>Zaključci i komentari: </vt:lpstr>
      <vt:lpstr>Izricanje mjere privremeni smještaj maloljetnika u toku krivičnog postupka </vt:lpstr>
      <vt:lpstr>Primjena alternativnih sankcija i krivičnih sankcija u FBiH za period 2015-2018.</vt:lpstr>
      <vt:lpstr>Prikaz u dijagramu</vt:lpstr>
      <vt:lpstr>Slide 34</vt:lpstr>
      <vt:lpstr>Zaključci </vt:lpstr>
      <vt:lpstr>Sugestije 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Alternativni modeli</dc:title>
  <dc:creator>Vildana Pleh</dc:creator>
  <cp:lastModifiedBy>Berin</cp:lastModifiedBy>
  <cp:revision>68</cp:revision>
  <cp:lastPrinted>2019-04-05T15:21:39Z</cp:lastPrinted>
  <dcterms:created xsi:type="dcterms:W3CDTF">2019-04-04T13:12:40Z</dcterms:created>
  <dcterms:modified xsi:type="dcterms:W3CDTF">2020-04-21T12:03:17Z</dcterms:modified>
</cp:coreProperties>
</file>