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4" r:id="rId5"/>
    <p:sldId id="259" r:id="rId6"/>
    <p:sldId id="283" r:id="rId7"/>
    <p:sldId id="260" r:id="rId8"/>
    <p:sldId id="261" r:id="rId9"/>
    <p:sldId id="278" r:id="rId10"/>
    <p:sldId id="279" r:id="rId11"/>
    <p:sldId id="262" r:id="rId12"/>
    <p:sldId id="263" r:id="rId13"/>
    <p:sldId id="264" r:id="rId14"/>
    <p:sldId id="280" r:id="rId15"/>
    <p:sldId id="281" r:id="rId16"/>
    <p:sldId id="276" r:id="rId17"/>
    <p:sldId id="267" r:id="rId18"/>
    <p:sldId id="265" r:id="rId19"/>
    <p:sldId id="275" r:id="rId20"/>
    <p:sldId id="266" r:id="rId21"/>
    <p:sldId id="269" r:id="rId22"/>
    <p:sldId id="270" r:id="rId23"/>
    <p:sldId id="271" r:id="rId24"/>
    <p:sldId id="272" r:id="rId25"/>
    <p:sldId id="273" r:id="rId2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a:xfrm>
            <a:off x="2692397" y="5037663"/>
            <a:ext cx="5214635" cy="279400"/>
          </a:xfrm>
        </p:spPr>
        <p:txBody>
          <a:bodyPr/>
          <a:lstStyle/>
          <a:p>
            <a:endParaRPr lang="bs-Latn-BA"/>
          </a:p>
        </p:txBody>
      </p:sp>
      <p:sp>
        <p:nvSpPr>
          <p:cNvPr id="6" name="Slide Number Placeholder 5"/>
          <p:cNvSpPr>
            <a:spLocks noGrp="1"/>
          </p:cNvSpPr>
          <p:nvPr>
            <p:ph type="sldNum" sz="quarter" idx="12"/>
          </p:nvPr>
        </p:nvSpPr>
        <p:spPr>
          <a:xfrm>
            <a:off x="8956900" y="5037663"/>
            <a:ext cx="551167" cy="279400"/>
          </a:xfrm>
        </p:spPr>
        <p:txBody>
          <a:bodyPr/>
          <a:lstStyle/>
          <a:p>
            <a:fld id="{C689A65C-79CB-44E3-864D-DC8061B7CEEE}" type="slidenum">
              <a:rPr lang="bs-Latn-BA" smtClean="0"/>
              <a:pPr/>
              <a:t>‹#›</a:t>
            </a:fld>
            <a:endParaRPr lang="bs-Latn-B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5179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303924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316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157848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943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620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1134334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4933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414507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169666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7818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198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2616194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6954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192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8012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689A65C-79CB-44E3-864D-DC8061B7CEEE}" type="slidenum">
              <a:rPr lang="bs-Latn-BA" smtClean="0"/>
              <a:pPr/>
              <a:t>‹#›</a:t>
            </a:fld>
            <a:endParaRPr lang="bs-Latn-B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678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90B6A3-3679-42C3-A245-BE2CE546FF74}" type="datetimeFigureOut">
              <a:rPr lang="bs-Latn-BA" smtClean="0"/>
              <a:pPr/>
              <a:t>16.04.2020.</a:t>
            </a:fld>
            <a:endParaRPr lang="bs-Latn-B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bs-Latn-B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89A65C-79CB-44E3-864D-DC8061B7CEEE}" type="slidenum">
              <a:rPr lang="bs-Latn-BA" smtClean="0"/>
              <a:pPr/>
              <a:t>‹#›</a:t>
            </a:fld>
            <a:endParaRPr lang="bs-Latn-BA"/>
          </a:p>
        </p:txBody>
      </p:sp>
    </p:spTree>
    <p:extLst>
      <p:ext uri="{BB962C8B-B14F-4D97-AF65-F5344CB8AC3E}">
        <p14:creationId xmlns:p14="http://schemas.microsoft.com/office/powerpoint/2010/main" val="492035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871131"/>
            <a:ext cx="6815669" cy="2636475"/>
          </a:xfrm>
        </p:spPr>
        <p:txBody>
          <a:bodyPr>
            <a:normAutofit fontScale="90000"/>
          </a:bodyPr>
          <a:lstStyle/>
          <a:p>
            <a:r>
              <a:rPr lang="bs-Latn-BA" dirty="0">
                <a:latin typeface="+mn-lt"/>
              </a:rPr>
              <a:t>Izvršenje mjera sigurnosti obavezno psihijatrijsko liječenje i obavezno liječenje od ovisnosti</a:t>
            </a:r>
          </a:p>
        </p:txBody>
      </p:sp>
      <p:sp>
        <p:nvSpPr>
          <p:cNvPr id="3" name="Subtitle 2"/>
          <p:cNvSpPr>
            <a:spLocks noGrp="1"/>
          </p:cNvSpPr>
          <p:nvPr>
            <p:ph type="subTitle" idx="1"/>
          </p:nvPr>
        </p:nvSpPr>
        <p:spPr>
          <a:xfrm>
            <a:off x="2975733" y="3953811"/>
            <a:ext cx="6815669" cy="1320802"/>
          </a:xfrm>
        </p:spPr>
        <p:txBody>
          <a:bodyPr>
            <a:normAutofit fontScale="85000" lnSpcReduction="20000"/>
          </a:bodyPr>
          <a:lstStyle/>
          <a:p>
            <a:pPr lvl="8"/>
            <a:endParaRPr lang="bs-Latn-BA" dirty="0"/>
          </a:p>
          <a:p>
            <a:pPr lvl="8"/>
            <a:endParaRPr lang="bs-Latn-BA" dirty="0"/>
          </a:p>
          <a:p>
            <a:pPr lvl="8"/>
            <a:endParaRPr lang="bs-Latn-BA" dirty="0"/>
          </a:p>
          <a:p>
            <a:pPr lvl="8"/>
            <a:r>
              <a:rPr lang="bs-Latn-BA" dirty="0"/>
              <a:t>Mentor: doc.dr. Vildana Pleh</a:t>
            </a:r>
          </a:p>
          <a:p>
            <a:pPr lvl="8"/>
            <a:r>
              <a:rPr lang="bs-Latn-BA" dirty="0"/>
              <a:t>Student: Kobilj Soraja</a:t>
            </a:r>
          </a:p>
        </p:txBody>
      </p:sp>
    </p:spTree>
    <p:extLst>
      <p:ext uri="{BB962C8B-B14F-4D97-AF65-F5344CB8AC3E}">
        <p14:creationId xmlns:p14="http://schemas.microsoft.com/office/powerpoint/2010/main" val="1864756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Pojam obavezno psihijatrijsko liječenje </a:t>
            </a:r>
          </a:p>
        </p:txBody>
      </p:sp>
      <p:sp>
        <p:nvSpPr>
          <p:cNvPr id="3" name="Content Placeholder 2"/>
          <p:cNvSpPr>
            <a:spLocks noGrp="1"/>
          </p:cNvSpPr>
          <p:nvPr>
            <p:ph idx="1"/>
          </p:nvPr>
        </p:nvSpPr>
        <p:spPr/>
        <p:txBody>
          <a:bodyPr>
            <a:normAutofit fontScale="92500" lnSpcReduction="10000"/>
          </a:bodyPr>
          <a:lstStyle/>
          <a:p>
            <a:r>
              <a:rPr lang="bs-Latn-BA" dirty="0"/>
              <a:t>Mjera bezbjednosti obavezno psihijatrijsko liječenje spada u krivične sankcije – mjere sigurnosti.</a:t>
            </a:r>
          </a:p>
          <a:p>
            <a:r>
              <a:rPr lang="bs-Latn-BA" dirty="0"/>
              <a:t>Izriče se učiniocu KD koji je KD učinio u stanju </a:t>
            </a:r>
            <a:r>
              <a:rPr lang="bs-Latn-BA" b="1" i="1" dirty="0"/>
              <a:t>bitno smanjene uračunjivosti </a:t>
            </a:r>
            <a:r>
              <a:rPr lang="bs-Latn-BA" dirty="0"/>
              <a:t>ili </a:t>
            </a:r>
            <a:r>
              <a:rPr lang="bs-Latn-BA" b="1" i="1" dirty="0"/>
              <a:t>smanjene uračunjivosti </a:t>
            </a:r>
            <a:r>
              <a:rPr lang="bs-Latn-BA" u="sng" dirty="0"/>
              <a:t>ako postoji </a:t>
            </a:r>
            <a:r>
              <a:rPr lang="bs-Latn-BA" i="1" u="sng" dirty="0"/>
              <a:t>opasnost</a:t>
            </a:r>
            <a:r>
              <a:rPr lang="bs-Latn-BA" u="sng" dirty="0"/>
              <a:t> </a:t>
            </a:r>
            <a:r>
              <a:rPr lang="bs-Latn-BA" dirty="0"/>
              <a:t>da bi uzroci takvog stanja i u buduće mogli djelovati na učinioca da učini novo krivično djelo </a:t>
            </a:r>
          </a:p>
          <a:p>
            <a:r>
              <a:rPr lang="bs-Latn-BA" dirty="0"/>
              <a:t>Može se izvršiti uz 3 krivične sankcije: kazna zatvora, rad za opće dobro i uslovna osuda</a:t>
            </a:r>
          </a:p>
          <a:p>
            <a:r>
              <a:rPr lang="bs-Latn-BA" dirty="0"/>
              <a:t>„dopunska sankcija“- izvršava se </a:t>
            </a:r>
            <a:r>
              <a:rPr lang="bs-Latn-BA" u="sng" dirty="0"/>
              <a:t>istovremeno</a:t>
            </a:r>
            <a:r>
              <a:rPr lang="bs-Latn-BA" dirty="0"/>
              <a:t> sa onom sankcijom uz koju je izrečena</a:t>
            </a:r>
          </a:p>
        </p:txBody>
      </p:sp>
    </p:spTree>
    <p:extLst>
      <p:ext uri="{BB962C8B-B14F-4D97-AF65-F5344CB8AC3E}">
        <p14:creationId xmlns:p14="http://schemas.microsoft.com/office/powerpoint/2010/main" val="3479230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Pojam obavezno liječenje od ovisnosti</a:t>
            </a:r>
          </a:p>
        </p:txBody>
      </p:sp>
      <p:sp>
        <p:nvSpPr>
          <p:cNvPr id="3" name="Content Placeholder 2"/>
          <p:cNvSpPr>
            <a:spLocks noGrp="1"/>
          </p:cNvSpPr>
          <p:nvPr>
            <p:ph idx="1"/>
          </p:nvPr>
        </p:nvSpPr>
        <p:spPr/>
        <p:txBody>
          <a:bodyPr/>
          <a:lstStyle/>
          <a:p>
            <a:r>
              <a:rPr lang="bs-Latn-BA" dirty="0"/>
              <a:t> Može se izreći učiniocu koji je KD učinio pod </a:t>
            </a:r>
            <a:r>
              <a:rPr lang="bs-Latn-BA" i="1" u="sng" dirty="0"/>
              <a:t>odlučujućim djelovanjem </a:t>
            </a:r>
            <a:r>
              <a:rPr lang="bs-Latn-BA" b="1" dirty="0"/>
              <a:t>opojnih droga</a:t>
            </a:r>
            <a:r>
              <a:rPr lang="bs-Latn-BA" dirty="0"/>
              <a:t> ili </a:t>
            </a:r>
            <a:r>
              <a:rPr lang="bs-Latn-BA" b="1" dirty="0"/>
              <a:t>ovisnosti od alkohola</a:t>
            </a:r>
            <a:r>
              <a:rPr lang="bs-Latn-BA" dirty="0"/>
              <a:t> </a:t>
            </a:r>
            <a:r>
              <a:rPr lang="bs-Latn-BA" i="1" u="sng" dirty="0"/>
              <a:t>ako postoji opasnost </a:t>
            </a:r>
            <a:r>
              <a:rPr lang="bs-Latn-BA" dirty="0"/>
              <a:t>da će zbog te ovisnosti i ubuduće činiti KD</a:t>
            </a:r>
          </a:p>
          <a:p>
            <a:r>
              <a:rPr lang="bs-Latn-BA" dirty="0"/>
              <a:t>„dopunska sankcija“- izriče se uz kaznu zatvora, rad za opće dobro i uslovna osuda + izvršava </a:t>
            </a:r>
            <a:r>
              <a:rPr lang="bs-Latn-BA" u="sng" dirty="0"/>
              <a:t>se istovremeno </a:t>
            </a:r>
            <a:r>
              <a:rPr lang="bs-Latn-BA" dirty="0"/>
              <a:t>uz sankciju uz koju je izrečena</a:t>
            </a:r>
          </a:p>
          <a:p>
            <a:endParaRPr lang="bs-Latn-BA" dirty="0"/>
          </a:p>
        </p:txBody>
      </p:sp>
    </p:spTree>
    <p:extLst>
      <p:ext uri="{BB962C8B-B14F-4D97-AF65-F5344CB8AC3E}">
        <p14:creationId xmlns:p14="http://schemas.microsoft.com/office/powerpoint/2010/main" val="2786498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dirty="0"/>
              <a:t>Pojmovi usko vezani za mjeru sigurnosti obavezno liječenje od ovisnosti </a:t>
            </a:r>
          </a:p>
        </p:txBody>
      </p:sp>
      <p:sp>
        <p:nvSpPr>
          <p:cNvPr id="3" name="Content Placeholder 2"/>
          <p:cNvSpPr>
            <a:spLocks noGrp="1"/>
          </p:cNvSpPr>
          <p:nvPr>
            <p:ph idx="1"/>
          </p:nvPr>
        </p:nvSpPr>
        <p:spPr/>
        <p:txBody>
          <a:bodyPr>
            <a:normAutofit fontScale="92500" lnSpcReduction="20000"/>
          </a:bodyPr>
          <a:lstStyle/>
          <a:p>
            <a:r>
              <a:rPr lang="bs-Latn-BA" dirty="0"/>
              <a:t>Prema čl.5 Pravilnika o izvršenju mjera sigurnosti obaveznog psihijatrijskog liječenja i obaveznog liječenja od ovisnosti u Zavodu za izvršenje krivični sankcija, pritvora i drugih mjera Bosne i Hercegovine:</a:t>
            </a:r>
          </a:p>
          <a:p>
            <a:pPr marL="914400" lvl="1" indent="-457200">
              <a:buFont typeface="+mj-lt"/>
              <a:buAutoNum type="arabicPeriod"/>
            </a:pPr>
            <a:r>
              <a:rPr lang="bs-Latn-BA" dirty="0"/>
              <a:t> Opojna droga je medicinski lijek ili opasna supstanca s adiktivnim i psihotropnim svojstvima ili supstanca koja se lako može pretvoriti u takvu supstancu, ako podliježe kontroli prema međunarodnoj konvenciji koju je Bosna i Hercegovina ratificirala ili supstanca koja je proglašena opojnom drogom od strane nadležne institucije Bosne i Hercegovine ili nadležne institucije entiteta.</a:t>
            </a:r>
          </a:p>
          <a:p>
            <a:pPr marL="914400" lvl="1" indent="-457200">
              <a:buFont typeface="+mj-lt"/>
              <a:buAutoNum type="arabicPeriod"/>
            </a:pPr>
            <a:r>
              <a:rPr lang="bs-Latn-BA" dirty="0"/>
              <a:t>Alkoholizam je bolest, a alkoholičar bolesnik zbog prekomjerne i dugotrajne upotrebe alkoholnih pića, u kojeg nastaje psihička i fizička ovisnost, zdravstveni problemi, porodični i društveni poremećaji.</a:t>
            </a:r>
          </a:p>
          <a:p>
            <a:pPr marL="457200" lvl="1" indent="0">
              <a:buNone/>
            </a:pPr>
            <a:endParaRPr lang="bs-Latn-BA" dirty="0"/>
          </a:p>
        </p:txBody>
      </p:sp>
    </p:spTree>
    <p:extLst>
      <p:ext uri="{BB962C8B-B14F-4D97-AF65-F5344CB8AC3E}">
        <p14:creationId xmlns:p14="http://schemas.microsoft.com/office/powerpoint/2010/main" val="88082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dirty="0"/>
              <a:t>Propisi koji regulišu mjere sigurnosti </a:t>
            </a:r>
            <a:br>
              <a:rPr lang="bs-Latn-BA" dirty="0"/>
            </a:br>
            <a:endParaRPr lang="bs-Latn-BA" sz="1300" dirty="0"/>
          </a:p>
        </p:txBody>
      </p:sp>
      <p:sp>
        <p:nvSpPr>
          <p:cNvPr id="3" name="Content Placeholder 2"/>
          <p:cNvSpPr>
            <a:spLocks noGrp="1"/>
          </p:cNvSpPr>
          <p:nvPr>
            <p:ph idx="1"/>
          </p:nvPr>
        </p:nvSpPr>
        <p:spPr/>
        <p:txBody>
          <a:bodyPr>
            <a:normAutofit fontScale="77500" lnSpcReduction="20000"/>
          </a:bodyPr>
          <a:lstStyle/>
          <a:p>
            <a:r>
              <a:rPr lang="bs-Latn-BA" dirty="0">
                <a:solidFill>
                  <a:schemeClr val="tx1"/>
                </a:solidFill>
              </a:rPr>
              <a:t>Krivični zakon BiH ("Službeni glasnik Bosne i Hercegovine", br. 3/2003, 32/2003 - ispr., 37/2003, 54/2004, 61/2004, 30/2005, 53/2006, 55/2006, 8/2010, 47/2014, 22/2015, 40/2015 i 35/2018) </a:t>
            </a:r>
          </a:p>
          <a:p>
            <a:r>
              <a:rPr lang="bs-Latn-BA" dirty="0">
                <a:solidFill>
                  <a:schemeClr val="tx1"/>
                </a:solidFill>
              </a:rPr>
              <a:t>Krivični zakon FBiH; Krivični zakon RS; Krivični zakon BDBiH</a:t>
            </a:r>
          </a:p>
          <a:p>
            <a:r>
              <a:rPr lang="bs-Latn-BA" dirty="0">
                <a:solidFill>
                  <a:schemeClr val="tx1"/>
                </a:solidFill>
              </a:rPr>
              <a:t>Zakon Bosne i Hercegovine o izvršenju krivičnih sankcija, pritvora i drugih mjera („Sl. glasnik BiH", br. 22/2016 - prečišćen tekst) </a:t>
            </a:r>
          </a:p>
          <a:p>
            <a:r>
              <a:rPr lang="bs-Latn-BA" dirty="0">
                <a:solidFill>
                  <a:schemeClr val="tx1"/>
                </a:solidFill>
              </a:rPr>
              <a:t>Zakon o izvršenju krivičnih sankcija FBiH </a:t>
            </a:r>
            <a:r>
              <a:rPr lang="bs-Latn-BA" sz="2400" dirty="0">
                <a:solidFill>
                  <a:schemeClr val="tx1"/>
                </a:solidFill>
              </a:rPr>
              <a:t>(„Sl. nov. FBiH“, br. </a:t>
            </a:r>
            <a:r>
              <a:rPr lang="bs-Latn-BA" dirty="0">
                <a:solidFill>
                  <a:schemeClr val="tx1"/>
                </a:solidFill>
              </a:rPr>
              <a:t>44/1998, 42/1999 - ispr., 12/2009 i 42/2011); </a:t>
            </a:r>
          </a:p>
          <a:p>
            <a:r>
              <a:rPr lang="bs-Latn-BA" dirty="0">
                <a:solidFill>
                  <a:schemeClr val="tx1"/>
                </a:solidFill>
              </a:rPr>
              <a:t>Zakon o izvršenju krivičnih i prekršajnih sankcija RS, („Sl. nov. RS“,  broj 63/2018</a:t>
            </a:r>
          </a:p>
          <a:p>
            <a:r>
              <a:rPr lang="bs-Latn-BA" dirty="0">
                <a:solidFill>
                  <a:schemeClr val="tx1"/>
                </a:solidFill>
              </a:rPr>
              <a:t>Zakon o izvršenju krivičnih sankcija, pritvora i drugih mjera u  BD BiH, ( „Sl. gl. BD", br. 31/2011)</a:t>
            </a:r>
          </a:p>
        </p:txBody>
      </p:sp>
    </p:spTree>
    <p:extLst>
      <p:ext uri="{BB962C8B-B14F-4D97-AF65-F5344CB8AC3E}">
        <p14:creationId xmlns:p14="http://schemas.microsoft.com/office/powerpoint/2010/main" val="2039316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Propisi koji regulišu mjere sigurnosti</a:t>
            </a:r>
          </a:p>
        </p:txBody>
      </p:sp>
      <p:sp>
        <p:nvSpPr>
          <p:cNvPr id="3" name="Content Placeholder 2"/>
          <p:cNvSpPr>
            <a:spLocks noGrp="1"/>
          </p:cNvSpPr>
          <p:nvPr>
            <p:ph idx="1"/>
          </p:nvPr>
        </p:nvSpPr>
        <p:spPr/>
        <p:txBody>
          <a:bodyPr>
            <a:normAutofit fontScale="92500" lnSpcReduction="10000"/>
          </a:bodyPr>
          <a:lstStyle/>
          <a:p>
            <a:r>
              <a:rPr lang="bs-Latn-BA" dirty="0">
                <a:solidFill>
                  <a:schemeClr val="tx1"/>
                </a:solidFill>
              </a:rPr>
              <a:t>Pravilnik o izvršenju mjera sigurnosti obaveznog psihijatrijskog liječenja i obaveznog liječenja od ovisnosti u Zavodu za izvršenje krivičnih sankcija, pritvora i drugih mjera BiH, („Sl. gl. BiH“, br. 20/12); Donesen </a:t>
            </a:r>
            <a:r>
              <a:rPr lang="hr-HR" dirty="0">
                <a:solidFill>
                  <a:schemeClr val="tx1"/>
                </a:solidFill>
              </a:rPr>
              <a:t>po Sporazumu o smještaju i naknadi troškova za izvršenje mjera sigurnosti izrečenih u krivičnom postupku i u drugom postupku u kojem se izriče mjera liječenja.</a:t>
            </a:r>
            <a:endParaRPr lang="bs-Latn-BA" dirty="0">
              <a:solidFill>
                <a:schemeClr val="tx1"/>
              </a:solidFill>
            </a:endParaRPr>
          </a:p>
          <a:p>
            <a:r>
              <a:rPr lang="hr-HR" dirty="0">
                <a:solidFill>
                  <a:schemeClr val="tx1"/>
                </a:solidFill>
              </a:rPr>
              <a:t>Sporazum o smještaju i naknadi troškova za izvršenje mjera sigurnosti izrečenih u krivičnom postupku i u drugom postupku u kojem se izriče mjera liječenja ( Službeni glasnik BiH, broj 89/09 )</a:t>
            </a:r>
            <a:r>
              <a:rPr lang="bs-Latn-BA" dirty="0">
                <a:solidFill>
                  <a:schemeClr val="tx1"/>
                </a:solidFill>
              </a:rPr>
              <a:t> </a:t>
            </a:r>
          </a:p>
          <a:p>
            <a:pPr>
              <a:buFont typeface="Arial" panose="020B0604020202020204" pitchFamily="34" charset="0"/>
              <a:buChar char="•"/>
            </a:pPr>
            <a:r>
              <a:rPr lang="bs-Latn-BA" dirty="0">
                <a:solidFill>
                  <a:schemeClr val="tx1"/>
                </a:solidFill>
              </a:rPr>
              <a:t>Zakon o krivičnom postupku BiH; ZKP FBiH; ZKP RS; ZKP BDBiH</a:t>
            </a:r>
          </a:p>
          <a:p>
            <a:endParaRPr lang="bs-Latn-BA" dirty="0"/>
          </a:p>
        </p:txBody>
      </p:sp>
    </p:spTree>
    <p:extLst>
      <p:ext uri="{BB962C8B-B14F-4D97-AF65-F5344CB8AC3E}">
        <p14:creationId xmlns:p14="http://schemas.microsoft.com/office/powerpoint/2010/main" val="2031624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21758"/>
            <a:ext cx="9601196" cy="1303867"/>
          </a:xfrm>
        </p:spPr>
        <p:txBody>
          <a:bodyPr/>
          <a:lstStyle/>
          <a:p>
            <a:r>
              <a:rPr lang="bs-Latn-BA" dirty="0"/>
              <a:t>Promjene krivičnog zakonodavstva u BiH</a:t>
            </a:r>
          </a:p>
        </p:txBody>
      </p:sp>
      <p:sp>
        <p:nvSpPr>
          <p:cNvPr id="3" name="Content Placeholder 2"/>
          <p:cNvSpPr>
            <a:spLocks noGrp="1"/>
          </p:cNvSpPr>
          <p:nvPr>
            <p:ph idx="1"/>
          </p:nvPr>
        </p:nvSpPr>
        <p:spPr>
          <a:xfrm>
            <a:off x="838200" y="1712891"/>
            <a:ext cx="10515600" cy="4662152"/>
          </a:xfrm>
        </p:spPr>
        <p:txBody>
          <a:bodyPr>
            <a:normAutofit/>
          </a:bodyPr>
          <a:lstStyle/>
          <a:p>
            <a:r>
              <a:rPr lang="bs-Latn-BA" dirty="0"/>
              <a:t>U starim krivičnim zakonima BiH, koji su naslijeđeni iz vremena bivše Jugoslavije, bila je predviđena posebna krivičnopravna sankcija, </a:t>
            </a:r>
            <a:r>
              <a:rPr lang="bs-Latn-BA" b="1" u="sng" dirty="0"/>
              <a:t>mjera sigurnosti obavezno pshijatrijsko liječenje i čuvanje u zdravstvenoj ustanovi</a:t>
            </a:r>
            <a:r>
              <a:rPr lang="bs-Latn-BA" dirty="0"/>
              <a:t>, koja se</a:t>
            </a:r>
            <a:r>
              <a:rPr lang="bs-Latn-BA" b="1" u="sng" dirty="0"/>
              <a:t> </a:t>
            </a:r>
            <a:r>
              <a:rPr lang="bs-Latn-BA" dirty="0"/>
              <a:t>mogla izreći</a:t>
            </a:r>
            <a:r>
              <a:rPr lang="bs-Latn-BA" b="1" i="1" u="sng" dirty="0"/>
              <a:t> sa kaznom </a:t>
            </a:r>
            <a:r>
              <a:rPr lang="bs-Latn-BA" dirty="0"/>
              <a:t>ali </a:t>
            </a:r>
            <a:r>
              <a:rPr lang="bs-Latn-BA" i="1" u="sng" dirty="0"/>
              <a:t>i </a:t>
            </a:r>
            <a:r>
              <a:rPr lang="bs-Latn-BA" b="1" i="1" u="sng" dirty="0"/>
              <a:t>nezavisno od kazne</a:t>
            </a:r>
            <a:r>
              <a:rPr lang="bs-Latn-BA" dirty="0"/>
              <a:t>.</a:t>
            </a:r>
          </a:p>
          <a:p>
            <a:r>
              <a:rPr lang="bs-Latn-BA" dirty="0"/>
              <a:t> </a:t>
            </a:r>
            <a:r>
              <a:rPr lang="bs-Latn-BA" i="1" u="sng" dirty="0"/>
              <a:t>Takva mjera je bila unaprijed </a:t>
            </a:r>
            <a:r>
              <a:rPr lang="bs-Latn-BA" b="1" i="1" u="sng" dirty="0"/>
              <a:t>neodređenog</a:t>
            </a:r>
            <a:r>
              <a:rPr lang="bs-Latn-BA" i="1" u="sng" dirty="0"/>
              <a:t> trajanja.</a:t>
            </a:r>
          </a:p>
          <a:p>
            <a:r>
              <a:rPr lang="bs-Latn-BA" dirty="0"/>
              <a:t> Primjenjivala se i izricala se prema osobama koje su počinile KD pod dva uslova: </a:t>
            </a:r>
          </a:p>
          <a:p>
            <a:pPr lvl="1"/>
            <a:r>
              <a:rPr lang="bs-Latn-BA" sz="2600" dirty="0"/>
              <a:t>ukoliko je osoba učinila KD </a:t>
            </a:r>
            <a:r>
              <a:rPr lang="bs-Latn-BA" sz="2600" b="1" u="sng" dirty="0"/>
              <a:t>u stanju neuračunljivosti </a:t>
            </a:r>
            <a:r>
              <a:rPr lang="bs-Latn-BA" sz="2600" dirty="0"/>
              <a:t>ili </a:t>
            </a:r>
            <a:r>
              <a:rPr lang="bs-Latn-BA" sz="2600" b="1" u="sng" dirty="0"/>
              <a:t>bitno smanjene uračunljivosti </a:t>
            </a:r>
            <a:r>
              <a:rPr lang="bs-Latn-BA" sz="2600" dirty="0"/>
              <a:t>i</a:t>
            </a:r>
          </a:p>
          <a:p>
            <a:pPr lvl="1"/>
            <a:r>
              <a:rPr lang="bs-Latn-BA" sz="2600" dirty="0"/>
              <a:t> ukoliko </a:t>
            </a:r>
            <a:r>
              <a:rPr lang="bs-Latn-BA" sz="2600" u="sng" dirty="0"/>
              <a:t>bi se utvrdilo da bi njihovim boravkom na slobodi </a:t>
            </a:r>
            <a:r>
              <a:rPr lang="bs-Latn-BA" sz="2600" i="1" dirty="0"/>
              <a:t>postojala emitentna opasnost </a:t>
            </a:r>
            <a:r>
              <a:rPr lang="bs-Latn-BA" sz="2600" dirty="0"/>
              <a:t>po sigurnost ostalih i imovine.</a:t>
            </a:r>
          </a:p>
          <a:p>
            <a:endParaRPr lang="bs-Latn-BA" dirty="0"/>
          </a:p>
        </p:txBody>
      </p:sp>
    </p:spTree>
    <p:extLst>
      <p:ext uri="{BB962C8B-B14F-4D97-AF65-F5344CB8AC3E}">
        <p14:creationId xmlns:p14="http://schemas.microsoft.com/office/powerpoint/2010/main" val="4016928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20462"/>
            <a:ext cx="10515600" cy="5056501"/>
          </a:xfrm>
        </p:spPr>
        <p:txBody>
          <a:bodyPr>
            <a:normAutofit/>
          </a:bodyPr>
          <a:lstStyle/>
          <a:p>
            <a:r>
              <a:rPr lang="bs-Latn-BA" dirty="0"/>
              <a:t>Ukinutu i staru mjeru je izricao nadležni krivični sud i </a:t>
            </a:r>
            <a:r>
              <a:rPr lang="bs-Latn-BA" i="1" u="sng" dirty="0"/>
              <a:t>mogla se primjenjivati dokle god postoji opasnost</a:t>
            </a:r>
            <a:r>
              <a:rPr lang="bs-Latn-BA" dirty="0"/>
              <a:t> da bi počinioc mogao uticati na sigurnost ostalih ljudi i imovine na slobodi. </a:t>
            </a:r>
          </a:p>
          <a:p>
            <a:r>
              <a:rPr lang="bs-Latn-BA" dirty="0"/>
              <a:t>Nadležni sud je odlučivao i o okončanju te mjere nakon što bi dobio izvještaj nadležne ustanove za čuvanje i liječenje takvih </a:t>
            </a:r>
            <a:r>
              <a:rPr lang="bs-Latn-BA" b="1" dirty="0"/>
              <a:t>osoba bez obzira na kaznu</a:t>
            </a:r>
            <a:r>
              <a:rPr lang="bs-Latn-BA" dirty="0"/>
              <a:t> da takva osoba više ne predstavlja opasnost za ljude i imovinu.</a:t>
            </a:r>
          </a:p>
          <a:p>
            <a:r>
              <a:rPr lang="bs-Latn-BA" dirty="0"/>
              <a:t>Ova mjera sigurnosti izvršavala se u forenzičko psihijatrijskim odjelima zatvora. Npr. Forenzičko psihijatrijski odjel zatvora u Zenici.</a:t>
            </a:r>
            <a:r>
              <a:rPr lang="bs-Latn-BA" dirty="0">
                <a:effectLst/>
              </a:rPr>
              <a:t> </a:t>
            </a:r>
            <a:endParaRPr lang="bs-Latn-BA" dirty="0"/>
          </a:p>
          <a:p>
            <a:r>
              <a:rPr lang="bs-Latn-BA" dirty="0"/>
              <a:t>Izmjena krivičnog zakonodavstva nastupila je 2003.g.</a:t>
            </a:r>
          </a:p>
        </p:txBody>
      </p:sp>
    </p:spTree>
    <p:extLst>
      <p:ext uri="{BB962C8B-B14F-4D97-AF65-F5344CB8AC3E}">
        <p14:creationId xmlns:p14="http://schemas.microsoft.com/office/powerpoint/2010/main" val="2110431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850006"/>
            <a:ext cx="9601196" cy="5025862"/>
          </a:xfrm>
        </p:spPr>
        <p:txBody>
          <a:bodyPr/>
          <a:lstStyle/>
          <a:p>
            <a:r>
              <a:rPr lang="bs-Latn-BA" dirty="0"/>
              <a:t>Izmjene krivičnog zakonodavstva su išle u pravcu da pored zaštitne funkcije postoji i preventivna. To se vidi iz ukidanja mjere sigurnosti obaveznog psihijatrijskog liječenje i čuvanja u zdravstvenoj instituciji. „Čuvanje u zdravstvenoj instituciji“ ne postoji u novom krivičnom zakonodavstvu!</a:t>
            </a:r>
          </a:p>
          <a:p>
            <a:r>
              <a:rPr lang="bs-Latn-BA" dirty="0"/>
              <a:t>Također, ukoliko bi se osobi izrekla npr. kazna zatvora i nova mjera sigurnosti obavezno psihijatrijsko liječenje, ta nova mjera trajala bi koliko i kazna zatvora, i NE BI SE MOGLO NASTAVITI PSHIJATRIJSKO HOSPITALIZIRANJE samo zato što osoba nije izliječena. Nova mjera sigurnosti traje koliko i glavna krivična sankcija iako osoba nije izliječena.</a:t>
            </a:r>
          </a:p>
          <a:p>
            <a:endParaRPr lang="bs-Latn-BA" dirty="0"/>
          </a:p>
          <a:p>
            <a:endParaRPr lang="bs-Latn-BA" dirty="0"/>
          </a:p>
          <a:p>
            <a:endParaRPr lang="bs-Latn-BA" dirty="0"/>
          </a:p>
        </p:txBody>
      </p:sp>
    </p:spTree>
    <p:extLst>
      <p:ext uri="{BB962C8B-B14F-4D97-AF65-F5344CB8AC3E}">
        <p14:creationId xmlns:p14="http://schemas.microsoft.com/office/powerpoint/2010/main" val="4147958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1043189"/>
            <a:ext cx="9601196" cy="4832679"/>
          </a:xfrm>
        </p:spPr>
        <p:txBody>
          <a:bodyPr/>
          <a:lstStyle/>
          <a:p>
            <a:r>
              <a:rPr lang="bs-Latn-BA" dirty="0"/>
              <a:t>Uvođenjem novog krivičnog zakonodavstva i nove mjere sigurnosti </a:t>
            </a:r>
            <a:r>
              <a:rPr lang="bs-Latn-BA" i="1" dirty="0"/>
              <a:t>obavezno psihijatrijsko liječenje, </a:t>
            </a:r>
            <a:r>
              <a:rPr lang="bs-Latn-BA" dirty="0"/>
              <a:t>dolazi do podnošenja apelacija, nekoliko apelanata kao što ćete vidjeti u narednim presudama.</a:t>
            </a:r>
          </a:p>
          <a:p>
            <a:endParaRPr lang="bs-Latn-BA" dirty="0"/>
          </a:p>
          <a:p>
            <a:r>
              <a:rPr lang="bs-Latn-BA" dirty="0"/>
              <a:t>Svi apelanti su se žalili pored ostalog i na </a:t>
            </a:r>
            <a:r>
              <a:rPr lang="bs-Latn-BA" b="1" dirty="0"/>
              <a:t>kršenje čl.5 st.1 tač.(e) Evropske konvencija za ljudska prava</a:t>
            </a:r>
            <a:r>
              <a:rPr lang="bs-Latn-BA" dirty="0"/>
              <a:t>: „1. Svako ima pravo na slobodu i sigurnost ličnosti. Niko ne smije biti lišen slobode izuzev u niže navedenim slučajevima i u skladu sa zakonom propisanim postupkom:  </a:t>
            </a:r>
          </a:p>
          <a:p>
            <a:pPr marL="0" indent="0">
              <a:buNone/>
            </a:pPr>
            <a:r>
              <a:rPr lang="bs-Latn-BA" dirty="0"/>
              <a:t>  ...    (e) zakonitog lišenja slobode ... lica s mentalnim poremećajem ...“ , što je rezultiralo presudama koje su navedene na sljedećem slajdu.</a:t>
            </a:r>
          </a:p>
        </p:txBody>
      </p:sp>
    </p:spTree>
    <p:extLst>
      <p:ext uri="{BB962C8B-B14F-4D97-AF65-F5344CB8AC3E}">
        <p14:creationId xmlns:p14="http://schemas.microsoft.com/office/powerpoint/2010/main" val="1120020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Presude ESLJP</a:t>
            </a:r>
          </a:p>
        </p:txBody>
      </p:sp>
      <p:sp>
        <p:nvSpPr>
          <p:cNvPr id="3" name="Content Placeholder 2"/>
          <p:cNvSpPr>
            <a:spLocks noGrp="1"/>
          </p:cNvSpPr>
          <p:nvPr>
            <p:ph idx="1"/>
          </p:nvPr>
        </p:nvSpPr>
        <p:spPr/>
        <p:txBody>
          <a:bodyPr/>
          <a:lstStyle/>
          <a:p>
            <a:r>
              <a:rPr lang="bs-Latn-BA" dirty="0"/>
              <a:t>Predmet Tokić i dr protiv BiH </a:t>
            </a:r>
            <a:r>
              <a:rPr lang="bs-Latn-BA" sz="2400" dirty="0"/>
              <a:t>8.jula 2008 </a:t>
            </a:r>
            <a:r>
              <a:rPr lang="nn-NO" sz="2000" dirty="0"/>
              <a:t>(Zahtjevi br. 12455/04, 14140/05, 12906/06 i 26028/06)</a:t>
            </a:r>
            <a:endParaRPr lang="bs-Latn-BA" sz="2000" dirty="0"/>
          </a:p>
          <a:p>
            <a:r>
              <a:rPr lang="bs-Latn-BA" dirty="0"/>
              <a:t>Predmet Halilović protiv BiH 24. novembar 2009</a:t>
            </a:r>
            <a:r>
              <a:rPr lang="bs-Latn-BA" dirty="0">
                <a:solidFill>
                  <a:srgbClr val="FF0000"/>
                </a:solidFill>
              </a:rPr>
              <a:t> </a:t>
            </a:r>
            <a:r>
              <a:rPr lang="bs-Latn-BA" sz="2000" dirty="0">
                <a:solidFill>
                  <a:schemeClr val="tx1"/>
                </a:solidFill>
              </a:rPr>
              <a:t>(Aplikacija br. 23968/05)</a:t>
            </a:r>
          </a:p>
          <a:p>
            <a:r>
              <a:rPr lang="bs-Latn-BA" dirty="0"/>
              <a:t>Predmet Hadžić i Suljić protiv BiH 7. juni 2011. godine </a:t>
            </a:r>
            <a:r>
              <a:rPr lang="pl-PL" sz="2000" dirty="0"/>
              <a:t>(Aplikacije br. 39446/06 i 33849/08)</a:t>
            </a:r>
            <a:endParaRPr lang="bs-Latn-BA" sz="2000" dirty="0"/>
          </a:p>
          <a:p>
            <a:endParaRPr lang="bs-Latn-BA" dirty="0"/>
          </a:p>
          <a:p>
            <a:endParaRPr lang="bs-Latn-BA" dirty="0"/>
          </a:p>
        </p:txBody>
      </p:sp>
    </p:spTree>
    <p:extLst>
      <p:ext uri="{BB962C8B-B14F-4D97-AF65-F5344CB8AC3E}">
        <p14:creationId xmlns:p14="http://schemas.microsoft.com/office/powerpoint/2010/main" val="1839931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9853"/>
            <a:ext cx="10515600" cy="5417109"/>
          </a:xfrm>
        </p:spPr>
        <p:txBody>
          <a:bodyPr>
            <a:normAutofit lnSpcReduction="10000"/>
          </a:bodyPr>
          <a:lstStyle/>
          <a:p>
            <a:pPr marL="0" indent="0">
              <a:buNone/>
            </a:pPr>
            <a:r>
              <a:rPr lang="bs-Latn-BA" dirty="0"/>
              <a:t>Predmet Tokić i dr protiv BiH i predmet Halilović protiv BiH</a:t>
            </a:r>
          </a:p>
          <a:p>
            <a:pPr marL="0" indent="0">
              <a:buNone/>
            </a:pPr>
            <a:endParaRPr lang="bs-Latn-BA" dirty="0"/>
          </a:p>
          <a:p>
            <a:r>
              <a:rPr lang="bs-Latn-BA" dirty="0"/>
              <a:t>Aplikanti su </a:t>
            </a:r>
            <a:r>
              <a:rPr lang="bs-Latn-BA" b="1" dirty="0"/>
              <a:t>oslobođeni od krivične odgovornosti</a:t>
            </a:r>
            <a:r>
              <a:rPr lang="bs-Latn-BA" dirty="0"/>
              <a:t> </a:t>
            </a:r>
            <a:r>
              <a:rPr lang="bs-Latn-BA" b="1" u="sng" dirty="0"/>
              <a:t>zbog neuračunjivosti</a:t>
            </a:r>
            <a:r>
              <a:rPr lang="bs-Latn-BA" dirty="0"/>
              <a:t>, </a:t>
            </a:r>
            <a:r>
              <a:rPr lang="bs-Latn-BA" b="1" dirty="0"/>
              <a:t>potom nezakonito zadržani u Forenzičko-psihijatrijskom odjelu zatvora.</a:t>
            </a:r>
          </a:p>
          <a:p>
            <a:pPr marL="0" indent="0">
              <a:buNone/>
            </a:pPr>
            <a:endParaRPr lang="bs-Latn-BA" b="1" dirty="0"/>
          </a:p>
          <a:p>
            <a:r>
              <a:rPr lang="bs-Latn-BA" dirty="0"/>
              <a:t>Slučajevi Tokića i Halilovića su skoro identični. S obzirom da </a:t>
            </a:r>
            <a:r>
              <a:rPr lang="bs-Latn-BA" i="1" u="sng" dirty="0"/>
              <a:t>je došlo do promjene zakonodavstva</a:t>
            </a:r>
            <a:r>
              <a:rPr lang="bs-Latn-BA" dirty="0"/>
              <a:t>, iz kojeg razloga oni obzirom da su </a:t>
            </a:r>
            <a:r>
              <a:rPr lang="bs-Latn-BA" b="1" dirty="0"/>
              <a:t>oslobođeni krivice zbog neuračunljivosti</a:t>
            </a:r>
            <a:r>
              <a:rPr lang="bs-Latn-BA" dirty="0"/>
              <a:t> nakon stupanja na snagu Krivičnog zakona FBiH iz 2003. godine, </a:t>
            </a:r>
            <a:r>
              <a:rPr lang="bs-Latn-BA" u="sng" dirty="0"/>
              <a:t>idalje su zadržani, unatoč mnogim žalbama, u forenzičko-psihijatrijskom odjelu zeničkog zatvora. Riječ je o nezakonitom lišavanju slobode po osnovu krivične sankcije koja </a:t>
            </a:r>
            <a:r>
              <a:rPr lang="bs-Latn-BA" b="1" u="sng" dirty="0"/>
              <a:t>de facto ne postoji</a:t>
            </a:r>
            <a:r>
              <a:rPr lang="bs-Latn-BA" u="sng" dirty="0"/>
              <a:t>.</a:t>
            </a:r>
            <a:r>
              <a:rPr lang="bs-Latn-BA" u="sng" dirty="0">
                <a:solidFill>
                  <a:srgbClr val="7030A0"/>
                </a:solidFill>
              </a:rPr>
              <a:t> </a:t>
            </a:r>
          </a:p>
          <a:p>
            <a:r>
              <a:rPr lang="bs-Latn-BA" u="sng" dirty="0"/>
              <a:t>To je zaključio i ESLJP u svojim presudama i utvrdio povredu člana 5. stav 1. EKLJP. </a:t>
            </a:r>
          </a:p>
          <a:p>
            <a:endParaRPr lang="bs-Latn-BA" u="sng" dirty="0"/>
          </a:p>
          <a:p>
            <a:endParaRPr lang="bs-Latn-BA" dirty="0"/>
          </a:p>
        </p:txBody>
      </p:sp>
    </p:spTree>
    <p:extLst>
      <p:ext uri="{BB962C8B-B14F-4D97-AF65-F5344CB8AC3E}">
        <p14:creationId xmlns:p14="http://schemas.microsoft.com/office/powerpoint/2010/main" val="757354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95459"/>
            <a:ext cx="10515600" cy="5640947"/>
          </a:xfrm>
        </p:spPr>
        <p:txBody>
          <a:bodyPr>
            <a:normAutofit/>
          </a:bodyPr>
          <a:lstStyle/>
          <a:p>
            <a:pPr marL="0" indent="0">
              <a:buNone/>
            </a:pPr>
            <a:r>
              <a:rPr lang="bs-Latn-BA" dirty="0"/>
              <a:t>Predmet Hadžić i Suljić protiv BiH</a:t>
            </a:r>
          </a:p>
          <a:p>
            <a:pPr marL="0" indent="0">
              <a:buNone/>
            </a:pPr>
            <a:endParaRPr lang="bs-Latn-BA" dirty="0"/>
          </a:p>
          <a:p>
            <a:r>
              <a:rPr lang="bs-Latn-BA" dirty="0"/>
              <a:t>U slučaju g. Hadžića i g.Suljića </a:t>
            </a:r>
            <a:r>
              <a:rPr lang="bs-Latn-BA" b="1" dirty="0"/>
              <a:t>zakonito</a:t>
            </a:r>
            <a:r>
              <a:rPr lang="bs-Latn-BA" dirty="0"/>
              <a:t> je izrečena mjera sigurnosti psihijatrijskog liječenja uz kaznu zatvora jer je </a:t>
            </a:r>
            <a:r>
              <a:rPr lang="bs-Latn-BA" b="1" dirty="0"/>
              <a:t>utvrđena njihova krivica za počinjenje KD</a:t>
            </a:r>
            <a:r>
              <a:rPr lang="bs-Latn-BA" dirty="0"/>
              <a:t>, problem je bilo pitanje da li je Forenzičko psihijatrijski odjel zeničkog zatvora </a:t>
            </a:r>
            <a:r>
              <a:rPr lang="bs-Latn-BA" i="1" u="sng" dirty="0"/>
              <a:t>adekvatna ustanova </a:t>
            </a:r>
            <a:r>
              <a:rPr lang="bs-Latn-BA" dirty="0"/>
              <a:t>za njihovu hospitalizaciju.</a:t>
            </a:r>
          </a:p>
          <a:p>
            <a:r>
              <a:rPr lang="bs-Latn-BA" dirty="0"/>
              <a:t>Osobe </a:t>
            </a:r>
            <a:r>
              <a:rPr lang="bs-Latn-BA" b="1" dirty="0"/>
              <a:t>proglašene krivim</a:t>
            </a:r>
            <a:r>
              <a:rPr lang="bs-Latn-BA" dirty="0"/>
              <a:t>, a </a:t>
            </a:r>
            <a:r>
              <a:rPr lang="bs-Latn-BA" i="1" u="sng" dirty="0"/>
              <a:t>KD učinile u stanju bitno smanjene uračunjovosti ili smanjene uračunjivosti, kojima su izrečene npr. Kazna zatvora + mjera sigurnosti obavezno psihijatrijsko liječenje</a:t>
            </a:r>
            <a:r>
              <a:rPr lang="bs-Latn-BA" dirty="0"/>
              <a:t>, </a:t>
            </a:r>
            <a:r>
              <a:rPr lang="bs-Latn-BA" b="1" dirty="0"/>
              <a:t>te mjere samo traju dok traje i izvršenje kazne </a:t>
            </a:r>
            <a:r>
              <a:rPr lang="bs-Latn-BA" b="1" dirty="0">
                <a:solidFill>
                  <a:schemeClr val="tx1"/>
                </a:solidFill>
              </a:rPr>
              <a:t>zatvora </a:t>
            </a:r>
            <a:r>
              <a:rPr lang="bs-Latn-BA" dirty="0">
                <a:solidFill>
                  <a:schemeClr val="tx1"/>
                </a:solidFill>
              </a:rPr>
              <a:t>poslije</a:t>
            </a:r>
            <a:r>
              <a:rPr lang="bs-Latn-BA" dirty="0">
                <a:solidFill>
                  <a:srgbClr val="7030A0"/>
                </a:solidFill>
              </a:rPr>
              <a:t> </a:t>
            </a:r>
            <a:r>
              <a:rPr lang="bs-Latn-BA" dirty="0"/>
              <a:t>nema daljnjeg liječenja, oni su slobodni iako nisu izliječeni.</a:t>
            </a:r>
          </a:p>
          <a:p>
            <a:pPr marL="0" indent="0">
              <a:buNone/>
            </a:pPr>
            <a:endParaRPr lang="bs-Latn-BA" dirty="0"/>
          </a:p>
        </p:txBody>
      </p:sp>
    </p:spTree>
    <p:extLst>
      <p:ext uri="{BB962C8B-B14F-4D97-AF65-F5344CB8AC3E}">
        <p14:creationId xmlns:p14="http://schemas.microsoft.com/office/powerpoint/2010/main" val="1211057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601969"/>
          </a:xfrm>
        </p:spPr>
        <p:txBody>
          <a:bodyPr>
            <a:normAutofit fontScale="90000"/>
          </a:bodyPr>
          <a:lstStyle/>
          <a:p>
            <a:r>
              <a:rPr lang="bs-Latn-BA" dirty="0"/>
              <a:t>Predmet Hadžić i Suljić protiv BiH</a:t>
            </a:r>
          </a:p>
        </p:txBody>
      </p:sp>
      <p:sp>
        <p:nvSpPr>
          <p:cNvPr id="3" name="Content Placeholder 2"/>
          <p:cNvSpPr>
            <a:spLocks noGrp="1"/>
          </p:cNvSpPr>
          <p:nvPr>
            <p:ph idx="1"/>
          </p:nvPr>
        </p:nvSpPr>
        <p:spPr>
          <a:xfrm>
            <a:off x="1295401" y="1687133"/>
            <a:ext cx="9601196" cy="4188736"/>
          </a:xfrm>
        </p:spPr>
        <p:txBody>
          <a:bodyPr>
            <a:normAutofit/>
          </a:bodyPr>
          <a:lstStyle/>
          <a:p>
            <a:r>
              <a:rPr lang="bs-Latn-BA" dirty="0"/>
              <a:t> Aplikanti su se žalili da je njihovo lišavanje slobode nezakonito zato što Forenzičko-psihijatrijski odjel ne predstavlja adekvatnu instituciju za čuvanje pacijenata sa duševnim smetnjama. Aplikanti su se pozvali na član 5. stav 1 (e) Konvencije, koji u relevantnom dijelu glasi: </a:t>
            </a:r>
          </a:p>
          <a:p>
            <a:pPr marL="0" indent="0">
              <a:buNone/>
            </a:pPr>
            <a:r>
              <a:rPr lang="bs-Latn-BA" dirty="0"/>
              <a:t> „1. Svako ima pravo na slobodu i sigurnost ličnosti. Niko ne smije biti lišen slobode izuzev u niže navedenim slučajevima i u skladu sa zakonom propisanim postupkom:  </a:t>
            </a:r>
          </a:p>
          <a:p>
            <a:pPr marL="0" indent="0">
              <a:buNone/>
            </a:pPr>
            <a:r>
              <a:rPr lang="bs-Latn-BA" dirty="0"/>
              <a:t>  ...    (e) zakonitog lišenja slobode ... lica s mentalnim poremećajem ...“ </a:t>
            </a:r>
          </a:p>
        </p:txBody>
      </p:sp>
    </p:spTree>
    <p:extLst>
      <p:ext uri="{BB962C8B-B14F-4D97-AF65-F5344CB8AC3E}">
        <p14:creationId xmlns:p14="http://schemas.microsoft.com/office/powerpoint/2010/main" val="2453088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1295400" y="720725"/>
            <a:ext cx="9601200" cy="5154613"/>
          </a:xfrm>
        </p:spPr>
        <p:txBody>
          <a:bodyPr>
            <a:normAutofit fontScale="85000" lnSpcReduction="20000"/>
          </a:bodyPr>
          <a:lstStyle/>
          <a:p>
            <a:r>
              <a:rPr lang="bs-Latn-BA" dirty="0"/>
              <a:t>U predmetnom slučaju, Ustavni sud je izričito priznao navodno kršenje Konvencije u odnosu na oba aplikanta, obzirom da je CPT vršio posjete Bosni i Hercegovini, nadalje Forenzičko-psihijatrijskom odjelu zeničkog zatvora, da bi ispitali da ta institucija predstavlja adekvatnu zdravstvenu instituciju. </a:t>
            </a:r>
          </a:p>
          <a:p>
            <a:endParaRPr lang="bs-Latn-BA" dirty="0"/>
          </a:p>
          <a:p>
            <a:endParaRPr lang="bs-Latn-BA" dirty="0"/>
          </a:p>
          <a:p>
            <a:r>
              <a:rPr lang="bs-Latn-BA" dirty="0"/>
              <a:t>CPT - Evropska komisija za prevenciju mučenja i nehumanog ili ponižavajućeg postupanja ili kažnjavanja</a:t>
            </a:r>
          </a:p>
          <a:p>
            <a:r>
              <a:rPr lang="bs-Latn-BA" dirty="0"/>
              <a:t>CPT je osnovan u skladu sa „Evropskom konvencijom za sprečavanje mučenja i nečovečnog ili ponižavajućeg postupanja ili kažnjavanja“ Saveta Evrope, koja je stupila na snagu 1989. godine.</a:t>
            </a:r>
          </a:p>
          <a:p>
            <a:r>
              <a:rPr lang="bs-Latn-BA" dirty="0"/>
              <a:t>Ona se nadovezuje na član 3. Evropske konvencije o ljudskim pravima, koji  propisuje da „Niko ne sme biti podvrgnut mučenju ili nečovečnom ili ponižavajućem postupanju ili kažnjavanju“.</a:t>
            </a:r>
          </a:p>
          <a:p>
            <a:r>
              <a:rPr lang="bs-Latn-BA" dirty="0"/>
              <a:t>CPT nije istražni organ već obezbeđuje vansudski preventivni mehanizam za zaštitu lica lišenih slobode od mučenja i drugih oblika zlostavljanja.  On time dopunjuje sudsku delatnost Evropskog suda za ljudska prava.</a:t>
            </a:r>
          </a:p>
          <a:p>
            <a:endParaRPr lang="bs-Latn-BA" dirty="0"/>
          </a:p>
        </p:txBody>
      </p:sp>
    </p:spTree>
    <p:extLst>
      <p:ext uri="{BB962C8B-B14F-4D97-AF65-F5344CB8AC3E}">
        <p14:creationId xmlns:p14="http://schemas.microsoft.com/office/powerpoint/2010/main" val="1405440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631065"/>
            <a:ext cx="9601196" cy="5244803"/>
          </a:xfrm>
        </p:spPr>
        <p:txBody>
          <a:bodyPr>
            <a:normAutofit lnSpcReduction="10000"/>
          </a:bodyPr>
          <a:lstStyle/>
          <a:p>
            <a:endParaRPr lang="bs-Latn-BA" dirty="0"/>
          </a:p>
          <a:p>
            <a:r>
              <a:rPr lang="bs-Latn-BA" dirty="0"/>
              <a:t>Posjete obavljaju delegacije, koje se obično sastoje od nekoliko članova CPT-a, u pratnji osoblja Sekretarijata Komiteta i, po potrebi, dodatnih stručnjaka i prevodilaca. </a:t>
            </a:r>
          </a:p>
          <a:p>
            <a:pPr marL="0" indent="0">
              <a:buNone/>
            </a:pPr>
            <a:endParaRPr lang="bs-Latn-BA" dirty="0"/>
          </a:p>
          <a:p>
            <a:r>
              <a:rPr lang="bs-Latn-BA" dirty="0"/>
              <a:t>Delegacije CPT-a obavljaju posjete periodično (obično jednom svake četiri godine), a po potrebi se obavljaju i dodatne „ad hoc“ posjete.  </a:t>
            </a:r>
          </a:p>
          <a:p>
            <a:r>
              <a:rPr lang="bs-Latn-BA" dirty="0"/>
              <a:t>Komitet mora da obavijesti dotičnu državu da namjerava da obavi posjetu.  Nakon obavještenja, delegacija CPT-a može u bilo kom trenutku da ode na bilo koje mjesto gde se mogu nalaziti lica lišena slobode.</a:t>
            </a:r>
          </a:p>
          <a:p>
            <a:r>
              <a:rPr lang="bs-Latn-BA" dirty="0"/>
              <a:t>Članovi CPT-a su nezavisni i nepristrasni stručnjaci raznih profila, uključujući pravnike, ljekare i stručnjake za zatvore i policiju</a:t>
            </a:r>
          </a:p>
          <a:p>
            <a:endParaRPr lang="hr-HR"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734096"/>
            <a:ext cx="9601196" cy="5141772"/>
          </a:xfrm>
        </p:spPr>
        <p:txBody>
          <a:bodyPr/>
          <a:lstStyle/>
          <a:p>
            <a:endParaRPr lang="bs-Latn-BA" dirty="0"/>
          </a:p>
          <a:p>
            <a:r>
              <a:rPr lang="bs-Latn-BA" dirty="0"/>
              <a:t>CPT je osnovan u skladu sa „Evropskom konvencijom za sprečavanje mučenja i nečovečnog ili ponižavajućeg postupanja ili kažnjavanja“ Savjeta Evrope, koja je stupila na snagu 1989. godine.</a:t>
            </a:r>
          </a:p>
          <a:p>
            <a:r>
              <a:rPr lang="bs-Latn-BA" dirty="0"/>
              <a:t> Evropska konvencija za sprečavanje mučenja i nehumanog ili ponižavajućeg postupanja ili kažnjavanja predviđa izvansudski preventivni mehanizam za zaštitu pojedinaca koji su lišeni slobode.</a:t>
            </a:r>
          </a:p>
          <a:p>
            <a:r>
              <a:rPr lang="bs-Latn-BA" dirty="0"/>
              <a:t>Taj mehanizam je zasnovan na sistemu posjeta Evropske komisije za prevenciju mučenja i nehumanog ili ponižavajućeg postupanja ili kažnjavanja (CPT).</a:t>
            </a:r>
          </a:p>
          <a:p>
            <a:endParaRPr lang="bs-Latn-BA" dirty="0"/>
          </a:p>
        </p:txBody>
      </p:sp>
    </p:spTree>
    <p:extLst>
      <p:ext uri="{BB962C8B-B14F-4D97-AF65-F5344CB8AC3E}">
        <p14:creationId xmlns:p14="http://schemas.microsoft.com/office/powerpoint/2010/main" val="835650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3944"/>
            <a:ext cx="10515600" cy="840682"/>
          </a:xfrm>
        </p:spPr>
        <p:txBody>
          <a:bodyPr/>
          <a:lstStyle/>
          <a:p>
            <a:r>
              <a:rPr lang="bs-Latn-BA" dirty="0"/>
              <a:t>Relevantno međunarodno pravo i praksa</a:t>
            </a:r>
          </a:p>
        </p:txBody>
      </p:sp>
      <p:sp>
        <p:nvSpPr>
          <p:cNvPr id="3" name="Content Placeholder 2"/>
          <p:cNvSpPr>
            <a:spLocks noGrp="1"/>
          </p:cNvSpPr>
          <p:nvPr>
            <p:ph idx="1"/>
          </p:nvPr>
        </p:nvSpPr>
        <p:spPr>
          <a:xfrm>
            <a:off x="838200" y="1596979"/>
            <a:ext cx="10515600" cy="4575555"/>
          </a:xfrm>
        </p:spPr>
        <p:txBody>
          <a:bodyPr>
            <a:normAutofit fontScale="92500" lnSpcReduction="10000"/>
          </a:bodyPr>
          <a:lstStyle/>
          <a:p>
            <a:endParaRPr lang="bs-Latn-BA" dirty="0"/>
          </a:p>
          <a:p>
            <a:pPr algn="just"/>
            <a:r>
              <a:rPr lang="bs-Latn-BA" dirty="0"/>
              <a:t>Upravo u presudi u predmetu Hadžića i Suljića protiv BiH, ESLJP se referiše na nalaze CPT –a i konstatuje da je Forenzičko-psihijatrijski odjel zatvora u Zenici </a:t>
            </a:r>
            <a:r>
              <a:rPr lang="bs-Latn-BA" i="1" dirty="0"/>
              <a:t>otvoren kao privremeni smještaj za pacijente sudske psihijatrije 1996</a:t>
            </a:r>
            <a:r>
              <a:rPr lang="bs-Latn-BA" dirty="0"/>
              <a:t>. godine.</a:t>
            </a:r>
          </a:p>
          <a:p>
            <a:pPr algn="just"/>
            <a:r>
              <a:rPr lang="bs-Latn-BA" dirty="0"/>
              <a:t>u vrijeme posjete CPT-a ovoj ustanovi, u njoj je bilo smješteno 69 pacijenata, bilo je previše nedostataka - prenatrpane spavaonice i opšti nedostatak prostora, nedostatak medicinskih sestara, nedostatak adekvatnog tretmana za pacijente, veoma loši higijenski uslovi i loše grijanje - da bi se smatrao adekvatnim objektom.</a:t>
            </a:r>
          </a:p>
          <a:p>
            <a:pPr algn="just"/>
            <a:r>
              <a:rPr lang="bs-Latn-BA" dirty="0"/>
              <a:t>U odgovoru na ovaj izvještaj, Ministarstvo pravde i Ministarstvo zdravlja Federacije su odlučili da sprovedu sljedeće hitne mjere dok se ne nađe novo mjesto gdje će se smjestiti Odjeljenje forenzike: poboljšanje higijenskih uslova, smanjenje broja kreveta u spavaonicama, donošenje posebnog kućnog reda u odjeljenju, uvođenje knjige za evidentiranje slučajeva korištenja sile/ograničavanja; obučavanje osoblja za „samoodbranu“. </a:t>
            </a:r>
          </a:p>
          <a:p>
            <a:endParaRPr lang="bs-Latn-BA" dirty="0"/>
          </a:p>
        </p:txBody>
      </p:sp>
    </p:spTree>
    <p:extLst>
      <p:ext uri="{BB962C8B-B14F-4D97-AF65-F5344CB8AC3E}">
        <p14:creationId xmlns:p14="http://schemas.microsoft.com/office/powerpoint/2010/main" val="3784881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C8BF6-F6E1-43E7-8126-E6C2941ADEFA}"/>
              </a:ext>
            </a:extLst>
          </p:cNvPr>
          <p:cNvSpPr>
            <a:spLocks noGrp="1"/>
          </p:cNvSpPr>
          <p:nvPr>
            <p:ph type="title"/>
          </p:nvPr>
        </p:nvSpPr>
        <p:spPr>
          <a:xfrm>
            <a:off x="1295402" y="982133"/>
            <a:ext cx="9601196" cy="1112482"/>
          </a:xfrm>
        </p:spPr>
        <p:txBody>
          <a:bodyPr>
            <a:normAutofit/>
          </a:bodyPr>
          <a:lstStyle/>
          <a:p>
            <a:r>
              <a:rPr lang="bs-Latn-BA" sz="3200" dirty="0"/>
              <a:t>Ključni nalazi CPT-a navedeni u presudi Hadžić i Suljić</a:t>
            </a:r>
          </a:p>
        </p:txBody>
      </p:sp>
      <p:sp>
        <p:nvSpPr>
          <p:cNvPr id="3" name="Content Placeholder 2">
            <a:extLst>
              <a:ext uri="{FF2B5EF4-FFF2-40B4-BE49-F238E27FC236}">
                <a16:creationId xmlns:a16="http://schemas.microsoft.com/office/drawing/2014/main" id="{2489F5CF-A966-41BB-B376-58705563094B}"/>
              </a:ext>
            </a:extLst>
          </p:cNvPr>
          <p:cNvSpPr>
            <a:spLocks noGrp="1"/>
          </p:cNvSpPr>
          <p:nvPr>
            <p:ph idx="1"/>
          </p:nvPr>
        </p:nvSpPr>
        <p:spPr>
          <a:xfrm>
            <a:off x="1295401" y="2445488"/>
            <a:ext cx="9601196" cy="3430380"/>
          </a:xfrm>
        </p:spPr>
        <p:txBody>
          <a:bodyPr>
            <a:normAutofit fontScale="77500" lnSpcReduction="20000"/>
          </a:bodyPr>
          <a:lstStyle/>
          <a:p>
            <a:pPr algn="just"/>
            <a:r>
              <a:rPr lang="bs-Latn-BA" dirty="0"/>
              <a:t>„85. Po riječima direktora zatvora, koji je sam ljekar i psihijatar, Forenzičko-psihijatrijski odjel predstavlja „veliki problem koji je neriješen od 1996“. On je objasnio da „ovo privremeno odjeljenje ima gore uslove od uslova za obične zatvorenike u ostalim dijelovima ustanove“, što je on opisao kao „apsurdno“. On je naveo da, „u principu, Forenzičko-psihijatrijski odjel ne treba da bude smješten u sklopu zatvora visokog stepena bezbjednosti“.</a:t>
            </a:r>
          </a:p>
          <a:p>
            <a:pPr algn="just"/>
            <a:r>
              <a:rPr lang="bs-Latn-BA" dirty="0"/>
              <a:t>96. Delegacija je informisana da je u sklopu psihijatrijskog i zatvorskog sistema, kao i na političkom nivou, jednoglasno postignuta saglasnost da su „ovoj grupi pacijenata potrebni bolnički uslovi liječenja i da su tretman i uslovi u Forenzičko-psihijatrijskom odjelu zatvora u Zenici neprihvatljivi“. Delegacija je dalje obavještena da je Ministarstvo pravde Federacije dodijelilo 3.000.000 KM u 2002. godini za izmještanje Forenzičko-psihijatrijskog odjela i obezbjeđivanje odgovarajućih prostorija. Ipak, odluka još uvijek nije sprovedena, jer nijedna opština u Federaciji nije spremna da prihvati takvu ustanovu na svojoj teritoriji. U vrijeme posjete, još uvijek nije bilo pronađeno rješenje za ovaj problem.„</a:t>
            </a:r>
          </a:p>
        </p:txBody>
      </p:sp>
    </p:spTree>
    <p:extLst>
      <p:ext uri="{BB962C8B-B14F-4D97-AF65-F5344CB8AC3E}">
        <p14:creationId xmlns:p14="http://schemas.microsoft.com/office/powerpoint/2010/main" val="2377085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838200" y="1700011"/>
            <a:ext cx="10515600" cy="4476952"/>
          </a:xfrm>
        </p:spPr>
        <p:txBody>
          <a:bodyPr/>
          <a:lstStyle/>
          <a:p>
            <a:pPr algn="just"/>
            <a:r>
              <a:rPr lang="bs-Latn-BA" dirty="0"/>
              <a:t>U svojim preliminarnim zapažanjima o posjeti Bosni i Hercegovini obavljenoj u periodu od 19. do 30. marta 2007, CPT zapaža da je Psihijatrijski odjel manje pretrpan nego tokom prethodnih posjeta, fizički uslovi su se i dalje pogoršavali i ostali su i dalje neprihvatljivi za jednu zdravstvenu ustanovu. </a:t>
            </a:r>
          </a:p>
          <a:p>
            <a:pPr algn="just"/>
            <a:r>
              <a:rPr lang="bs-Latn-BA" dirty="0">
                <a:solidFill>
                  <a:schemeClr val="tx1"/>
                </a:solidFill>
              </a:rPr>
              <a:t>Nalazi CPT su poslužili kao “dokaz” o stanju, položaju i nivou zaštite ljudskih prava osoba kojima je izrečena mjera sigurnosti. Danas ESLJP sve više kao </a:t>
            </a:r>
            <a:r>
              <a:rPr lang="bs-Latn-BA" i="1" dirty="0">
                <a:solidFill>
                  <a:schemeClr val="tx1"/>
                </a:solidFill>
              </a:rPr>
              <a:t>relevantan izvor </a:t>
            </a:r>
            <a:r>
              <a:rPr lang="bs-Latn-BA" dirty="0">
                <a:solidFill>
                  <a:schemeClr val="tx1"/>
                </a:solidFill>
              </a:rPr>
              <a:t>informacija o stanju u ustanovama u pojedinim državama, </a:t>
            </a:r>
            <a:r>
              <a:rPr lang="bs-Latn-BA" i="1" dirty="0">
                <a:solidFill>
                  <a:schemeClr val="tx1"/>
                </a:solidFill>
              </a:rPr>
              <a:t>cijeni nalaze CPT </a:t>
            </a:r>
            <a:r>
              <a:rPr lang="bs-Latn-BA" dirty="0">
                <a:solidFill>
                  <a:schemeClr val="tx1"/>
                </a:solidFill>
              </a:rPr>
              <a:t>sadržane u njihovim izvještajima.</a:t>
            </a:r>
          </a:p>
        </p:txBody>
      </p:sp>
    </p:spTree>
    <p:extLst>
      <p:ext uri="{BB962C8B-B14F-4D97-AF65-F5344CB8AC3E}">
        <p14:creationId xmlns:p14="http://schemas.microsoft.com/office/powerpoint/2010/main" val="3105410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t>SLUČAJ EDIN GAČIĆ</a:t>
            </a:r>
          </a:p>
        </p:txBody>
      </p:sp>
      <p:sp>
        <p:nvSpPr>
          <p:cNvPr id="3" name="Content Placeholder 2"/>
          <p:cNvSpPr>
            <a:spLocks noGrp="1"/>
          </p:cNvSpPr>
          <p:nvPr>
            <p:ph idx="1"/>
          </p:nvPr>
        </p:nvSpPr>
        <p:spPr>
          <a:xfrm>
            <a:off x="1295401" y="2488019"/>
            <a:ext cx="9601196" cy="3742660"/>
          </a:xfrm>
        </p:spPr>
        <p:txBody>
          <a:bodyPr>
            <a:normAutofit fontScale="77500" lnSpcReduction="20000"/>
          </a:bodyPr>
          <a:lstStyle/>
          <a:p>
            <a:r>
              <a:rPr lang="bs-Latn-BA" dirty="0"/>
              <a:t>Tereti se da je 6. avgusta 1998. ubio Ismeta Gunića, te je 1999. osuđen na 14 godina zatvora uz mjeru sigurnosti obavezno psihijatrijsko liječenje.</a:t>
            </a:r>
          </a:p>
          <a:p>
            <a:r>
              <a:rPr lang="bs-Latn-BA" dirty="0"/>
              <a:t>Nakon 3 godine</a:t>
            </a:r>
            <a:r>
              <a:rPr lang="bs-Latn-BA" dirty="0">
                <a:solidFill>
                  <a:schemeClr val="tx1"/>
                </a:solidFill>
              </a:rPr>
              <a:t>, za vrijeme korištenja vanzavodskih pogodnosti </a:t>
            </a:r>
            <a:r>
              <a:rPr lang="bs-Latn-BA" dirty="0"/>
              <a:t>je počinio novo KD ubistvo svoje majke Sifete </a:t>
            </a:r>
          </a:p>
          <a:p>
            <a:pPr algn="just"/>
            <a:r>
              <a:rPr lang="bs-Latn-BA" dirty="0"/>
              <a:t>U februaru 2003. Gačić je osuđen i za ubojstvo majke, te su mu dvije kazne za ubistvo u skladu sa odredbama krivičnog zakona objedinjene u jednu od 20 godina. Bio je u zatvoru u Zenici, a kasnije u Bihaću, te je po pravilima pušten nakon odsluženja dvije trećine kazne 2017. godine.</a:t>
            </a:r>
          </a:p>
          <a:p>
            <a:pPr algn="just"/>
            <a:r>
              <a:rPr lang="bs-Latn-BA" dirty="0"/>
              <a:t>2019. godine Gačić je ubio dvije osobe, da bio ubijen u razmjeni vatre prilikom pokušaja hapšenja. Ova slučaj aktualizirao je pitanje izvršenja mjere sigurnosti obaveznog psihijatrijskog liječenja. </a:t>
            </a:r>
          </a:p>
          <a:p>
            <a:pPr algn="just"/>
            <a:r>
              <a:rPr lang="bs-Latn-BA" dirty="0">
                <a:solidFill>
                  <a:schemeClr val="tx1"/>
                </a:solidFill>
              </a:rPr>
              <a:t>Prema spomenutom Sporazumu iz 2009.godine, Gačić je mogao izdržavati mjeru sigurnosti u adekvatnijim uslovima u odnosu na one u kojima je bio ali, na žalost, to nije bio slučaj</a:t>
            </a:r>
            <a:r>
              <a:rPr lang="bs-Latn-BA" dirty="0">
                <a:solidFill>
                  <a:srgbClr val="FF0000"/>
                </a:solidFill>
              </a:rPr>
              <a:t>. </a:t>
            </a:r>
          </a:p>
          <a:p>
            <a:pPr algn="just"/>
            <a:endParaRPr lang="bs-Latn-BA" dirty="0"/>
          </a:p>
          <a:p>
            <a:endParaRPr lang="bs-Latn-BA" dirty="0"/>
          </a:p>
          <a:p>
            <a:endParaRPr lang="bs-Latn-BA" dirty="0"/>
          </a:p>
        </p:txBody>
      </p:sp>
    </p:spTree>
    <p:extLst>
      <p:ext uri="{BB962C8B-B14F-4D97-AF65-F5344CB8AC3E}">
        <p14:creationId xmlns:p14="http://schemas.microsoft.com/office/powerpoint/2010/main" val="3429851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958" y="988828"/>
            <a:ext cx="10515600" cy="4909696"/>
          </a:xfrm>
        </p:spPr>
        <p:txBody>
          <a:bodyPr>
            <a:normAutofit fontScale="92500" lnSpcReduction="20000"/>
          </a:bodyPr>
          <a:lstStyle/>
          <a:p>
            <a:pPr marL="0" indent="0" algn="just">
              <a:buNone/>
            </a:pPr>
            <a:endParaRPr lang="bs-Latn-BA" dirty="0"/>
          </a:p>
          <a:p>
            <a:pPr marL="0" indent="0" algn="ctr">
              <a:buNone/>
            </a:pPr>
            <a:r>
              <a:rPr lang="bs-Latn-BA" b="1" dirty="0">
                <a:solidFill>
                  <a:schemeClr val="tx1"/>
                </a:solidFill>
              </a:rPr>
              <a:t>Sumiranje zaključaka</a:t>
            </a:r>
          </a:p>
          <a:p>
            <a:pPr marL="0" indent="0" algn="just">
              <a:buNone/>
            </a:pPr>
            <a:endParaRPr lang="bs-Latn-BA" dirty="0"/>
          </a:p>
          <a:p>
            <a:pPr marL="0" indent="0" algn="just">
              <a:buNone/>
            </a:pPr>
            <a:endParaRPr lang="bs-Latn-BA" dirty="0"/>
          </a:p>
          <a:p>
            <a:pPr algn="just"/>
            <a:r>
              <a:rPr lang="bs-Latn-BA" dirty="0"/>
              <a:t>Neuračunljivi počinioci djela, se ne tretiraju ovom mjerom, nego se povjeravaju organu starateljstva (centrima za socijalni rad) koji dalje preuzimaju brigu o njima te određuju potrebne mjere, dok se ova nova mjera može izreći samo učiniocima krivičnih djela koji su ista počinili u stanju bitno smanjene ili smanjene uračunljivosti ili smanjene uračunljivosti ako postoji opasnost da bi uzroci takvog stanja mogli i ubuduće djelovati na učinitelja da učini novo krivično djelo. </a:t>
            </a:r>
          </a:p>
          <a:p>
            <a:pPr algn="just"/>
            <a:r>
              <a:rPr lang="bs-Latn-BA" dirty="0"/>
              <a:t>Dakle, ta mjera sigurnosti se može primjenjivati uz izdržavanje kazne zatvora ili uz rad za opće dobro na slobodi ili uz uvjetnu osudu. Po prestanku izvršenja ovih krivičnopravnih sankcija mjera obaveznog psihijatrijskog liječenja prema takvim osobama više ne može primjenjivati, čak i ako dalje postoji opasnost po sigurnost ljudi i imovine.</a:t>
            </a:r>
          </a:p>
          <a:p>
            <a:endParaRPr lang="bs-Latn-BA" dirty="0"/>
          </a:p>
        </p:txBody>
      </p:sp>
    </p:spTree>
    <p:extLst>
      <p:ext uri="{BB962C8B-B14F-4D97-AF65-F5344CB8AC3E}">
        <p14:creationId xmlns:p14="http://schemas.microsoft.com/office/powerpoint/2010/main" val="3780478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bs-Latn-BA" dirty="0"/>
              <a:t>Prednacrt Zakona o izvršenju krivičnih sankcija FBiH iz 2018. godine</a:t>
            </a:r>
          </a:p>
        </p:txBody>
      </p:sp>
      <p:sp>
        <p:nvSpPr>
          <p:cNvPr id="3" name="Content Placeholder 2"/>
          <p:cNvSpPr>
            <a:spLocks noGrp="1"/>
          </p:cNvSpPr>
          <p:nvPr>
            <p:ph idx="1"/>
          </p:nvPr>
        </p:nvSpPr>
        <p:spPr/>
        <p:txBody>
          <a:bodyPr>
            <a:normAutofit fontScale="70000" lnSpcReduction="20000"/>
          </a:bodyPr>
          <a:lstStyle/>
          <a:p>
            <a:pPr algn="just"/>
            <a:r>
              <a:rPr lang="bs-Latn-BA" dirty="0"/>
              <a:t>Ovakvo zakonsko rješenje mjere sigurnosti obaveznog psihijatrijskog liječenja pokazalo se kao neefikasno i neadekvatno imajući u vidu slabe kapacitete službi socijalnog staranja u BiH, koje nisu u stanju da se nose sa ovakvim teretom</a:t>
            </a:r>
            <a:r>
              <a:rPr lang="bs-Latn-BA" dirty="0">
                <a:solidFill>
                  <a:schemeClr val="tx1"/>
                </a:solidFill>
              </a:rPr>
              <a:t>, iako prema drugim propisima koji se odnose na zbrinjavanje i liječenje osoba sa psihičkim oboljenjima za osobe koje se inače nalaze na slobodi, osoba koja je počinila krivično djelo i nakon prestanka izvršenja krivične sankcije može nastaviti svoje liječenje. </a:t>
            </a:r>
          </a:p>
          <a:p>
            <a:pPr algn="just"/>
            <a:r>
              <a:rPr lang="bs-Latn-BA" dirty="0"/>
              <a:t> Izmjene ZIKS FBiH su predmet razmatranja već duže vrijeme, ali su aktualizirane nakon slučaja Gačić</a:t>
            </a:r>
          </a:p>
          <a:p>
            <a:pPr algn="just"/>
            <a:r>
              <a:rPr lang="bs-Latn-BA" dirty="0"/>
              <a:t>Čl.155. Prednacrta predviđeno da se mjera sigurnosti obaveznog psihijatrijskog liječenja koja bude izrečena uz kaznu zatvora izvršava u posebnoj organizacionoj jedinici uprave, koja bi se trebala formirati za te namjene, a nad kojom bi Federalno ministarstvo zdravstva vršilo stručni nadzor, uključujući i nadzor nad psihijatrijskim liječenjem osuđenika kojem je izrečena sigurnosna mjera uz kaznu zatvora.</a:t>
            </a:r>
          </a:p>
        </p:txBody>
      </p:sp>
    </p:spTree>
    <p:extLst>
      <p:ext uri="{BB962C8B-B14F-4D97-AF65-F5344CB8AC3E}">
        <p14:creationId xmlns:p14="http://schemas.microsoft.com/office/powerpoint/2010/main" val="1883007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1" y="746975"/>
            <a:ext cx="9601196" cy="5128893"/>
          </a:xfrm>
        </p:spPr>
        <p:txBody>
          <a:bodyPr>
            <a:normAutofit/>
          </a:bodyPr>
          <a:lstStyle/>
          <a:p>
            <a:endParaRPr lang="bs-Latn-BA" dirty="0"/>
          </a:p>
          <a:p>
            <a:r>
              <a:rPr lang="bs-Latn-BA" dirty="0"/>
              <a:t>Što se tiče osoba koje su u stanju neuračunljivosti počinile krivično djelo, odnosno za one osobe koje počine krivično djelo, ali su oslobođene krivične odgovornosti, jer nisu mogle shvatiti značaj svog djela ili nisu mogli upravljati svojim postupcima zbog trajne ili privremene duševne bolesti, privremene duševne poremećenosti ili zaostalog psihičkog razvoja, sud i u ovim slučajevima donosi rješenje kojim se privremeno određuje prisilni smještaj, a potom se ove osobe tretiraju u skladu sa zakonom koji regulira zaštitu osoba s duševnim smetnjama.</a:t>
            </a:r>
          </a:p>
          <a:p>
            <a:endParaRPr lang="bs-Latn-BA" dirty="0"/>
          </a:p>
          <a:p>
            <a:endParaRPr lang="bs-Latn-BA" dirty="0"/>
          </a:p>
        </p:txBody>
      </p:sp>
    </p:spTree>
    <p:extLst>
      <p:ext uri="{BB962C8B-B14F-4D97-AF65-F5344CB8AC3E}">
        <p14:creationId xmlns:p14="http://schemas.microsoft.com/office/powerpoint/2010/main" val="1787312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marL="0" indent="0" algn="ctr">
              <a:buNone/>
            </a:pPr>
            <a:endParaRPr lang="bs-Latn-BA" dirty="0"/>
          </a:p>
          <a:p>
            <a:pPr marL="0" indent="0" algn="ctr">
              <a:buNone/>
            </a:pPr>
            <a:endParaRPr lang="bs-Latn-BA" dirty="0"/>
          </a:p>
          <a:p>
            <a:pPr marL="0" indent="0" algn="ctr">
              <a:buNone/>
            </a:pPr>
            <a:endParaRPr lang="bs-Latn-BA" dirty="0"/>
          </a:p>
          <a:p>
            <a:pPr marL="0" indent="0" algn="ctr">
              <a:buNone/>
            </a:pPr>
            <a:r>
              <a:rPr lang="bs-Latn-BA" sz="3600" dirty="0"/>
              <a:t>HVALA NA PAŽNJI</a:t>
            </a:r>
          </a:p>
        </p:txBody>
      </p:sp>
    </p:spTree>
    <p:extLst>
      <p:ext uri="{BB962C8B-B14F-4D97-AF65-F5344CB8AC3E}">
        <p14:creationId xmlns:p14="http://schemas.microsoft.com/office/powerpoint/2010/main" val="40797207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525</TotalTime>
  <Words>2727</Words>
  <Application>Microsoft Office PowerPoint</Application>
  <PresentationFormat>Widescreen</PresentationFormat>
  <Paragraphs>114</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Garamond</vt:lpstr>
      <vt:lpstr>Organic</vt:lpstr>
      <vt:lpstr>Izvršenje mjera sigurnosti obavezno psihijatrijsko liječenje i obavezno liječenje od ovisnosti</vt:lpstr>
      <vt:lpstr>Pojam obavezno psihijatrijsko liječenje </vt:lpstr>
      <vt:lpstr>Pojam obavezno liječenje od ovisnosti</vt:lpstr>
      <vt:lpstr>Pojmovi usko vezani za mjeru sigurnosti obavezno liječenje od ovisnosti </vt:lpstr>
      <vt:lpstr>Propisi koji regulišu mjere sigurnosti  </vt:lpstr>
      <vt:lpstr>Propisi koji regulišu mjere sigurnosti</vt:lpstr>
      <vt:lpstr>Promjene krivičnog zakonodavstva u BiH</vt:lpstr>
      <vt:lpstr>PowerPoint Presentation</vt:lpstr>
      <vt:lpstr>PowerPoint Presentation</vt:lpstr>
      <vt:lpstr>PowerPoint Presentation</vt:lpstr>
      <vt:lpstr>Presude ESLJP</vt:lpstr>
      <vt:lpstr>PowerPoint Presentation</vt:lpstr>
      <vt:lpstr>PowerPoint Presentation</vt:lpstr>
      <vt:lpstr>Predmet Hadžić i Suljić protiv BiH</vt:lpstr>
      <vt:lpstr>PowerPoint Presentation</vt:lpstr>
      <vt:lpstr>PowerPoint Presentation</vt:lpstr>
      <vt:lpstr>PowerPoint Presentation</vt:lpstr>
      <vt:lpstr>Relevantno međunarodno pravo i praksa</vt:lpstr>
      <vt:lpstr>Ključni nalazi CPT-a navedeni u presudi Hadžić i Suljić</vt:lpstr>
      <vt:lpstr>PowerPoint Presentation</vt:lpstr>
      <vt:lpstr>SLUČAJ EDIN GAČIĆ</vt:lpstr>
      <vt:lpstr>PowerPoint Presentation</vt:lpstr>
      <vt:lpstr>Prednacrt Zakona o izvršenju krivičnih sankcija FBiH iz 2018. godine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Korisnik</dc:creator>
  <cp:lastModifiedBy>Ena Gotovuša</cp:lastModifiedBy>
  <cp:revision>74</cp:revision>
  <dcterms:created xsi:type="dcterms:W3CDTF">2020-04-12T12:09:02Z</dcterms:created>
  <dcterms:modified xsi:type="dcterms:W3CDTF">2020-04-16T14:34:14Z</dcterms:modified>
</cp:coreProperties>
</file>