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7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10A4-50D8-4407-8A4F-17721AD9DE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0508-62CF-449F-8802-53D3F531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590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 EU O OSNOVNIM PRAVIMA</a:t>
            </a:r>
            <a:endParaRPr lang="bs-Latn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s-Latn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s-Latn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Emina Kozica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438400"/>
            <a:ext cx="624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200" dirty="0" smtClean="0">
                <a:solidFill>
                  <a:schemeClr val="bg1"/>
                </a:solidFill>
              </a:rPr>
              <a:t>HVALA NA PAŽNJI!</a:t>
            </a:r>
          </a:p>
          <a:p>
            <a:endParaRPr lang="bs-Latn-BA" sz="3200" dirty="0" smtClean="0">
              <a:solidFill>
                <a:schemeClr val="bg1"/>
              </a:solidFill>
            </a:endParaRPr>
          </a:p>
          <a:p>
            <a:r>
              <a:rPr lang="bs-Latn-BA" sz="3200" dirty="0" smtClean="0">
                <a:solidFill>
                  <a:schemeClr val="bg1"/>
                </a:solidFill>
              </a:rPr>
              <a:t>„</a:t>
            </a:r>
            <a:r>
              <a:rPr lang="vi-VN" sz="3200" dirty="0" smtClean="0">
                <a:solidFill>
                  <a:schemeClr val="bg1"/>
                </a:solidFill>
              </a:rPr>
              <a:t>Verujem </a:t>
            </a:r>
            <a:r>
              <a:rPr lang="vi-VN" sz="3200" dirty="0">
                <a:solidFill>
                  <a:schemeClr val="bg1"/>
                </a:solidFill>
              </a:rPr>
              <a:t>u to da svako ima pravo da živi kako god želi, sve dok ne povređuje druge.“ </a:t>
            </a:r>
            <a:endParaRPr lang="bs-Latn-BA" sz="3200" dirty="0" smtClean="0">
              <a:solidFill>
                <a:schemeClr val="bg1"/>
              </a:solidFill>
            </a:endParaRPr>
          </a:p>
          <a:p>
            <a:r>
              <a:rPr lang="bs-Latn-BA" sz="3200" dirty="0">
                <a:solidFill>
                  <a:schemeClr val="bg1"/>
                </a:solidFill>
              </a:rPr>
              <a:t> </a:t>
            </a:r>
            <a:r>
              <a:rPr lang="bs-Latn-BA" sz="3200" dirty="0" smtClean="0">
                <a:solidFill>
                  <a:schemeClr val="bg1"/>
                </a:solidFill>
              </a:rPr>
              <a:t>                                    </a:t>
            </a:r>
            <a:r>
              <a:rPr lang="vi-VN" sz="3200" dirty="0" smtClean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Džo Namat</a:t>
            </a:r>
          </a:p>
          <a:p>
            <a:endParaRPr lang="bs-Latn-BA" sz="3200" dirty="0">
              <a:solidFill>
                <a:schemeClr val="bg1"/>
              </a:solidFill>
            </a:endParaRPr>
          </a:p>
          <a:p>
            <a:r>
              <a:rPr lang="bs-Latn-BA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Potrebno je u svrhu pripreme ispita: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Posebna proučiti prava vezano za krivični postupak</a:t>
            </a:r>
          </a:p>
          <a:p>
            <a:r>
              <a:rPr lang="bs-Latn-BA" dirty="0" smtClean="0"/>
              <a:t>Listu direktiva koje su povezane sa Poveljom proširiti </a:t>
            </a:r>
            <a:r>
              <a:rPr lang="bs-Latn-BA" dirty="0" err="1" smtClean="0"/>
              <a:t>direktivama</a:t>
            </a:r>
            <a:r>
              <a:rPr lang="bs-Latn-BA" dirty="0" smtClean="0"/>
              <a:t> koje se odnose na </a:t>
            </a:r>
            <a:r>
              <a:rPr lang="bs-Latn-BA" smtClean="0"/>
              <a:t>krivično pravosuđe.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2136339"/>
            <a:ext cx="556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r>
              <a:rPr lang="en-US" dirty="0" smtClean="0"/>
              <a:t>EU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da </a:t>
            </a:r>
            <a:r>
              <a:rPr lang="en-US" dirty="0" err="1"/>
              <a:t>promoviše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objedinjena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Poveljima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Povelja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obavezujući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EU.</a:t>
            </a:r>
          </a:p>
          <a:p>
            <a:endParaRPr lang="en-US" dirty="0"/>
          </a:p>
          <a:p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prvu</a:t>
            </a:r>
            <a:r>
              <a:rPr lang="en-US" dirty="0"/>
              <a:t> </a:t>
            </a:r>
            <a:r>
              <a:rPr lang="en-US" dirty="0" err="1"/>
              <a:t>kodifikaciju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2719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NASTANAK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 rot="1289170">
            <a:off x="7175908" y="1312690"/>
            <a:ext cx="1913108" cy="813690"/>
          </a:xfrm>
          <a:prstGeom prst="wedgeRoundRectCallout">
            <a:avLst>
              <a:gd name="adj1" fmla="val 5241"/>
              <a:gd name="adj2" fmla="val 91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 </a:t>
            </a:r>
            <a:r>
              <a:rPr lang="en-US" sz="1050" dirty="0" err="1"/>
              <a:t>periodu</a:t>
            </a:r>
            <a:r>
              <a:rPr lang="en-US" sz="1050" dirty="0"/>
              <a:t> od 2000-2007 </a:t>
            </a:r>
            <a:r>
              <a:rPr lang="en-US" sz="1050" dirty="0" err="1"/>
              <a:t>nije</a:t>
            </a:r>
            <a:r>
              <a:rPr lang="en-US" sz="1050" dirty="0"/>
              <a:t> </a:t>
            </a:r>
            <a:r>
              <a:rPr lang="en-US" sz="1050" dirty="0" err="1"/>
              <a:t>bila</a:t>
            </a:r>
            <a:r>
              <a:rPr lang="en-US" sz="1050" dirty="0"/>
              <a:t> </a:t>
            </a:r>
            <a:r>
              <a:rPr lang="en-US" sz="1050" dirty="0" err="1"/>
              <a:t>pravno</a:t>
            </a:r>
            <a:r>
              <a:rPr lang="en-US" sz="1050" dirty="0"/>
              <a:t> </a:t>
            </a:r>
            <a:r>
              <a:rPr lang="en-US" sz="1050" dirty="0" err="1"/>
              <a:t>obavezujuca</a:t>
            </a:r>
            <a:endParaRPr lang="en-US" sz="1050" dirty="0"/>
          </a:p>
          <a:p>
            <a:pPr algn="ctr"/>
            <a:r>
              <a:rPr lang="en-US" sz="1050" dirty="0" err="1" smtClean="0"/>
              <a:t>Donosenjem</a:t>
            </a:r>
            <a:r>
              <a:rPr lang="en-US" sz="1050" dirty="0" smtClean="0"/>
              <a:t> </a:t>
            </a:r>
            <a:r>
              <a:rPr lang="en-US" sz="1050" dirty="0" err="1" smtClean="0"/>
              <a:t>Lisabonskog</a:t>
            </a:r>
            <a:r>
              <a:rPr lang="en-US" sz="1050" dirty="0" smtClean="0"/>
              <a:t> </a:t>
            </a:r>
            <a:r>
              <a:rPr lang="en-US" sz="1050" dirty="0" err="1"/>
              <a:t>ugovor</a:t>
            </a:r>
            <a:r>
              <a:rPr lang="en-US" sz="1050" dirty="0"/>
              <a:t> (01.12.2009.god) </a:t>
            </a:r>
            <a:r>
              <a:rPr lang="en-US" sz="1050" dirty="0" err="1"/>
              <a:t>postaje</a:t>
            </a:r>
            <a:r>
              <a:rPr lang="en-US" sz="1050" dirty="0"/>
              <a:t> </a:t>
            </a:r>
            <a:r>
              <a:rPr lang="en-US" sz="1050" dirty="0" err="1"/>
              <a:t>pravno</a:t>
            </a:r>
            <a:r>
              <a:rPr lang="en-US" sz="1050" dirty="0"/>
              <a:t> </a:t>
            </a:r>
            <a:r>
              <a:rPr lang="en-US" sz="1050" dirty="0" err="1"/>
              <a:t>obavezujuca</a:t>
            </a:r>
            <a:endParaRPr lang="en-US" sz="1050" dirty="0"/>
          </a:p>
        </p:txBody>
      </p:sp>
      <p:sp>
        <p:nvSpPr>
          <p:cNvPr id="7" name="Rounded Rectangular Callout 6"/>
          <p:cNvSpPr/>
          <p:nvPr/>
        </p:nvSpPr>
        <p:spPr>
          <a:xfrm rot="20001351">
            <a:off x="5190186" y="1666403"/>
            <a:ext cx="1411636" cy="634347"/>
          </a:xfrm>
          <a:prstGeom prst="wedgeRoundRectCallout">
            <a:avLst>
              <a:gd name="adj1" fmla="val -13096"/>
              <a:gd name="adj2" fmla="val 96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Povelja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EU je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usvojena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sastanka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2000.godine</a:t>
            </a:r>
          </a:p>
        </p:txBody>
      </p:sp>
      <p:sp>
        <p:nvSpPr>
          <p:cNvPr id="8" name="Rounded Rectangular Callout 7"/>
          <p:cNvSpPr/>
          <p:nvPr/>
        </p:nvSpPr>
        <p:spPr>
          <a:xfrm rot="160455">
            <a:off x="3049796" y="1835973"/>
            <a:ext cx="1524783" cy="754003"/>
          </a:xfrm>
          <a:prstGeom prst="wedgeRoundRectCallout">
            <a:avLst>
              <a:gd name="adj1" fmla="val 32658"/>
              <a:gd name="adj2" fmla="val 67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1999.god.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Donet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050" dirty="0" err="1">
                <a:latin typeface="Times New Roman" pitchFamily="18" charset="0"/>
                <a:cs typeface="Times New Roman" pitchFamily="18" charset="0"/>
              </a:rPr>
              <a:t>nacrt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EU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050" dirty="0" err="1">
                <a:latin typeface="Times New Roman" pitchFamily="18" charset="0"/>
                <a:cs typeface="Times New Roman" pitchFamily="18" charset="0"/>
              </a:rPr>
              <a:t>izradila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latin typeface="Times New Roman" pitchFamily="18" charset="0"/>
                <a:cs typeface="Times New Roman" pitchFamily="18" charset="0"/>
              </a:rPr>
              <a:t>Konvencija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ular Callout 8"/>
          <p:cNvSpPr/>
          <p:nvPr/>
        </p:nvSpPr>
        <p:spPr>
          <a:xfrm rot="20841214">
            <a:off x="612024" y="1855783"/>
            <a:ext cx="1740837" cy="911147"/>
          </a:xfrm>
          <a:prstGeom prst="wedgeRoundRectCallout">
            <a:avLst>
              <a:gd name="adj1" fmla="val -7625"/>
              <a:gd name="adj2" fmla="val 863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Keln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( 1999.god) –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Evropski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savjet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doneo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odluku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izredi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tekst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>
                <a:latin typeface="Times New Roman" pitchFamily="18" charset="0"/>
                <a:cs typeface="Times New Roman" pitchFamily="18" charset="0"/>
              </a:rPr>
              <a:t>Povelje</a:t>
            </a:r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" y="0"/>
            <a:ext cx="91267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2667000" y="0"/>
            <a:ext cx="3429000" cy="1981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Povelja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osnovnim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ljudskim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pravima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Evropske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unije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pravni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akt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objedinjuje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osnovna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gra</a:t>
            </a:r>
            <a:r>
              <a:rPr lang="bs-Latn-BA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anska,politi</a:t>
            </a:r>
            <a:r>
              <a:rPr lang="bs-Latn-BA" b="1" i="1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ka,ekonomska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socijalna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gra</a:t>
            </a:r>
            <a:r>
              <a:rPr lang="bs-Latn-BA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Evropske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unije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lica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njo</a:t>
            </a:r>
            <a:r>
              <a:rPr lang="bs-Latn-BA" b="1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imaju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prebivali</a:t>
            </a:r>
            <a:r>
              <a:rPr lang="bs-Latn-BA" b="1" i="1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0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600200"/>
            <a:ext cx="7887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Sadr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Dostojanstvo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–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Sloboda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6. – 19.)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Jednakost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20. – 26.)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Solidarnost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27. – 38.)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anska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39. – 46)</a:t>
            </a:r>
          </a:p>
          <a:p>
            <a:pPr marL="342900" indent="-342900">
              <a:buAutoNum type="arabicPeriod"/>
            </a:pP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 u krivičnom postupku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47. – 50.)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odredbe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tuma</a:t>
            </a:r>
            <a:r>
              <a:rPr lang="bs-Latn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enja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51. – 54.)</a:t>
            </a:r>
            <a:endParaRPr lang="bs-Latn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Treba istaći </a:t>
            </a:r>
            <a:r>
              <a:rPr lang="bs-Latn-B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Agenciju za osnovna ljudska prava EU </a:t>
            </a:r>
            <a:r>
              <a:rPr lang="bs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koja deluju u skladu sa propisima Povelje EU o osnovnim ljudskim pravima</a:t>
            </a:r>
            <a:endParaRPr lang="bs-Latn-B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8600" y="3048000"/>
            <a:ext cx="1371600" cy="1066800"/>
          </a:xfrm>
          <a:prstGeom prst="wedgeRoundRectCallout">
            <a:avLst>
              <a:gd name="adj1" fmla="val 13837"/>
              <a:gd name="adj2" fmla="val 813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pitanja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mora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odgovoriti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da bi se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Povelja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EU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valjano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primenila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45692"/>
            <a:ext cx="4419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 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pitanju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bs-Latn-BA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pt-B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 </a:t>
            </a:r>
            <a:r>
              <a:rPr lang="pt-B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 pravo da se poziva 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Povelju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bs-Latn-BA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endParaRPr lang="pt-BR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Odgovor: Na Povelju se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mogu pozvati 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prvo 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 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Evropske Unije, kao 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sva lica koja imaju 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prebivali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podru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iju </a:t>
            </a:r>
            <a:r>
              <a:rPr lang="pt-B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Evropske unije</a:t>
            </a:r>
            <a:r>
              <a:rPr lang="pt-B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bs-Latn-BA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Kakva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pravna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priroda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bs-Latn-BA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Odgovor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priroda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najbolje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bs-Latn-BA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shvatiti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historijski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razvoj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nastanak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osnovnim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ljudskim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pravima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EU. 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je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potrebno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naglasiti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je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uklju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Ugovor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Ustavu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Evropu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potpisan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Rimu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29.10.2004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bs-Latn-BA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Povleja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biti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mrtvo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slovo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papiru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ratifikuje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Ugovor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Ustavu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Evropu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bs-Latn-BA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Odgovor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bs-Latn-BA" sz="12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ovelja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progla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je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postala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moralno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obavezna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ave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lanice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EU.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udovi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lanica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prihvataju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izvor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Ugovor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Ustavnim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pravima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ratifikovan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osonovna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obuhva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Poveljom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bs-Latn-BA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 rot="19940056">
            <a:off x="7930560" y="5347632"/>
            <a:ext cx="790783" cy="87598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Bitni</a:t>
            </a:r>
            <a:r>
              <a:rPr lang="en-US" sz="900" dirty="0" smtClean="0"/>
              <a:t> </a:t>
            </a:r>
            <a:r>
              <a:rPr lang="en-US" sz="900" dirty="0" err="1" smtClean="0"/>
              <a:t>clanovi</a:t>
            </a:r>
            <a:r>
              <a:rPr lang="en-US" sz="900" dirty="0" smtClean="0"/>
              <a:t>: 51., 52, 53 </a:t>
            </a:r>
            <a:r>
              <a:rPr lang="en-US" sz="900" dirty="0" err="1" smtClean="0"/>
              <a:t>Povelje</a:t>
            </a:r>
            <a:r>
              <a:rPr lang="en-US" sz="900" dirty="0" smtClean="0"/>
              <a:t> EU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452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895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657600" y="152400"/>
            <a:ext cx="5105400" cy="2057400"/>
          </a:xfrm>
          <a:prstGeom prst="wedgeRoundRectCallout">
            <a:avLst>
              <a:gd name="adj1" fmla="val -44319"/>
              <a:gd name="adj2" fmla="val 728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533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Razlika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izme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EU</a:t>
            </a: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Kolizije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</a:t>
            </a:r>
            <a:r>
              <a:rPr lang="bs-Latn-BA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čijem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rezultatu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kolizije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Kolizija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pravila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podrazumijeva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jedno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postoji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nužno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izbor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kolizije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uzajamnim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vrednovanjem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odnosu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konkretan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slučaj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kolizija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nužno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jednom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rezultatu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EU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osnovnim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ljudskim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pravima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irektive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Direktive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zakonodavni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akt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kojim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utvr</a:t>
            </a:r>
            <a:r>
              <a:rPr lang="bs-Latn-BA" sz="1200" b="1" i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uje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cilj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bs-Latn-BA" sz="1200" b="1" i="1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ave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b="1" i="1" dirty="0" err="1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lanice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EU 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moraju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ostvariti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svaka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b="1" i="1" dirty="0" err="1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odlu</a:t>
            </a:r>
            <a:r>
              <a:rPr lang="bs-Latn-BA" sz="1200" b="1" i="1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iti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bs-Latn-BA" sz="1200" b="1" i="1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njenog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ostvarivanja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Direktive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neposrednoj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vezi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Poveljom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Direktiva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04/ 38/EC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Veza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zme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EU 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Direktive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04/38/EC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jeste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45.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EU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Direktiva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2000/ 31/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EU</a:t>
            </a:r>
            <a:endParaRPr lang="bs-Latn-BA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Poveljom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EU je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ograni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promet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robe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navedena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Direktivi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2000/31/EU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Direktivi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elektronskoj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trgovini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Direktiva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2004/113/EC</a:t>
            </a:r>
            <a:endParaRPr lang="bs-Latn-BA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dnosi se na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jednak pristup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muškarca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ene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u pogledu pristupa robi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njenim uslugama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Direktive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propisuje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ave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err="1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lanice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odlu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ivati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pogledu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pristupa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s-Latn-BA" sz="1200" dirty="0" err="1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enskih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stavova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s-Latn-B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Direktive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sagledati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ajedno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err="1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lanovima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Povelje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EU,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zabranjuju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diskriminaciju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temelju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spolova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zahteva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jednak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tretman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err="1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kraca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svim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oblastima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Odredba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Direktiva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diskriminaciju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spolova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skaldu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Poveljom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EU je ne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zakonita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5" y="1048109"/>
            <a:ext cx="437215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3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51"/>
            <a:ext cx="9144000" cy="68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096000" y="457200"/>
            <a:ext cx="2209800" cy="1143000"/>
          </a:xfrm>
          <a:prstGeom prst="wedgeRoundRectCallout">
            <a:avLst>
              <a:gd name="adj1" fmla="val -41132"/>
              <a:gd name="adj2" fmla="val 836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50" dirty="0" smtClean="0"/>
              <a:t>Povelja EU sadrži prava koja se odnose na građane i njihovu zaštitu.</a:t>
            </a:r>
            <a:endParaRPr lang="en-US" sz="1050" dirty="0"/>
          </a:p>
        </p:txBody>
      </p:sp>
      <p:sp>
        <p:nvSpPr>
          <p:cNvPr id="6" name="Rounded Rectangular Callout 5"/>
          <p:cNvSpPr/>
          <p:nvPr/>
        </p:nvSpPr>
        <p:spPr>
          <a:xfrm rot="526272">
            <a:off x="3706788" y="340341"/>
            <a:ext cx="1524000" cy="762000"/>
          </a:xfrm>
          <a:prstGeom prst="wedgeRoundRectCallout">
            <a:avLst>
              <a:gd name="adj1" fmla="val -40623"/>
              <a:gd name="adj2" fmla="val 96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dirty="0" smtClean="0"/>
              <a:t>EU je prošla kroz trnovit put  usoistavljanje prava i dužnosti kojih se države članice moraju prdžavati.</a:t>
            </a:r>
            <a:endParaRPr lang="en-US" sz="900" dirty="0"/>
          </a:p>
        </p:txBody>
      </p:sp>
      <p:sp>
        <p:nvSpPr>
          <p:cNvPr id="7" name="Rounded Rectangular Callout 6"/>
          <p:cNvSpPr/>
          <p:nvPr/>
        </p:nvSpPr>
        <p:spPr>
          <a:xfrm rot="20925454">
            <a:off x="1411898" y="853210"/>
            <a:ext cx="1219200" cy="533400"/>
          </a:xfrm>
          <a:prstGeom prst="wedgeRoundRectCallout">
            <a:avLst>
              <a:gd name="adj1" fmla="val 42846"/>
              <a:gd name="adj2" fmla="val 1311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dirty="0" smtClean="0"/>
              <a:t>Zahvaljujući Povelju EU prava svakog pojedinca su zaštićena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1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653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NASTANAK</vt:lpstr>
      <vt:lpstr>PowerPoint Presentation</vt:lpstr>
      <vt:lpstr>PowerPoint Presentation</vt:lpstr>
      <vt:lpstr>PowerPoint Presentation</vt:lpstr>
      <vt:lpstr>PowerPoint Presentation</vt:lpstr>
      <vt:lpstr>Povelje EU o osnovnim ljudskim pravima i direktive</vt:lpstr>
      <vt:lpstr>PowerPoint Presentation</vt:lpstr>
      <vt:lpstr>PowerPoint Presentation</vt:lpstr>
      <vt:lpstr>Potrebno je u svrhu pripreme ispita: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Emir</dc:creator>
  <cp:lastModifiedBy>H</cp:lastModifiedBy>
  <cp:revision>37</cp:revision>
  <dcterms:created xsi:type="dcterms:W3CDTF">2020-03-24T16:45:22Z</dcterms:created>
  <dcterms:modified xsi:type="dcterms:W3CDTF">2020-04-10T05:11:59Z</dcterms:modified>
</cp:coreProperties>
</file>