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8"/>
  </p:normalViewPr>
  <p:slideViewPr>
    <p:cSldViewPr snapToGrid="0" snapToObjects="1">
      <p:cViewPr varScale="1">
        <p:scale>
          <a:sx n="87" d="100"/>
          <a:sy n="87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C68D8-D25E-2140-95FF-6B00989C316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562EB-A38F-C147-BDC7-E7E9B7C1F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4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62EB-A38F-C147-BDC7-E7E9B7C1FA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bs-Latn-BA" sz="3200" b="1" dirty="0"/>
              <a:t>Presuda Evropskog suda za ljudska prava: „</a:t>
            </a:r>
            <a:r>
              <a:rPr lang="bs-Latn-BA" sz="3200" b="1" dirty="0" err="1"/>
              <a:t>Muslija</a:t>
            </a:r>
            <a:r>
              <a:rPr lang="bs-Latn-BA" sz="3200" b="1" dirty="0"/>
              <a:t> protiv Bosne i Hercegovine“ i pravno načelo ne bis in idem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10094936" cy="861420"/>
          </a:xfrm>
        </p:spPr>
        <p:txBody>
          <a:bodyPr>
            <a:normAutofit fontScale="77500" lnSpcReduction="20000"/>
          </a:bodyPr>
          <a:lstStyle/>
          <a:p>
            <a:r>
              <a:rPr lang="bs-Latn-BA" dirty="0"/>
              <a:t>Mentor: prof. Dr. </a:t>
            </a:r>
            <a:r>
              <a:rPr lang="bs-Latn-BA" dirty="0" err="1"/>
              <a:t>Hajrija</a:t>
            </a:r>
            <a:r>
              <a:rPr lang="bs-Latn-BA" dirty="0"/>
              <a:t> </a:t>
            </a:r>
            <a:r>
              <a:rPr lang="bs-Latn-BA" dirty="0" err="1" smtClean="0"/>
              <a:t>Sijerčić-čolić</a:t>
            </a:r>
            <a:r>
              <a:rPr lang="bs-Latn-BA" dirty="0" smtClean="0"/>
              <a:t>                                                    Studenti</a:t>
            </a:r>
            <a:r>
              <a:rPr lang="bs-Latn-BA" dirty="0"/>
              <a:t>:  Dunja </a:t>
            </a:r>
            <a:r>
              <a:rPr lang="bs-Latn-BA" dirty="0" err="1"/>
              <a:t>Džafić</a:t>
            </a:r>
            <a:endParaRPr lang="en-US" dirty="0"/>
          </a:p>
          <a:p>
            <a:r>
              <a:rPr lang="bs-Latn-BA" dirty="0"/>
              <a:t>                                                                                                                               </a:t>
            </a:r>
            <a:r>
              <a:rPr lang="bs-Latn-BA" dirty="0" smtClean="0"/>
              <a:t>                     </a:t>
            </a:r>
            <a:r>
              <a:rPr lang="bs-Latn-BA" dirty="0"/>
              <a:t>Nađa </a:t>
            </a:r>
            <a:r>
              <a:rPr lang="bs-Latn-BA" dirty="0" err="1" smtClean="0"/>
              <a:t>Čavdar</a:t>
            </a:r>
            <a:endParaRPr lang="bs-Latn-BA" dirty="0" smtClean="0"/>
          </a:p>
          <a:p>
            <a:pPr algn="ctr"/>
            <a:r>
              <a:rPr lang="bs-Latn-BA" dirty="0" smtClean="0"/>
              <a:t>Sarajevo</a:t>
            </a:r>
            <a:r>
              <a:rPr lang="bs-Latn-BA" smtClean="0"/>
              <a:t>, APRIL, 2020</a:t>
            </a:r>
            <a:r>
              <a:rPr lang="bs-Latn-BA" dirty="0" smtClean="0"/>
              <a:t>.</a:t>
            </a:r>
          </a:p>
          <a:p>
            <a:pPr algn="ctr"/>
            <a:endParaRPr lang="bs-Latn-BA" dirty="0"/>
          </a:p>
          <a:p>
            <a:pPr algn="ctr"/>
            <a:endParaRPr lang="bs-Latn-BA" dirty="0" smtClean="0"/>
          </a:p>
          <a:p>
            <a:pPr algn="ctr"/>
            <a:endParaRPr lang="bs-Latn-BA" dirty="0"/>
          </a:p>
          <a:p>
            <a:pPr algn="ctr"/>
            <a:endParaRPr lang="bs-Latn-BA" dirty="0" smtClean="0"/>
          </a:p>
          <a:p>
            <a:pPr algn="ctr"/>
            <a:endParaRPr lang="bs-Latn-BA" dirty="0"/>
          </a:p>
          <a:p>
            <a:pPr algn="ctr"/>
            <a:endParaRPr lang="bs-Latn-BA" dirty="0" smtClean="0"/>
          </a:p>
          <a:p>
            <a:pPr algn="ctr"/>
            <a:endParaRPr lang="bs-Latn-BA" dirty="0"/>
          </a:p>
          <a:p>
            <a:pPr algn="ctr"/>
            <a:endParaRPr lang="bs-Latn-BA" dirty="0" smtClean="0"/>
          </a:p>
          <a:p>
            <a:pPr algn="ctr"/>
            <a:endParaRPr lang="bs-Latn-BA" dirty="0"/>
          </a:p>
          <a:p>
            <a:pPr algn="ctr"/>
            <a:endParaRPr lang="bs-Latn-BA" dirty="0" smtClean="0"/>
          </a:p>
          <a:p>
            <a:endParaRPr lang="bs-Latn-BA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800" dirty="0"/>
              <a:t>Drugo pitanje na koje Sud odgovara jeste: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376973" cy="12065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s-Latn-BA" sz="2400" b="1" dirty="0">
                <a:solidFill>
                  <a:schemeClr val="accent6">
                    <a:lumMod val="75000"/>
                  </a:schemeClr>
                </a:solidFill>
              </a:rPr>
              <a:t>„ Jesu li djela za koja je </a:t>
            </a:r>
            <a:r>
              <a:rPr lang="bs-Latn-BA" sz="2400" b="1" dirty="0" err="1">
                <a:solidFill>
                  <a:schemeClr val="accent6">
                    <a:lumMod val="75000"/>
                  </a:schemeClr>
                </a:solidFill>
              </a:rPr>
              <a:t>aplikant</a:t>
            </a:r>
            <a:r>
              <a:rPr lang="bs-Latn-BA" sz="2400" b="1" dirty="0">
                <a:solidFill>
                  <a:schemeClr val="accent6">
                    <a:lumMod val="75000"/>
                  </a:schemeClr>
                </a:solidFill>
              </a:rPr>
              <a:t> bio krivično gonjen bila ista (idem)?“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8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/>
              <a:t>Sud je ovom problemu pristupio na način da je prvo razgraničio svoju primjenu člana 4. Protokola br. 7. i protumačio pojam „ista djela“. On je za to oslonac našao u predmetu Sergeja </a:t>
            </a:r>
            <a:r>
              <a:rPr lang="bs-Latn-BA" dirty="0" err="1"/>
              <a:t>Zolotukin</a:t>
            </a:r>
            <a:r>
              <a:rPr lang="bs-Latn-BA" dirty="0"/>
              <a:t>-a, gdje se zauzeo stav da se zabranjuje krivično gonjenje ili suđenje za drugo djelo ukoliko ono proizilazi iz identičnih činjenica ili onih koje su u biti iste. Tada sud zaključuje da je </a:t>
            </a:r>
            <a:r>
              <a:rPr lang="bs-Latn-BA" dirty="0" err="1"/>
              <a:t>aplikant</a:t>
            </a:r>
            <a:r>
              <a:rPr lang="bs-Latn-BA" dirty="0"/>
              <a:t> u prekršajnom postupku proglašen krivim za narušavanje javnog reda </a:t>
            </a:r>
            <a:r>
              <a:rPr lang="bs-Latn-BA" dirty="0" smtClean="0"/>
              <a:t>(jer </a:t>
            </a:r>
            <a:r>
              <a:rPr lang="bs-Latn-BA" dirty="0"/>
              <a:t>je fizički nasrnuo na </a:t>
            </a:r>
            <a:r>
              <a:rPr lang="bs-Latn-BA" dirty="0" err="1" smtClean="0"/>
              <a:t>oštećenu</a:t>
            </a:r>
            <a:r>
              <a:rPr lang="bs-Latn-BA" dirty="0" smtClean="0"/>
              <a:t>), </a:t>
            </a:r>
            <a:r>
              <a:rPr lang="bs-Latn-BA" dirty="0"/>
              <a:t>a da je u krivičnom postupku proglašen krivim za nanošenje teških tjelesnih ozljeda </a:t>
            </a:r>
            <a:r>
              <a:rPr lang="bs-Latn-BA" dirty="0" smtClean="0"/>
              <a:t>(jer </a:t>
            </a:r>
            <a:r>
              <a:rPr lang="bs-Latn-BA" dirty="0"/>
              <a:t>je fizički nasrnuo na </a:t>
            </a:r>
            <a:r>
              <a:rPr lang="bs-Latn-BA" dirty="0" err="1" smtClean="0"/>
              <a:t>oštećenu</a:t>
            </a:r>
            <a:r>
              <a:rPr lang="bs-Latn-BA" dirty="0" smtClean="0"/>
              <a:t>). </a:t>
            </a:r>
            <a:r>
              <a:rPr lang="bs-Latn-BA" dirty="0"/>
              <a:t>Zbog svega navedenog sud smatra da se ova djela moraju smatrati istim u smislu člana 4. Protokola br. 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800" dirty="0"/>
              <a:t>Treće pitanje na koje Sud treba odgovoriti jeste:</a:t>
            </a:r>
            <a:r>
              <a:rPr lang="en-US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75737" cy="102639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s-Latn-BA" sz="2400" b="1" dirty="0">
                <a:solidFill>
                  <a:schemeClr val="accent6">
                    <a:lumMod val="75000"/>
                  </a:schemeClr>
                </a:solidFill>
              </a:rPr>
              <a:t>„ Je li postojala dvostrukost postupka (bis)?“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090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/>
              <a:t>Sud smatra da je cilj člana 4. Protokola br. 7. zabrana ponavljanja postupka koji je okončan pravosnažnom odlukom, oduka je pravosnažna kada stekne status res </a:t>
            </a:r>
            <a:r>
              <a:rPr lang="bs-Latn-BA" dirty="0" err="1"/>
              <a:t>judicata</a:t>
            </a:r>
            <a:r>
              <a:rPr lang="bs-Latn-BA" dirty="0"/>
              <a:t>, to jeste kada je neopoziva, odnosno kada ne postoje na raspolaganju nikakvi redovni pravni lijekovi ili kada su iscrpljene takve mogućnosti ili kada je prošao odgovarajući rok. </a:t>
            </a:r>
            <a:endParaRPr lang="bs-Latn-BA" dirty="0" smtClean="0"/>
          </a:p>
          <a:p>
            <a:r>
              <a:rPr lang="bs-Latn-BA" dirty="0" smtClean="0"/>
              <a:t>Prema </a:t>
            </a:r>
            <a:r>
              <a:rPr lang="bs-Latn-BA" dirty="0"/>
              <a:t>tome Sud zaključuje da je sa pravosnažnosti rješenja u prekršajnom postupku </a:t>
            </a:r>
            <a:r>
              <a:rPr lang="bs-Latn-BA" dirty="0" smtClean="0"/>
              <a:t>(19.10.2004.) </a:t>
            </a:r>
            <a:r>
              <a:rPr lang="bs-Latn-BA" dirty="0"/>
              <a:t>prvostepeni sud trebao obustaviti krivični postupak. Sud također smatra da je Ustavni sud trebao uskladiti svoju praksu sa praksom koju je zauzeo ovaj Sud u predmetu </a:t>
            </a:r>
            <a:r>
              <a:rPr lang="bs-Latn-BA" dirty="0" err="1"/>
              <a:t>Zolotukin</a:t>
            </a:r>
            <a:r>
              <a:rPr lang="bs-Latn-BA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3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</a:t>
            </a:r>
            <a:r>
              <a:rPr lang="en-US" dirty="0" err="1" smtClean="0"/>
              <a:t>zaključku</a:t>
            </a:r>
            <a:r>
              <a:rPr lang="en-US" dirty="0" smtClean="0"/>
              <a:t>, </a:t>
            </a:r>
            <a:r>
              <a:rPr lang="en-US" dirty="0" err="1" smtClean="0"/>
              <a:t>sud</a:t>
            </a:r>
            <a:r>
              <a:rPr lang="en-US" dirty="0" smtClean="0"/>
              <a:t> </a:t>
            </a:r>
            <a:r>
              <a:rPr lang="en-US" dirty="0" err="1" smtClean="0"/>
              <a:t>iznosi</a:t>
            </a:r>
            <a:r>
              <a:rPr lang="en-US" dirty="0" smtClean="0"/>
              <a:t> </a:t>
            </a:r>
            <a:r>
              <a:rPr lang="en-US" dirty="0" err="1" smtClean="0"/>
              <a:t>slijedeće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dirty="0"/>
              <a:t>da su protiv </a:t>
            </a:r>
            <a:r>
              <a:rPr lang="bs-Latn-BA" dirty="0" err="1"/>
              <a:t>aplikanta</a:t>
            </a:r>
            <a:r>
              <a:rPr lang="bs-Latn-BA" dirty="0"/>
              <a:t> vođena dva postupka povodom istog djela, te da je Ustavni sud propustio uskladiti svoju praksu sa praksom ovog Suda. Na kraju Sud zaključuje da je došlo do </a:t>
            </a:r>
            <a:r>
              <a:rPr lang="bs-Latn-BA" dirty="0" err="1"/>
              <a:t>kršenja</a:t>
            </a:r>
            <a:r>
              <a:rPr lang="bs-Latn-BA" dirty="0"/>
              <a:t> člana 4. Protokola br.7.</a:t>
            </a:r>
            <a:endParaRPr lang="en-US" dirty="0"/>
          </a:p>
          <a:p>
            <a:r>
              <a:rPr lang="bs-Latn-BA" dirty="0"/>
              <a:t>Sud je u smislu primjene člana 41. Konvencije odbio </a:t>
            </a:r>
            <a:r>
              <a:rPr lang="bs-Latn-BA" dirty="0" err="1"/>
              <a:t>aplikanta</a:t>
            </a:r>
            <a:r>
              <a:rPr lang="bs-Latn-BA" dirty="0"/>
              <a:t> u zahtjevu za naknadu nematerijalne štete u iznosu od 1.200,00 EUR. Sud je usvojio zahtjev </a:t>
            </a:r>
            <a:r>
              <a:rPr lang="bs-Latn-BA" dirty="0" err="1"/>
              <a:t>aplikanta</a:t>
            </a:r>
            <a:r>
              <a:rPr lang="bs-Latn-BA" dirty="0"/>
              <a:t> za naknadu troškova i izdataka u iznosu od 1.163,00 EUR. Sud je izrekao zateznu kamatu koja se zasniva na najnižoj kreditnoj stopi Evropske centralne banke uvećanoj za tri postotna boda</a:t>
            </a:r>
            <a:r>
              <a:rPr lang="bs-Latn-BA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87523"/>
            <a:ext cx="8761413" cy="706964"/>
          </a:xfrm>
        </p:spPr>
        <p:txBody>
          <a:bodyPr/>
          <a:lstStyle/>
          <a:p>
            <a:r>
              <a:rPr lang="bs-Latn-BA" sz="2400" b="1" dirty="0"/>
              <a:t>Uticaj presude </a:t>
            </a:r>
            <a:r>
              <a:rPr lang="bs-Latn-BA" sz="2400" b="1" dirty="0" err="1"/>
              <a:t>Muslija</a:t>
            </a:r>
            <a:r>
              <a:rPr lang="bs-Latn-BA" sz="2400" b="1" dirty="0"/>
              <a:t> protiv Bosne i Hercegovine na domaće pravosuđe</a:t>
            </a:r>
            <a:endParaRPr lang="en-U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4954" y="2603500"/>
            <a:ext cx="9069701" cy="3894282"/>
          </a:xfrm>
        </p:spPr>
        <p:txBody>
          <a:bodyPr/>
          <a:lstStyle/>
          <a:p>
            <a:pPr algn="just"/>
            <a:r>
              <a:rPr lang="bs-Latn-BA" dirty="0"/>
              <a:t>Donošenjem presuda, Evropski sud za ljudska prava uveliko utiče na praksu domaćih sudova. Svojim presudama on daje uputstva domaćem zakonodavstvu prvenstveno kako tumačiti određena pravna pravila i pravne norme i zatim kako ih primjenjivati u svakom konkretnom slučaju. Sud pravi i određenu „unifikaciju“ prava država koje su ratifikovale Konvenciju i postale njene </a:t>
            </a:r>
            <a:r>
              <a:rPr lang="bs-Latn-BA" dirty="0" smtClean="0"/>
              <a:t>potpisnice.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7" y="4311650"/>
            <a:ext cx="8336949" cy="218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8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s-Latn-BA" dirty="0"/>
              <a:t>Savjet ministara Bosne i Hercegovine 29.12.2014. godine na sjednici donio Odluku o imenovanju Radne grupe za izradu i </a:t>
            </a:r>
            <a:r>
              <a:rPr lang="bs-Latn-BA" dirty="0" err="1"/>
              <a:t>praćenje</a:t>
            </a:r>
            <a:r>
              <a:rPr lang="bs-Latn-BA" dirty="0"/>
              <a:t> provođenja Akcionog plana za </a:t>
            </a:r>
            <a:r>
              <a:rPr lang="bs-Latn-BA" dirty="0" err="1"/>
              <a:t>izvršenje</a:t>
            </a:r>
            <a:r>
              <a:rPr lang="bs-Latn-BA" dirty="0"/>
              <a:t> generalnih mjera po presudi Evropskog suda za ljudska prava u predmetu </a:t>
            </a:r>
            <a:r>
              <a:rPr lang="bs-Latn-BA" dirty="0" err="1"/>
              <a:t>Muslija</a:t>
            </a:r>
            <a:r>
              <a:rPr lang="bs-Latn-BA" dirty="0"/>
              <a:t> protiv Bosne i Hercegovine. U sastavu te grupe su predstavnici ministarstva pravde BiH, RS, </a:t>
            </a:r>
            <a:r>
              <a:rPr lang="bs-Latn-BA" dirty="0" err="1"/>
              <a:t>FBiH</a:t>
            </a:r>
            <a:r>
              <a:rPr lang="bs-Latn-BA" dirty="0"/>
              <a:t> i DB BiH. </a:t>
            </a:r>
            <a:endParaRPr lang="bs-Latn-BA" dirty="0" smtClean="0"/>
          </a:p>
          <a:p>
            <a:endParaRPr lang="bs-Latn-BA" dirty="0"/>
          </a:p>
          <a:p>
            <a:r>
              <a:rPr lang="bs-Latn-BA" dirty="0"/>
              <a:t>Radna grupa je kao privremeno stručno tijelo usaglasila tekst Akcionog plana i izradili  su Uputstva za postupanje u krivičnim i prekršajnim predmetima u situaciji kada postoji </a:t>
            </a:r>
            <a:r>
              <a:rPr lang="bs-Latn-BA" dirty="0" err="1"/>
              <a:t>mogućnost</a:t>
            </a:r>
            <a:r>
              <a:rPr lang="bs-Latn-BA" dirty="0"/>
              <a:t> povrede principa ne bis in idem. Ovo uputstvo ima dvanaest članova u kojima se opisuje kako nadležni organi trebaju postupati u slučaju da se za određeno djelo može pokrenuti i krivični i prekršajni postupak.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85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P</a:t>
            </a:r>
            <a:r>
              <a:rPr lang="bs-Latn-BA" dirty="0" smtClean="0"/>
              <a:t>ravni </a:t>
            </a:r>
            <a:r>
              <a:rPr lang="bs-Latn-BA" dirty="0"/>
              <a:t>dokumenti Evropske Unije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bs-Latn-BA" sz="2000" u="sng" dirty="0" smtClean="0"/>
          </a:p>
          <a:p>
            <a:r>
              <a:rPr lang="bs-Latn-BA" sz="2000" u="sng" dirty="0" smtClean="0"/>
              <a:t>Povelja </a:t>
            </a:r>
            <a:r>
              <a:rPr lang="bs-Latn-BA" sz="2000" u="sng" dirty="0"/>
              <a:t>temeljnih prava Europske unije</a:t>
            </a:r>
            <a:r>
              <a:rPr lang="bs-Latn-BA" sz="2000" dirty="0"/>
              <a:t> </a:t>
            </a:r>
            <a:endParaRPr lang="bs-Latn-BA" sz="2000" dirty="0" smtClean="0"/>
          </a:p>
          <a:p>
            <a:endParaRPr lang="bs-Latn-BA" sz="2000" dirty="0"/>
          </a:p>
          <a:p>
            <a:endParaRPr lang="en-US" sz="2000" u="sng" dirty="0" smtClean="0"/>
          </a:p>
          <a:p>
            <a:r>
              <a:rPr lang="en-US" sz="2000" u="sng" dirty="0" err="1" smtClean="0"/>
              <a:t>Konvencija</a:t>
            </a:r>
            <a:r>
              <a:rPr lang="en-US" sz="2000" u="sng" dirty="0" smtClean="0"/>
              <a:t> </a:t>
            </a:r>
            <a:r>
              <a:rPr lang="en-US" sz="2000" u="sng" dirty="0"/>
              <a:t>o </a:t>
            </a:r>
            <a:r>
              <a:rPr lang="en-US" sz="2000" u="sng" dirty="0" err="1"/>
              <a:t>provedbi</a:t>
            </a:r>
            <a:r>
              <a:rPr lang="en-US" sz="2000" u="sng" dirty="0"/>
              <a:t> </a:t>
            </a:r>
            <a:r>
              <a:rPr lang="en-US" sz="2000" u="sng" dirty="0" err="1"/>
              <a:t>Schengenskog</a:t>
            </a:r>
            <a:r>
              <a:rPr lang="en-US" sz="2000" u="sng" dirty="0"/>
              <a:t> </a:t>
            </a:r>
            <a:r>
              <a:rPr lang="en-US" sz="2000" u="sng" dirty="0" err="1"/>
              <a:t>sporazuma</a:t>
            </a:r>
            <a:r>
              <a:rPr lang="en-US" sz="2000" u="sng" dirty="0"/>
              <a:t> – CISA</a:t>
            </a:r>
            <a:r>
              <a:rPr lang="en-US" sz="2000" dirty="0"/>
              <a:t> </a:t>
            </a:r>
            <a:endParaRPr lang="bs-Latn-BA" sz="2000" dirty="0" smtClean="0"/>
          </a:p>
          <a:p>
            <a:endParaRPr lang="bs-Latn-BA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035" y="2757055"/>
            <a:ext cx="1813670" cy="137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Kada</a:t>
            </a:r>
            <a:r>
              <a:rPr lang="en-US" sz="2400" dirty="0"/>
              <a:t> je </a:t>
            </a:r>
            <a:r>
              <a:rPr lang="en-US" sz="2400" dirty="0" err="1"/>
              <a:t>rijec</a:t>
            </a:r>
            <a:r>
              <a:rPr lang="en-US" sz="2400" dirty="0"/>
              <a:t>̌ o </a:t>
            </a:r>
            <a:r>
              <a:rPr lang="en-US" sz="2400" dirty="0" err="1"/>
              <a:t>načelu</a:t>
            </a:r>
            <a:r>
              <a:rPr lang="en-US" sz="2400" dirty="0"/>
              <a:t> </a:t>
            </a:r>
            <a:r>
              <a:rPr lang="en-US" sz="2400" i="1" dirty="0"/>
              <a:t>ne </a:t>
            </a:r>
            <a:r>
              <a:rPr lang="en-US" sz="2400" i="1" dirty="0" err="1"/>
              <a:t>bis</a:t>
            </a:r>
            <a:r>
              <a:rPr lang="en-US" sz="2400" i="1" dirty="0"/>
              <a:t> in idem</a:t>
            </a:r>
            <a:r>
              <a:rPr lang="en-US" sz="2400" dirty="0"/>
              <a:t>, </a:t>
            </a:r>
            <a:r>
              <a:rPr lang="en-US" sz="2400" dirty="0" err="1"/>
              <a:t>između</a:t>
            </a:r>
            <a:r>
              <a:rPr lang="en-US" sz="2400" dirty="0"/>
              <a:t> </a:t>
            </a:r>
            <a:r>
              <a:rPr lang="en-US" sz="2400" dirty="0" err="1"/>
              <a:t>Povelje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Konvencije</a:t>
            </a:r>
            <a:r>
              <a:rPr lang="en-US" sz="2400" dirty="0"/>
              <a:t> o </a:t>
            </a:r>
            <a:r>
              <a:rPr lang="en-US" sz="2400" dirty="0" err="1"/>
              <a:t>provedbi</a:t>
            </a:r>
            <a:r>
              <a:rPr lang="en-US" sz="2400" dirty="0"/>
              <a:t> </a:t>
            </a:r>
            <a:r>
              <a:rPr lang="en-US" sz="2400" dirty="0" err="1"/>
              <a:t>Schengenskog</a:t>
            </a:r>
            <a:r>
              <a:rPr lang="en-US" sz="2400" dirty="0"/>
              <a:t> </a:t>
            </a:r>
            <a:r>
              <a:rPr lang="en-US" sz="2400" dirty="0" err="1"/>
              <a:t>sporazuma</a:t>
            </a:r>
            <a:r>
              <a:rPr lang="en-US" sz="2400" dirty="0"/>
              <a:t> </a:t>
            </a:r>
            <a:r>
              <a:rPr lang="en-US" sz="2400" dirty="0" err="1"/>
              <a:t>postoje</a:t>
            </a:r>
            <a:r>
              <a:rPr lang="en-US" sz="2400" dirty="0"/>
              <a:t> </a:t>
            </a:r>
            <a:r>
              <a:rPr lang="en-US" sz="2400" dirty="0" err="1"/>
              <a:t>značajne</a:t>
            </a:r>
            <a:r>
              <a:rPr lang="en-US" sz="2400" dirty="0"/>
              <a:t> </a:t>
            </a:r>
            <a:r>
              <a:rPr lang="en-US" sz="2400" dirty="0" err="1" smtClean="0"/>
              <a:t>razlike</a:t>
            </a:r>
            <a:r>
              <a:rPr lang="en-US" sz="24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Povelja</a:t>
            </a:r>
            <a:r>
              <a:rPr lang="en-US" dirty="0"/>
              <a:t> </a:t>
            </a:r>
            <a:r>
              <a:rPr lang="en-US" dirty="0" err="1"/>
              <a:t>načelo</a:t>
            </a:r>
            <a:r>
              <a:rPr lang="en-US" dirty="0"/>
              <a:t> </a:t>
            </a:r>
            <a:r>
              <a:rPr lang="en-US" i="1" dirty="0"/>
              <a:t>ne </a:t>
            </a:r>
            <a:r>
              <a:rPr lang="en-US" i="1" dirty="0" err="1"/>
              <a:t>bis</a:t>
            </a:r>
            <a:r>
              <a:rPr lang="en-US" i="1" dirty="0"/>
              <a:t> in idem </a:t>
            </a:r>
            <a:r>
              <a:rPr lang="en-US" dirty="0" err="1"/>
              <a:t>veže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postojanje</a:t>
            </a:r>
            <a:r>
              <a:rPr lang="en-US" dirty="0"/>
              <a:t> </a:t>
            </a:r>
            <a:r>
              <a:rPr lang="en-US" dirty="0" err="1"/>
              <a:t>pravomoćne</a:t>
            </a:r>
            <a:r>
              <a:rPr lang="en-US" dirty="0"/>
              <a:t> </a:t>
            </a:r>
            <a:r>
              <a:rPr lang="en-US" dirty="0" err="1"/>
              <a:t>oslobađajuće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osuđujuće</a:t>
            </a:r>
            <a:r>
              <a:rPr lang="en-US" dirty="0"/>
              <a:t> </a:t>
            </a:r>
            <a:r>
              <a:rPr lang="en-US" dirty="0" err="1"/>
              <a:t>presude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Unije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Konvencija</a:t>
            </a:r>
            <a:r>
              <a:rPr lang="en-US" dirty="0"/>
              <a:t> o </a:t>
            </a:r>
            <a:r>
              <a:rPr lang="en-US" dirty="0" err="1"/>
              <a:t>provedbi</a:t>
            </a:r>
            <a:r>
              <a:rPr lang="en-US" dirty="0"/>
              <a:t> </a:t>
            </a:r>
            <a:r>
              <a:rPr lang="en-US" dirty="0" err="1"/>
              <a:t>Schengenskog</a:t>
            </a:r>
            <a:r>
              <a:rPr lang="en-US" dirty="0"/>
              <a:t> </a:t>
            </a:r>
            <a:r>
              <a:rPr lang="en-US" dirty="0" err="1"/>
              <a:t>sporazuma</a:t>
            </a:r>
            <a:r>
              <a:rPr lang="en-US" dirty="0"/>
              <a:t> </a:t>
            </a:r>
            <a:r>
              <a:rPr lang="en-US" dirty="0" err="1"/>
              <a:t>veže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okolnost</a:t>
            </a:r>
            <a:r>
              <a:rPr lang="en-US" dirty="0"/>
              <a:t> da je </a:t>
            </a:r>
            <a:r>
              <a:rPr lang="en-US" dirty="0" err="1"/>
              <a:t>izrečena</a:t>
            </a:r>
            <a:r>
              <a:rPr lang="en-US" dirty="0"/>
              <a:t> </a:t>
            </a:r>
            <a:r>
              <a:rPr lang="en-US" dirty="0" err="1"/>
              <a:t>kazna</a:t>
            </a:r>
            <a:r>
              <a:rPr lang="en-US" dirty="0"/>
              <a:t> </a:t>
            </a:r>
            <a:r>
              <a:rPr lang="en-US" dirty="0" err="1"/>
              <a:t>izvršena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da se </a:t>
            </a:r>
            <a:r>
              <a:rPr lang="en-US" dirty="0" err="1"/>
              <a:t>upravo</a:t>
            </a:r>
            <a:r>
              <a:rPr lang="en-US" dirty="0"/>
              <a:t> </a:t>
            </a:r>
            <a:r>
              <a:rPr lang="en-US" dirty="0" err="1"/>
              <a:t>izvršava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se </a:t>
            </a:r>
            <a:r>
              <a:rPr lang="en-US" dirty="0" err="1"/>
              <a:t>više</a:t>
            </a:r>
            <a:r>
              <a:rPr lang="en-US" dirty="0"/>
              <a:t>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izvršiti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zakonu</a:t>
            </a:r>
            <a:r>
              <a:rPr lang="en-US" dirty="0"/>
              <a:t> </a:t>
            </a:r>
            <a:r>
              <a:rPr lang="en-US" dirty="0" err="1"/>
              <a:t>države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kaznu</a:t>
            </a:r>
            <a:r>
              <a:rPr lang="en-US" dirty="0"/>
              <a:t> </a:t>
            </a:r>
            <a:r>
              <a:rPr lang="en-US" dirty="0" err="1"/>
              <a:t>izrekla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Navedena</a:t>
            </a:r>
            <a:r>
              <a:rPr lang="en-US" dirty="0"/>
              <a:t> </a:t>
            </a:r>
            <a:r>
              <a:rPr lang="en-US" dirty="0" err="1"/>
              <a:t>nepodudarnost</a:t>
            </a:r>
            <a:r>
              <a:rPr lang="en-US" dirty="0"/>
              <a:t> </a:t>
            </a:r>
            <a:r>
              <a:rPr lang="en-US" dirty="0" err="1"/>
              <a:t>izazvala</a:t>
            </a:r>
            <a:r>
              <a:rPr lang="en-US" dirty="0"/>
              <a:t> je </a:t>
            </a:r>
            <a:r>
              <a:rPr lang="en-US" dirty="0" err="1"/>
              <a:t>nedoumice</a:t>
            </a:r>
            <a:r>
              <a:rPr lang="en-US" dirty="0"/>
              <a:t> u </a:t>
            </a:r>
            <a:r>
              <a:rPr lang="en-US" dirty="0" err="1"/>
              <a:t>stručnoj</a:t>
            </a:r>
            <a:r>
              <a:rPr lang="en-US" dirty="0"/>
              <a:t> </a:t>
            </a:r>
            <a:r>
              <a:rPr lang="en-US" dirty="0" err="1"/>
              <a:t>literaturi</a:t>
            </a:r>
            <a:r>
              <a:rPr lang="en-US" dirty="0"/>
              <a:t>, od </a:t>
            </a:r>
            <a:r>
              <a:rPr lang="en-US" dirty="0" err="1"/>
              <a:t>tumačenja</a:t>
            </a:r>
            <a:r>
              <a:rPr lang="en-US" dirty="0"/>
              <a:t> da </a:t>
            </a:r>
            <a:r>
              <a:rPr lang="en-US" dirty="0" err="1"/>
              <a:t>odredba</a:t>
            </a:r>
            <a:r>
              <a:rPr lang="en-US" dirty="0"/>
              <a:t> </a:t>
            </a:r>
            <a:r>
              <a:rPr lang="en-US" dirty="0" err="1"/>
              <a:t>čl</a:t>
            </a:r>
            <a:r>
              <a:rPr lang="en-US" dirty="0"/>
              <a:t>. 50. </a:t>
            </a:r>
            <a:r>
              <a:rPr lang="en-US" dirty="0" err="1"/>
              <a:t>Povelje</a:t>
            </a:r>
            <a:r>
              <a:rPr lang="en-US" dirty="0"/>
              <a:t> </a:t>
            </a:r>
            <a:r>
              <a:rPr lang="en-US" dirty="0" err="1"/>
              <a:t>zapravo</a:t>
            </a:r>
            <a:r>
              <a:rPr lang="en-US" dirty="0"/>
              <a:t> </a:t>
            </a:r>
            <a:r>
              <a:rPr lang="en-US" dirty="0" err="1"/>
              <a:t>nadilazi</a:t>
            </a:r>
            <a:r>
              <a:rPr lang="en-US" dirty="0"/>
              <a:t> </a:t>
            </a:r>
            <a:r>
              <a:rPr lang="en-US" dirty="0" err="1"/>
              <a:t>odredbu</a:t>
            </a:r>
            <a:r>
              <a:rPr lang="en-US" dirty="0"/>
              <a:t> </a:t>
            </a:r>
            <a:r>
              <a:rPr lang="en-US" dirty="0" err="1"/>
              <a:t>čl</a:t>
            </a:r>
            <a:r>
              <a:rPr lang="en-US" dirty="0"/>
              <a:t>. 54. CISA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primjena</a:t>
            </a:r>
            <a:r>
              <a:rPr lang="en-US" dirty="0"/>
              <a:t> </a:t>
            </a:r>
            <a:r>
              <a:rPr lang="en-US" dirty="0" err="1"/>
              <a:t>načela</a:t>
            </a:r>
            <a:r>
              <a:rPr lang="en-US" dirty="0"/>
              <a:t> </a:t>
            </a:r>
            <a:r>
              <a:rPr lang="en-US" i="1" dirty="0"/>
              <a:t>ne </a:t>
            </a:r>
            <a:r>
              <a:rPr lang="en-US" i="1" dirty="0" err="1"/>
              <a:t>bis</a:t>
            </a:r>
            <a:r>
              <a:rPr lang="en-US" i="1" dirty="0"/>
              <a:t> in idem </a:t>
            </a:r>
            <a:r>
              <a:rPr lang="en-US" dirty="0" err="1"/>
              <a:t>više</a:t>
            </a:r>
            <a:r>
              <a:rPr lang="en-US" dirty="0"/>
              <a:t> ne bi </a:t>
            </a:r>
            <a:r>
              <a:rPr lang="en-US" dirty="0" err="1"/>
              <a:t>ovisila</a:t>
            </a:r>
            <a:r>
              <a:rPr lang="en-US" dirty="0"/>
              <a:t> o </a:t>
            </a:r>
            <a:r>
              <a:rPr lang="en-US" dirty="0" err="1"/>
              <a:t>kriteriju</a:t>
            </a:r>
            <a:r>
              <a:rPr lang="en-US" dirty="0"/>
              <a:t> </a:t>
            </a:r>
            <a:r>
              <a:rPr lang="en-US" dirty="0" err="1"/>
              <a:t>izvršenja</a:t>
            </a:r>
            <a:r>
              <a:rPr lang="en-US" dirty="0"/>
              <a:t>, do </a:t>
            </a:r>
            <a:r>
              <a:rPr lang="en-US" dirty="0" err="1"/>
              <a:t>tumačenja</a:t>
            </a:r>
            <a:r>
              <a:rPr lang="en-US" dirty="0"/>
              <a:t> da bi u </a:t>
            </a:r>
            <a:r>
              <a:rPr lang="en-US" dirty="0" err="1"/>
              <a:t>okolnostima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instrumenti</a:t>
            </a:r>
            <a:r>
              <a:rPr lang="en-US" dirty="0"/>
              <a:t> </a:t>
            </a:r>
            <a:r>
              <a:rPr lang="en-US" dirty="0" err="1"/>
              <a:t>međusobnog</a:t>
            </a:r>
            <a:r>
              <a:rPr lang="en-US" dirty="0"/>
              <a:t> </a:t>
            </a:r>
            <a:r>
              <a:rPr lang="en-US" dirty="0" err="1"/>
              <a:t>priznanja</a:t>
            </a:r>
            <a:r>
              <a:rPr lang="en-US" dirty="0"/>
              <a:t> </a:t>
            </a:r>
            <a:r>
              <a:rPr lang="en-US" dirty="0" err="1"/>
              <a:t>presuda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dovoljno</a:t>
            </a:r>
            <a:r>
              <a:rPr lang="en-US" dirty="0"/>
              <a:t> </a:t>
            </a:r>
            <a:r>
              <a:rPr lang="en-US" dirty="0" err="1"/>
              <a:t>koordinirani</a:t>
            </a:r>
            <a:r>
              <a:rPr lang="en-US" dirty="0"/>
              <a:t>, </a:t>
            </a:r>
            <a:r>
              <a:rPr lang="en-US" dirty="0" err="1"/>
              <a:t>otklanjanje</a:t>
            </a:r>
            <a:r>
              <a:rPr lang="en-US" dirty="0"/>
              <a:t> </a:t>
            </a:r>
            <a:r>
              <a:rPr lang="en-US" dirty="0" err="1"/>
              <a:t>elementa</a:t>
            </a:r>
            <a:r>
              <a:rPr lang="en-US" dirty="0"/>
              <a:t> </a:t>
            </a:r>
            <a:r>
              <a:rPr lang="en-US" dirty="0" err="1"/>
              <a:t>izvršenja</a:t>
            </a:r>
            <a:r>
              <a:rPr lang="en-US" dirty="0"/>
              <a:t> </a:t>
            </a:r>
            <a:r>
              <a:rPr lang="en-US" dirty="0" err="1"/>
              <a:t>rezultiralo</a:t>
            </a:r>
            <a:r>
              <a:rPr lang="en-US" dirty="0"/>
              <a:t> bi </a:t>
            </a:r>
            <a:r>
              <a:rPr lang="en-US" dirty="0" err="1"/>
              <a:t>nemogućnošću</a:t>
            </a:r>
            <a:r>
              <a:rPr lang="en-US" dirty="0"/>
              <a:t> </a:t>
            </a:r>
            <a:r>
              <a:rPr lang="en-US" dirty="0" err="1"/>
              <a:t>kaznenog</a:t>
            </a:r>
            <a:r>
              <a:rPr lang="en-US" dirty="0"/>
              <a:t> </a:t>
            </a:r>
            <a:r>
              <a:rPr lang="en-US" dirty="0" err="1"/>
              <a:t>progona</a:t>
            </a:r>
            <a:r>
              <a:rPr lang="en-US" dirty="0"/>
              <a:t> </a:t>
            </a:r>
            <a:r>
              <a:rPr lang="en-US" dirty="0" err="1"/>
              <a:t>okrivljenika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u </a:t>
            </a:r>
            <a:r>
              <a:rPr lang="en-US" dirty="0" err="1"/>
              <a:t>nekoj</a:t>
            </a:r>
            <a:r>
              <a:rPr lang="en-US" dirty="0"/>
              <a:t> </a:t>
            </a:r>
            <a:r>
              <a:rPr lang="en-US" dirty="0" err="1"/>
              <a:t>drugoj</a:t>
            </a:r>
            <a:r>
              <a:rPr lang="en-US" dirty="0"/>
              <a:t> </a:t>
            </a:r>
            <a:r>
              <a:rPr lang="en-US" dirty="0" err="1"/>
              <a:t>državi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osuđen</a:t>
            </a:r>
            <a:r>
              <a:rPr lang="en-US" dirty="0"/>
              <a:t>, a da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nužno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izdržao</a:t>
            </a:r>
            <a:r>
              <a:rPr lang="en-US" dirty="0"/>
              <a:t> </a:t>
            </a:r>
            <a:r>
              <a:rPr lang="en-US" dirty="0" err="1"/>
              <a:t>kaznu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Evropski</a:t>
            </a:r>
            <a:r>
              <a:rPr lang="en-US" sz="2000" dirty="0" smtClean="0"/>
              <a:t> </a:t>
            </a:r>
            <a:r>
              <a:rPr lang="en-US" sz="2000" dirty="0" err="1" smtClean="0"/>
              <a:t>sud</a:t>
            </a:r>
            <a:r>
              <a:rPr lang="en-US" sz="2000" dirty="0" smtClean="0"/>
              <a:t> </a:t>
            </a:r>
            <a:r>
              <a:rPr lang="en-US" sz="2000" dirty="0" err="1" smtClean="0"/>
              <a:t>pravde</a:t>
            </a:r>
            <a:r>
              <a:rPr lang="en-US" sz="2000" dirty="0" smtClean="0"/>
              <a:t> je </a:t>
            </a:r>
            <a:r>
              <a:rPr lang="en-US" sz="2000" dirty="0" err="1" smtClean="0"/>
              <a:t>tu</a:t>
            </a:r>
            <a:r>
              <a:rPr lang="en-US" sz="2000" dirty="0" smtClean="0"/>
              <a:t> </a:t>
            </a:r>
            <a:r>
              <a:rPr lang="en-US" sz="2000" dirty="0" err="1" smtClean="0"/>
              <a:t>razliku</a:t>
            </a:r>
            <a:r>
              <a:rPr lang="en-US" sz="2000" dirty="0" smtClean="0"/>
              <a:t> </a:t>
            </a:r>
            <a:r>
              <a:rPr lang="en-US" sz="2000" dirty="0" err="1" smtClean="0"/>
              <a:t>sagledao</a:t>
            </a:r>
            <a:r>
              <a:rPr lang="en-US" sz="2000" dirty="0" smtClean="0"/>
              <a:t> s 2 </a:t>
            </a:r>
            <a:r>
              <a:rPr lang="en-US" sz="2000" dirty="0" err="1" smtClean="0"/>
              <a:t>aspekta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, </a:t>
            </a:r>
            <a:r>
              <a:rPr lang="en-US" dirty="0" err="1"/>
              <a:t>podvrgavanje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čl</a:t>
            </a:r>
            <a:r>
              <a:rPr lang="en-US" dirty="0"/>
              <a:t>. 50. </a:t>
            </a:r>
            <a:r>
              <a:rPr lang="en-US" dirty="0" err="1"/>
              <a:t>Povelje</a:t>
            </a:r>
            <a:r>
              <a:rPr lang="en-US" dirty="0"/>
              <a:t> </a:t>
            </a:r>
            <a:r>
              <a:rPr lang="en-US" dirty="0" err="1"/>
              <a:t>dodatnom</a:t>
            </a:r>
            <a:r>
              <a:rPr lang="en-US" dirty="0"/>
              <a:t> </a:t>
            </a:r>
            <a:r>
              <a:rPr lang="en-US" dirty="0" err="1"/>
              <a:t>uvjetu</a:t>
            </a:r>
            <a:r>
              <a:rPr lang="en-US" dirty="0"/>
              <a:t>, a u </a:t>
            </a:r>
            <a:r>
              <a:rPr lang="en-US" dirty="0" err="1"/>
              <a:t>ovom</a:t>
            </a:r>
            <a:r>
              <a:rPr lang="en-US" dirty="0"/>
              <a:t> </a:t>
            </a:r>
            <a:r>
              <a:rPr lang="en-US" dirty="0" err="1"/>
              <a:t>slučaju</a:t>
            </a:r>
            <a:r>
              <a:rPr lang="en-US" dirty="0"/>
              <a:t> to bi bio </a:t>
            </a:r>
            <a:r>
              <a:rPr lang="en-US" dirty="0" err="1"/>
              <a:t>spomenuti</a:t>
            </a:r>
            <a:r>
              <a:rPr lang="en-US" dirty="0"/>
              <a:t> </a:t>
            </a:r>
            <a:r>
              <a:rPr lang="en-US" dirty="0" err="1"/>
              <a:t>uvjet</a:t>
            </a:r>
            <a:r>
              <a:rPr lang="en-US" dirty="0"/>
              <a:t> </a:t>
            </a:r>
            <a:r>
              <a:rPr lang="en-US" dirty="0" err="1"/>
              <a:t>izvršenja</a:t>
            </a:r>
            <a:r>
              <a:rPr lang="en-US" dirty="0"/>
              <a:t>, </a:t>
            </a:r>
            <a:r>
              <a:rPr lang="en-US" dirty="0" err="1"/>
              <a:t>predstavljalo</a:t>
            </a:r>
            <a:r>
              <a:rPr lang="en-US" dirty="0"/>
              <a:t> bi </a:t>
            </a:r>
            <a:r>
              <a:rPr lang="en-US" dirty="0" err="1"/>
              <a:t>ograničenje</a:t>
            </a:r>
            <a:r>
              <a:rPr lang="en-US" dirty="0"/>
              <a:t> </a:t>
            </a:r>
            <a:r>
              <a:rPr lang="en-US" dirty="0" err="1"/>
              <a:t>proklamiranog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u </a:t>
            </a:r>
            <a:r>
              <a:rPr lang="en-US" dirty="0" err="1"/>
              <a:t>smislu</a:t>
            </a:r>
            <a:r>
              <a:rPr lang="en-US" dirty="0"/>
              <a:t> </a:t>
            </a:r>
            <a:r>
              <a:rPr lang="en-US" dirty="0" err="1"/>
              <a:t>čl</a:t>
            </a:r>
            <a:r>
              <a:rPr lang="en-US" dirty="0"/>
              <a:t>. 52. </a:t>
            </a:r>
            <a:r>
              <a:rPr lang="en-US" dirty="0" err="1"/>
              <a:t>Povelje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S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, </a:t>
            </a:r>
            <a:r>
              <a:rPr lang="en-US" dirty="0" err="1"/>
              <a:t>međutim</a:t>
            </a:r>
            <a:r>
              <a:rPr lang="en-US" dirty="0"/>
              <a:t>, </a:t>
            </a:r>
            <a:r>
              <a:rPr lang="en-US" dirty="0" err="1"/>
              <a:t>ograničenja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sloboda</a:t>
            </a:r>
            <a:r>
              <a:rPr lang="en-US" dirty="0"/>
              <a:t> </a:t>
            </a:r>
            <a:r>
              <a:rPr lang="en-US" dirty="0" err="1"/>
              <a:t>zajamčenih</a:t>
            </a:r>
            <a:r>
              <a:rPr lang="en-US" dirty="0"/>
              <a:t> </a:t>
            </a:r>
            <a:r>
              <a:rPr lang="en-US" dirty="0" err="1"/>
              <a:t>Poveljom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dopuštena</a:t>
            </a:r>
            <a:r>
              <a:rPr lang="en-US" dirty="0"/>
              <a:t>, s time da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čl</a:t>
            </a:r>
            <a:r>
              <a:rPr lang="en-US" dirty="0"/>
              <a:t>. 52. </a:t>
            </a:r>
            <a:r>
              <a:rPr lang="en-US" dirty="0" err="1"/>
              <a:t>st.</a:t>
            </a:r>
            <a:r>
              <a:rPr lang="en-US" dirty="0"/>
              <a:t> 1. </a:t>
            </a:r>
            <a:r>
              <a:rPr lang="en-US" dirty="0" err="1"/>
              <a:t>Povelje</a:t>
            </a:r>
            <a:r>
              <a:rPr lang="en-US" dirty="0"/>
              <a:t> </a:t>
            </a:r>
            <a:r>
              <a:rPr lang="en-US" dirty="0" err="1"/>
              <a:t>svako</a:t>
            </a:r>
            <a:r>
              <a:rPr lang="en-US" dirty="0"/>
              <a:t> </a:t>
            </a:r>
            <a:r>
              <a:rPr lang="en-US" dirty="0" err="1"/>
              <a:t>eventualno</a:t>
            </a:r>
            <a:r>
              <a:rPr lang="en-US" dirty="0"/>
              <a:t> </a:t>
            </a:r>
            <a:r>
              <a:rPr lang="en-US" dirty="0" err="1"/>
              <a:t>ograničenje</a:t>
            </a:r>
            <a:r>
              <a:rPr lang="en-US" dirty="0"/>
              <a:t> mora </a:t>
            </a:r>
            <a:r>
              <a:rPr lang="en-US" dirty="0" err="1"/>
              <a:t>ispuniti</a:t>
            </a:r>
            <a:r>
              <a:rPr lang="en-US" dirty="0"/>
              <a:t> </a:t>
            </a:r>
            <a:r>
              <a:rPr lang="en-US" dirty="0" err="1"/>
              <a:t>sljedeće</a:t>
            </a:r>
            <a:r>
              <a:rPr lang="en-US" dirty="0"/>
              <a:t> </a:t>
            </a:r>
            <a:r>
              <a:rPr lang="en-US" dirty="0" err="1"/>
              <a:t>kriterije</a:t>
            </a:r>
            <a:r>
              <a:rPr lang="en-US" dirty="0"/>
              <a:t>: </a:t>
            </a:r>
          </a:p>
          <a:p>
            <a:r>
              <a:rPr lang="en-US" dirty="0"/>
              <a:t>1) mora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predviđeno</a:t>
            </a:r>
            <a:r>
              <a:rPr lang="en-US" dirty="0"/>
              <a:t> </a:t>
            </a:r>
            <a:r>
              <a:rPr lang="en-US" dirty="0" err="1"/>
              <a:t>zakonom</a:t>
            </a:r>
            <a:r>
              <a:rPr lang="en-US" dirty="0"/>
              <a:t>, </a:t>
            </a:r>
          </a:p>
          <a:p>
            <a:r>
              <a:rPr lang="en-US" dirty="0"/>
              <a:t>2) mora </a:t>
            </a:r>
            <a:r>
              <a:rPr lang="en-US" dirty="0" err="1"/>
              <a:t>poštovati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ograničenog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</a:p>
          <a:p>
            <a:r>
              <a:rPr lang="en-US" dirty="0"/>
              <a:t>3) </a:t>
            </a:r>
            <a:r>
              <a:rPr lang="en-US" dirty="0" err="1"/>
              <a:t>podrazumijeva</a:t>
            </a:r>
            <a:r>
              <a:rPr lang="en-US" dirty="0"/>
              <a:t> </a:t>
            </a:r>
            <a:r>
              <a:rPr lang="en-US" dirty="0" err="1"/>
              <a:t>primjenu</a:t>
            </a:r>
            <a:r>
              <a:rPr lang="en-US" dirty="0"/>
              <a:t> </a:t>
            </a:r>
            <a:r>
              <a:rPr lang="en-US" dirty="0" err="1"/>
              <a:t>načela</a:t>
            </a:r>
            <a:r>
              <a:rPr lang="en-US" dirty="0"/>
              <a:t> </a:t>
            </a:r>
            <a:r>
              <a:rPr lang="en-US" dirty="0" err="1"/>
              <a:t>razmjernosti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62000"/>
            <a:ext cx="8761413" cy="918632"/>
          </a:xfrm>
        </p:spPr>
        <p:txBody>
          <a:bodyPr/>
          <a:lstStyle/>
          <a:p>
            <a:r>
              <a:rPr lang="bs-Latn-BA" sz="2800" b="1" dirty="0" smtClean="0"/>
              <a:t>1.Uvod- uopćeno o načelu </a:t>
            </a:r>
            <a:r>
              <a:rPr lang="bs-Latn-BA" sz="2800" b="1" i="1" dirty="0" smtClean="0"/>
              <a:t>ne bis in idem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datira </a:t>
            </a:r>
            <a:r>
              <a:rPr lang="bs-Latn-BA" dirty="0"/>
              <a:t>još od Rimskog prava</a:t>
            </a:r>
            <a:r>
              <a:rPr lang="en-US" dirty="0"/>
              <a:t> </a:t>
            </a:r>
            <a:endParaRPr lang="en-US" dirty="0" smtClean="0"/>
          </a:p>
          <a:p>
            <a:r>
              <a:rPr lang="bs-Latn-BA" dirty="0"/>
              <a:t>ima značenje „ne dva puta o istom“</a:t>
            </a:r>
            <a:r>
              <a:rPr lang="en-US" dirty="0"/>
              <a:t> </a:t>
            </a:r>
            <a:endParaRPr lang="en-US" dirty="0" smtClean="0"/>
          </a:p>
          <a:p>
            <a:r>
              <a:rPr lang="bs-Latn-BA" dirty="0"/>
              <a:t>jedno od osnovnih načela i našeg krivičnog zakonodavstva</a:t>
            </a:r>
            <a:r>
              <a:rPr lang="en-US" dirty="0"/>
              <a:t> </a:t>
            </a:r>
            <a:endParaRPr lang="en-US" dirty="0" smtClean="0"/>
          </a:p>
          <a:p>
            <a:r>
              <a:rPr lang="bs-Latn-BA" dirty="0"/>
              <a:t>zagarantovano i Ustavom BiH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d</a:t>
            </a:r>
            <a:r>
              <a:rPr lang="bs-Latn-BA" dirty="0" err="1" smtClean="0"/>
              <a:t>aje</a:t>
            </a:r>
            <a:r>
              <a:rPr lang="bs-Latn-BA" dirty="0" smtClean="0"/>
              <a:t> sigurnost da </a:t>
            </a:r>
            <a:r>
              <a:rPr lang="bs-Latn-BA" dirty="0"/>
              <a:t>niko neće odgovarati i biti kažnjen dva puta za isto krivično djelo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2773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Kada</a:t>
            </a:r>
            <a:r>
              <a:rPr lang="en-US" dirty="0"/>
              <a:t> je </a:t>
            </a:r>
            <a:r>
              <a:rPr lang="en-US" dirty="0" err="1"/>
              <a:t>rijec</a:t>
            </a:r>
            <a:r>
              <a:rPr lang="en-US" dirty="0"/>
              <a:t>̌ o </a:t>
            </a:r>
            <a:r>
              <a:rPr lang="en-US" i="1" dirty="0"/>
              <a:t>ne </a:t>
            </a:r>
            <a:r>
              <a:rPr lang="en-US" i="1" dirty="0" err="1"/>
              <a:t>bis</a:t>
            </a:r>
            <a:r>
              <a:rPr lang="en-US" i="1" dirty="0"/>
              <a:t> in idem</a:t>
            </a:r>
            <a:r>
              <a:rPr lang="en-US" dirty="0"/>
              <a:t>,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kriterij</a:t>
            </a:r>
            <a:r>
              <a:rPr lang="en-US" dirty="0"/>
              <a:t>, u </a:t>
            </a:r>
            <a:r>
              <a:rPr lang="en-US" dirty="0" err="1"/>
              <a:t>konkretnom</a:t>
            </a:r>
            <a:r>
              <a:rPr lang="en-US" dirty="0"/>
              <a:t> je </a:t>
            </a:r>
            <a:r>
              <a:rPr lang="en-US" dirty="0" err="1"/>
              <a:t>slučaju</a:t>
            </a:r>
            <a:r>
              <a:rPr lang="en-US" dirty="0"/>
              <a:t> </a:t>
            </a:r>
            <a:r>
              <a:rPr lang="en-US" dirty="0" err="1"/>
              <a:t>Europski</a:t>
            </a:r>
            <a:r>
              <a:rPr lang="en-US" dirty="0"/>
              <a:t> </a:t>
            </a:r>
            <a:r>
              <a:rPr lang="en-US" dirty="0" err="1"/>
              <a:t>sud</a:t>
            </a:r>
            <a:r>
              <a:rPr lang="en-US" dirty="0"/>
              <a:t> </a:t>
            </a:r>
            <a:r>
              <a:rPr lang="en-US" dirty="0" err="1"/>
              <a:t>pravde</a:t>
            </a:r>
            <a:r>
              <a:rPr lang="en-US" dirty="0"/>
              <a:t> </a:t>
            </a:r>
            <a:r>
              <a:rPr lang="en-US" dirty="0" err="1"/>
              <a:t>zaključio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smatrati</a:t>
            </a:r>
            <a:r>
              <a:rPr lang="en-US" dirty="0"/>
              <a:t> da je </a:t>
            </a:r>
            <a:r>
              <a:rPr lang="en-US" dirty="0" err="1"/>
              <a:t>ograničenje</a:t>
            </a:r>
            <a:r>
              <a:rPr lang="en-US" dirty="0"/>
              <a:t> tog </a:t>
            </a:r>
            <a:r>
              <a:rPr lang="en-US" dirty="0" err="1"/>
              <a:t>načela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predviđeno</a:t>
            </a:r>
            <a:r>
              <a:rPr lang="en-US" dirty="0"/>
              <a:t> </a:t>
            </a:r>
            <a:r>
              <a:rPr lang="en-US" dirty="0" err="1"/>
              <a:t>zakonom</a:t>
            </a:r>
            <a:r>
              <a:rPr lang="en-US" dirty="0"/>
              <a:t> (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čl</a:t>
            </a:r>
            <a:r>
              <a:rPr lang="en-US" dirty="0"/>
              <a:t>. 54. </a:t>
            </a:r>
            <a:r>
              <a:rPr lang="en-US" dirty="0" err="1"/>
              <a:t>Konvencije</a:t>
            </a:r>
            <a:r>
              <a:rPr lang="en-US" dirty="0"/>
              <a:t> o </a:t>
            </a:r>
            <a:r>
              <a:rPr lang="en-US" dirty="0" err="1"/>
              <a:t>provedbi</a:t>
            </a:r>
            <a:r>
              <a:rPr lang="en-US" dirty="0"/>
              <a:t> </a:t>
            </a:r>
            <a:r>
              <a:rPr lang="en-US" dirty="0" err="1"/>
              <a:t>Schengenskog</a:t>
            </a:r>
            <a:r>
              <a:rPr lang="en-US" dirty="0"/>
              <a:t> </a:t>
            </a:r>
            <a:r>
              <a:rPr lang="en-US" dirty="0" err="1"/>
              <a:t>sporazuma</a:t>
            </a:r>
            <a:r>
              <a:rPr lang="en-US" dirty="0"/>
              <a:t>).</a:t>
            </a:r>
          </a:p>
          <a:p>
            <a:r>
              <a:rPr lang="en-US" dirty="0" err="1"/>
              <a:t>Glede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kriterija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traži</a:t>
            </a:r>
            <a:r>
              <a:rPr lang="en-US" dirty="0"/>
              <a:t> </a:t>
            </a:r>
            <a:r>
              <a:rPr lang="en-US" dirty="0" err="1"/>
              <a:t>poštovanje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sadržaja</a:t>
            </a:r>
            <a:r>
              <a:rPr lang="en-US" dirty="0"/>
              <a:t> </a:t>
            </a:r>
            <a:r>
              <a:rPr lang="en-US" dirty="0" err="1"/>
              <a:t>ograničenog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, </a:t>
            </a:r>
            <a:r>
              <a:rPr lang="en-US" dirty="0" err="1"/>
              <a:t>uvjet</a:t>
            </a:r>
            <a:r>
              <a:rPr lang="en-US" dirty="0"/>
              <a:t> </a:t>
            </a:r>
            <a:r>
              <a:rPr lang="en-US" dirty="0" err="1"/>
              <a:t>izvršenja</a:t>
            </a:r>
            <a:r>
              <a:rPr lang="en-US" dirty="0"/>
              <a:t> </a:t>
            </a:r>
            <a:r>
              <a:rPr lang="en-US" dirty="0" err="1"/>
              <a:t>sankcije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čl</a:t>
            </a:r>
            <a:r>
              <a:rPr lang="en-US" dirty="0"/>
              <a:t>. 54. </a:t>
            </a:r>
            <a:r>
              <a:rPr lang="en-US" dirty="0" err="1"/>
              <a:t>Konvencije</a:t>
            </a:r>
            <a:r>
              <a:rPr lang="en-US" dirty="0"/>
              <a:t> o </a:t>
            </a:r>
            <a:r>
              <a:rPr lang="en-US" dirty="0" err="1"/>
              <a:t>provedbi</a:t>
            </a:r>
            <a:r>
              <a:rPr lang="en-US" dirty="0"/>
              <a:t> </a:t>
            </a:r>
            <a:r>
              <a:rPr lang="en-US" dirty="0" err="1"/>
              <a:t>Schengenskog</a:t>
            </a:r>
            <a:r>
              <a:rPr lang="en-US" dirty="0"/>
              <a:t> </a:t>
            </a:r>
            <a:r>
              <a:rPr lang="en-US" dirty="0" err="1"/>
              <a:t>sporazuma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sebi</a:t>
            </a:r>
            <a:r>
              <a:rPr lang="en-US" dirty="0"/>
              <a:t> ne </a:t>
            </a:r>
            <a:r>
              <a:rPr lang="en-US" dirty="0" err="1"/>
              <a:t>dovodi</a:t>
            </a:r>
            <a:r>
              <a:rPr lang="en-US" dirty="0"/>
              <a:t> u </a:t>
            </a:r>
            <a:r>
              <a:rPr lang="en-US" dirty="0" err="1"/>
              <a:t>pitanje</a:t>
            </a:r>
            <a:r>
              <a:rPr lang="en-US" dirty="0"/>
              <a:t> </a:t>
            </a:r>
            <a:r>
              <a:rPr lang="en-US" dirty="0" err="1"/>
              <a:t>načelo</a:t>
            </a:r>
            <a:r>
              <a:rPr lang="en-US" dirty="0"/>
              <a:t> </a:t>
            </a:r>
            <a:r>
              <a:rPr lang="en-US" i="1" dirty="0"/>
              <a:t>ne </a:t>
            </a:r>
            <a:r>
              <a:rPr lang="en-US" i="1" dirty="0" err="1"/>
              <a:t>bis</a:t>
            </a:r>
            <a:r>
              <a:rPr lang="en-US" i="1" dirty="0"/>
              <a:t> in idem</a:t>
            </a:r>
            <a:r>
              <a:rPr lang="en-US" dirty="0"/>
              <a:t>, </a:t>
            </a:r>
            <a:r>
              <a:rPr lang="en-US" dirty="0" err="1"/>
              <a:t>budući</a:t>
            </a:r>
            <a:r>
              <a:rPr lang="en-US" dirty="0"/>
              <a:t> da je </a:t>
            </a:r>
            <a:r>
              <a:rPr lang="en-US" dirty="0" err="1"/>
              <a:t>smisao</a:t>
            </a:r>
            <a:r>
              <a:rPr lang="en-US" dirty="0"/>
              <a:t> tog </a:t>
            </a:r>
            <a:r>
              <a:rPr lang="en-US" dirty="0" err="1"/>
              <a:t>uvjeta</a:t>
            </a:r>
            <a:r>
              <a:rPr lang="en-US" dirty="0"/>
              <a:t> da se </a:t>
            </a:r>
            <a:r>
              <a:rPr lang="en-US" dirty="0" err="1"/>
              <a:t>izbjegnu</a:t>
            </a:r>
            <a:r>
              <a:rPr lang="en-US" dirty="0"/>
              <a:t> </a:t>
            </a:r>
            <a:r>
              <a:rPr lang="en-US" dirty="0" err="1"/>
              <a:t>situacije</a:t>
            </a:r>
            <a:r>
              <a:rPr lang="en-US" dirty="0"/>
              <a:t> u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osoba</a:t>
            </a:r>
            <a:r>
              <a:rPr lang="en-US" dirty="0"/>
              <a:t> </a:t>
            </a:r>
            <a:r>
              <a:rPr lang="en-US" dirty="0" err="1"/>
              <a:t>pravomoćno</a:t>
            </a:r>
            <a:r>
              <a:rPr lang="en-US" dirty="0"/>
              <a:t> </a:t>
            </a:r>
            <a:r>
              <a:rPr lang="en-US" dirty="0" err="1"/>
              <a:t>osuđena</a:t>
            </a:r>
            <a:r>
              <a:rPr lang="en-US" dirty="0"/>
              <a:t> u </a:t>
            </a:r>
            <a:r>
              <a:rPr lang="en-US" dirty="0" err="1"/>
              <a:t>jednoj</a:t>
            </a:r>
            <a:r>
              <a:rPr lang="en-US" dirty="0"/>
              <a:t> </a:t>
            </a:r>
            <a:r>
              <a:rPr lang="en-US" dirty="0" err="1"/>
              <a:t>državi</a:t>
            </a:r>
            <a:r>
              <a:rPr lang="en-US" dirty="0"/>
              <a:t> </a:t>
            </a:r>
            <a:r>
              <a:rPr lang="en-US" dirty="0" err="1"/>
              <a:t>ugovornici</a:t>
            </a:r>
            <a:r>
              <a:rPr lang="en-US" dirty="0"/>
              <a:t> ne bi </a:t>
            </a:r>
            <a:r>
              <a:rPr lang="en-US" dirty="0" err="1"/>
              <a:t>mogla</a:t>
            </a:r>
            <a:r>
              <a:rPr lang="en-US" dirty="0"/>
              <a:t> </a:t>
            </a:r>
            <a:r>
              <a:rPr lang="en-US" dirty="0" err="1"/>
              <a:t>kazneno</a:t>
            </a:r>
            <a:r>
              <a:rPr lang="en-US" dirty="0"/>
              <a:t> </a:t>
            </a:r>
            <a:r>
              <a:rPr lang="en-US" dirty="0" err="1"/>
              <a:t>goniti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istog</a:t>
            </a:r>
            <a:r>
              <a:rPr lang="en-US" dirty="0"/>
              <a:t> </a:t>
            </a:r>
            <a:r>
              <a:rPr lang="en-US" dirty="0" err="1"/>
              <a:t>djela</a:t>
            </a:r>
            <a:r>
              <a:rPr lang="en-US" dirty="0"/>
              <a:t> u </a:t>
            </a:r>
            <a:r>
              <a:rPr lang="en-US" dirty="0" err="1"/>
              <a:t>drugoj</a:t>
            </a:r>
            <a:r>
              <a:rPr lang="en-US" dirty="0"/>
              <a:t> </a:t>
            </a:r>
            <a:r>
              <a:rPr lang="en-US" dirty="0" err="1"/>
              <a:t>državi</a:t>
            </a:r>
            <a:r>
              <a:rPr lang="en-US" dirty="0"/>
              <a:t> </a:t>
            </a:r>
            <a:r>
              <a:rPr lang="en-US" dirty="0" err="1"/>
              <a:t>ugovornici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bi u </a:t>
            </a:r>
            <a:r>
              <a:rPr lang="en-US" dirty="0" err="1"/>
              <a:t>končanosti</a:t>
            </a:r>
            <a:r>
              <a:rPr lang="en-US" dirty="0"/>
              <a:t> </a:t>
            </a:r>
            <a:r>
              <a:rPr lang="en-US" dirty="0" err="1"/>
              <a:t>ostala</a:t>
            </a:r>
            <a:r>
              <a:rPr lang="en-US" dirty="0"/>
              <a:t> </a:t>
            </a:r>
            <a:r>
              <a:rPr lang="en-US" dirty="0" err="1"/>
              <a:t>nekažnjena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prva</a:t>
            </a:r>
            <a:r>
              <a:rPr lang="en-US" dirty="0"/>
              <a:t> </a:t>
            </a:r>
            <a:r>
              <a:rPr lang="en-US" dirty="0" err="1"/>
              <a:t>država</a:t>
            </a:r>
            <a:r>
              <a:rPr lang="en-US" dirty="0"/>
              <a:t> ne bi </a:t>
            </a:r>
            <a:r>
              <a:rPr lang="en-US" dirty="0" err="1"/>
              <a:t>izvršila</a:t>
            </a:r>
            <a:r>
              <a:rPr lang="en-US" dirty="0"/>
              <a:t> </a:t>
            </a:r>
            <a:r>
              <a:rPr lang="en-US" dirty="0" err="1"/>
              <a:t>izrečenu</a:t>
            </a:r>
            <a:r>
              <a:rPr lang="en-US" dirty="0"/>
              <a:t> </a:t>
            </a:r>
            <a:r>
              <a:rPr lang="en-US" dirty="0" err="1"/>
              <a:t>kaznu</a:t>
            </a:r>
            <a:r>
              <a:rPr lang="en-US" dirty="0"/>
              <a:t>. U tom </a:t>
            </a:r>
            <a:r>
              <a:rPr lang="en-US" dirty="0" err="1"/>
              <a:t>smislu</a:t>
            </a:r>
            <a:r>
              <a:rPr lang="en-US" dirty="0"/>
              <a:t>, </a:t>
            </a:r>
            <a:r>
              <a:rPr lang="en-US" dirty="0" err="1"/>
              <a:t>Europski</a:t>
            </a:r>
            <a:r>
              <a:rPr lang="en-US" dirty="0"/>
              <a:t> </a:t>
            </a:r>
            <a:r>
              <a:rPr lang="en-US" dirty="0" err="1"/>
              <a:t>sud</a:t>
            </a:r>
            <a:r>
              <a:rPr lang="en-US" dirty="0"/>
              <a:t> </a:t>
            </a:r>
            <a:r>
              <a:rPr lang="en-US" dirty="0" err="1"/>
              <a:t>pravde</a:t>
            </a:r>
            <a:r>
              <a:rPr lang="en-US" dirty="0"/>
              <a:t> je </a:t>
            </a:r>
            <a:r>
              <a:rPr lang="en-US" dirty="0" err="1"/>
              <a:t>zaključio</a:t>
            </a:r>
            <a:r>
              <a:rPr lang="en-US" dirty="0"/>
              <a:t> da </a:t>
            </a:r>
            <a:r>
              <a:rPr lang="en-US" dirty="0" err="1"/>
              <a:t>čl</a:t>
            </a:r>
            <a:r>
              <a:rPr lang="en-US" dirty="0"/>
              <a:t>. 54. </a:t>
            </a:r>
            <a:r>
              <a:rPr lang="en-US" dirty="0" err="1"/>
              <a:t>Konvencije</a:t>
            </a:r>
            <a:r>
              <a:rPr lang="en-US" dirty="0"/>
              <a:t> </a:t>
            </a:r>
            <a:r>
              <a:rPr lang="en-US" dirty="0" err="1"/>
              <a:t>uvažava</a:t>
            </a:r>
            <a:r>
              <a:rPr lang="en-US" dirty="0"/>
              <a:t> </a:t>
            </a:r>
            <a:r>
              <a:rPr lang="en-US" dirty="0" err="1"/>
              <a:t>bitan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načela</a:t>
            </a:r>
            <a:r>
              <a:rPr lang="en-US" dirty="0"/>
              <a:t> </a:t>
            </a:r>
            <a:r>
              <a:rPr lang="en-US" i="1" dirty="0"/>
              <a:t>ne </a:t>
            </a:r>
            <a:r>
              <a:rPr lang="en-US" i="1" dirty="0" err="1"/>
              <a:t>bis</a:t>
            </a:r>
            <a:r>
              <a:rPr lang="en-US" i="1" dirty="0"/>
              <a:t> in idem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čl</a:t>
            </a:r>
            <a:r>
              <a:rPr lang="en-US" dirty="0"/>
              <a:t>. 50. </a:t>
            </a:r>
            <a:r>
              <a:rPr lang="en-US" dirty="0" err="1"/>
              <a:t>Povelje</a:t>
            </a:r>
            <a:r>
              <a:rPr lang="en-US" dirty="0"/>
              <a:t>. </a:t>
            </a:r>
          </a:p>
          <a:p>
            <a:r>
              <a:rPr lang="en-US" dirty="0"/>
              <a:t>U </a:t>
            </a:r>
            <a:r>
              <a:rPr lang="en-US" dirty="0" err="1"/>
              <a:t>pogledu</a:t>
            </a:r>
            <a:r>
              <a:rPr lang="en-US" dirty="0"/>
              <a:t> </a:t>
            </a:r>
            <a:r>
              <a:rPr lang="en-US" dirty="0" err="1"/>
              <a:t>trećeg</a:t>
            </a:r>
            <a:r>
              <a:rPr lang="en-US" dirty="0"/>
              <a:t> </a:t>
            </a:r>
            <a:r>
              <a:rPr lang="en-US" dirty="0" err="1"/>
              <a:t>kriterija</a:t>
            </a:r>
            <a:r>
              <a:rPr lang="en-US" dirty="0"/>
              <a:t>, u </a:t>
            </a:r>
            <a:r>
              <a:rPr lang="en-US" dirty="0" err="1"/>
              <a:t>kontekstu</a:t>
            </a:r>
            <a:r>
              <a:rPr lang="en-US" dirty="0"/>
              <a:t> </a:t>
            </a:r>
            <a:r>
              <a:rPr lang="en-US" dirty="0" err="1"/>
              <a:t>zahtjeva</a:t>
            </a:r>
            <a:r>
              <a:rPr lang="en-US" dirty="0"/>
              <a:t> </a:t>
            </a:r>
            <a:r>
              <a:rPr lang="en-US" dirty="0" err="1"/>
              <a:t>načela</a:t>
            </a:r>
            <a:r>
              <a:rPr lang="en-US" dirty="0"/>
              <a:t> </a:t>
            </a:r>
            <a:r>
              <a:rPr lang="en-US" dirty="0" err="1"/>
              <a:t>razmjernosti</a:t>
            </a:r>
            <a:r>
              <a:rPr lang="en-US" dirty="0"/>
              <a:t>, </a:t>
            </a:r>
            <a:r>
              <a:rPr lang="en-US" dirty="0" err="1"/>
              <a:t>Europski</a:t>
            </a:r>
            <a:r>
              <a:rPr lang="en-US" dirty="0"/>
              <a:t>  </a:t>
            </a:r>
            <a:r>
              <a:rPr lang="en-US" dirty="0" err="1"/>
              <a:t>sud</a:t>
            </a:r>
            <a:r>
              <a:rPr lang="en-US" dirty="0"/>
              <a:t> </a:t>
            </a:r>
            <a:r>
              <a:rPr lang="en-US" dirty="0" err="1"/>
              <a:t>pravde</a:t>
            </a:r>
            <a:r>
              <a:rPr lang="en-US" dirty="0"/>
              <a:t> je </a:t>
            </a:r>
            <a:r>
              <a:rPr lang="en-US" dirty="0" err="1"/>
              <a:t>razmotrio</a:t>
            </a:r>
            <a:r>
              <a:rPr lang="en-US" dirty="0"/>
              <a:t> je li </a:t>
            </a:r>
            <a:r>
              <a:rPr lang="en-US" dirty="0" err="1"/>
              <a:t>ograničenje</a:t>
            </a:r>
            <a:r>
              <a:rPr lang="en-US" dirty="0"/>
              <a:t> </a:t>
            </a:r>
            <a:r>
              <a:rPr lang="en-US" dirty="0" err="1"/>
              <a:t>načela</a:t>
            </a:r>
            <a:r>
              <a:rPr lang="en-US" dirty="0"/>
              <a:t> </a:t>
            </a:r>
            <a:r>
              <a:rPr lang="en-US" i="1" dirty="0"/>
              <a:t>ne </a:t>
            </a:r>
            <a:r>
              <a:rPr lang="en-US" i="1" dirty="0" err="1"/>
              <a:t>bis</a:t>
            </a:r>
            <a:r>
              <a:rPr lang="en-US" i="1" dirty="0"/>
              <a:t> in idem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uvjeta</a:t>
            </a:r>
            <a:r>
              <a:rPr lang="en-US" dirty="0"/>
              <a:t> </a:t>
            </a:r>
            <a:r>
              <a:rPr lang="en-US" dirty="0" err="1"/>
              <a:t>izvršenja</a:t>
            </a:r>
            <a:r>
              <a:rPr lang="en-US" dirty="0"/>
              <a:t> </a:t>
            </a:r>
            <a:r>
              <a:rPr lang="en-US" dirty="0" err="1"/>
              <a:t>sukladno</a:t>
            </a:r>
            <a:r>
              <a:rPr lang="en-US" dirty="0"/>
              <a:t> </a:t>
            </a:r>
            <a:r>
              <a:rPr lang="en-US" dirty="0" err="1"/>
              <a:t>cilju</a:t>
            </a:r>
            <a:r>
              <a:rPr lang="en-US" dirty="0"/>
              <a:t> od </a:t>
            </a:r>
            <a:r>
              <a:rPr lang="en-US" dirty="0" err="1"/>
              <a:t>javnog</a:t>
            </a:r>
            <a:r>
              <a:rPr lang="en-US" dirty="0"/>
              <a:t> </a:t>
            </a:r>
            <a:r>
              <a:rPr lang="en-US" dirty="0" err="1"/>
              <a:t>interesa</a:t>
            </a:r>
            <a:r>
              <a:rPr lang="en-US" dirty="0"/>
              <a:t>, </a:t>
            </a:r>
            <a:r>
              <a:rPr lang="en-US" dirty="0" err="1"/>
              <a:t>zaključivši</a:t>
            </a:r>
            <a:r>
              <a:rPr lang="en-US" dirty="0"/>
              <a:t> da je </a:t>
            </a:r>
            <a:r>
              <a:rPr lang="en-US" dirty="0" err="1"/>
              <a:t>upravo</a:t>
            </a:r>
            <a:r>
              <a:rPr lang="en-US" dirty="0"/>
              <a:t> </a:t>
            </a:r>
            <a:r>
              <a:rPr lang="en-US" dirty="0" err="1"/>
              <a:t>nastojanje</a:t>
            </a:r>
            <a:r>
              <a:rPr lang="en-US" dirty="0"/>
              <a:t> da se u </a:t>
            </a:r>
            <a:r>
              <a:rPr lang="en-US" dirty="0" err="1"/>
              <a:t>prostoru</a:t>
            </a:r>
            <a:r>
              <a:rPr lang="en-US" dirty="0"/>
              <a:t> </a:t>
            </a:r>
            <a:r>
              <a:rPr lang="en-US" dirty="0" err="1"/>
              <a:t>slobode</a:t>
            </a:r>
            <a:r>
              <a:rPr lang="en-US" dirty="0"/>
              <a:t>, </a:t>
            </a:r>
            <a:r>
              <a:rPr lang="en-US" dirty="0" err="1"/>
              <a:t>sigurnosti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pravde</a:t>
            </a:r>
            <a:r>
              <a:rPr lang="en-US" dirty="0"/>
              <a:t> </a:t>
            </a:r>
            <a:r>
              <a:rPr lang="en-US" dirty="0" err="1"/>
              <a:t>izbjegne</a:t>
            </a:r>
            <a:r>
              <a:rPr lang="en-US" dirty="0"/>
              <a:t> </a:t>
            </a:r>
            <a:r>
              <a:rPr lang="en-US" dirty="0" err="1"/>
              <a:t>nekažnjivost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nekoj</a:t>
            </a:r>
            <a:r>
              <a:rPr lang="en-US" dirty="0"/>
              <a:t> </a:t>
            </a:r>
            <a:r>
              <a:rPr lang="en-US" dirty="0" err="1"/>
              <a:t>državi</a:t>
            </a:r>
            <a:r>
              <a:rPr lang="en-US" dirty="0"/>
              <a:t> </a:t>
            </a:r>
            <a:r>
              <a:rPr lang="en-US" dirty="0" err="1"/>
              <a:t>članici</a:t>
            </a:r>
            <a:r>
              <a:rPr lang="en-US" dirty="0"/>
              <a:t> </a:t>
            </a:r>
            <a:r>
              <a:rPr lang="en-US" dirty="0" err="1"/>
              <a:t>pravomoćno</a:t>
            </a:r>
            <a:r>
              <a:rPr lang="en-US" dirty="0"/>
              <a:t> </a:t>
            </a:r>
            <a:r>
              <a:rPr lang="en-US" dirty="0" err="1"/>
              <a:t>osuđene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305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HVALA NA PAŽNJI! </a:t>
            </a:r>
            <a:r>
              <a:rPr lang="en-US" sz="2400" b="1" dirty="0" smtClean="0">
                <a:solidFill>
                  <a:schemeClr val="bg1"/>
                </a:solidFill>
                <a:sym typeface="Wingdings"/>
              </a:rPr>
              <a:t>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65019"/>
            <a:ext cx="8761413" cy="1690254"/>
          </a:xfrm>
        </p:spPr>
        <p:txBody>
          <a:bodyPr/>
          <a:lstStyle/>
          <a:p>
            <a:r>
              <a:rPr lang="bs-Latn-BA" sz="2800" dirty="0"/>
              <a:t>Da bi se ovo načelo povrijedilo trebaju se prvenstveno ispuniti dva kumulativna uslova, a to su: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bs-Latn-BA" dirty="0" smtClean="0"/>
          </a:p>
          <a:p>
            <a:pPr lvl="0"/>
            <a:endParaRPr lang="bs-Latn-BA" dirty="0"/>
          </a:p>
          <a:p>
            <a:pPr lvl="0"/>
            <a:r>
              <a:rPr lang="bs-Latn-BA" dirty="0" smtClean="0"/>
              <a:t>Da </a:t>
            </a:r>
            <a:r>
              <a:rPr lang="bs-Latn-BA" dirty="0"/>
              <a:t>je krivični postupak već vođen protiv određene osobe za određeno krivično djelo</a:t>
            </a:r>
            <a:endParaRPr lang="en-US" dirty="0"/>
          </a:p>
          <a:p>
            <a:pPr lvl="0"/>
            <a:r>
              <a:rPr lang="bs-Latn-BA" dirty="0"/>
              <a:t>Da je donesena sudska odluka postala pravosnažna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882841"/>
          </a:xfrm>
        </p:spPr>
        <p:txBody>
          <a:bodyPr/>
          <a:lstStyle/>
          <a:p>
            <a:r>
              <a:rPr lang="bs-Latn-BA" sz="2400" dirty="0"/>
              <a:t>Evropska konvencija za zaštitu ljudskih prava i sloboda načelo ne bis in idem sadrži u stavu 4. Protokol br. </a:t>
            </a:r>
            <a:r>
              <a:rPr lang="bs-Latn-BA" sz="2400" dirty="0" smtClean="0"/>
              <a:t>7 koji navodi</a:t>
            </a:r>
            <a:r>
              <a:rPr lang="bs-Latn-BA" dirty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s-Latn-BA" dirty="0"/>
              <a:t>Nikome se ne može ponovo suditi niti se može ponovo kazniti u krivičnom postupku u </a:t>
            </a:r>
            <a:r>
              <a:rPr lang="bs-Latn-BA" dirty="0" err="1"/>
              <a:t>nadležnosti</a:t>
            </a:r>
            <a:r>
              <a:rPr lang="bs-Latn-BA" dirty="0"/>
              <a:t> iste države za djelo zbog koga je već bio pravosnažno oslobođen ili osuđen u skladu sa zakonom i krivičnim postupkom države.</a:t>
            </a:r>
            <a:endParaRPr lang="en-US" dirty="0"/>
          </a:p>
          <a:p>
            <a:pPr lvl="0"/>
            <a:r>
              <a:rPr lang="bs-Latn-BA" dirty="0"/>
              <a:t>Odredbe prethodnog stava ne sprječavaju ponovno otvaranje postupka u skladu sa zakonom i krivičnim postupkom date države, ako postoje dokazi o novim ili novootkrivenim činjenicama, ili ako je u ranijem postupku došlo do bitne povrede koja je mogla da utiče na njegov ishod. </a:t>
            </a:r>
            <a:endParaRPr lang="en-US" dirty="0"/>
          </a:p>
          <a:p>
            <a:pPr lvl="0"/>
            <a:r>
              <a:rPr lang="bs-Latn-BA" dirty="0"/>
              <a:t>Ovaj se član ne može staviti van snage na osnovu člana 15. Konvencije</a:t>
            </a:r>
            <a:r>
              <a:rPr lang="bs-Latn-BA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9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63" y="932104"/>
            <a:ext cx="8761413" cy="706964"/>
          </a:xfrm>
        </p:spPr>
        <p:txBody>
          <a:bodyPr/>
          <a:lstStyle/>
          <a:p>
            <a:r>
              <a:rPr lang="bs-Latn-BA" sz="3200" dirty="0"/>
              <a:t>Presuda </a:t>
            </a:r>
            <a:r>
              <a:rPr lang="bs-Latn-BA" sz="3200" dirty="0" err="1"/>
              <a:t>Muslija</a:t>
            </a:r>
            <a:r>
              <a:rPr lang="bs-Latn-BA" sz="3200" dirty="0"/>
              <a:t> protiv Bosne i Hercegovine</a:t>
            </a:r>
            <a:r>
              <a:rPr lang="en-US" sz="3200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31" y="2603500"/>
            <a:ext cx="5124450" cy="3416300"/>
          </a:xfrm>
        </p:spPr>
      </p:pic>
    </p:spTree>
    <p:extLst>
      <p:ext uri="{BB962C8B-B14F-4D97-AF65-F5344CB8AC3E}">
        <p14:creationId xmlns:p14="http://schemas.microsoft.com/office/powerpoint/2010/main" val="1495396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Analiza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s-Latn-BA" dirty="0"/>
              <a:t>U postupku protiv </a:t>
            </a:r>
            <a:r>
              <a:rPr lang="bs-Latn-BA" dirty="0" smtClean="0"/>
              <a:t>BiH </a:t>
            </a:r>
            <a:r>
              <a:rPr lang="bs-Latn-BA" dirty="0"/>
              <a:t>koji se vodio pred </a:t>
            </a:r>
            <a:r>
              <a:rPr lang="bs-Latn-BA" dirty="0" smtClean="0"/>
              <a:t>ESLJP </a:t>
            </a:r>
            <a:r>
              <a:rPr lang="bs-Latn-BA" dirty="0"/>
              <a:t>po aplikaciji </a:t>
            </a:r>
            <a:r>
              <a:rPr lang="bs-Latn-BA" dirty="0" smtClean="0"/>
              <a:t>od 14.04.201. </a:t>
            </a:r>
            <a:r>
              <a:rPr lang="bs-Latn-BA" dirty="0"/>
              <a:t>trebalo se utvrditi da li se prekršilo pravno pravilo ne bis in idem.</a:t>
            </a:r>
            <a:r>
              <a:rPr lang="en-US" dirty="0"/>
              <a:t> </a:t>
            </a:r>
            <a:r>
              <a:rPr lang="bs-Latn-BA" dirty="0" err="1" smtClean="0"/>
              <a:t>Aplikant</a:t>
            </a:r>
            <a:r>
              <a:rPr lang="bs-Latn-BA" dirty="0" smtClean="0"/>
              <a:t> je </a:t>
            </a:r>
            <a:r>
              <a:rPr lang="bs-Latn-BA" dirty="0"/>
              <a:t>tvrdio da je dva puta osuđen za isto djelo u vezi sa istim događajem.</a:t>
            </a:r>
            <a:r>
              <a:rPr lang="en-US" dirty="0"/>
              <a:t> </a:t>
            </a:r>
            <a:endParaRPr lang="en-US" dirty="0" smtClean="0"/>
          </a:p>
          <a:p>
            <a:r>
              <a:rPr lang="bs-Latn-BA" dirty="0"/>
              <a:t>Činjenice koje su Sudu dostavljene kao dokazi o navodima iz aplikacije su: </a:t>
            </a:r>
            <a:r>
              <a:rPr lang="bs-Latn-BA" u="sng" dirty="0"/>
              <a:t>postupak</a:t>
            </a:r>
            <a:r>
              <a:rPr lang="bs-Latn-BA" dirty="0"/>
              <a:t> pred </a:t>
            </a:r>
            <a:r>
              <a:rPr lang="bs-Latn-BA" dirty="0" smtClean="0"/>
              <a:t>nadležnim sudom </a:t>
            </a:r>
            <a:r>
              <a:rPr lang="bs-Latn-BA" dirty="0"/>
              <a:t>za prekršaje </a:t>
            </a:r>
            <a:r>
              <a:rPr lang="bs-Latn-BA" dirty="0" smtClean="0"/>
              <a:t>i </a:t>
            </a:r>
            <a:r>
              <a:rPr lang="bs-Latn-BA" dirty="0"/>
              <a:t>rješenje o </a:t>
            </a:r>
            <a:r>
              <a:rPr lang="bs-Latn-BA" dirty="0" smtClean="0"/>
              <a:t>krivnji od 16.8.2004. (</a:t>
            </a:r>
            <a:r>
              <a:rPr lang="bs-Latn-BA" dirty="0" err="1" smtClean="0"/>
              <a:t>aplikant</a:t>
            </a:r>
            <a:r>
              <a:rPr lang="bs-Latn-BA" dirty="0" smtClean="0"/>
              <a:t> </a:t>
            </a:r>
            <a:r>
              <a:rPr lang="bs-Latn-BA" dirty="0"/>
              <a:t>oglašen krivim za prekršaj protiv javnog reda iz </a:t>
            </a:r>
            <a:r>
              <a:rPr lang="bs-Latn-BA" dirty="0" smtClean="0"/>
              <a:t>čl. </a:t>
            </a:r>
            <a:r>
              <a:rPr lang="bs-Latn-BA" dirty="0"/>
              <a:t>3. </a:t>
            </a:r>
            <a:r>
              <a:rPr lang="bs-Latn-BA" dirty="0" smtClean="0"/>
              <a:t>st. </a:t>
            </a:r>
            <a:r>
              <a:rPr lang="bs-Latn-BA" dirty="0"/>
              <a:t>1. </a:t>
            </a:r>
            <a:r>
              <a:rPr lang="bs-Latn-BA" dirty="0" smtClean="0"/>
              <a:t>tač. </a:t>
            </a:r>
            <a:r>
              <a:rPr lang="bs-Latn-BA" dirty="0"/>
              <a:t>2. Zakona o javnom redu iz 2000</a:t>
            </a:r>
            <a:r>
              <a:rPr lang="bs-Latn-BA" dirty="0" smtClean="0"/>
              <a:t>., </a:t>
            </a:r>
            <a:r>
              <a:rPr lang="bs-Latn-BA" dirty="0"/>
              <a:t>te mu je izrečena novčana kazna u iznosu od 150 </a:t>
            </a:r>
            <a:r>
              <a:rPr lang="bs-Latn-BA" dirty="0" smtClean="0"/>
              <a:t>KM; </a:t>
            </a:r>
            <a:r>
              <a:rPr lang="bs-Latn-BA" b="1" dirty="0" smtClean="0"/>
              <a:t>vidi slajd 9</a:t>
            </a:r>
            <a:r>
              <a:rPr lang="bs-Latn-BA" dirty="0" smtClean="0"/>
              <a:t>), </a:t>
            </a:r>
            <a:r>
              <a:rPr lang="bs-Latn-BA" u="sng" dirty="0"/>
              <a:t>postupak</a:t>
            </a:r>
            <a:r>
              <a:rPr lang="bs-Latn-BA" dirty="0"/>
              <a:t> pred </a:t>
            </a:r>
            <a:r>
              <a:rPr lang="bs-Latn-BA" dirty="0" smtClean="0"/>
              <a:t>nadležnim općinskim </a:t>
            </a:r>
            <a:r>
              <a:rPr lang="bs-Latn-BA" dirty="0"/>
              <a:t>sudom </a:t>
            </a:r>
            <a:r>
              <a:rPr lang="bs-Latn-BA" dirty="0" smtClean="0"/>
              <a:t>i </a:t>
            </a:r>
            <a:r>
              <a:rPr lang="bs-Latn-BA" dirty="0"/>
              <a:t>osuđujuća presuda i </a:t>
            </a:r>
            <a:r>
              <a:rPr lang="bs-Latn-BA" u="sng" dirty="0"/>
              <a:t>postupak</a:t>
            </a:r>
            <a:r>
              <a:rPr lang="bs-Latn-BA" dirty="0"/>
              <a:t> pred Ustavnim sudom </a:t>
            </a:r>
            <a:r>
              <a:rPr lang="bs-Latn-BA" dirty="0" smtClean="0"/>
              <a:t>BiH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54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2800" dirty="0"/>
              <a:t>Prvo pitanje na koje Sud treba dati odgovor jeste: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190" y="2298700"/>
            <a:ext cx="8986574" cy="45593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s-Latn-BA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bs-Latn-BA" sz="3200" b="1" dirty="0" smtClean="0">
                <a:solidFill>
                  <a:schemeClr val="accent6">
                    <a:lumMod val="50000"/>
                  </a:schemeClr>
                </a:solidFill>
              </a:rPr>
              <a:t>„ </a:t>
            </a:r>
            <a:r>
              <a:rPr lang="bs-Latn-BA" sz="3200" b="1" dirty="0">
                <a:solidFill>
                  <a:schemeClr val="accent6">
                    <a:lumMod val="50000"/>
                  </a:schemeClr>
                </a:solidFill>
              </a:rPr>
              <a:t>Je li prva kazna po svojoj prirodi bila krivična?“ 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785" y="4017818"/>
            <a:ext cx="3920837" cy="261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dirty="0"/>
              <a:t>Sud prvo uviđa da pravna kvalifikacija prema domaćem zakonodavstvu ne može biti jedino mjerilo za primjenu načela ne bis in idem prema članu 4. Protokola br. 7, jer bi u suprotnom ona bila ostavljena slobodnoj procjeni država ugovornica u mjeri u kojoj bi to moglo </a:t>
            </a:r>
            <a:r>
              <a:rPr lang="bs-Latn-BA" dirty="0" err="1"/>
              <a:t>narušiti</a:t>
            </a:r>
            <a:r>
              <a:rPr lang="bs-Latn-BA" dirty="0"/>
              <a:t> cilj i svrhu Konvencije.</a:t>
            </a:r>
            <a:r>
              <a:rPr lang="en-US" dirty="0"/>
              <a:t> </a:t>
            </a:r>
            <a:endParaRPr lang="en-US" dirty="0" smtClean="0"/>
          </a:p>
          <a:p>
            <a:r>
              <a:rPr lang="bs-Latn-BA" dirty="0"/>
              <a:t>Zbog toga Sud po utvrđenoj praksi koristi tri mjerila, poznatija kao </a:t>
            </a:r>
            <a:r>
              <a:rPr lang="bs-Latn-BA" dirty="0">
                <a:solidFill>
                  <a:schemeClr val="accent6">
                    <a:lumMod val="75000"/>
                  </a:schemeClr>
                </a:solidFill>
              </a:rPr>
              <a:t>„mjerila </a:t>
            </a:r>
            <a:r>
              <a:rPr lang="bs-Latn-BA" dirty="0" err="1">
                <a:solidFill>
                  <a:schemeClr val="accent6">
                    <a:lumMod val="75000"/>
                  </a:schemeClr>
                </a:solidFill>
              </a:rPr>
              <a:t>Engel</a:t>
            </a:r>
            <a:r>
              <a:rPr lang="bs-Latn-BA" dirty="0">
                <a:solidFill>
                  <a:schemeClr val="accent6">
                    <a:lumMod val="75000"/>
                  </a:schemeClr>
                </a:solidFill>
              </a:rPr>
              <a:t>“, </a:t>
            </a:r>
            <a:r>
              <a:rPr lang="bs-Latn-BA" dirty="0"/>
              <a:t>prema kojima je razmotrio da li se radio o optužbi za krivično djelo u prvom slučaju.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1. </a:t>
            </a:r>
            <a:r>
              <a:rPr lang="bs-Latn-BA" dirty="0"/>
              <a:t>prema pravnoj kvalifikaciji djela u domaćem pravu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bs-Latn-BA" dirty="0"/>
              <a:t>sama priroda djela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</a:t>
            </a:r>
            <a:r>
              <a:rPr lang="bs-Latn-BA" dirty="0"/>
              <a:t>stepen težine kazne koja se mogla izreći dotičnoj osobi.</a:t>
            </a:r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202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s-Latn-BA" dirty="0"/>
              <a:t>Sud dolazi do zaključka da ovo djelo predstavlja prekršaj prema članu 3. stav 1. tačka 2. Zakona o javnom redu iz 2000. godine, iako to djelo ima krivičnu konotaciju, ono se prema domaćem zakonodavstvu smatra previše trivijalnim da bi se primjenjivalo krivično pravo i postupak. Ova odredba zakona imala je za cilj garanciju zaštite ljudskog dostojanstva i javnog reda što spada u sferu krivičnog prava i usmjerena je prema svim građanima. Sud smatra da pozivanje na lakšu prirodu djela ne isključuje njegovu klasifikaciju kao krivičnog. U pogledu stepena težine kazne ona se utvrđuje prema najvišoj mogućoj kazni koja se mogla izreći. Za ovo djelo prema članu 6. stav 1. Zakona o javnom redu iz 2000. godine, najveća sankcija bi bila kazna zatvora u trajanju od šezdeset dana. </a:t>
            </a:r>
            <a:r>
              <a:rPr lang="bs-Latn-BA" b="1" dirty="0"/>
              <a:t>Zbog svega navedenog sud zaključuje da je priroda djela takva da osuda od 16.08.2004. godine pripada sferi krivičnog postupka u smislu člana 4 Protokola br. 7.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135</TotalTime>
  <Words>1838</Words>
  <Application>Microsoft Office PowerPoint</Application>
  <PresentationFormat>Widescreen</PresentationFormat>
  <Paragraphs>80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Wingdings 3</vt:lpstr>
      <vt:lpstr>Ion Boardroom</vt:lpstr>
      <vt:lpstr>Presuda Evropskog suda za ljudska prava: „Muslija protiv Bosne i Hercegovine“ i pravno načelo ne bis in idem </vt:lpstr>
      <vt:lpstr>1.Uvod- uopćeno o načelu ne bis in idem </vt:lpstr>
      <vt:lpstr>Da bi se ovo načelo povrijedilo trebaju se prvenstveno ispuniti dva kumulativna uslova, a to su: </vt:lpstr>
      <vt:lpstr>Evropska konvencija za zaštitu ljudskih prava i sloboda načelo ne bis in idem sadrži u stavu 4. Protokol br. 7 koji navodi: </vt:lpstr>
      <vt:lpstr>Presuda Muslija protiv Bosne i Hercegovine </vt:lpstr>
      <vt:lpstr>Analiza:</vt:lpstr>
      <vt:lpstr>Prvo pitanje na koje Sud treba dati odgovor jeste: </vt:lpstr>
      <vt:lpstr>PowerPoint Presentation</vt:lpstr>
      <vt:lpstr>PowerPoint Presentation</vt:lpstr>
      <vt:lpstr>Drugo pitanje na koje Sud odgovara jeste: </vt:lpstr>
      <vt:lpstr>PowerPoint Presentation</vt:lpstr>
      <vt:lpstr>Treće pitanje na koje Sud treba odgovoriti jeste: </vt:lpstr>
      <vt:lpstr>PowerPoint Presentation</vt:lpstr>
      <vt:lpstr>U zaključku, sud iznosi slijedeće:</vt:lpstr>
      <vt:lpstr>Uticaj presude Muslija protiv Bosne i Hercegovine na domaće pravosuđe</vt:lpstr>
      <vt:lpstr>PowerPoint Presentation</vt:lpstr>
      <vt:lpstr>Pravni dokumenti Evropske Unije</vt:lpstr>
      <vt:lpstr>Kada je riječ o načelu ne bis in idem, između Povelje i Konvencije o provedbi Schengenskog sporazuma postoje značajne razlike:</vt:lpstr>
      <vt:lpstr>Evropski sud pravde je tu razliku sagledao s 2 aspekta: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Presuda Evropskog suda za ljudska prava: „Muslija protiv Bosne i Hercegovine“ i pravno načelo ne bis in idem </dc:title>
  <dc:creator>Microsoft Office User</dc:creator>
  <cp:lastModifiedBy>H</cp:lastModifiedBy>
  <cp:revision>15</cp:revision>
  <dcterms:created xsi:type="dcterms:W3CDTF">2020-04-08T14:56:18Z</dcterms:created>
  <dcterms:modified xsi:type="dcterms:W3CDTF">2020-04-09T04:26:30Z</dcterms:modified>
</cp:coreProperties>
</file>