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1AC6-8862-46AF-9A69-9859A613956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72DF9-E3B6-4049-BA99-DBAAFB18A2A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1AC6-8862-46AF-9A69-9859A613956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72DF9-E3B6-4049-BA99-DBAAFB18A2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1AC6-8862-46AF-9A69-9859A613956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72DF9-E3B6-4049-BA99-DBAAFB18A2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1AC6-8862-46AF-9A69-9859A613956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72DF9-E3B6-4049-BA99-DBAAFB18A2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1AC6-8862-46AF-9A69-9859A613956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72DF9-E3B6-4049-BA99-DBAAFB18A2A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1AC6-8862-46AF-9A69-9859A613956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72DF9-E3B6-4049-BA99-DBAAFB18A2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1AC6-8862-46AF-9A69-9859A613956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72DF9-E3B6-4049-BA99-DBAAFB18A2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1AC6-8862-46AF-9A69-9859A613956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E72DF9-E3B6-4049-BA99-DBAAFB18A2A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1AC6-8862-46AF-9A69-9859A613956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72DF9-E3B6-4049-BA99-DBAAFB18A2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1AC6-8862-46AF-9A69-9859A613956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9E72DF9-E3B6-4049-BA99-DBAAFB18A2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3911AC6-8862-46AF-9A69-9859A613956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72DF9-E3B6-4049-BA99-DBAAFB18A2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3911AC6-8862-46AF-9A69-9859A6139569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9E72DF9-E3B6-4049-BA99-DBAAFB18A2A4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>
            <a:normAutofit/>
          </a:bodyPr>
          <a:lstStyle/>
          <a:p>
            <a:pPr algn="ctr"/>
            <a:r>
              <a:rPr lang="bs-Latn-BA" sz="2000" dirty="0">
                <a:latin typeface="+mn-lt"/>
                <a:cs typeface="Times New Roman" pitchFamily="18" charset="0"/>
              </a:rPr>
              <a:t>PRAVNI FAKULTET UNIVERZITETA U SARAJEVU</a:t>
            </a:r>
            <a:br>
              <a:rPr lang="en-US" sz="2000" dirty="0">
                <a:latin typeface="+mn-lt"/>
                <a:cs typeface="Times New Roman" pitchFamily="18" charset="0"/>
              </a:rPr>
            </a:br>
            <a:r>
              <a:rPr lang="bs-Latn-BA" sz="2000" dirty="0">
                <a:latin typeface="+mn-lt"/>
                <a:cs typeface="Times New Roman" pitchFamily="18" charset="0"/>
              </a:rPr>
              <a:t>KATEDRA KRIVIČNOG PRAVA</a:t>
            </a:r>
            <a:endParaRPr lang="en-US" sz="2000" dirty="0"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348880"/>
            <a:ext cx="8280920" cy="410445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bs-Latn-BA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s-Latn-BA" sz="2000" b="1" dirty="0">
                <a:cs typeface="Times New Roman" pitchFamily="18" charset="0"/>
              </a:rPr>
              <a:t>    </a:t>
            </a:r>
          </a:p>
          <a:p>
            <a:pPr algn="ctr">
              <a:buNone/>
            </a:pPr>
            <a:r>
              <a:rPr lang="bs-Latn-BA" sz="2800" b="1" dirty="0">
                <a:solidFill>
                  <a:srgbClr val="00B0F0"/>
                </a:solidFill>
                <a:cs typeface="Times New Roman" pitchFamily="18" charset="0"/>
              </a:rPr>
              <a:t>DIREKTIVA O MALOLJETNICIMA</a:t>
            </a:r>
            <a:endParaRPr lang="bs-Latn-BA" sz="2800" dirty="0">
              <a:solidFill>
                <a:srgbClr val="00B0F0"/>
              </a:solidFill>
              <a:cs typeface="Times New Roman" pitchFamily="18" charset="0"/>
            </a:endParaRPr>
          </a:p>
          <a:p>
            <a:pPr algn="ctr">
              <a:buNone/>
            </a:pPr>
            <a:endParaRPr lang="bs-Latn-BA" sz="2000" dirty="0">
              <a:cs typeface="Times New Roman" pitchFamily="18" charset="0"/>
            </a:endParaRPr>
          </a:p>
          <a:p>
            <a:pPr algn="ctr">
              <a:buNone/>
            </a:pPr>
            <a:endParaRPr lang="en-US" sz="2000" dirty="0">
              <a:cs typeface="Times New Roman" pitchFamily="18" charset="0"/>
            </a:endParaRPr>
          </a:p>
          <a:p>
            <a:pPr>
              <a:buNone/>
            </a:pPr>
            <a:endParaRPr lang="bs-Latn-BA" dirty="0"/>
          </a:p>
          <a:p>
            <a:pPr>
              <a:buNone/>
            </a:pPr>
            <a:r>
              <a:rPr lang="bs-Latn-BA" sz="2000" dirty="0"/>
              <a:t>Mentorica:                                                       Studentica:</a:t>
            </a:r>
          </a:p>
          <a:p>
            <a:pPr>
              <a:buNone/>
            </a:pPr>
            <a:r>
              <a:rPr lang="bs-Latn-BA" sz="2000" dirty="0"/>
              <a:t>Prof. dr. Hajrija Sijerčić-Čolić                          Amina Demirović</a:t>
            </a:r>
          </a:p>
          <a:p>
            <a:pPr>
              <a:buNone/>
            </a:pPr>
            <a:endParaRPr lang="bs-Latn-BA" sz="2000" dirty="0"/>
          </a:p>
          <a:p>
            <a:pPr>
              <a:buNone/>
            </a:pPr>
            <a:r>
              <a:rPr lang="bs-Latn-BA" sz="2000" dirty="0"/>
              <a:t>                                        Sarajevo, april 2020.</a:t>
            </a:r>
            <a:endParaRPr lang="en-U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7467600" cy="4896544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ea typeface="Calibri" panose="020F0502020204030204" pitchFamily="34" charset="0"/>
              </a:rPr>
              <a:t>Države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članice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osiguravaju</a:t>
            </a:r>
            <a:r>
              <a:rPr lang="en-US" sz="2000" dirty="0">
                <a:ea typeface="Calibri" panose="020F0502020204030204" pitchFamily="34" charset="0"/>
              </a:rPr>
              <a:t> da se </a:t>
            </a:r>
            <a:r>
              <a:rPr lang="en-US" sz="2000" dirty="0" err="1">
                <a:ea typeface="Calibri" panose="020F0502020204030204" pitchFamily="34" charset="0"/>
              </a:rPr>
              <a:t>te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informacije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daju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pismenom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usmenom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ili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oba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oblika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jednostavnom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pristupačnom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jeziku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te</a:t>
            </a:r>
            <a:r>
              <a:rPr lang="en-US" sz="2000" dirty="0">
                <a:ea typeface="Calibri" panose="020F0502020204030204" pitchFamily="34" charset="0"/>
              </a:rPr>
              <a:t> da se </a:t>
            </a:r>
            <a:r>
              <a:rPr lang="en-US" sz="2000" dirty="0" err="1">
                <a:ea typeface="Calibri" panose="020F0502020204030204" pitchFamily="34" charset="0"/>
              </a:rPr>
              <a:t>takve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informacije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bilježe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koristeći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postupak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bilježenja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skladu</a:t>
            </a:r>
            <a:r>
              <a:rPr lang="en-US" sz="2000" dirty="0">
                <a:ea typeface="Calibri" panose="020F0502020204030204" pitchFamily="34" charset="0"/>
              </a:rPr>
              <a:t> s </a:t>
            </a:r>
            <a:r>
              <a:rPr lang="en-US" sz="2000" dirty="0" err="1">
                <a:ea typeface="Calibri" panose="020F0502020204030204" pitchFamily="34" charset="0"/>
              </a:rPr>
              <a:t>nacionalnim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pravom</a:t>
            </a:r>
            <a:r>
              <a:rPr lang="en-US" sz="2000" dirty="0">
                <a:ea typeface="Calibri" panose="020F0502020204030204" pitchFamily="34" charset="0"/>
              </a:rPr>
              <a:t>. </a:t>
            </a:r>
            <a:endParaRPr lang="bs-Latn-BA" sz="2000" dirty="0">
              <a:ea typeface="Calibri" panose="020F0502020204030204" pitchFamily="34" charset="0"/>
            </a:endParaRPr>
          </a:p>
          <a:p>
            <a:pPr algn="just"/>
            <a:endParaRPr lang="bs-Latn-BA" sz="2000" dirty="0"/>
          </a:p>
          <a:p>
            <a:pPr marL="36576" indent="0" algn="just">
              <a:buNone/>
            </a:pPr>
            <a:endParaRPr lang="bs-Latn-BA" sz="2000" dirty="0"/>
          </a:p>
          <a:p>
            <a:pPr algn="just"/>
            <a:endParaRPr lang="bs-Latn-BA" sz="2000" dirty="0"/>
          </a:p>
          <a:p>
            <a:pPr algn="just"/>
            <a:r>
              <a:rPr lang="en-US" sz="2000" dirty="0" err="1">
                <a:ea typeface="Calibri" panose="020F0502020204030204" pitchFamily="34" charset="0"/>
              </a:rPr>
              <a:t>Kada</a:t>
            </a:r>
            <a:r>
              <a:rPr lang="en-US" sz="2000" dirty="0">
                <a:ea typeface="Calibri" panose="020F0502020204030204" pitchFamily="34" charset="0"/>
              </a:rPr>
              <a:t> je u </a:t>
            </a:r>
            <a:r>
              <a:rPr lang="en-US" sz="2000" dirty="0" err="1">
                <a:ea typeface="Calibri" panose="020F0502020204030204" pitchFamily="34" charset="0"/>
              </a:rPr>
              <a:t>pitanju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djeteta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informisanje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nositelja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roditeljske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odgovornosti</a:t>
            </a:r>
            <a:r>
              <a:rPr lang="en-US" sz="2000" dirty="0">
                <a:ea typeface="Calibri" panose="020F0502020204030204" pitchFamily="34" charset="0"/>
              </a:rPr>
              <a:t>, u </a:t>
            </a:r>
            <a:r>
              <a:rPr lang="en-US" sz="2000" dirty="0" err="1">
                <a:ea typeface="Calibri" panose="020F0502020204030204" pitchFamily="34" charset="0"/>
              </a:rPr>
              <a:t>članu</a:t>
            </a:r>
            <a:r>
              <a:rPr lang="en-US" sz="2000" dirty="0">
                <a:ea typeface="Calibri" panose="020F0502020204030204" pitchFamily="34" charset="0"/>
              </a:rPr>
              <a:t> 5. </a:t>
            </a:r>
            <a:r>
              <a:rPr lang="en-US" sz="2000" dirty="0" err="1">
                <a:ea typeface="Calibri" panose="020F0502020204030204" pitchFamily="34" charset="0"/>
              </a:rPr>
              <a:t>Direktive</a:t>
            </a:r>
            <a:r>
              <a:rPr lang="en-US" sz="2000" dirty="0">
                <a:ea typeface="Calibri" panose="020F0502020204030204" pitchFamily="34" charset="0"/>
              </a:rPr>
              <a:t> se </a:t>
            </a:r>
            <a:r>
              <a:rPr lang="en-US" sz="2000" dirty="0" err="1">
                <a:ea typeface="Calibri" panose="020F0502020204030204" pitchFamily="34" charset="0"/>
              </a:rPr>
              <a:t>navodi</a:t>
            </a:r>
            <a:r>
              <a:rPr lang="en-US" sz="2000" dirty="0">
                <a:ea typeface="Calibri" panose="020F0502020204030204" pitchFamily="34" charset="0"/>
              </a:rPr>
              <a:t> da </a:t>
            </a:r>
            <a:r>
              <a:rPr lang="en-US" sz="2000" dirty="0" err="1">
                <a:ea typeface="Calibri" panose="020F0502020204030204" pitchFamily="34" charset="0"/>
              </a:rPr>
              <a:t>države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članice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osiguravaju</a:t>
            </a:r>
            <a:r>
              <a:rPr lang="en-US" sz="2000" dirty="0">
                <a:ea typeface="Calibri" panose="020F0502020204030204" pitchFamily="34" charset="0"/>
              </a:rPr>
              <a:t> da </a:t>
            </a:r>
            <a:r>
              <a:rPr lang="en-US" sz="2000" dirty="0" err="1">
                <a:ea typeface="Calibri" panose="020F0502020204030204" pitchFamily="34" charset="0"/>
              </a:rPr>
              <a:t>nositelj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roditeljske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odgovornosti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najkraćem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mogućem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roku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dobije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informacije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koje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dijete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ima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primiti</a:t>
            </a:r>
            <a:r>
              <a:rPr lang="en-US" sz="2000" dirty="0">
                <a:ea typeface="Calibri" panose="020F0502020204030204" pitchFamily="34" charset="0"/>
              </a:rPr>
              <a:t>. </a:t>
            </a:r>
            <a:endParaRPr lang="en-U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66130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  <a:ea typeface="Calibri" panose="020F0502020204030204" pitchFamily="34" charset="0"/>
              </a:rPr>
              <a:t>Pomoć</a:t>
            </a:r>
            <a:r>
              <a:rPr lang="en-US" sz="28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+mn-lt"/>
                <a:ea typeface="Calibri" panose="020F0502020204030204" pitchFamily="34" charset="0"/>
              </a:rPr>
              <a:t>advokata</a:t>
            </a:r>
            <a:endParaRPr lang="en-US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064896" cy="4785395"/>
          </a:xfrm>
        </p:spPr>
        <p:txBody>
          <a:bodyPr>
            <a:normAutofit lnSpcReduction="10000"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Djeca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koja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osumnjičenici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optuženici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imaju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pravo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pristup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advokatu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s-Latn-BA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ništa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sadržano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ovoj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Direktivi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neće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ugroziti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pravo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Države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članice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osiguravaju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djeci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skladu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ovim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članom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pomaže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advokat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bi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omogućilo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djelotvorno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korištenje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prava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odbranu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bs-Latn-B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Pomoć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advokata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uključuje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sljedeće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države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članice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osiguravaju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da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djeca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imaju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pravo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na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privatni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sastanak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i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komunikaciju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s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advokatom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koji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ih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zastupa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,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uključujući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prije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ispitivanja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od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strane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policije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ili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drugog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tijela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za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izvršavanje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zakonodavstva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ili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pravosudnog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tijela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;</a:t>
            </a:r>
            <a:endParaRPr lang="en-US" sz="1800" dirty="0">
              <a:ea typeface="Calibri" panose="020F0502020204030204" pitchFamily="34" charset="0"/>
              <a:cs typeface="Symbol" panose="05050102010706020507" pitchFamily="18" charset="2"/>
            </a:endParaRPr>
          </a:p>
          <a:p>
            <a:endParaRPr 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7992888" cy="5328592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ea typeface="Calibri" panose="020F0502020204030204" pitchFamily="34" charset="0"/>
              </a:rPr>
              <a:t>države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članice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osiguravaju</a:t>
            </a:r>
            <a:r>
              <a:rPr lang="en-US" sz="2000" dirty="0">
                <a:ea typeface="Calibri" panose="020F0502020204030204" pitchFamily="34" charset="0"/>
              </a:rPr>
              <a:t> da </a:t>
            </a:r>
            <a:r>
              <a:rPr lang="en-US" sz="2000" dirty="0" err="1">
                <a:ea typeface="Calibri" panose="020F0502020204030204" pitchFamily="34" charset="0"/>
              </a:rPr>
              <a:t>djeca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imaju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pomoć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advokata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tokom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ispitivanja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da mu je </a:t>
            </a:r>
            <a:r>
              <a:rPr lang="en-US" sz="2000" dirty="0" err="1">
                <a:ea typeface="Calibri" panose="020F0502020204030204" pitchFamily="34" charset="0"/>
              </a:rPr>
              <a:t>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učinkovit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način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omogućeno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sudjelovanje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ispitivanju</a:t>
            </a:r>
            <a:r>
              <a:rPr lang="bs-Latn-BA" sz="2000" dirty="0">
                <a:ea typeface="Calibri" panose="020F0502020204030204" pitchFamily="34" charset="0"/>
              </a:rPr>
              <a:t>. </a:t>
            </a:r>
            <a:r>
              <a:rPr lang="en-US" sz="2000" dirty="0" err="1">
                <a:ea typeface="Calibri" panose="020F0502020204030204" pitchFamily="34" charset="0"/>
              </a:rPr>
              <a:t>Takvo</a:t>
            </a:r>
            <a:r>
              <a:rPr lang="en-US" sz="2000" dirty="0">
                <a:ea typeface="Calibri" panose="020F0502020204030204" pitchFamily="34" charset="0"/>
              </a:rPr>
              <a:t> se </a:t>
            </a:r>
            <a:r>
              <a:rPr lang="en-US" sz="2000" dirty="0" err="1">
                <a:ea typeface="Calibri" panose="020F0502020204030204" pitchFamily="34" charset="0"/>
              </a:rPr>
              <a:t>sudjelovanje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provodi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skladu</a:t>
            </a:r>
            <a:r>
              <a:rPr lang="en-US" sz="2000" dirty="0">
                <a:ea typeface="Calibri" panose="020F0502020204030204" pitchFamily="34" charset="0"/>
              </a:rPr>
              <a:t> s </a:t>
            </a:r>
            <a:r>
              <a:rPr lang="en-US" sz="2000" dirty="0" err="1">
                <a:ea typeface="Calibri" panose="020F0502020204030204" pitchFamily="34" charset="0"/>
              </a:rPr>
              <a:t>postupcima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utvrđenima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nacionalnim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pravom</a:t>
            </a:r>
            <a:r>
              <a:rPr lang="en-US" sz="2000" dirty="0">
                <a:ea typeface="Calibri" panose="020F0502020204030204" pitchFamily="34" charset="0"/>
              </a:rPr>
              <a:t>, pod </a:t>
            </a:r>
            <a:r>
              <a:rPr lang="en-US" sz="2000" dirty="0" err="1">
                <a:ea typeface="Calibri" panose="020F0502020204030204" pitchFamily="34" charset="0"/>
              </a:rPr>
              <a:t>uslovom</a:t>
            </a:r>
            <a:r>
              <a:rPr lang="en-US" sz="2000" dirty="0">
                <a:ea typeface="Calibri" panose="020F0502020204030204" pitchFamily="34" charset="0"/>
              </a:rPr>
              <a:t> da </a:t>
            </a:r>
            <a:r>
              <a:rPr lang="en-US" sz="2000" dirty="0" err="1">
                <a:ea typeface="Calibri" panose="020F0502020204030204" pitchFamily="34" charset="0"/>
              </a:rPr>
              <a:t>takvi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postupci</a:t>
            </a:r>
            <a:r>
              <a:rPr lang="en-US" sz="2000" dirty="0">
                <a:ea typeface="Calibri" panose="020F0502020204030204" pitchFamily="34" charset="0"/>
              </a:rPr>
              <a:t> ne </a:t>
            </a:r>
            <a:r>
              <a:rPr lang="en-US" sz="2000" dirty="0" err="1">
                <a:ea typeface="Calibri" panose="020F0502020204030204" pitchFamily="34" charset="0"/>
              </a:rPr>
              <a:t>dovode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pitanje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učinkovito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ostvarenje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ili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temelj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konkretnog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prava</a:t>
            </a:r>
            <a:r>
              <a:rPr lang="bs-Latn-BA" sz="2000" dirty="0">
                <a:ea typeface="Calibri" panose="020F0502020204030204" pitchFamily="34" charset="0"/>
              </a:rPr>
              <a:t>;</a:t>
            </a:r>
          </a:p>
          <a:p>
            <a:pPr algn="just"/>
            <a:endParaRPr lang="bs-Latn-BA" sz="2000" dirty="0">
              <a:ea typeface="Calibri" panose="020F0502020204030204" pitchFamily="34" charset="0"/>
            </a:endParaRPr>
          </a:p>
          <a:p>
            <a:pPr algn="just"/>
            <a:endParaRPr lang="bs-Latn-BA" sz="2000" dirty="0"/>
          </a:p>
          <a:p>
            <a:pPr algn="just"/>
            <a:r>
              <a:rPr lang="en-US" sz="2000" dirty="0" err="1">
                <a:ea typeface="Calibri" panose="020F0502020204030204" pitchFamily="34" charset="0"/>
              </a:rPr>
              <a:t>države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članice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osiguravaju</a:t>
            </a:r>
            <a:r>
              <a:rPr lang="en-US" sz="2000" dirty="0">
                <a:ea typeface="Calibri" panose="020F0502020204030204" pitchFamily="34" charset="0"/>
              </a:rPr>
              <a:t> da </a:t>
            </a:r>
            <a:r>
              <a:rPr lang="en-US" sz="2000" dirty="0" err="1">
                <a:ea typeface="Calibri" panose="020F0502020204030204" pitchFamily="34" charset="0"/>
              </a:rPr>
              <a:t>djeca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imaju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kao</a:t>
            </a:r>
            <a:r>
              <a:rPr lang="en-US" sz="2000" dirty="0">
                <a:ea typeface="Calibri" panose="020F0502020204030204" pitchFamily="34" charset="0"/>
              </a:rPr>
              <a:t> minimum, </a:t>
            </a:r>
            <a:r>
              <a:rPr lang="en-US" sz="2000" dirty="0" err="1">
                <a:ea typeface="Calibri" panose="020F0502020204030204" pitchFamily="34" charset="0"/>
              </a:rPr>
              <a:t>pravo</a:t>
            </a:r>
            <a:r>
              <a:rPr lang="en-US" sz="2000" dirty="0">
                <a:ea typeface="Calibri" panose="020F0502020204030204" pitchFamily="34" charset="0"/>
              </a:rPr>
              <a:t> da </a:t>
            </a:r>
            <a:r>
              <a:rPr lang="en-US" sz="2000" dirty="0" err="1">
                <a:ea typeface="Calibri" panose="020F0502020204030204" pitchFamily="34" charset="0"/>
              </a:rPr>
              <a:t>njihov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advokat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prisustvuje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sljedećim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istražnim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radnjama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ili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radnjama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prikupljanja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dokaza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ako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radnje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predviđene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nacionalnim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pravom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ako</a:t>
            </a:r>
            <a:r>
              <a:rPr lang="en-US" sz="2000" dirty="0">
                <a:ea typeface="Calibri" panose="020F0502020204030204" pitchFamily="34" charset="0"/>
              </a:rPr>
              <a:t> se od </a:t>
            </a:r>
            <a:r>
              <a:rPr lang="en-US" sz="2000" dirty="0" err="1">
                <a:ea typeface="Calibri" panose="020F0502020204030204" pitchFamily="34" charset="0"/>
              </a:rPr>
              <a:t>osumnjičenika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ili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optuženika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zahtijeva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ili</a:t>
            </a:r>
            <a:r>
              <a:rPr lang="en-US" sz="2000" dirty="0">
                <a:ea typeface="Calibri" panose="020F0502020204030204" pitchFamily="34" charset="0"/>
              </a:rPr>
              <a:t> mu je </a:t>
            </a:r>
            <a:r>
              <a:rPr lang="en-US" sz="2000" dirty="0" err="1">
                <a:ea typeface="Calibri" panose="020F0502020204030204" pitchFamily="34" charset="0"/>
              </a:rPr>
              <a:t>dopušteno</a:t>
            </a:r>
            <a:r>
              <a:rPr lang="en-US" sz="2000" dirty="0">
                <a:ea typeface="Calibri" panose="020F0502020204030204" pitchFamily="34" charset="0"/>
              </a:rPr>
              <a:t> da </a:t>
            </a:r>
            <a:r>
              <a:rPr lang="en-US" sz="2000" dirty="0" err="1">
                <a:ea typeface="Calibri" panose="020F0502020204030204" pitchFamily="34" charset="0"/>
              </a:rPr>
              <a:t>prisustvuje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dokaznim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radnjama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prepoznavanja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suočavanjima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rekonstrukciji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događaja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krivičnog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djela</a:t>
            </a:r>
            <a:r>
              <a:rPr lang="bs-Latn-BA" sz="2000" dirty="0">
                <a:ea typeface="Calibri" panose="020F0502020204030204" pitchFamily="34" charset="0"/>
              </a:rPr>
              <a:t>.</a:t>
            </a:r>
            <a:endParaRPr lang="en-US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7467600" cy="5832648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ea typeface="Calibri" panose="020F0502020204030204" pitchFamily="34" charset="0"/>
              </a:rPr>
              <a:t>Države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članice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poštuju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povjerljivost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komunikacije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između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djece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njihovog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advokata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ostvarivanju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pristup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advokatu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predviđenog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ovom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Direktivom</a:t>
            </a:r>
            <a:r>
              <a:rPr lang="en-US" sz="2000" dirty="0">
                <a:ea typeface="Calibri" panose="020F0502020204030204" pitchFamily="34" charset="0"/>
              </a:rPr>
              <a:t>. Ta </a:t>
            </a:r>
            <a:r>
              <a:rPr lang="en-US" sz="2000" dirty="0" err="1">
                <a:ea typeface="Calibri" panose="020F0502020204030204" pitchFamily="34" charset="0"/>
              </a:rPr>
              <a:t>komunikacija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uključuje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sastanke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dopisivanje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telefonske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razgovore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druge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oblike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komunikacije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dopuštene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nacionalnim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pravom</a:t>
            </a:r>
            <a:r>
              <a:rPr lang="bs-Latn-BA" sz="2000" dirty="0">
                <a:ea typeface="Calibri" panose="020F0502020204030204" pitchFamily="34" charset="0"/>
              </a:rPr>
              <a:t>.</a:t>
            </a:r>
          </a:p>
          <a:p>
            <a:pPr algn="just"/>
            <a:endParaRPr lang="bs-Latn-BA" sz="2000" dirty="0"/>
          </a:p>
          <a:p>
            <a:pPr algn="just"/>
            <a:r>
              <a:rPr lang="en-US" sz="2000" dirty="0" err="1">
                <a:ea typeface="Calibri" panose="020F0502020204030204" pitchFamily="34" charset="0"/>
              </a:rPr>
              <a:t>Kada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djetetu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treba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pomoć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advokata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skladu</a:t>
            </a:r>
            <a:r>
              <a:rPr lang="en-US" sz="2000" dirty="0">
                <a:ea typeface="Calibri" panose="020F0502020204030204" pitchFamily="34" charset="0"/>
              </a:rPr>
              <a:t> s </a:t>
            </a:r>
            <a:r>
              <a:rPr lang="en-US" sz="2000" dirty="0" err="1">
                <a:ea typeface="Calibri" panose="020F0502020204030204" pitchFamily="34" charset="0"/>
              </a:rPr>
              <a:t>ovim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članom</a:t>
            </a:r>
            <a:r>
              <a:rPr lang="en-US" sz="2000" dirty="0">
                <a:ea typeface="Calibri" panose="020F0502020204030204" pitchFamily="34" charset="0"/>
              </a:rPr>
              <a:t>, a </a:t>
            </a:r>
            <a:r>
              <a:rPr lang="en-US" sz="2000" dirty="0" err="1">
                <a:ea typeface="Calibri" panose="020F0502020204030204" pitchFamily="34" charset="0"/>
              </a:rPr>
              <a:t>advokat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nije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prisutan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nadležna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tijela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odgađaju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ispitivanje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djeteta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ili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druge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istražne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radnje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ili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radnje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prikupljanja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dokaza</a:t>
            </a:r>
            <a:r>
              <a:rPr lang="en-US" sz="2000" dirty="0">
                <a:ea typeface="Calibri" panose="020F0502020204030204" pitchFamily="34" charset="0"/>
              </a:rPr>
              <a:t> za </a:t>
            </a:r>
            <a:r>
              <a:rPr lang="en-US" sz="2000" dirty="0" err="1">
                <a:ea typeface="Calibri" panose="020F0502020204030204" pitchFamily="34" charset="0"/>
              </a:rPr>
              <a:t>razuman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vremenski</a:t>
            </a:r>
            <a:r>
              <a:rPr lang="en-US" sz="2000" dirty="0">
                <a:ea typeface="Calibri" panose="020F0502020204030204" pitchFamily="34" charset="0"/>
              </a:rPr>
              <a:t> period, </a:t>
            </a:r>
            <a:r>
              <a:rPr lang="en-US" sz="2000" dirty="0" err="1">
                <a:ea typeface="Calibri" panose="020F0502020204030204" pitchFamily="34" charset="0"/>
              </a:rPr>
              <a:t>kako</a:t>
            </a:r>
            <a:r>
              <a:rPr lang="en-US" sz="2000" dirty="0">
                <a:ea typeface="Calibri" panose="020F0502020204030204" pitchFamily="34" charset="0"/>
              </a:rPr>
              <a:t> bi </a:t>
            </a:r>
            <a:r>
              <a:rPr lang="en-US" sz="2000" dirty="0" err="1">
                <a:ea typeface="Calibri" panose="020F0502020204030204" pitchFamily="34" charset="0"/>
              </a:rPr>
              <a:t>omogućila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dolazak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advokata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ili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ako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ga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dijete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nije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angažovalo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kako</a:t>
            </a:r>
            <a:r>
              <a:rPr lang="en-US" sz="2000" dirty="0">
                <a:ea typeface="Calibri" panose="020F0502020204030204" pitchFamily="34" charset="0"/>
              </a:rPr>
              <a:t> bi </a:t>
            </a:r>
            <a:r>
              <a:rPr lang="en-US" sz="2000" dirty="0" err="1">
                <a:ea typeface="Calibri" panose="020F0502020204030204" pitchFamily="34" charset="0"/>
              </a:rPr>
              <a:t>djetetu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angažovali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advokata</a:t>
            </a:r>
            <a:r>
              <a:rPr lang="bs-Latn-BA" sz="2000" dirty="0">
                <a:ea typeface="Calibri" panose="020F0502020204030204" pitchFamily="34" charset="0"/>
              </a:rPr>
              <a:t>.</a:t>
            </a:r>
          </a:p>
          <a:p>
            <a:pPr algn="just"/>
            <a:endParaRPr lang="bs-Latn-BA" sz="2000" dirty="0"/>
          </a:p>
          <a:p>
            <a:pPr algn="just"/>
            <a:r>
              <a:rPr lang="en-US" sz="2000" dirty="0" err="1">
                <a:ea typeface="Calibri" panose="020F0502020204030204" pitchFamily="34" charset="0"/>
              </a:rPr>
              <a:t>Bitno</a:t>
            </a:r>
            <a:r>
              <a:rPr lang="en-US" sz="2000" dirty="0">
                <a:ea typeface="Calibri" panose="020F0502020204030204" pitchFamily="34" charset="0"/>
              </a:rPr>
              <a:t> je </a:t>
            </a:r>
            <a:r>
              <a:rPr lang="en-US" sz="2000" dirty="0" err="1">
                <a:ea typeface="Calibri" panose="020F0502020204030204" pitchFamily="34" charset="0"/>
              </a:rPr>
              <a:t>napomenuti</a:t>
            </a:r>
            <a:r>
              <a:rPr lang="en-US" sz="2000" dirty="0">
                <a:ea typeface="Calibri" panose="020F0502020204030204" pitchFamily="34" charset="0"/>
              </a:rPr>
              <a:t> da </a:t>
            </a:r>
            <a:r>
              <a:rPr lang="en-US" sz="2000" dirty="0" err="1">
                <a:ea typeface="Calibri" panose="020F0502020204030204" pitchFamily="34" charset="0"/>
              </a:rPr>
              <a:t>države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članice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osiguravaju</a:t>
            </a:r>
            <a:r>
              <a:rPr lang="en-US" sz="2000" dirty="0">
                <a:ea typeface="Calibri" panose="020F0502020204030204" pitchFamily="34" charset="0"/>
              </a:rPr>
              <a:t> da </a:t>
            </a:r>
            <a:r>
              <a:rPr lang="en-US" sz="2000" dirty="0" err="1">
                <a:ea typeface="Calibri" panose="020F0502020204030204" pitchFamily="34" charset="0"/>
              </a:rPr>
              <a:t>prilikom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primjene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ovih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odredaba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nadležna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tijela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obzir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uzimaju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najbolji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interes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djeteta</a:t>
            </a:r>
            <a:r>
              <a:rPr lang="bs-Latn-BA" sz="2000" dirty="0">
                <a:ea typeface="Calibri" panose="020F0502020204030204" pitchFamily="34" charset="0"/>
              </a:rPr>
              <a:t>.</a:t>
            </a:r>
            <a:endParaRPr lang="en-US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7467600" cy="1008112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  <a:ea typeface="Calibri" panose="020F0502020204030204" pitchFamily="34" charset="0"/>
              </a:rPr>
              <a:t>Pravo</a:t>
            </a:r>
            <a:r>
              <a:rPr lang="en-US" sz="28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+mn-lt"/>
                <a:ea typeface="Calibri" panose="020F0502020204030204" pitchFamily="34" charset="0"/>
              </a:rPr>
              <a:t>na</a:t>
            </a:r>
            <a:r>
              <a:rPr lang="en-US" sz="28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+mn-lt"/>
                <a:ea typeface="Calibri" panose="020F0502020204030204" pitchFamily="34" charset="0"/>
              </a:rPr>
              <a:t>pojedinaču</a:t>
            </a:r>
            <a:r>
              <a:rPr lang="en-US" sz="28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+mn-lt"/>
                <a:ea typeface="Calibri" panose="020F0502020204030204" pitchFamily="34" charset="0"/>
              </a:rPr>
              <a:t>ocjenu</a:t>
            </a:r>
            <a:endParaRPr lang="en-US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7643192" cy="4209331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000" dirty="0" err="1">
                <a:ea typeface="Calibri" panose="020F0502020204030204" pitchFamily="34" charset="0"/>
              </a:rPr>
              <a:t>Cilj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pojedinačnu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ocjenu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što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predstavlja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obavezu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države</a:t>
            </a:r>
            <a:r>
              <a:rPr lang="en-US" sz="2000" dirty="0">
                <a:ea typeface="Calibri" panose="020F0502020204030204" pitchFamily="34" charset="0"/>
              </a:rPr>
              <a:t>, jest </a:t>
            </a:r>
            <a:r>
              <a:rPr lang="en-US" sz="2000" dirty="0" err="1">
                <a:ea typeface="Calibri" panose="020F0502020204030204" pitchFamily="34" charset="0"/>
              </a:rPr>
              <a:t>osiguravanje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posebnih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potreba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djeteta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kao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što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zaštita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obrazovanje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osposobljavanje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društvena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integracija</a:t>
            </a:r>
            <a:r>
              <a:rPr lang="en-US" sz="2000" dirty="0">
                <a:ea typeface="Calibri" panose="020F0502020204030204" pitchFamily="34" charset="0"/>
              </a:rPr>
              <a:t>. U </a:t>
            </a:r>
            <a:r>
              <a:rPr lang="en-US" sz="2000" dirty="0" err="1">
                <a:ea typeface="Calibri" panose="020F0502020204030204" pitchFamily="34" charset="0"/>
              </a:rPr>
              <a:t>tu</a:t>
            </a:r>
            <a:r>
              <a:rPr lang="en-US" sz="2000" dirty="0">
                <a:ea typeface="Calibri" panose="020F0502020204030204" pitchFamily="34" charset="0"/>
              </a:rPr>
              <a:t> je </a:t>
            </a:r>
            <a:r>
              <a:rPr lang="en-US" sz="2000" dirty="0" err="1">
                <a:ea typeface="Calibri" panose="020F0502020204030204" pitchFamily="34" charset="0"/>
              </a:rPr>
              <a:t>svrhu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djecu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koja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osumnjičenici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ili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optuženici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krivičnom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postupku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potrebno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pojedinačno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ocjenjivati</a:t>
            </a:r>
            <a:r>
              <a:rPr lang="en-US" sz="2000" dirty="0">
                <a:ea typeface="Calibri" panose="020F0502020204030204" pitchFamily="34" charset="0"/>
              </a:rPr>
              <a:t>. </a:t>
            </a:r>
            <a:endParaRPr lang="bs-Latn-BA" sz="2000" dirty="0">
              <a:ea typeface="Calibri" panose="020F0502020204030204" pitchFamily="34" charset="0"/>
            </a:endParaRPr>
          </a:p>
          <a:p>
            <a:pPr algn="just"/>
            <a:endParaRPr lang="bs-Latn-BA" sz="2000" dirty="0"/>
          </a:p>
          <a:p>
            <a:pPr algn="just"/>
            <a:r>
              <a:rPr lang="en-US" sz="2000" dirty="0" err="1">
                <a:ea typeface="Calibri" panose="020F0502020204030204" pitchFamily="34" charset="0"/>
              </a:rPr>
              <a:t>Pojedinačna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ocjena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uzima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posebno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obzir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ličnost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djeteta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njegovu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zrelost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djetetovu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ekonomsku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socijalnu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porodičnu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pozadinu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te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svaku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eventualnu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pojedinačnu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ranjivost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djeteta</a:t>
            </a:r>
            <a:r>
              <a:rPr lang="en-US" sz="2000" dirty="0">
                <a:ea typeface="Calibri" panose="020F0502020204030204" pitchFamily="34" charset="0"/>
              </a:rPr>
              <a:t>. </a:t>
            </a:r>
            <a:r>
              <a:rPr lang="en-US" sz="2000" dirty="0" err="1">
                <a:ea typeface="Calibri" panose="020F0502020204030204" pitchFamily="34" charset="0"/>
              </a:rPr>
              <a:t>Obim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detalji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pojedinačne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ocjene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mogu</a:t>
            </a:r>
            <a:r>
              <a:rPr lang="en-US" sz="2000" dirty="0">
                <a:ea typeface="Calibri" panose="020F0502020204030204" pitchFamily="34" charset="0"/>
              </a:rPr>
              <a:t> se </a:t>
            </a:r>
            <a:r>
              <a:rPr lang="en-US" sz="2000" dirty="0" err="1">
                <a:ea typeface="Calibri" panose="020F0502020204030204" pitchFamily="34" charset="0"/>
              </a:rPr>
              <a:t>razlikovati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ovisno</a:t>
            </a:r>
            <a:r>
              <a:rPr lang="en-US" sz="2000" dirty="0">
                <a:ea typeface="Calibri" panose="020F0502020204030204" pitchFamily="34" charset="0"/>
              </a:rPr>
              <a:t> o </a:t>
            </a:r>
            <a:r>
              <a:rPr lang="en-US" sz="2000" dirty="0" err="1">
                <a:ea typeface="Calibri" panose="020F0502020204030204" pitchFamily="34" charset="0"/>
              </a:rPr>
              <a:t>okolnostima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predmeta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mjerama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koje</a:t>
            </a:r>
            <a:r>
              <a:rPr lang="en-US" sz="2000" dirty="0">
                <a:ea typeface="Calibri" panose="020F0502020204030204" pitchFamily="34" charset="0"/>
              </a:rPr>
              <a:t> je </a:t>
            </a:r>
            <a:r>
              <a:rPr lang="en-US" sz="2000" dirty="0" err="1">
                <a:ea typeface="Calibri" panose="020F0502020204030204" pitchFamily="34" charset="0"/>
              </a:rPr>
              <a:t>moguće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poduzeti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ako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djetetu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bude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utvrđena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krivnja</a:t>
            </a:r>
            <a:r>
              <a:rPr lang="en-US" sz="2000" dirty="0">
                <a:ea typeface="Calibri" panose="020F0502020204030204" pitchFamily="34" charset="0"/>
              </a:rPr>
              <a:t> za </a:t>
            </a:r>
            <a:r>
              <a:rPr lang="en-US" sz="2000" dirty="0" err="1">
                <a:ea typeface="Calibri" panose="020F0502020204030204" pitchFamily="34" charset="0"/>
              </a:rPr>
              <a:t>navodno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krivično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djelo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o tome je li </a:t>
            </a:r>
            <a:r>
              <a:rPr lang="en-US" sz="2000" dirty="0" err="1">
                <a:ea typeface="Calibri" panose="020F0502020204030204" pitchFamily="34" charset="0"/>
              </a:rPr>
              <a:t>dijete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bližoj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prošlosti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bilo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podvrgnuto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pojedinačnoj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ocjeni</a:t>
            </a:r>
            <a:r>
              <a:rPr lang="en-US" sz="2000" dirty="0">
                <a:ea typeface="Calibri" panose="020F0502020204030204" pitchFamily="34" charset="0"/>
              </a:rPr>
              <a:t>. </a:t>
            </a:r>
            <a:endParaRPr lang="en-US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37D89-CAE5-46B8-A530-B28B502B7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AFB85-1C9B-4CC6-A927-2B34791AD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7467600" cy="4425355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ea typeface="Calibri" panose="020F0502020204030204" pitchFamily="34" charset="0"/>
              </a:rPr>
              <a:t>Zbog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provođenja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navedenog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potrebno</a:t>
            </a:r>
            <a:r>
              <a:rPr lang="en-US" sz="2000" dirty="0">
                <a:ea typeface="Calibri" panose="020F0502020204030204" pitchFamily="34" charset="0"/>
              </a:rPr>
              <a:t> je da </a:t>
            </a:r>
            <a:r>
              <a:rPr lang="en-US" sz="2000" dirty="0" err="1">
                <a:ea typeface="Calibri" panose="020F0502020204030204" pitchFamily="34" charset="0"/>
              </a:rPr>
              <a:t>svi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učesnici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procesa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budu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stručne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kvalificirane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osobe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te</a:t>
            </a:r>
            <a:r>
              <a:rPr lang="en-US" sz="2000" dirty="0">
                <a:ea typeface="Calibri" panose="020F0502020204030204" pitchFamily="34" charset="0"/>
              </a:rPr>
              <a:t> da se </a:t>
            </a:r>
            <a:r>
              <a:rPr lang="en-US" sz="2000" dirty="0" err="1">
                <a:ea typeface="Calibri" panose="020F0502020204030204" pitchFamily="34" charset="0"/>
              </a:rPr>
              <a:t>primijeni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multidisciplinarni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pristup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kada</a:t>
            </a:r>
            <a:r>
              <a:rPr lang="en-US" sz="2000" dirty="0">
                <a:ea typeface="Calibri" panose="020F0502020204030204" pitchFamily="34" charset="0"/>
              </a:rPr>
              <a:t> se to </a:t>
            </a:r>
            <a:r>
              <a:rPr lang="en-US" sz="2000" dirty="0" err="1">
                <a:ea typeface="Calibri" panose="020F0502020204030204" pitchFamily="34" charset="0"/>
              </a:rPr>
              <a:t>smatra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prikladnim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uz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uključenost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nositelja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roditeljske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odgovornosti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ili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druge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odgovarajuće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odrasle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osobe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ili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specijaliziranog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stručnjaka</a:t>
            </a:r>
            <a:r>
              <a:rPr lang="en-US" sz="2000" dirty="0">
                <a:ea typeface="Calibri" panose="020F0502020204030204" pitchFamily="34" charset="0"/>
              </a:rPr>
              <a:t>.</a:t>
            </a:r>
            <a:endParaRPr lang="bs-Latn-BA" sz="2000" dirty="0">
              <a:ea typeface="Calibri" panose="020F0502020204030204" pitchFamily="34" charset="0"/>
            </a:endParaRPr>
          </a:p>
          <a:p>
            <a:pPr algn="just"/>
            <a:endParaRPr lang="bs-Latn-BA" sz="2000" dirty="0">
              <a:ea typeface="Calibri" panose="020F0502020204030204" pitchFamily="34" charset="0"/>
            </a:endParaRPr>
          </a:p>
          <a:p>
            <a:pPr algn="just"/>
            <a:r>
              <a:rPr lang="en-US" sz="2000" dirty="0" err="1">
                <a:ea typeface="Calibri" panose="020F0502020204030204" pitchFamily="34" charset="0"/>
              </a:rPr>
              <a:t>Takva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ocjena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treba</a:t>
            </a:r>
            <a:r>
              <a:rPr lang="en-US" sz="2000" dirty="0">
                <a:ea typeface="Calibri" panose="020F0502020204030204" pitchFamily="34" charset="0"/>
              </a:rPr>
              <a:t> se </a:t>
            </a:r>
            <a:r>
              <a:rPr lang="en-US" sz="2000" dirty="0" err="1">
                <a:ea typeface="Calibri" panose="020F0502020204030204" pitchFamily="34" charset="0"/>
              </a:rPr>
              <a:t>izvršiti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najranijoj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mogućoj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fazi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uz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usku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uključenost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djeteta</a:t>
            </a:r>
            <a:r>
              <a:rPr lang="bs-Latn-BA" sz="2000" dirty="0">
                <a:ea typeface="Calibri" panose="020F0502020204030204" pitchFamily="34" charset="0"/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74965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6DBFA-73EF-4F4E-9FEF-8C1BDAE05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err="1">
                <a:latin typeface="+mn-lt"/>
                <a:ea typeface="Calibri" panose="020F0502020204030204" pitchFamily="34" charset="0"/>
              </a:rPr>
              <a:t>Pravo</a:t>
            </a:r>
            <a:r>
              <a:rPr lang="en-US" sz="28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+mn-lt"/>
                <a:ea typeface="Calibri" panose="020F0502020204030204" pitchFamily="34" charset="0"/>
              </a:rPr>
              <a:t>na</a:t>
            </a:r>
            <a:r>
              <a:rPr lang="en-US" sz="28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+mn-lt"/>
                <a:ea typeface="Calibri" panose="020F0502020204030204" pitchFamily="34" charset="0"/>
              </a:rPr>
              <a:t>ljekarski</a:t>
            </a:r>
            <a:r>
              <a:rPr lang="en-US" sz="28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+mn-lt"/>
                <a:ea typeface="Calibri" panose="020F0502020204030204" pitchFamily="34" charset="0"/>
              </a:rPr>
              <a:t>pregled</a:t>
            </a:r>
            <a:endParaRPr lang="en-US" sz="28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A4229-933F-4B6E-9E67-FA5347CBE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7467600" cy="4708525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ea typeface="Calibri" panose="020F0502020204030204" pitchFamily="34" charset="0"/>
              </a:rPr>
              <a:t>Države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članice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dužne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osigurati</a:t>
            </a:r>
            <a:r>
              <a:rPr lang="en-US" sz="2000" dirty="0">
                <a:ea typeface="Calibri" panose="020F0502020204030204" pitchFamily="34" charset="0"/>
              </a:rPr>
              <a:t> da </a:t>
            </a:r>
            <a:r>
              <a:rPr lang="en-US" sz="2000" dirty="0" err="1">
                <a:ea typeface="Calibri" panose="020F0502020204030204" pitchFamily="34" charset="0"/>
              </a:rPr>
              <a:t>djeca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koja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lišena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slobode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imaju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ljekarski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pregled</a:t>
            </a:r>
            <a:r>
              <a:rPr lang="en-US" sz="2000" dirty="0">
                <a:ea typeface="Calibri" panose="020F0502020204030204" pitchFamily="34" charset="0"/>
              </a:rPr>
              <a:t> bez </a:t>
            </a:r>
            <a:r>
              <a:rPr lang="en-US" sz="2000" dirty="0" err="1">
                <a:ea typeface="Calibri" panose="020F0502020204030204" pitchFamily="34" charset="0"/>
              </a:rPr>
              <a:t>nepotrebnog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odlaganja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posebno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svrhu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procjene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njihovog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općeg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psihičkog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fizičkog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stanja</a:t>
            </a:r>
            <a:r>
              <a:rPr lang="en-US" sz="2000" dirty="0">
                <a:ea typeface="Calibri" panose="020F0502020204030204" pitchFamily="34" charset="0"/>
              </a:rPr>
              <a:t>. </a:t>
            </a:r>
            <a:r>
              <a:rPr lang="en-US" sz="2000" dirty="0" err="1">
                <a:ea typeface="Calibri" panose="020F0502020204030204" pitchFamily="34" charset="0"/>
              </a:rPr>
              <a:t>Ljekarski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pregled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treba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biti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što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manje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napadan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treba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ga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obavljati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ljekar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ili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drugi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kvalificirani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stručnjak</a:t>
            </a:r>
            <a:r>
              <a:rPr lang="bs-Latn-BA" sz="2000" dirty="0">
                <a:ea typeface="Calibri" panose="020F0502020204030204" pitchFamily="34" charset="0"/>
              </a:rPr>
              <a:t>.</a:t>
            </a:r>
          </a:p>
          <a:p>
            <a:pPr marL="36576" indent="0" algn="just">
              <a:buNone/>
            </a:pPr>
            <a:endParaRPr lang="bs-Latn-BA" sz="2000" dirty="0"/>
          </a:p>
          <a:p>
            <a:pPr algn="just"/>
            <a:r>
              <a:rPr lang="en-US" sz="2000" dirty="0" err="1">
                <a:ea typeface="Calibri" panose="020F0502020204030204" pitchFamily="34" charset="0"/>
              </a:rPr>
              <a:t>Rezultati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ljekarskog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pregleda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uzimaju</a:t>
            </a:r>
            <a:r>
              <a:rPr lang="en-US" sz="2000" dirty="0">
                <a:ea typeface="Calibri" panose="020F0502020204030204" pitchFamily="34" charset="0"/>
              </a:rPr>
              <a:t> se u </a:t>
            </a:r>
            <a:r>
              <a:rPr lang="en-US" sz="2000" dirty="0" err="1">
                <a:ea typeface="Calibri" panose="020F0502020204030204" pitchFamily="34" charset="0"/>
              </a:rPr>
              <a:t>obzir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prilikom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utvrđivanja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sposobnosti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djeteta</a:t>
            </a:r>
            <a:r>
              <a:rPr lang="en-US" sz="2000" dirty="0">
                <a:ea typeface="Calibri" panose="020F0502020204030204" pitchFamily="34" charset="0"/>
              </a:rPr>
              <a:t> da </a:t>
            </a:r>
            <a:r>
              <a:rPr lang="en-US" sz="2000" dirty="0" err="1">
                <a:ea typeface="Calibri" panose="020F0502020204030204" pitchFamily="34" charset="0"/>
              </a:rPr>
              <a:t>bude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podvrgnuto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ispitivanju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ili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drugim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istražnim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radnjama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ili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radnjama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prikupljanja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dokaza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ili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drugim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poduzetim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ili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predviđenim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mjerama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protiv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djeteta</a:t>
            </a:r>
            <a:r>
              <a:rPr lang="en-US" sz="2000" dirty="0">
                <a:ea typeface="Calibri" panose="020F0502020204030204" pitchFamily="34" charset="0"/>
              </a:rPr>
              <a:t>. </a:t>
            </a:r>
            <a:r>
              <a:rPr lang="en-US" sz="2000" dirty="0" err="1">
                <a:ea typeface="Calibri" panose="020F0502020204030204" pitchFamily="34" charset="0"/>
              </a:rPr>
              <a:t>Zaključak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ljekarskog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pregleda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bilježi</a:t>
            </a:r>
            <a:r>
              <a:rPr lang="en-US" sz="2000" dirty="0">
                <a:ea typeface="Calibri" panose="020F0502020204030204" pitchFamily="34" charset="0"/>
              </a:rPr>
              <a:t> se u </a:t>
            </a:r>
            <a:r>
              <a:rPr lang="en-US" sz="2000" dirty="0" err="1">
                <a:ea typeface="Calibri" panose="020F0502020204030204" pitchFamily="34" charset="0"/>
              </a:rPr>
              <a:t>pismenom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obliku</a:t>
            </a:r>
            <a:r>
              <a:rPr lang="en-US" sz="2000" dirty="0">
                <a:ea typeface="Calibri" panose="020F0502020204030204" pitchFamily="34" charset="0"/>
              </a:rPr>
              <a:t>, a </a:t>
            </a:r>
            <a:r>
              <a:rPr lang="en-US" sz="2000" dirty="0" err="1">
                <a:ea typeface="Calibri" panose="020F0502020204030204" pitchFamily="34" charset="0"/>
              </a:rPr>
              <a:t>ako</a:t>
            </a:r>
            <a:r>
              <a:rPr lang="en-US" sz="2000" dirty="0">
                <a:ea typeface="Calibri" panose="020F0502020204030204" pitchFamily="34" charset="0"/>
              </a:rPr>
              <a:t> je </a:t>
            </a:r>
            <a:r>
              <a:rPr lang="en-US" sz="2000" dirty="0" err="1">
                <a:ea typeface="Calibri" panose="020F0502020204030204" pitchFamily="34" charset="0"/>
              </a:rPr>
              <a:t>potrebno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pruža</a:t>
            </a:r>
            <a:r>
              <a:rPr lang="en-US" sz="2000" dirty="0">
                <a:ea typeface="Calibri" panose="020F0502020204030204" pitchFamily="34" charset="0"/>
              </a:rPr>
              <a:t> se </a:t>
            </a:r>
            <a:r>
              <a:rPr lang="en-US" sz="2000" dirty="0" err="1">
                <a:ea typeface="Calibri" panose="020F0502020204030204" pitchFamily="34" charset="0"/>
              </a:rPr>
              <a:t>ljekarska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pomoć</a:t>
            </a:r>
            <a:r>
              <a:rPr lang="bs-Latn-BA" sz="2000" dirty="0">
                <a:ea typeface="Calibri" panose="020F0502020204030204" pitchFamily="34" charset="0"/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88783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1FDA5-540D-4B32-B5CC-32E71F70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608F8-05B9-4379-9CE7-71E3AC2FE6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Ljekarski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pregled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obavlja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inicijativu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nadležnih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tijela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posebno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slučajevima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kada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specifične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zdravstvene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indikacije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opravdavaju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takav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pregled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zahtjev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bilo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sljedećih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osoba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</a:pPr>
            <a:r>
              <a:rPr lang="bs-Latn-BA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djeteta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;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bs-Latn-BA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nositelja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roditeljske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odgovornosti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ili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druge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odgovarajuće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odrasle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osobe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iz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članova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5.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i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15.;</a:t>
            </a:r>
          </a:p>
          <a:p>
            <a:r>
              <a:rPr lang="en-US" sz="2000" dirty="0" err="1">
                <a:ea typeface="Calibri" panose="020F0502020204030204" pitchFamily="34" charset="0"/>
              </a:rPr>
              <a:t>djetetovog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advokata</a:t>
            </a:r>
            <a:r>
              <a:rPr lang="en-US" sz="2000" dirty="0">
                <a:ea typeface="Calibri" panose="020F0502020204030204" pitchFamily="34" charset="0"/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193398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9D9C0-EEAE-46F1-880B-BB7FD6A78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err="1">
                <a:latin typeface="+mn-lt"/>
                <a:ea typeface="Calibri" panose="020F0502020204030204" pitchFamily="34" charset="0"/>
              </a:rPr>
              <a:t>Posebno</a:t>
            </a:r>
            <a:r>
              <a:rPr lang="en-US" sz="28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+mn-lt"/>
                <a:ea typeface="Calibri" panose="020F0502020204030204" pitchFamily="34" charset="0"/>
              </a:rPr>
              <a:t>postupanje</a:t>
            </a:r>
            <a:r>
              <a:rPr lang="en-US" sz="2800" b="1" dirty="0">
                <a:latin typeface="+mn-lt"/>
                <a:ea typeface="Calibri" panose="020F0502020204030204" pitchFamily="34" charset="0"/>
              </a:rPr>
              <a:t> u </a:t>
            </a:r>
            <a:r>
              <a:rPr lang="en-US" sz="2800" b="1" dirty="0" err="1">
                <a:latin typeface="+mn-lt"/>
                <a:ea typeface="Calibri" panose="020F0502020204030204" pitchFamily="34" charset="0"/>
              </a:rPr>
              <a:t>slučaju</a:t>
            </a:r>
            <a:r>
              <a:rPr lang="en-US" sz="28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+mn-lt"/>
                <a:ea typeface="Calibri" panose="020F0502020204030204" pitchFamily="34" charset="0"/>
              </a:rPr>
              <a:t>lišenja</a:t>
            </a:r>
            <a:r>
              <a:rPr lang="en-US" sz="28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+mn-lt"/>
                <a:ea typeface="Calibri" panose="020F0502020204030204" pitchFamily="34" charset="0"/>
              </a:rPr>
              <a:t>slobode</a:t>
            </a:r>
            <a:endParaRPr lang="en-US" sz="28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266A9-7841-4ACA-A382-3C1242344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Države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članice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osiguravaju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da se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djeca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koja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pritvoru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odvoje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odraslih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osoba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osim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smatra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da je u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najboljem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interesu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djeteta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to ne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činiti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. One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također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osiguravaju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da se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djeca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policijskom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pritvoru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nalaze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odvojeno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odraslih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osoba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osim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bs-Latn-BA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ako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se ne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smatra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da je to u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najboljem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interesu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djeteta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; </a:t>
            </a:r>
            <a:r>
              <a:rPr lang="en-US" sz="2000" dirty="0" err="1">
                <a:ea typeface="Calibri" panose="020F0502020204030204" pitchFamily="34" charset="0"/>
                <a:cs typeface="Symbol" panose="05050102010706020507" pitchFamily="18" charset="2"/>
              </a:rPr>
              <a:t>ili</a:t>
            </a:r>
            <a:r>
              <a:rPr lang="en-US" sz="20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ea typeface="Calibri" panose="020F0502020204030204" pitchFamily="34" charset="0"/>
              </a:rPr>
              <a:t>u </a:t>
            </a:r>
            <a:r>
              <a:rPr lang="en-US" sz="2000" dirty="0" err="1">
                <a:ea typeface="Calibri" panose="020F0502020204030204" pitchFamily="34" charset="0"/>
              </a:rPr>
              <a:t>iznimnim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okolnostima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ako</a:t>
            </a:r>
            <a:r>
              <a:rPr lang="en-US" sz="2000" dirty="0">
                <a:ea typeface="Calibri" panose="020F0502020204030204" pitchFamily="34" charset="0"/>
              </a:rPr>
              <a:t> to u </a:t>
            </a:r>
            <a:r>
              <a:rPr lang="en-US" sz="2000" dirty="0" err="1">
                <a:ea typeface="Calibri" panose="020F0502020204030204" pitchFamily="34" charset="0"/>
              </a:rPr>
              <a:t>praksi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nije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moguće</a:t>
            </a:r>
            <a:r>
              <a:rPr lang="en-US" sz="2000" dirty="0">
                <a:ea typeface="Calibri" panose="020F0502020204030204" pitchFamily="34" charset="0"/>
              </a:rPr>
              <a:t>, pod </a:t>
            </a:r>
            <a:r>
              <a:rPr lang="en-US" sz="2000" dirty="0" err="1">
                <a:ea typeface="Calibri" panose="020F0502020204030204" pitchFamily="34" charset="0"/>
              </a:rPr>
              <a:t>uslovom</a:t>
            </a:r>
            <a:r>
              <a:rPr lang="en-US" sz="2000" dirty="0">
                <a:ea typeface="Calibri" panose="020F0502020204030204" pitchFamily="34" charset="0"/>
              </a:rPr>
              <a:t> da </a:t>
            </a:r>
            <a:r>
              <a:rPr lang="en-US" sz="2000" dirty="0" err="1">
                <a:ea typeface="Calibri" panose="020F0502020204030204" pitchFamily="34" charset="0"/>
              </a:rPr>
              <a:t>su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djeca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smještena</a:t>
            </a:r>
            <a:r>
              <a:rPr lang="en-US" sz="2000" dirty="0">
                <a:ea typeface="Calibri" panose="020F0502020204030204" pitchFamily="34" charset="0"/>
              </a:rPr>
              <a:t> s </a:t>
            </a:r>
            <a:r>
              <a:rPr lang="en-US" sz="2000" dirty="0" err="1">
                <a:ea typeface="Calibri" panose="020F0502020204030204" pitchFamily="34" charset="0"/>
              </a:rPr>
              <a:t>odraslima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način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koji</a:t>
            </a:r>
            <a:r>
              <a:rPr lang="en-US" sz="2000" dirty="0">
                <a:ea typeface="Calibri" panose="020F0502020204030204" pitchFamily="34" charset="0"/>
              </a:rPr>
              <a:t> je u </a:t>
            </a:r>
            <a:r>
              <a:rPr lang="en-US" sz="2000" dirty="0" err="1">
                <a:ea typeface="Calibri" panose="020F0502020204030204" pitchFamily="34" charset="0"/>
              </a:rPr>
              <a:t>skladu</a:t>
            </a:r>
            <a:r>
              <a:rPr lang="en-US" sz="2000" dirty="0">
                <a:ea typeface="Calibri" panose="020F0502020204030204" pitchFamily="34" charset="0"/>
              </a:rPr>
              <a:t> s </a:t>
            </a:r>
            <a:r>
              <a:rPr lang="en-US" sz="2000" dirty="0" err="1">
                <a:ea typeface="Calibri" panose="020F0502020204030204" pitchFamily="34" charset="0"/>
              </a:rPr>
              <a:t>najboljim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interesom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djeteta</a:t>
            </a:r>
            <a:r>
              <a:rPr lang="bs-Latn-BA" sz="2000" dirty="0">
                <a:ea typeface="Calibri" panose="020F0502020204030204" pitchFamily="34" charset="0"/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78226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78813-9DF5-4064-A358-107BA7DB5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002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9CC3A-336C-40F0-9233-8E75DE780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7467600" cy="4824537"/>
          </a:xfrm>
        </p:spPr>
        <p:txBody>
          <a:bodyPr>
            <a:no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Kada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djeca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pritvorena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države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članice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poduzimaju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prikladne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s-Latn-BA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mjere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ciljem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osiguranja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i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očuvanja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njihovog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fizičkog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i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psihičkog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razvoja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; 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osiguranja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njihovog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prava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obrazovanje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i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odgoj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uključujući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djecu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s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fizičkim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poremećajima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emocionalnim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oštećenjima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ili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poremećajima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učenja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;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osiguranja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učinkovitog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i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redovnog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ostvarivanja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njihovog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prava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porodični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život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;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osiguranja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pristupa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programima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koji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potiču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njihov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razvoj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i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njihovu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reintegraciju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u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društvo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; </a:t>
            </a:r>
            <a:endParaRPr lang="bs-Latn-BA" sz="1800" dirty="0"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a typeface="Calibri" panose="020F0502020204030204" pitchFamily="34" charset="0"/>
              </a:rPr>
              <a:t>osiguranja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poštovanja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njihove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slobode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vjeroispovijesti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ili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uvjerenja</a:t>
            </a:r>
            <a:r>
              <a:rPr lang="bs-Latn-BA" sz="1800" dirty="0">
                <a:ea typeface="Calibri" panose="020F0502020204030204" pitchFamily="34" charset="0"/>
              </a:rPr>
              <a:t>.</a:t>
            </a:r>
            <a:endParaRPr lang="en-US" sz="1800" dirty="0">
              <a:ea typeface="Calibri" panose="020F0502020204030204" pitchFamily="34" charset="0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762520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2800" dirty="0">
                <a:latin typeface="+mn-lt"/>
              </a:rPr>
              <a:t>Sadržaj</a:t>
            </a:r>
            <a:endParaRPr lang="en-US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7467600" cy="4608512"/>
          </a:xfrm>
        </p:spPr>
        <p:txBody>
          <a:bodyPr>
            <a:normAutofit/>
          </a:bodyPr>
          <a:lstStyle/>
          <a:p>
            <a:pPr algn="just"/>
            <a:r>
              <a:rPr lang="bs-Latn-BA" sz="2000" dirty="0">
                <a:ea typeface="Calibri" panose="020F0502020204030204" pitchFamily="34" charset="0"/>
                <a:cs typeface="Times New Roman" panose="02020603050405020304" pitchFamily="18" charset="0"/>
              </a:rPr>
              <a:t>Uvod</a:t>
            </a:r>
          </a:p>
          <a:p>
            <a:pPr algn="just"/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Međunarodnopravni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dokumenti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pravni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standardi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postupanja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prema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maloljetnicima</a:t>
            </a:r>
            <a:endParaRPr lang="bs-Latn-B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Direktiva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(EU) 2016/800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Europskog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parlamenta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Vijeća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od 11.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maja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2016. o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procesnim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jamstvima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djecu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koja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osumnjičenici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optuženici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krivičnim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postupcima</a:t>
            </a:r>
            <a:endParaRPr lang="bs-Latn-B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Pravo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informacije</a:t>
            </a:r>
            <a:endParaRPr lang="bs-Latn-B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Pomoć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advokata</a:t>
            </a:r>
            <a:endParaRPr lang="bs-Latn-B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Pravo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pojedinaču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ocjenu</a:t>
            </a:r>
            <a:endParaRPr lang="bs-Latn-B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Pravo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ljekarski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pregled</a:t>
            </a:r>
            <a:endParaRPr lang="bs-Latn-B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Posebno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postupanje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slučaju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lišenja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slobode</a:t>
            </a:r>
            <a:endParaRPr lang="bs-Latn-BA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bs-Latn-BA" sz="2000" dirty="0">
                <a:cs typeface="Times New Roman" panose="02020603050405020304" pitchFamily="18" charset="0"/>
              </a:rPr>
              <a:t>Zaključak</a:t>
            </a:r>
            <a:endParaRPr lang="en-US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E41A1-DFAE-4090-84F9-B292540BE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  <a:ea typeface="Calibri" panose="020F0502020204030204" pitchFamily="34" charset="0"/>
              </a:rPr>
              <a:t>Zaključak</a:t>
            </a:r>
            <a:endParaRPr lang="en-US" sz="28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3C55E-8495-4F11-8682-EF8E881D5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7643192" cy="5242594"/>
          </a:xfrm>
        </p:spPr>
        <p:txBody>
          <a:bodyPr>
            <a:normAutofit fontScale="85000" lnSpcReduction="20000"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Iz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svega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navedenog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može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zaključiti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da se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svi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stručnjaci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koji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bave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problematikom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postupanja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prema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maloljetnim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učiniteljima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krivičnih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djela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ali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maloljetničkog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pravosuđa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, u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suštini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slažu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akcenat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maloljetničkog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pravosuđa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mora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biti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zaštiti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maloljetnika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brizi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pomoći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nadzoru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obrazovanju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bi se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uticalo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njegov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odgoj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razvijanje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cjelokupne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ličnosti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jačanje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njegove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lične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odgovornosti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radi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suzdržavanja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ponovnog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činjenja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krivičnih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djela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bi se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omogućilo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njegovo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ponovno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uključivanje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društvenu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zajednicu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bs-Latn-BA" sz="2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bs-Latn-BA" sz="2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Dakle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svrha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kažnjavanja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maloljetnih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učinitelja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krivičnih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djela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trebala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bi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biti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njihova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rehabilitacija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resocijalizacija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razlikuje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po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svrsi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kažnjavanja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odraslih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učinitelja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krivičnih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ea typeface="Calibri" panose="020F0502020204030204" pitchFamily="34" charset="0"/>
                <a:cs typeface="Times New Roman" panose="02020603050405020304" pitchFamily="18" charset="0"/>
              </a:rPr>
              <a:t>djela</a:t>
            </a:r>
            <a:r>
              <a:rPr lang="en-US" sz="21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15835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F1DEA-C6C9-4C40-A28A-C2BE30F84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96361-BA84-4CD2-A666-B9DEC22A6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 err="1">
                <a:ea typeface="Calibri" panose="020F0502020204030204" pitchFamily="34" charset="0"/>
              </a:rPr>
              <a:t>Maloljetničko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pravosuđe</a:t>
            </a:r>
            <a:r>
              <a:rPr lang="en-US" sz="2000" dirty="0">
                <a:ea typeface="Calibri" panose="020F0502020204030204" pitchFamily="34" charset="0"/>
              </a:rPr>
              <a:t> mora </a:t>
            </a:r>
            <a:r>
              <a:rPr lang="en-US" sz="2000" dirty="0" err="1">
                <a:ea typeface="Calibri" panose="020F0502020204030204" pitchFamily="34" charset="0"/>
              </a:rPr>
              <a:t>biti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dostupno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primjereno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uzrastu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brzo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savjesno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prilagođeno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potrebama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pravima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djeteta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uključujući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pravično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suđenje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učešće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shvatanje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postupka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poštovanje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privatnog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porodičnog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života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integritet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dostojanstvo</a:t>
            </a:r>
            <a:r>
              <a:rPr lang="en-US" sz="2000" dirty="0">
                <a:ea typeface="Calibri" panose="020F0502020204030204" pitchFamily="34" charset="0"/>
              </a:rPr>
              <a:t>. </a:t>
            </a:r>
            <a:endParaRPr lang="bs-Latn-BA" sz="2000" dirty="0">
              <a:ea typeface="Calibri" panose="020F0502020204030204" pitchFamily="34" charset="0"/>
            </a:endParaRPr>
          </a:p>
          <a:p>
            <a:pPr algn="just"/>
            <a:endParaRPr lang="bs-Latn-BA" sz="2000" dirty="0">
              <a:ea typeface="Calibri" panose="020F0502020204030204" pitchFamily="34" charset="0"/>
            </a:endParaRPr>
          </a:p>
          <a:p>
            <a:pPr algn="just"/>
            <a:endParaRPr lang="bs-Latn-BA" sz="2000" dirty="0"/>
          </a:p>
          <a:p>
            <a:pPr algn="just"/>
            <a:r>
              <a:rPr lang="bs-Latn-BA" sz="2000" dirty="0">
                <a:ea typeface="Calibri" panose="020F0502020204030204" pitchFamily="34" charset="0"/>
              </a:rPr>
              <a:t>Dakle, </a:t>
            </a:r>
            <a:r>
              <a:rPr lang="en-US" sz="2000" dirty="0" err="1">
                <a:ea typeface="Calibri" panose="020F0502020204030204" pitchFamily="34" charset="0"/>
              </a:rPr>
              <a:t>neophodno</a:t>
            </a:r>
            <a:r>
              <a:rPr lang="en-US" sz="2000" dirty="0">
                <a:ea typeface="Calibri" panose="020F0502020204030204" pitchFamily="34" charset="0"/>
              </a:rPr>
              <a:t> je da se </a:t>
            </a:r>
            <a:r>
              <a:rPr lang="en-US" sz="2000" dirty="0" err="1">
                <a:ea typeface="Calibri" panose="020F0502020204030204" pitchFamily="34" charset="0"/>
              </a:rPr>
              <a:t>otklone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sve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prepreke</a:t>
            </a:r>
            <a:r>
              <a:rPr lang="en-US" sz="2000" dirty="0">
                <a:ea typeface="Calibri" panose="020F0502020204030204" pitchFamily="34" charset="0"/>
              </a:rPr>
              <a:t> za </a:t>
            </a:r>
            <a:r>
              <a:rPr lang="en-US" sz="2000" dirty="0" err="1">
                <a:ea typeface="Calibri" panose="020F0502020204030204" pitchFamily="34" charset="0"/>
              </a:rPr>
              <a:t>pristup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djeteta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koje</a:t>
            </a:r>
            <a:r>
              <a:rPr lang="en-US" sz="2000" dirty="0">
                <a:ea typeface="Calibri" panose="020F0502020204030204" pitchFamily="34" charset="0"/>
              </a:rPr>
              <a:t> je u </a:t>
            </a:r>
            <a:r>
              <a:rPr lang="en-US" sz="2000" dirty="0" err="1">
                <a:ea typeface="Calibri" panose="020F0502020204030204" pitchFamily="34" charset="0"/>
              </a:rPr>
              <a:t>sukobu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zakonom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pravosuđu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jer</a:t>
            </a:r>
            <a:r>
              <a:rPr lang="en-US" sz="2000" dirty="0">
                <a:ea typeface="Calibri" panose="020F0502020204030204" pitchFamily="34" charset="0"/>
              </a:rPr>
              <a:t> je </a:t>
            </a:r>
            <a:r>
              <a:rPr lang="en-US" sz="2000" dirty="0" err="1">
                <a:ea typeface="Calibri" panose="020F0502020204030204" pitchFamily="34" charset="0"/>
              </a:rPr>
              <a:t>maloljetnik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aktivni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učesnik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svim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postupcima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kojima</a:t>
            </a:r>
            <a:r>
              <a:rPr lang="en-US" sz="2000" dirty="0">
                <a:ea typeface="Calibri" panose="020F0502020204030204" pitchFamily="34" charset="0"/>
              </a:rPr>
              <a:t> se </a:t>
            </a:r>
            <a:r>
              <a:rPr lang="en-US" sz="2000" dirty="0" err="1">
                <a:ea typeface="Calibri" panose="020F0502020204030204" pitchFamily="34" charset="0"/>
              </a:rPr>
              <a:t>odlučuje</a:t>
            </a:r>
            <a:r>
              <a:rPr lang="en-US" sz="2000" dirty="0">
                <a:ea typeface="Calibri" panose="020F0502020204030204" pitchFamily="34" charset="0"/>
              </a:rPr>
              <a:t> o </a:t>
            </a:r>
            <a:r>
              <a:rPr lang="en-US" sz="2000" dirty="0" err="1">
                <a:ea typeface="Calibri" panose="020F0502020204030204" pitchFamily="34" charset="0"/>
              </a:rPr>
              <a:t>njegovim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pravima</a:t>
            </a:r>
            <a:r>
              <a:rPr lang="en-US" sz="2000" dirty="0">
                <a:ea typeface="Calibri" panose="020F0502020204030204" pitchFamily="34" charset="0"/>
              </a:rPr>
              <a:t>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40250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1916832"/>
            <a:ext cx="6233120" cy="2736304"/>
          </a:xfrm>
        </p:spPr>
        <p:txBody>
          <a:bodyPr/>
          <a:lstStyle/>
          <a:p>
            <a:r>
              <a:rPr lang="bs-Latn-BA" dirty="0"/>
              <a:t>HVALA NA PAŽNJI </a:t>
            </a:r>
            <a:r>
              <a:rPr lang="bs-Latn-BA" dirty="0">
                <a:sym typeface="Wingdings" pitchFamily="2" charset="2"/>
              </a:rPr>
              <a:t>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686800" cy="1224136"/>
          </a:xfrm>
        </p:spPr>
        <p:txBody>
          <a:bodyPr>
            <a:noAutofit/>
          </a:bodyPr>
          <a:lstStyle/>
          <a:p>
            <a:r>
              <a:rPr lang="bs-Latn-BA" sz="2800" dirty="0">
                <a:latin typeface="+mn-lt"/>
              </a:rPr>
              <a:t>Uvod</a:t>
            </a:r>
            <a:endParaRPr lang="en-US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7467600" cy="4065315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ea typeface="Calibri" panose="020F0502020204030204" pitchFamily="34" charset="0"/>
              </a:rPr>
              <a:t>Politika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postupanja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prema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maloljetnim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učniocima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krivičnih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djela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predstavlja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kompleksan</a:t>
            </a:r>
            <a:r>
              <a:rPr lang="en-US" sz="2000" dirty="0">
                <a:ea typeface="Calibri" panose="020F0502020204030204" pitchFamily="34" charset="0"/>
              </a:rPr>
              <a:t> problem</a:t>
            </a:r>
            <a:r>
              <a:rPr lang="bs-Latn-BA" sz="2000" dirty="0">
                <a:ea typeface="Calibri" panose="020F0502020204030204" pitchFamily="34" charset="0"/>
              </a:rPr>
              <a:t>,</a:t>
            </a:r>
            <a:r>
              <a:rPr lang="en-US" sz="2000" dirty="0">
                <a:ea typeface="Calibri" panose="020F0502020204030204" pitchFamily="34" charset="0"/>
              </a:rPr>
              <a:t> pa je </a:t>
            </a:r>
            <a:r>
              <a:rPr lang="en-US" sz="2000" dirty="0" err="1">
                <a:ea typeface="Calibri" panose="020F0502020204030204" pitchFamily="34" charset="0"/>
              </a:rPr>
              <a:t>uvijek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aktuelna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rasprava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smislu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potrebe</a:t>
            </a:r>
            <a:r>
              <a:rPr lang="en-US" sz="2000" dirty="0">
                <a:ea typeface="Calibri" panose="020F0502020204030204" pitchFamily="34" charset="0"/>
              </a:rPr>
              <a:t> za </a:t>
            </a:r>
            <a:r>
              <a:rPr lang="en-US" sz="2000" dirty="0" err="1">
                <a:ea typeface="Calibri" panose="020F0502020204030204" pitchFamily="34" charset="0"/>
              </a:rPr>
              <a:t>uvođenjem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promjena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postojeću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praksu</a:t>
            </a:r>
            <a:r>
              <a:rPr lang="en-US" sz="2000" dirty="0">
                <a:ea typeface="Calibri" panose="020F0502020204030204" pitchFamily="34" charset="0"/>
              </a:rPr>
              <a:t>. </a:t>
            </a:r>
            <a:r>
              <a:rPr lang="en-US" sz="2000" dirty="0" err="1">
                <a:ea typeface="Calibri" panose="020F0502020204030204" pitchFamily="34" charset="0"/>
              </a:rPr>
              <a:t>Reforma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institucionalnog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tretmana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maloljetnika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sukobu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zakonom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primjena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novog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konceptualnog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okvira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mogućnosti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afirmisanja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novih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oblika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formi</a:t>
            </a:r>
            <a:r>
              <a:rPr lang="en-US" sz="2000" dirty="0">
                <a:ea typeface="Calibri" panose="020F0502020204030204" pitchFamily="34" charset="0"/>
              </a:rPr>
              <a:t>, a </a:t>
            </a:r>
            <a:r>
              <a:rPr lang="en-US" sz="2000" dirty="0" err="1">
                <a:ea typeface="Calibri" panose="020F0502020204030204" pitchFamily="34" charset="0"/>
              </a:rPr>
              <a:t>posebno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mogućnost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realizacije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novih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nastojanja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praksi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su</a:t>
            </a:r>
            <a:r>
              <a:rPr lang="en-US" sz="2000" dirty="0">
                <a:ea typeface="Calibri" panose="020F0502020204030204" pitchFamily="34" charset="0"/>
              </a:rPr>
              <a:t> s </a:t>
            </a:r>
            <a:r>
              <a:rPr lang="en-US" sz="2000" dirty="0" err="1">
                <a:ea typeface="Calibri" panose="020F0502020204030204" pitchFamily="34" charset="0"/>
              </a:rPr>
              <a:t>pravom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predmet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interesovanja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naučne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stručne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javnosti</a:t>
            </a:r>
            <a:r>
              <a:rPr lang="en-US" sz="2000" dirty="0">
                <a:ea typeface="Calibri" panose="020F0502020204030204" pitchFamily="34" charset="0"/>
              </a:rPr>
              <a:t>. </a:t>
            </a:r>
            <a:endParaRPr lang="bs-Latn-BA" sz="2000" dirty="0">
              <a:ea typeface="Calibri" panose="020F0502020204030204" pitchFamily="34" charset="0"/>
            </a:endParaRPr>
          </a:p>
          <a:p>
            <a:pPr algn="just"/>
            <a:endParaRPr lang="bs-Latn-BA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7931224" cy="720080"/>
          </a:xfrm>
        </p:spPr>
        <p:txBody>
          <a:bodyPr>
            <a:noAutofit/>
          </a:bodyPr>
          <a:lstStyle/>
          <a:p>
            <a:endParaRPr lang="en-US" sz="2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7715200" cy="5256584"/>
          </a:xfrm>
        </p:spPr>
        <p:txBody>
          <a:bodyPr>
            <a:normAutofit/>
          </a:bodyPr>
          <a:lstStyle/>
          <a:p>
            <a:pPr marL="493776" indent="-457200" algn="just">
              <a:buFont typeface="+mj-lt"/>
              <a:buAutoNum type="arabicParenR"/>
            </a:pPr>
            <a:endParaRPr lang="bs-Latn-BA" sz="2000" dirty="0"/>
          </a:p>
          <a:p>
            <a:pPr lvl="0" algn="just">
              <a:buClr>
                <a:srgbClr val="6EA0B0"/>
              </a:buClr>
            </a:pP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U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posljednjih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nekoliko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godina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sve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se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intenzivnije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odvija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proces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reforme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maloljetničkog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krivičnog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prava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sa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posebnim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naglaskom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na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pojmu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“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najbolji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interes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djeteta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”,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što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izričito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proklamira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Konvencija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o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pravima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djeteta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kao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i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ostali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međunarodni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instrumenti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zaštite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dječijih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ea typeface="Calibri" panose="020F0502020204030204" pitchFamily="34" charset="0"/>
              </a:rPr>
              <a:t>prava</a:t>
            </a:r>
            <a:r>
              <a:rPr lang="en-US" sz="2000" dirty="0">
                <a:solidFill>
                  <a:prstClr val="white"/>
                </a:solidFill>
                <a:ea typeface="Calibri" panose="020F0502020204030204" pitchFamily="34" charset="0"/>
              </a:rPr>
              <a:t>.</a:t>
            </a:r>
            <a:endParaRPr lang="bs-Latn-BA" sz="2000" dirty="0">
              <a:solidFill>
                <a:prstClr val="white"/>
              </a:solidFill>
              <a:ea typeface="Calibri" panose="020F0502020204030204" pitchFamily="34" charset="0"/>
            </a:endParaRPr>
          </a:p>
          <a:p>
            <a:pPr lvl="0" algn="just">
              <a:buClr>
                <a:srgbClr val="6EA0B0"/>
              </a:buClr>
            </a:pPr>
            <a:endParaRPr lang="bs-Latn-BA" sz="2000" dirty="0">
              <a:solidFill>
                <a:prstClr val="white"/>
              </a:solidFill>
              <a:ea typeface="Calibri" panose="020F0502020204030204" pitchFamily="34" charset="0"/>
            </a:endParaRPr>
          </a:p>
          <a:p>
            <a:pPr marL="36576" lvl="0" indent="0" algn="just">
              <a:buClr>
                <a:srgbClr val="6EA0B0"/>
              </a:buClr>
              <a:buNone/>
            </a:pPr>
            <a:endParaRPr lang="bs-Latn-BA" sz="2000" dirty="0">
              <a:solidFill>
                <a:prstClr val="white"/>
              </a:solidFill>
            </a:endParaRPr>
          </a:p>
          <a:p>
            <a:pPr algn="just"/>
            <a:r>
              <a:rPr lang="en-US" sz="2000" dirty="0">
                <a:ea typeface="Calibri" panose="020F0502020204030204" pitchFamily="34" charset="0"/>
              </a:rPr>
              <a:t>S </a:t>
            </a:r>
            <a:r>
              <a:rPr lang="en-US" sz="2000" dirty="0" err="1">
                <a:ea typeface="Calibri" panose="020F0502020204030204" pitchFamily="34" charset="0"/>
              </a:rPr>
              <a:t>obzirom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na</a:t>
            </a:r>
            <a:r>
              <a:rPr lang="en-US" sz="2000" dirty="0">
                <a:ea typeface="Calibri" panose="020F0502020204030204" pitchFamily="34" charset="0"/>
              </a:rPr>
              <a:t> to da se </a:t>
            </a:r>
            <a:r>
              <a:rPr lang="en-US" sz="2000" dirty="0" err="1">
                <a:ea typeface="Calibri" panose="020F0502020204030204" pitchFamily="34" charset="0"/>
              </a:rPr>
              <a:t>maloljetnici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krivičnom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javljaju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dvostrukoj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ulozi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kao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učinioci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ili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kao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žrtve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krivičnih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djela</a:t>
            </a:r>
            <a:r>
              <a:rPr lang="en-US" sz="2000" dirty="0">
                <a:ea typeface="Calibri" panose="020F0502020204030204" pitchFamily="34" charset="0"/>
              </a:rPr>
              <a:t>, u </a:t>
            </a:r>
            <a:r>
              <a:rPr lang="en-US" sz="2000" dirty="0" err="1">
                <a:ea typeface="Calibri" panose="020F0502020204030204" pitchFamily="34" charset="0"/>
              </a:rPr>
              <a:t>ovom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radu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fokus</a:t>
            </a:r>
            <a:r>
              <a:rPr lang="en-US" sz="2000" dirty="0">
                <a:ea typeface="Calibri" panose="020F0502020204030204" pitchFamily="34" charset="0"/>
              </a:rPr>
              <a:t> je </a:t>
            </a:r>
            <a:r>
              <a:rPr lang="en-US" sz="2000" dirty="0" err="1">
                <a:ea typeface="Calibri" panose="020F0502020204030204" pitchFamily="34" charset="0"/>
              </a:rPr>
              <a:t>na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zaštiti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prava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maloljetnika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kao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učinioca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krivičnih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djela</a:t>
            </a:r>
            <a:r>
              <a:rPr lang="en-US" sz="2000" dirty="0">
                <a:ea typeface="Calibri" panose="020F0502020204030204" pitchFamily="34" charset="0"/>
              </a:rPr>
              <a:t>, </a:t>
            </a:r>
            <a:r>
              <a:rPr lang="en-US" sz="2000" dirty="0" err="1">
                <a:ea typeface="Calibri" panose="020F0502020204030204" pitchFamily="34" charset="0"/>
              </a:rPr>
              <a:t>jer</a:t>
            </a:r>
            <a:r>
              <a:rPr lang="en-US" sz="2000" dirty="0">
                <a:ea typeface="Calibri" panose="020F0502020204030204" pitchFamily="34" charset="0"/>
              </a:rPr>
              <a:t> o tome </a:t>
            </a:r>
            <a:r>
              <a:rPr lang="en-US" sz="2000" dirty="0" err="1">
                <a:ea typeface="Calibri" panose="020F0502020204030204" pitchFamily="34" charset="0"/>
              </a:rPr>
              <a:t>govori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Direktiva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koju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ću</a:t>
            </a:r>
            <a:r>
              <a:rPr lang="en-US" sz="2000" dirty="0">
                <a:ea typeface="Calibri" panose="020F0502020204030204" pitchFamily="34" charset="0"/>
              </a:rPr>
              <a:t> u </a:t>
            </a:r>
            <a:r>
              <a:rPr lang="en-US" sz="2000" dirty="0" err="1">
                <a:ea typeface="Calibri" panose="020F0502020204030204" pitchFamily="34" charset="0"/>
              </a:rPr>
              <a:t>ovom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radu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obraditi</a:t>
            </a:r>
            <a:r>
              <a:rPr lang="en-US" sz="2000" dirty="0">
                <a:ea typeface="Calibri" panose="020F0502020204030204" pitchFamily="34" charset="0"/>
              </a:rPr>
              <a:t>. </a:t>
            </a:r>
            <a:endParaRPr lang="bs-Latn-BA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+mn-lt"/>
                <a:ea typeface="Calibri" panose="020F0502020204030204" pitchFamily="34" charset="0"/>
              </a:rPr>
              <a:t>Međunarodnopravni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dokumenti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pravni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standardi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postupanja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prema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maloljetnicima</a:t>
            </a:r>
            <a:endParaRPr lang="en-US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7848872" cy="4680520"/>
          </a:xfrm>
        </p:spPr>
        <p:txBody>
          <a:bodyPr>
            <a:normAutofit/>
          </a:bodyPr>
          <a:lstStyle/>
          <a:p>
            <a:pPr algn="just"/>
            <a:r>
              <a:rPr lang="en-US" sz="1800" dirty="0" err="1">
                <a:ea typeface="Calibri" panose="020F0502020204030204" pitchFamily="34" charset="0"/>
              </a:rPr>
              <a:t>Kada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su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međunarodnopravni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dokumenti</a:t>
            </a:r>
            <a:r>
              <a:rPr lang="en-US" sz="1800" dirty="0">
                <a:ea typeface="Calibri" panose="020F0502020204030204" pitchFamily="34" charset="0"/>
              </a:rPr>
              <a:t> u </a:t>
            </a:r>
            <a:r>
              <a:rPr lang="en-US" sz="1800" dirty="0" err="1">
                <a:ea typeface="Calibri" panose="020F0502020204030204" pitchFamily="34" charset="0"/>
              </a:rPr>
              <a:t>pitanju</a:t>
            </a:r>
            <a:r>
              <a:rPr lang="en-US" sz="1800" dirty="0">
                <a:ea typeface="Calibri" panose="020F0502020204030204" pitchFamily="34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</a:rPr>
              <a:t>treba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istaći</a:t>
            </a:r>
            <a:r>
              <a:rPr lang="en-US" sz="1800" dirty="0">
                <a:ea typeface="Calibri" panose="020F0502020204030204" pitchFamily="34" charset="0"/>
              </a:rPr>
              <a:t> da je </a:t>
            </a:r>
            <a:r>
              <a:rPr lang="en-US" sz="1800" dirty="0" err="1">
                <a:ea typeface="Calibri" panose="020F0502020204030204" pitchFamily="34" charset="0"/>
              </a:rPr>
              <a:t>Međunarodni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pakt</a:t>
            </a:r>
            <a:r>
              <a:rPr lang="en-US" sz="1800" dirty="0">
                <a:ea typeface="Calibri" panose="020F0502020204030204" pitchFamily="34" charset="0"/>
              </a:rPr>
              <a:t> o </a:t>
            </a:r>
            <a:r>
              <a:rPr lang="en-US" sz="1800" dirty="0" err="1">
                <a:ea typeface="Calibri" panose="020F0502020204030204" pitchFamily="34" charset="0"/>
              </a:rPr>
              <a:t>građanskim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političkim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pravima</a:t>
            </a:r>
            <a:r>
              <a:rPr lang="en-US" sz="1800" dirty="0">
                <a:ea typeface="Calibri" panose="020F0502020204030204" pitchFamily="34" charset="0"/>
              </a:rPr>
              <a:t> UN </a:t>
            </a:r>
            <a:r>
              <a:rPr lang="en-US" sz="1800" dirty="0" err="1">
                <a:ea typeface="Calibri" panose="020F0502020204030204" pitchFamily="34" charset="0"/>
              </a:rPr>
              <a:t>iz</a:t>
            </a:r>
            <a:r>
              <a:rPr lang="en-US" sz="1800" dirty="0">
                <a:ea typeface="Calibri" panose="020F0502020204030204" pitchFamily="34" charset="0"/>
              </a:rPr>
              <a:t> 1966. </a:t>
            </a:r>
            <a:r>
              <a:rPr lang="en-US" sz="1800" dirty="0" err="1">
                <a:ea typeface="Calibri" panose="020F0502020204030204" pitchFamily="34" charset="0"/>
              </a:rPr>
              <a:t>godine</a:t>
            </a:r>
            <a:r>
              <a:rPr lang="en-US" sz="1800" dirty="0">
                <a:ea typeface="Calibri" panose="020F0502020204030204" pitchFamily="34" charset="0"/>
              </a:rPr>
              <a:t>  </a:t>
            </a:r>
            <a:r>
              <a:rPr lang="en-US" sz="1800" dirty="0" err="1">
                <a:ea typeface="Calibri" panose="020F0502020204030204" pitchFamily="34" charset="0"/>
              </a:rPr>
              <a:t>predstavljao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prvi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obavezujući</a:t>
            </a:r>
            <a:r>
              <a:rPr lang="en-US" sz="1800" dirty="0">
                <a:ea typeface="Calibri" panose="020F0502020204030204" pitchFamily="34" charset="0"/>
              </a:rPr>
              <a:t> instrument </a:t>
            </a:r>
            <a:r>
              <a:rPr lang="en-US" sz="1800" dirty="0" err="1">
                <a:ea typeface="Calibri" panose="020F0502020204030204" pitchFamily="34" charset="0"/>
              </a:rPr>
              <a:t>koji</a:t>
            </a:r>
            <a:r>
              <a:rPr lang="en-US" sz="1800" dirty="0">
                <a:ea typeface="Calibri" panose="020F0502020204030204" pitchFamily="34" charset="0"/>
              </a:rPr>
              <a:t> je </a:t>
            </a:r>
            <a:r>
              <a:rPr lang="en-US" sz="1800" dirty="0" err="1">
                <a:ea typeface="Calibri" panose="020F0502020204030204" pitchFamily="34" charset="0"/>
              </a:rPr>
              <a:t>sadržavao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određene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odredbe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relevantne</a:t>
            </a:r>
            <a:r>
              <a:rPr lang="en-US" sz="1800" dirty="0">
                <a:ea typeface="Calibri" panose="020F0502020204030204" pitchFamily="34" charset="0"/>
              </a:rPr>
              <a:t> za </a:t>
            </a:r>
            <a:r>
              <a:rPr lang="en-US" sz="1800" dirty="0" err="1">
                <a:ea typeface="Calibri" panose="020F0502020204030204" pitchFamily="34" charset="0"/>
              </a:rPr>
              <a:t>prava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djece</a:t>
            </a:r>
            <a:r>
              <a:rPr lang="en-US" sz="1800" dirty="0">
                <a:ea typeface="Calibri" panose="020F0502020204030204" pitchFamily="34" charset="0"/>
              </a:rPr>
              <a:t> u </a:t>
            </a:r>
            <a:r>
              <a:rPr lang="en-US" sz="1800" dirty="0" err="1">
                <a:ea typeface="Calibri" panose="020F0502020204030204" pitchFamily="34" charset="0"/>
              </a:rPr>
              <a:t>sukobu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sa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zakonom</a:t>
            </a:r>
            <a:r>
              <a:rPr lang="en-US" sz="1800" dirty="0">
                <a:ea typeface="Calibri" panose="020F0502020204030204" pitchFamily="34" charset="0"/>
              </a:rPr>
              <a:t>. </a:t>
            </a:r>
            <a:r>
              <a:rPr lang="en-US" sz="1800" dirty="0" err="1">
                <a:ea typeface="Calibri" panose="020F0502020204030204" pitchFamily="34" charset="0"/>
              </a:rPr>
              <a:t>Naime</a:t>
            </a:r>
            <a:r>
              <a:rPr lang="en-US" sz="1800" dirty="0">
                <a:ea typeface="Calibri" panose="020F0502020204030204" pitchFamily="34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</a:rPr>
              <a:t>član</a:t>
            </a:r>
            <a:r>
              <a:rPr lang="en-US" sz="1800" dirty="0">
                <a:ea typeface="Calibri" panose="020F0502020204030204" pitchFamily="34" charset="0"/>
              </a:rPr>
              <a:t> 6 (5) </a:t>
            </a:r>
            <a:r>
              <a:rPr lang="en-US" sz="1800" dirty="0" err="1">
                <a:ea typeface="Calibri" panose="020F0502020204030204" pitchFamily="34" charset="0"/>
              </a:rPr>
              <a:t>Međunarodnog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pakta</a:t>
            </a:r>
            <a:r>
              <a:rPr lang="en-US" sz="1800" dirty="0">
                <a:ea typeface="Calibri" panose="020F0502020204030204" pitchFamily="34" charset="0"/>
              </a:rPr>
              <a:t> o </a:t>
            </a:r>
            <a:r>
              <a:rPr lang="en-US" sz="1800" dirty="0" err="1">
                <a:ea typeface="Calibri" panose="020F0502020204030204" pitchFamily="34" charset="0"/>
              </a:rPr>
              <a:t>građanskim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političkim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pravima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zabranjuje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primjenu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smrtne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kazne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nad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maloljetnim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licima</a:t>
            </a:r>
            <a:r>
              <a:rPr lang="en-US" sz="1800" dirty="0">
                <a:ea typeface="Calibri" panose="020F0502020204030204" pitchFamily="34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</a:rPr>
              <a:t>dok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član</a:t>
            </a:r>
            <a:r>
              <a:rPr lang="en-US" sz="1800" dirty="0">
                <a:ea typeface="Calibri" panose="020F0502020204030204" pitchFamily="34" charset="0"/>
              </a:rPr>
              <a:t> 10 (2) (b) </a:t>
            </a:r>
            <a:r>
              <a:rPr lang="en-US" sz="1800" dirty="0" err="1">
                <a:ea typeface="Calibri" panose="020F0502020204030204" pitchFamily="34" charset="0"/>
              </a:rPr>
              <a:t>nalaže</a:t>
            </a:r>
            <a:r>
              <a:rPr lang="en-US" sz="1800" dirty="0">
                <a:ea typeface="Calibri" panose="020F0502020204030204" pitchFamily="34" charset="0"/>
              </a:rPr>
              <a:t> da </a:t>
            </a:r>
            <a:r>
              <a:rPr lang="en-US" sz="1800" dirty="0" err="1">
                <a:ea typeface="Calibri" panose="020F0502020204030204" pitchFamily="34" charset="0"/>
              </a:rPr>
              <a:t>maloljetnici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moraju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biti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odvojeni</a:t>
            </a:r>
            <a:r>
              <a:rPr lang="en-US" sz="1800" dirty="0">
                <a:ea typeface="Calibri" panose="020F0502020204030204" pitchFamily="34" charset="0"/>
              </a:rPr>
              <a:t> od </a:t>
            </a:r>
            <a:r>
              <a:rPr lang="en-US" sz="1800" dirty="0" err="1">
                <a:ea typeface="Calibri" panose="020F0502020204030204" pitchFamily="34" charset="0"/>
              </a:rPr>
              <a:t>odraslih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osoba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tokom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trajanja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pritvora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prije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suđenja</a:t>
            </a:r>
            <a:r>
              <a:rPr lang="en-US" sz="1800" dirty="0">
                <a:ea typeface="Calibri" panose="020F0502020204030204" pitchFamily="34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</a:rPr>
              <a:t>te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maloljetnim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učiniocima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krivičnih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djela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daje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pravo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na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brzo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suđenje</a:t>
            </a:r>
            <a:r>
              <a:rPr lang="bs-Latn-BA" sz="1800" dirty="0">
                <a:ea typeface="Calibri" panose="020F0502020204030204" pitchFamily="34" charset="0"/>
              </a:rPr>
              <a:t>.</a:t>
            </a:r>
          </a:p>
          <a:p>
            <a:pPr algn="just"/>
            <a:endParaRPr lang="bs-Latn-BA" sz="1800" dirty="0">
              <a:ea typeface="Calibri" panose="020F0502020204030204" pitchFamily="34" charset="0"/>
            </a:endParaRPr>
          </a:p>
          <a:p>
            <a:pPr algn="just"/>
            <a:r>
              <a:rPr lang="en-US" sz="1800" dirty="0" err="1">
                <a:ea typeface="Calibri" panose="020F0502020204030204" pitchFamily="34" charset="0"/>
              </a:rPr>
              <a:t>Naposlijetku</a:t>
            </a:r>
            <a:r>
              <a:rPr lang="en-US" sz="1800" dirty="0">
                <a:ea typeface="Calibri" panose="020F0502020204030204" pitchFamily="34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</a:rPr>
              <a:t>član</a:t>
            </a:r>
            <a:r>
              <a:rPr lang="en-US" sz="1800" dirty="0">
                <a:ea typeface="Calibri" panose="020F0502020204030204" pitchFamily="34" charset="0"/>
              </a:rPr>
              <a:t> 14 (1) </a:t>
            </a:r>
            <a:r>
              <a:rPr lang="en-US" sz="1800" dirty="0" err="1">
                <a:ea typeface="Calibri" panose="020F0502020204030204" pitchFamily="34" charset="0"/>
              </a:rPr>
              <a:t>daje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maloljetnicima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pravo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na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privatnost</a:t>
            </a:r>
            <a:r>
              <a:rPr lang="en-US" sz="1800" dirty="0">
                <a:ea typeface="Calibri" panose="020F0502020204030204" pitchFamily="34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</a:rPr>
              <a:t>dok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stav</a:t>
            </a:r>
            <a:r>
              <a:rPr lang="en-US" sz="1800" dirty="0">
                <a:ea typeface="Calibri" panose="020F0502020204030204" pitchFamily="34" charset="0"/>
              </a:rPr>
              <a:t> 4 tog </a:t>
            </a:r>
            <a:r>
              <a:rPr lang="en-US" sz="1800" dirty="0" err="1">
                <a:ea typeface="Calibri" panose="020F0502020204030204" pitchFamily="34" charset="0"/>
              </a:rPr>
              <a:t>člana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nalaže</a:t>
            </a:r>
            <a:r>
              <a:rPr lang="en-US" sz="1800" dirty="0">
                <a:ea typeface="Calibri" panose="020F0502020204030204" pitchFamily="34" charset="0"/>
              </a:rPr>
              <a:t> da se </a:t>
            </a:r>
            <a:r>
              <a:rPr lang="en-US" sz="1800" dirty="0" err="1">
                <a:ea typeface="Calibri" panose="020F0502020204030204" pitchFamily="34" charset="0"/>
              </a:rPr>
              <a:t>krivični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postupak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nad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maloljetnim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licima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provodi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uz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vođenje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računa</a:t>
            </a:r>
            <a:r>
              <a:rPr lang="en-US" sz="1800" dirty="0">
                <a:ea typeface="Calibri" panose="020F0502020204030204" pitchFamily="34" charset="0"/>
              </a:rPr>
              <a:t> o </a:t>
            </a:r>
            <a:r>
              <a:rPr lang="en-US" sz="1800" dirty="0" err="1">
                <a:ea typeface="Calibri" panose="020F0502020204030204" pitchFamily="34" charset="0"/>
              </a:rPr>
              <a:t>uzrastu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djeteta</a:t>
            </a:r>
            <a:r>
              <a:rPr lang="en-US" sz="1800" dirty="0">
                <a:ea typeface="Calibri" panose="020F0502020204030204" pitchFamily="34" charset="0"/>
              </a:rPr>
              <a:t>, a s </a:t>
            </a:r>
            <a:r>
              <a:rPr lang="en-US" sz="1800" dirty="0" err="1">
                <a:ea typeface="Calibri" panose="020F0502020204030204" pitchFamily="34" charset="0"/>
              </a:rPr>
              <a:t>ciljem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njegove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rehabilitacije</a:t>
            </a:r>
            <a:r>
              <a:rPr lang="bs-Latn-BA" sz="1800" dirty="0">
                <a:ea typeface="Calibri" panose="020F0502020204030204" pitchFamily="34" charset="0"/>
              </a:rPr>
              <a:t>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1C8DA-92B6-44EB-B20A-E608D5CFF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36712"/>
            <a:ext cx="7467600" cy="580926"/>
          </a:xfrm>
        </p:spPr>
        <p:txBody>
          <a:bodyPr>
            <a:noAutofit/>
          </a:bodyPr>
          <a:lstStyle/>
          <a:p>
            <a:pPr algn="just"/>
            <a:r>
              <a:rPr lang="en-US" sz="2400" dirty="0" err="1">
                <a:latin typeface="+mn-lt"/>
                <a:ea typeface="Calibri" panose="020F0502020204030204" pitchFamily="34" charset="0"/>
              </a:rPr>
              <a:t>Najvažniji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međunarodni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standardi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koji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se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odnose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na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djecu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kao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maloljetne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učinitelje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krivičnih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djela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, a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koji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su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ujedno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prethodili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neposredno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uticali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na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donošenje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Direktive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EU 2016/800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su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:</a:t>
            </a:r>
            <a:endParaRPr lang="en-US" sz="2400" dirty="0">
              <a:latin typeface="+mn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2132B5-4356-4038-ACE0-3B41C5946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92896"/>
            <a:ext cx="7787208" cy="3633267"/>
          </a:xfrm>
        </p:spPr>
        <p:txBody>
          <a:bodyPr>
            <a:norm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Konvencija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Ujedinjenih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naroda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pravima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djeteta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(1989.)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Standardna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minimalna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pravila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Ujedinjenih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naroda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za 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maloljetničko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s-Latn-BA" sz="1800" dirty="0"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pravosuđe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Pekinška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pravila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1985.)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Pravila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Ujedinjenih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naroda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zaštiti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maloljetnika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lišenih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slobode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(JDL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pravila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Havanska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pravila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1990.)</a:t>
            </a:r>
          </a:p>
          <a:p>
            <a:pPr algn="just"/>
            <a:r>
              <a:rPr lang="en-US" sz="1800" dirty="0" err="1">
                <a:ea typeface="Calibri" panose="020F0502020204030204" pitchFamily="34" charset="0"/>
              </a:rPr>
              <a:t>Smjernice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Ujedinjenih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naroda</a:t>
            </a:r>
            <a:r>
              <a:rPr lang="en-US" sz="1800" dirty="0">
                <a:ea typeface="Calibri" panose="020F0502020204030204" pitchFamily="34" charset="0"/>
              </a:rPr>
              <a:t> o </a:t>
            </a:r>
            <a:r>
              <a:rPr lang="en-US" sz="1800" dirty="0" err="1">
                <a:ea typeface="Calibri" panose="020F0502020204030204" pitchFamily="34" charset="0"/>
              </a:rPr>
              <a:t>prevenciji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maloljetničke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delinkvencije</a:t>
            </a:r>
            <a:r>
              <a:rPr lang="en-US" sz="1800" dirty="0">
                <a:ea typeface="Calibri" panose="020F0502020204030204" pitchFamily="34" charset="0"/>
              </a:rPr>
              <a:t>: (</a:t>
            </a:r>
            <a:r>
              <a:rPr lang="en-US" sz="1800" dirty="0" err="1">
                <a:ea typeface="Calibri" panose="020F0502020204030204" pitchFamily="34" charset="0"/>
              </a:rPr>
              <a:t>Rijadske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smjernice</a:t>
            </a:r>
            <a:r>
              <a:rPr lang="en-US" sz="1800" dirty="0">
                <a:ea typeface="Calibri" panose="020F0502020204030204" pitchFamily="34" charset="0"/>
              </a:rPr>
              <a:t>, 1990</a:t>
            </a:r>
            <a:r>
              <a:rPr lang="bs-Latn-BA" sz="1800" dirty="0">
                <a:ea typeface="Calibri" panose="020F0502020204030204" pitchFamily="34" charset="0"/>
              </a:rPr>
              <a:t>.)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3E012-4B21-4E21-9F48-1EEF9A89C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7467600" cy="1084982"/>
          </a:xfrm>
        </p:spPr>
        <p:txBody>
          <a:bodyPr>
            <a:normAutofit fontScale="90000"/>
          </a:bodyPr>
          <a:lstStyle/>
          <a:p>
            <a:r>
              <a:rPr lang="en-US" sz="2400" b="1" dirty="0" err="1">
                <a:latin typeface="+mn-lt"/>
                <a:ea typeface="Calibri" panose="020F0502020204030204" pitchFamily="34" charset="0"/>
              </a:rPr>
              <a:t>Direktiva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(EU) 2016/800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Europskog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parlamenta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i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Vijeća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od 11.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maja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2016. o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procesnim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jamstvima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za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djecu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koja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su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osumnjičenici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ili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optuženici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u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krivičnim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postupcima</a:t>
            </a:r>
            <a:endParaRPr lang="en-US" sz="2400" dirty="0">
              <a:latin typeface="+mn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66EAE6-EF15-410F-A42D-FB1A9AC62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7859216" cy="4968552"/>
          </a:xfrm>
        </p:spPr>
        <p:txBody>
          <a:bodyPr>
            <a:normAutofit/>
          </a:bodyPr>
          <a:lstStyle/>
          <a:p>
            <a:pPr algn="just"/>
            <a:r>
              <a:rPr lang="en-US" sz="1800" dirty="0" err="1">
                <a:ea typeface="Calibri" panose="020F0502020204030204" pitchFamily="34" charset="0"/>
              </a:rPr>
              <a:t>Uprkos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postojanju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mnogobrojnih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međunarodnih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europskih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standarda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na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području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maloljetničkog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prava</a:t>
            </a:r>
            <a:r>
              <a:rPr lang="en-US" sz="1800" dirty="0">
                <a:ea typeface="Calibri" panose="020F0502020204030204" pitchFamily="34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</a:rPr>
              <a:t>Europska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komisija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prepoznala</a:t>
            </a:r>
            <a:r>
              <a:rPr lang="en-US" sz="1800" dirty="0">
                <a:ea typeface="Calibri" panose="020F0502020204030204" pitchFamily="34" charset="0"/>
              </a:rPr>
              <a:t> je da je </a:t>
            </a:r>
            <a:r>
              <a:rPr lang="en-US" sz="1800" dirty="0" err="1">
                <a:ea typeface="Calibri" panose="020F0502020204030204" pitchFamily="34" charset="0"/>
              </a:rPr>
              <a:t>stepen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procesne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zaštite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djece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koja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su</a:t>
            </a:r>
            <a:r>
              <a:rPr lang="en-US" sz="1800" dirty="0">
                <a:ea typeface="Calibri" panose="020F0502020204030204" pitchFamily="34" charset="0"/>
              </a:rPr>
              <a:t> u </a:t>
            </a:r>
            <a:r>
              <a:rPr lang="en-US" sz="1800" dirty="0" err="1">
                <a:ea typeface="Calibri" panose="020F0502020204030204" pitchFamily="34" charset="0"/>
              </a:rPr>
              <a:t>sukobu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sa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zakonom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nedovoljan</a:t>
            </a:r>
            <a:r>
              <a:rPr lang="en-US" sz="1800" dirty="0">
                <a:ea typeface="Calibri" panose="020F0502020204030204" pitchFamily="34" charset="0"/>
              </a:rPr>
              <a:t> da bi </a:t>
            </a:r>
            <a:r>
              <a:rPr lang="en-US" sz="1800" dirty="0" err="1">
                <a:ea typeface="Calibri" panose="020F0502020204030204" pitchFamily="34" charset="0"/>
              </a:rPr>
              <a:t>pružio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učinkovito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sudjelovanje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djece</a:t>
            </a:r>
            <a:r>
              <a:rPr lang="en-US" sz="1800" dirty="0">
                <a:ea typeface="Calibri" panose="020F0502020204030204" pitchFamily="34" charset="0"/>
              </a:rPr>
              <a:t> u </a:t>
            </a:r>
            <a:r>
              <a:rPr lang="en-US" sz="1800" dirty="0" err="1">
                <a:ea typeface="Calibri" panose="020F0502020204030204" pitchFamily="34" charset="0"/>
              </a:rPr>
              <a:t>krivičnom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postupku</a:t>
            </a:r>
            <a:r>
              <a:rPr lang="en-US" sz="1800" dirty="0">
                <a:ea typeface="Calibri" panose="020F0502020204030204" pitchFamily="34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</a:rPr>
              <a:t>te</a:t>
            </a:r>
            <a:r>
              <a:rPr lang="en-US" sz="1800" dirty="0">
                <a:ea typeface="Calibri" panose="020F0502020204030204" pitchFamily="34" charset="0"/>
              </a:rPr>
              <a:t> da je </a:t>
            </a:r>
            <a:r>
              <a:rPr lang="en-US" sz="1800" dirty="0" err="1">
                <a:ea typeface="Calibri" panose="020F0502020204030204" pitchFamily="34" charset="0"/>
              </a:rPr>
              <a:t>potrebno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učiniti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poboljšanja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na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području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međusobnog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povjerenja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između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država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članica</a:t>
            </a:r>
            <a:r>
              <a:rPr lang="en-US" sz="1800" dirty="0">
                <a:ea typeface="Calibri" panose="020F0502020204030204" pitchFamily="34" charset="0"/>
              </a:rPr>
              <a:t>. </a:t>
            </a:r>
            <a:endParaRPr lang="bs-Latn-BA" sz="1800" dirty="0">
              <a:ea typeface="Calibri" panose="020F0502020204030204" pitchFamily="34" charset="0"/>
            </a:endParaRPr>
          </a:p>
          <a:p>
            <a:pPr algn="just"/>
            <a:endParaRPr lang="bs-Latn-BA" sz="1800" dirty="0">
              <a:ea typeface="Calibri" panose="020F0502020204030204" pitchFamily="34" charset="0"/>
            </a:endParaRPr>
          </a:p>
          <a:p>
            <a:pPr algn="just"/>
            <a:r>
              <a:rPr lang="en-US" sz="1800" dirty="0" err="1">
                <a:ea typeface="Calibri" panose="020F0502020204030204" pitchFamily="34" charset="0"/>
              </a:rPr>
              <a:t>Stoga</a:t>
            </a:r>
            <a:r>
              <a:rPr lang="en-US" sz="1800" dirty="0">
                <a:ea typeface="Calibri" panose="020F0502020204030204" pitchFamily="34" charset="0"/>
              </a:rPr>
              <a:t> je </a:t>
            </a:r>
            <a:r>
              <a:rPr lang="en-US" sz="1800" dirty="0" err="1">
                <a:ea typeface="Calibri" panose="020F0502020204030204" pitchFamily="34" charset="0"/>
              </a:rPr>
              <a:t>donešena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Direktiva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čija</a:t>
            </a:r>
            <a:r>
              <a:rPr lang="en-US" sz="1800" dirty="0">
                <a:ea typeface="Calibri" panose="020F0502020204030204" pitchFamily="34" charset="0"/>
              </a:rPr>
              <a:t> je </a:t>
            </a:r>
            <a:r>
              <a:rPr lang="en-US" sz="1800" dirty="0" err="1">
                <a:ea typeface="Calibri" panose="020F0502020204030204" pitchFamily="34" charset="0"/>
              </a:rPr>
              <a:t>svrha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utvrditi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procesna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jamstva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koja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će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osigurati</a:t>
            </a:r>
            <a:r>
              <a:rPr lang="en-US" sz="1800" dirty="0">
                <a:ea typeface="Calibri" panose="020F0502020204030204" pitchFamily="34" charset="0"/>
              </a:rPr>
              <a:t> da </a:t>
            </a:r>
            <a:r>
              <a:rPr lang="en-US" sz="1800" dirty="0" err="1">
                <a:ea typeface="Calibri" panose="020F0502020204030204" pitchFamily="34" charset="0"/>
              </a:rPr>
              <a:t>djeca</a:t>
            </a:r>
            <a:r>
              <a:rPr lang="en-US" sz="1800" dirty="0">
                <a:ea typeface="Calibri" panose="020F0502020204030204" pitchFamily="34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</a:rPr>
              <a:t>dakle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osobe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mlađe</a:t>
            </a:r>
            <a:r>
              <a:rPr lang="en-US" sz="1800" dirty="0">
                <a:ea typeface="Calibri" panose="020F0502020204030204" pitchFamily="34" charset="0"/>
              </a:rPr>
              <a:t> od 18 </a:t>
            </a:r>
            <a:r>
              <a:rPr lang="en-US" sz="1800" dirty="0" err="1">
                <a:ea typeface="Calibri" panose="020F0502020204030204" pitchFamily="34" charset="0"/>
              </a:rPr>
              <a:t>godina</a:t>
            </a:r>
            <a:r>
              <a:rPr lang="en-US" sz="1800" dirty="0">
                <a:ea typeface="Calibri" panose="020F0502020204030204" pitchFamily="34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</a:rPr>
              <a:t>koja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su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osumnjičenici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ili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optuženici</a:t>
            </a:r>
            <a:r>
              <a:rPr lang="en-US" sz="1800" dirty="0">
                <a:ea typeface="Calibri" panose="020F0502020204030204" pitchFamily="34" charset="0"/>
              </a:rPr>
              <a:t> u </a:t>
            </a:r>
            <a:r>
              <a:rPr lang="en-US" sz="1800" dirty="0" err="1">
                <a:ea typeface="Calibri" panose="020F0502020204030204" pitchFamily="34" charset="0"/>
              </a:rPr>
              <a:t>krivičnim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postupcima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mogu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razumjeti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pratiti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taj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postupak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te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ostvarivati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pravo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na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pošteno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suđenje</a:t>
            </a:r>
            <a:r>
              <a:rPr lang="en-US" sz="1800" dirty="0">
                <a:ea typeface="Calibri" panose="020F0502020204030204" pitchFamily="34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</a:rPr>
              <a:t>kao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spriječiti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djecu</a:t>
            </a:r>
            <a:r>
              <a:rPr lang="en-US" sz="1800" dirty="0">
                <a:ea typeface="Calibri" panose="020F0502020204030204" pitchFamily="34" charset="0"/>
              </a:rPr>
              <a:t> da </a:t>
            </a:r>
            <a:r>
              <a:rPr lang="en-US" sz="1800" dirty="0" err="1">
                <a:ea typeface="Calibri" panose="020F0502020204030204" pitchFamily="34" charset="0"/>
              </a:rPr>
              <a:t>ponove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krivično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djelo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potaknuti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njihovu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društvenu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integraciju</a:t>
            </a:r>
            <a:r>
              <a:rPr lang="en-US" sz="1800" dirty="0">
                <a:ea typeface="Calibri" panose="020F0502020204030204" pitchFamily="34" charset="0"/>
              </a:rPr>
              <a:t>. </a:t>
            </a:r>
            <a:r>
              <a:rPr lang="en-US" sz="1800" dirty="0" err="1">
                <a:ea typeface="Calibri" panose="020F0502020204030204" pitchFamily="34" charset="0"/>
              </a:rPr>
              <a:t>Dakle</a:t>
            </a:r>
            <a:r>
              <a:rPr lang="en-US" sz="1800" dirty="0">
                <a:ea typeface="Calibri" panose="020F0502020204030204" pitchFamily="34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</a:rPr>
              <a:t>možemo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reći</a:t>
            </a:r>
            <a:r>
              <a:rPr lang="en-US" sz="1800" dirty="0">
                <a:ea typeface="Calibri" panose="020F0502020204030204" pitchFamily="34" charset="0"/>
              </a:rPr>
              <a:t> da je </a:t>
            </a:r>
            <a:r>
              <a:rPr lang="en-US" sz="1800" dirty="0" err="1">
                <a:ea typeface="Calibri" panose="020F0502020204030204" pitchFamily="34" charset="0"/>
              </a:rPr>
              <a:t>svrha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Direktive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približavanje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krivičnog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postupka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djeci</a:t>
            </a:r>
            <a:r>
              <a:rPr lang="en-US" sz="1800" dirty="0">
                <a:ea typeface="Calibri" panose="020F0502020204030204" pitchFamily="34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</a:rPr>
              <a:t>specijalna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prevencija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socijalizacija</a:t>
            </a:r>
            <a:r>
              <a:rPr lang="en-US" sz="1800" dirty="0">
                <a:ea typeface="Calibri" panose="020F0502020204030204" pitchFamily="34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</a:rPr>
              <a:t>koja</a:t>
            </a:r>
            <a:r>
              <a:rPr lang="en-US" sz="1800" dirty="0">
                <a:ea typeface="Calibri" panose="020F0502020204030204" pitchFamily="34" charset="0"/>
              </a:rPr>
              <a:t> je u </a:t>
            </a:r>
            <a:r>
              <a:rPr lang="en-US" sz="1800" dirty="0" err="1">
                <a:ea typeface="Calibri" panose="020F0502020204030204" pitchFamily="34" charset="0"/>
              </a:rPr>
              <a:t>razvojnoj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fazi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prekinuta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vođenjem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krivičnog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postupka</a:t>
            </a:r>
            <a:r>
              <a:rPr lang="bs-Latn-BA" sz="1800" dirty="0">
                <a:ea typeface="Calibri" panose="020F0502020204030204" pitchFamily="34" charset="0"/>
              </a:rPr>
              <a:t>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7467600" cy="936104"/>
          </a:xfrm>
        </p:spPr>
        <p:txBody>
          <a:bodyPr>
            <a:noAutofit/>
          </a:bodyPr>
          <a:lstStyle/>
          <a:p>
            <a:r>
              <a:rPr lang="en-US" sz="2800" b="1" dirty="0" err="1">
                <a:latin typeface="+mn-lt"/>
                <a:ea typeface="Calibri" panose="020F0502020204030204" pitchFamily="34" charset="0"/>
              </a:rPr>
              <a:t>Pravo</a:t>
            </a:r>
            <a:r>
              <a:rPr lang="en-US" sz="28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+mn-lt"/>
                <a:ea typeface="Calibri" panose="020F0502020204030204" pitchFamily="34" charset="0"/>
              </a:rPr>
              <a:t>na</a:t>
            </a:r>
            <a:r>
              <a:rPr lang="en-US" sz="28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latin typeface="+mn-lt"/>
                <a:ea typeface="Calibri" panose="020F0502020204030204" pitchFamily="34" charset="0"/>
              </a:rPr>
              <a:t>informacije</a:t>
            </a:r>
            <a:endParaRPr lang="en-US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136904" cy="5256584"/>
          </a:xfrm>
        </p:spPr>
        <p:txBody>
          <a:bodyPr>
            <a:normAutofit fontScale="92500" lnSpcReduction="10000"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Direktivom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detaljno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reguliše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pravo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informisanje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propisana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obaveza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da se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osumnjičenici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optuženici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odmah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obavještavaju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svojim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pravima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skladu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Direktivom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2012/13/EU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općim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aspektima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vođenja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postuka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informacije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pružaju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sljedeći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način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bs-Latn-BA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odmah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slučajevima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kada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dijete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obavijesti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da je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osumnjičenik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optuženik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, s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obzirom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pravo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da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nositelj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roditeljske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odgovornosti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bude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obaviješten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kako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je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predviđeno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u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članu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5</a:t>
            </a:r>
            <a:r>
              <a:rPr lang="bs-Latn-BA" sz="1800" dirty="0">
                <a:ea typeface="Calibri" panose="020F0502020204030204" pitchFamily="34" charset="0"/>
                <a:cs typeface="Symbol" panose="05050102010706020507" pitchFamily="18" charset="2"/>
              </a:rPr>
              <a:t> Direktive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;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pravo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pomoć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advokata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kako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je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predviđeno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u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članu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6.;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pravo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zaštitu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privatnosti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kako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je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predviđeno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u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članu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14.;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pravo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pratnju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nositelja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roditeljske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odgovornosti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tokom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faza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postupka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koje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nisu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saslušanja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pred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sudom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kako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je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predviđeno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u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članu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15.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stav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4.;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pravo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pravnu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pomoć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kako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je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predviđeno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u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članu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18.;</a:t>
            </a:r>
          </a:p>
          <a:p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457200" y="116632"/>
            <a:ext cx="7467600" cy="158006"/>
          </a:xfrm>
        </p:spPr>
        <p:txBody>
          <a:bodyPr>
            <a:normAutofit fontScale="90000"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9"/>
            <a:ext cx="7467600" cy="5040559"/>
          </a:xfrm>
        </p:spPr>
        <p:txBody>
          <a:bodyPr>
            <a:no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najranijoj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prikladnoj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fazi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postupka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o:</a:t>
            </a:r>
            <a:endParaRPr lang="bs-Latn-BA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U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pravu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pojedinačnu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ocjenu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kako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je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predviđeno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u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članu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7.;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pravu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ljekarski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pregled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uključujući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pravo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ljekarsku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pomoć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kako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je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predviđeno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u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članu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8.;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pravu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ograničenje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lišenja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slobode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i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korištenje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alternativnih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mjera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uključujući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pravo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periodično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preispitivanje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pritvora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kako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je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predviđeno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u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članovima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10.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i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11.;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pravu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pratnju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nositelja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roditeljske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odgovornosti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tokom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saslušanja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pred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sudom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kako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je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predviđeno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članom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15.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stavom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1.;</a:t>
            </a:r>
            <a:endParaRPr lang="bs-Latn-BA" sz="1800" dirty="0"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pravu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ličnog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prisustva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suđenju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kako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je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predviđeno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Symbol" panose="05050102010706020507" pitchFamily="18" charset="2"/>
              </a:rPr>
              <a:t>članom</a:t>
            </a:r>
            <a:r>
              <a:rPr lang="en-US" sz="1800" dirty="0">
                <a:ea typeface="Calibri" panose="020F0502020204030204" pitchFamily="34" charset="0"/>
                <a:cs typeface="Symbol" panose="05050102010706020507" pitchFamily="18" charset="2"/>
              </a:rPr>
              <a:t> 16.;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 err="1">
                <a:ea typeface="Calibri" panose="020F0502020204030204" pitchFamily="34" charset="0"/>
              </a:rPr>
              <a:t>pravu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na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učinkovite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pravne</a:t>
            </a:r>
            <a:r>
              <a:rPr lang="en-US" sz="1800" dirty="0">
                <a:ea typeface="Calibri" panose="020F0502020204030204" pitchFamily="34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</a:rPr>
              <a:t>lijekove</a:t>
            </a:r>
            <a:r>
              <a:rPr lang="en-US" sz="1800" dirty="0">
                <a:ea typeface="Calibri" panose="020F0502020204030204" pitchFamily="34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</a:rPr>
              <a:t>kako</a:t>
            </a:r>
            <a:r>
              <a:rPr lang="en-US" sz="1800" dirty="0">
                <a:ea typeface="Calibri" panose="020F0502020204030204" pitchFamily="34" charset="0"/>
              </a:rPr>
              <a:t> je </a:t>
            </a:r>
            <a:r>
              <a:rPr lang="en-US" sz="1800" dirty="0" err="1">
                <a:ea typeface="Calibri" panose="020F0502020204030204" pitchFamily="34" charset="0"/>
              </a:rPr>
              <a:t>predviđeno</a:t>
            </a:r>
            <a:r>
              <a:rPr lang="en-US" sz="1800" dirty="0">
                <a:ea typeface="Calibri" panose="020F0502020204030204" pitchFamily="34" charset="0"/>
              </a:rPr>
              <a:t> u </a:t>
            </a:r>
            <a:r>
              <a:rPr lang="en-US" sz="1800" dirty="0" err="1">
                <a:ea typeface="Calibri" panose="020F0502020204030204" pitchFamily="34" charset="0"/>
              </a:rPr>
              <a:t>članu</a:t>
            </a:r>
            <a:r>
              <a:rPr lang="en-US" sz="1800" dirty="0">
                <a:ea typeface="Calibri" panose="020F0502020204030204" pitchFamily="34" charset="0"/>
              </a:rPr>
              <a:t> 19</a:t>
            </a:r>
            <a:r>
              <a:rPr lang="bs-Latn-BA" sz="1800" dirty="0">
                <a:ea typeface="Calibri" panose="020F0502020204030204" pitchFamily="34" charset="0"/>
              </a:rPr>
              <a:t>.</a:t>
            </a:r>
            <a:endParaRPr lang="bs-Latn-BA" sz="1800" dirty="0">
              <a:ea typeface="Calibri" panose="020F0502020204030204" pitchFamily="34" charset="0"/>
              <a:cs typeface="Symbol" panose="05050102010706020507" pitchFamily="18" charset="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323</TotalTime>
  <Words>1967</Words>
  <Application>Microsoft Office PowerPoint</Application>
  <PresentationFormat>On-screen Show (4:3)</PresentationFormat>
  <Paragraphs>108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Franklin Gothic Book</vt:lpstr>
      <vt:lpstr>Symbol</vt:lpstr>
      <vt:lpstr>Times New Roman</vt:lpstr>
      <vt:lpstr>Wingdings</vt:lpstr>
      <vt:lpstr>Wingdings 2</vt:lpstr>
      <vt:lpstr>Technic</vt:lpstr>
      <vt:lpstr>PRAVNI FAKULTET UNIVERZITETA U SARAJEVU KATEDRA KRIVIČNOG PRAVA</vt:lpstr>
      <vt:lpstr>Sadržaj</vt:lpstr>
      <vt:lpstr>Uvod</vt:lpstr>
      <vt:lpstr>PowerPoint Presentation</vt:lpstr>
      <vt:lpstr>Međunarodnopravni dokumenti i pravni standardi postupanja prema maloljetnicima</vt:lpstr>
      <vt:lpstr>Najvažniji međunarodni standardi koji se odnose na djecu kao maloljetne učinitelje krivičnih djela, a koji su ujedno prethodili i neposredno uticali na donošenje Direktive EU 2016/800 su:</vt:lpstr>
      <vt:lpstr>Direktiva (EU) 2016/800 Europskog parlamenta i Vijeća od 11. maja 2016. o procesnim jamstvima za djecu koja su osumnjičenici ili optuženici u krivičnim postupcima</vt:lpstr>
      <vt:lpstr>Pravo na informacije</vt:lpstr>
      <vt:lpstr>PowerPoint Presentation</vt:lpstr>
      <vt:lpstr>PowerPoint Presentation</vt:lpstr>
      <vt:lpstr>Pomoć advokata</vt:lpstr>
      <vt:lpstr>PowerPoint Presentation</vt:lpstr>
      <vt:lpstr>PowerPoint Presentation</vt:lpstr>
      <vt:lpstr>Pravo na pojedinaču ocjenu</vt:lpstr>
      <vt:lpstr>PowerPoint Presentation</vt:lpstr>
      <vt:lpstr>Pravo na ljekarski pregled</vt:lpstr>
      <vt:lpstr>PowerPoint Presentation</vt:lpstr>
      <vt:lpstr>Posebno postupanje u slučaju lišenja slobode</vt:lpstr>
      <vt:lpstr>PowerPoint Presentation</vt:lpstr>
      <vt:lpstr>Zaključak</vt:lpstr>
      <vt:lpstr>PowerPoint Presentation</vt:lpstr>
      <vt:lpstr>HVALA NA PAŽNJI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ZABRANA MUČENJA, NEČOVJEČNOG ILI PONIŽAVAJUĆEG POSTUPANJA ILI KAŽNJAVANJA U SVJETLU MEĐUNARODNIH DOKUMENATA I STANDARDA    Seminarski rad iz predmeta „Krivičnopravna zaštita ljudskih prava i Evropska unija“</dc:title>
  <dc:creator>Demirovic</dc:creator>
  <cp:lastModifiedBy>Nermin Kalamujic</cp:lastModifiedBy>
  <cp:revision>34</cp:revision>
  <dcterms:created xsi:type="dcterms:W3CDTF">2020-01-07T21:24:13Z</dcterms:created>
  <dcterms:modified xsi:type="dcterms:W3CDTF">2020-04-08T17:58:04Z</dcterms:modified>
</cp:coreProperties>
</file>