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4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5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9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6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4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4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7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3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5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8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6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069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PDF/?uri=OJ:L:1998:351:FULL&amp;from=RO" TargetMode="External"/><Relationship Id="rId2" Type="http://schemas.openxmlformats.org/officeDocument/2006/relationships/hyperlink" Target="https://eur-lex.europa.eu/legal-content/hr/TXT/?uri=LEGISSUM:jl001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672702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hr-BA" b="1" dirty="0"/>
              <a:t>Okvirna odluka Vijeća 2008/841/PUP od 24.oktobra 2008.godine o borbi protiv organiziranog kriminala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698" y="2024885"/>
            <a:ext cx="10993546" cy="1007609"/>
          </a:xfrm>
        </p:spPr>
        <p:txBody>
          <a:bodyPr>
            <a:noAutofit/>
          </a:bodyPr>
          <a:lstStyle/>
          <a:p>
            <a:r>
              <a:rPr lang="hr-BA" dirty="0" smtClean="0"/>
              <a:t>Studentica: Lamija sarić</a:t>
            </a:r>
          </a:p>
          <a:p>
            <a:r>
              <a:rPr lang="hr-BA" dirty="0" smtClean="0"/>
              <a:t>Mentorica: Prof.dr. Hajrija sijerčić čolić</a:t>
            </a:r>
            <a:endParaRPr lang="hr-BA" dirty="0"/>
          </a:p>
          <a:p>
            <a:pPr algn="ctr"/>
            <a:r>
              <a:rPr lang="hr-BA" dirty="0" smtClean="0"/>
              <a:t>Sarajevo, april 2020.godine</a:t>
            </a:r>
          </a:p>
        </p:txBody>
      </p:sp>
    </p:spTree>
    <p:extLst>
      <p:ext uri="{BB962C8B-B14F-4D97-AF65-F5344CB8AC3E}">
        <p14:creationId xmlns:p14="http://schemas.microsoft.com/office/powerpoint/2010/main" val="7984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Sudska nadležnost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/>
              <a:t>Posebnu pažnju treba obratiti na sljedeće elemente: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BA" sz="2800" dirty="0"/>
              <a:t>gdje je krivično djelo počinjeno,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BA" sz="2800" dirty="0"/>
              <a:t>nacionalnost ili prebivalište počinitelja,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BA" sz="2800" dirty="0"/>
              <a:t>zemlju porjekla žrtve i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BA" sz="2800" dirty="0"/>
              <a:t>područje na kojem je počinitelj pronađen.</a:t>
            </a:r>
          </a:p>
        </p:txBody>
      </p:sp>
    </p:spTree>
    <p:extLst>
      <p:ext uri="{BB962C8B-B14F-4D97-AF65-F5344CB8AC3E}">
        <p14:creationId xmlns:p14="http://schemas.microsoft.com/office/powerpoint/2010/main" val="2305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3200" dirty="0"/>
              <a:t>Na državama članicama je dužnost da u svoja zakonodavstva uvedu sve odredbe ove odluke i da na taj način poduzmu potrebne mjere kojima se jamči primjena ovih odredbi te da na taj način obezbijede sigurnost svojih građana. </a:t>
            </a:r>
          </a:p>
        </p:txBody>
      </p:sp>
    </p:spTree>
    <p:extLst>
      <p:ext uri="{BB962C8B-B14F-4D97-AF65-F5344CB8AC3E}">
        <p14:creationId xmlns:p14="http://schemas.microsoft.com/office/powerpoint/2010/main" val="32668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5515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r-BA" sz="2400" dirty="0" smtClean="0"/>
              <a:t>Pomenute dokumente možete naći na ovim linkovima i na taj način se detaljnije informisali o istim:</a:t>
            </a:r>
          </a:p>
          <a:p>
            <a:pPr marL="0" lvl="0" indent="0">
              <a:buNone/>
            </a:pPr>
            <a:r>
              <a:rPr lang="hr-BA" sz="2400" dirty="0" smtClean="0"/>
              <a:t>Okvirna </a:t>
            </a:r>
            <a:r>
              <a:rPr lang="hr-BA" sz="2400" dirty="0"/>
              <a:t>odluka Vijeća o borbi protiv organiziranog kriminala iz 2008.godine(2008/841/PUP</a:t>
            </a:r>
            <a:r>
              <a:rPr lang="hr-BA" sz="2400" dirty="0" smtClean="0"/>
              <a:t>)</a:t>
            </a:r>
            <a:endParaRPr lang="hr-BA" sz="2400" dirty="0"/>
          </a:p>
          <a:p>
            <a:r>
              <a:rPr lang="hr-BA" sz="2400" dirty="0"/>
              <a:t> </a:t>
            </a:r>
            <a:r>
              <a:rPr lang="hr-BA" sz="2400" u="sng" dirty="0">
                <a:hlinkClick r:id="rId2"/>
              </a:rPr>
              <a:t>https://eur-lex.europa.eu/legal-content/hr/TXT/?uri=LEGISSUM%3Ajl0011</a:t>
            </a:r>
            <a:r>
              <a:rPr lang="hr-BA" sz="2400" dirty="0"/>
              <a:t> </a:t>
            </a:r>
          </a:p>
          <a:p>
            <a:pPr marL="0" indent="0">
              <a:buNone/>
            </a:pPr>
            <a:endParaRPr lang="hr-BA" sz="2400" dirty="0"/>
          </a:p>
          <a:p>
            <a:pPr marL="0" lvl="0" indent="0">
              <a:buNone/>
            </a:pPr>
            <a:r>
              <a:rPr lang="hr-BA" sz="2400" dirty="0"/>
              <a:t>Zajednička akcija o kažnjivosti sudjelovanja u zločinačkoj organizaciji u državama članicama EU (98/733/JHA</a:t>
            </a:r>
            <a:r>
              <a:rPr lang="hr-BA" sz="2400" dirty="0" smtClean="0"/>
              <a:t>)</a:t>
            </a:r>
            <a:endParaRPr lang="hr-BA" sz="2400" dirty="0"/>
          </a:p>
          <a:p>
            <a:r>
              <a:rPr lang="hr-BA" sz="2400" u="sng" dirty="0">
                <a:hlinkClick r:id="rId3"/>
              </a:rPr>
              <a:t>https://eur-lex.europa.eu/legal-content/EN/TXT/PDF/?uri=OJ:L:1998:351:FULL&amp;from=RO</a:t>
            </a:r>
            <a:endParaRPr lang="hr-BA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9430">
            <a:off x="8640349" y="235256"/>
            <a:ext cx="2810078" cy="204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7200" dirty="0" smtClean="0"/>
              <a:t>HVALA NA PAŽNJI </a:t>
            </a:r>
            <a:r>
              <a:rPr lang="hr-BA" sz="7200" dirty="0" smtClean="0">
                <a:sym typeface="Wingdings" panose="05000000000000000000" pitchFamily="2" charset="2"/>
              </a:rPr>
              <a:t></a:t>
            </a:r>
            <a:endParaRPr lang="hr-BA" sz="7200" dirty="0"/>
          </a:p>
        </p:txBody>
      </p:sp>
    </p:spTree>
    <p:extLst>
      <p:ext uri="{BB962C8B-B14F-4D97-AF65-F5344CB8AC3E}">
        <p14:creationId xmlns:p14="http://schemas.microsoft.com/office/powerpoint/2010/main" val="4538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uvod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52124"/>
          </a:xfrm>
        </p:spPr>
        <p:txBody>
          <a:bodyPr>
            <a:noAutofit/>
          </a:bodyPr>
          <a:lstStyle/>
          <a:p>
            <a:r>
              <a:rPr lang="hr-BA" sz="3200" dirty="0"/>
              <a:t>O</a:t>
            </a:r>
            <a:r>
              <a:rPr lang="hr-BA" sz="3200" dirty="0" smtClean="0"/>
              <a:t>rganizirani </a:t>
            </a:r>
            <a:r>
              <a:rPr lang="hr-BA" sz="3200" dirty="0"/>
              <a:t>kriminal je teško definisati i još uvijek nije prihvaćena univerzalna definicija. </a:t>
            </a:r>
            <a:endParaRPr lang="hr-BA" sz="3200" dirty="0" smtClean="0"/>
          </a:p>
          <a:p>
            <a:r>
              <a:rPr lang="hr-BA" sz="3200" dirty="0" smtClean="0"/>
              <a:t>Jedan </a:t>
            </a:r>
            <a:r>
              <a:rPr lang="hr-BA" sz="3200" dirty="0"/>
              <a:t>od razloga jeste što je organizirani kriminal dinamična i kompleksna pojava i ukoliko bi prilikom definisanja došlo do izostavljanja odnosno do šturog definisanja ovog pojma to bi otvorilo mogućnost učiniocima takvih djela da nalaze 'rupe' u zakonu i time izbjegnu </a:t>
            </a:r>
            <a:r>
              <a:rPr lang="hr-BA" sz="3200" dirty="0" smtClean="0"/>
              <a:t>sankcionisanje.</a:t>
            </a:r>
            <a:endParaRPr lang="hr-BA" sz="3200" dirty="0"/>
          </a:p>
        </p:txBody>
      </p:sp>
    </p:spTree>
    <p:extLst>
      <p:ext uri="{BB962C8B-B14F-4D97-AF65-F5344CB8AC3E}">
        <p14:creationId xmlns:p14="http://schemas.microsoft.com/office/powerpoint/2010/main" val="40182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Osvrt na odluku koja je </a:t>
            </a:r>
            <a:r>
              <a:rPr lang="hr-BA" dirty="0" smtClean="0"/>
              <a:t>prethodila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55155"/>
          </a:xfrm>
        </p:spPr>
        <p:txBody>
          <a:bodyPr>
            <a:noAutofit/>
          </a:bodyPr>
          <a:lstStyle/>
          <a:p>
            <a:r>
              <a:rPr lang="hr-BA" sz="2400" dirty="0"/>
              <a:t>Odluka koja je prethodila </a:t>
            </a:r>
            <a:r>
              <a:rPr lang="hr-BA" sz="2400" dirty="0" smtClean="0"/>
              <a:t>je </a:t>
            </a:r>
            <a:r>
              <a:rPr lang="hr-BA" sz="2400" i="1" dirty="0"/>
              <a:t>Zajednička akcija 98/733/JHA od 21.decembra 1998.godine o kažnjivosti sudjelovanja u zločinačkoj organizaciji u državama članicama EU</a:t>
            </a:r>
            <a:r>
              <a:rPr lang="hr-BA" sz="2400" i="1" dirty="0" smtClean="0"/>
              <a:t>.</a:t>
            </a:r>
          </a:p>
          <a:p>
            <a:r>
              <a:rPr lang="hr-BA" sz="2400" dirty="0"/>
              <a:t>Ovom odlukom je bilo određeno da </a:t>
            </a:r>
            <a:r>
              <a:rPr lang="hr-BA" sz="2400" dirty="0" smtClean="0"/>
              <a:t>zločinačku </a:t>
            </a:r>
            <a:r>
              <a:rPr lang="hr-BA" sz="2400" dirty="0"/>
              <a:t>organizaciju čini struktuirana organizacija sa </a:t>
            </a:r>
            <a:r>
              <a:rPr lang="hr-BA" sz="2400" i="1" dirty="0"/>
              <a:t>više od dvije </a:t>
            </a:r>
            <a:r>
              <a:rPr lang="hr-BA" sz="2400" dirty="0"/>
              <a:t>osobe koje djeluju na </a:t>
            </a:r>
            <a:r>
              <a:rPr lang="hr-BA" sz="2400" i="1" dirty="0"/>
              <a:t>duži</a:t>
            </a:r>
            <a:r>
              <a:rPr lang="hr-BA" sz="2400" dirty="0"/>
              <a:t> vremenski period sa </a:t>
            </a:r>
            <a:r>
              <a:rPr lang="hr-BA" sz="2400" i="1" dirty="0"/>
              <a:t>namjerom</a:t>
            </a:r>
            <a:r>
              <a:rPr lang="hr-BA" sz="2400" dirty="0"/>
              <a:t> obavljanja kažnjivih djelatnosti sa </a:t>
            </a:r>
            <a:r>
              <a:rPr lang="hr-BA" sz="2400" i="1" dirty="0"/>
              <a:t>ciljem </a:t>
            </a:r>
            <a:r>
              <a:rPr lang="hr-BA" sz="2400" dirty="0"/>
              <a:t>sticanja finansijske ili druge imovinske koristi, a koje se kažnjavaju </a:t>
            </a:r>
            <a:r>
              <a:rPr lang="hr-BA" sz="2400" i="1" dirty="0"/>
              <a:t>lišavanjem </a:t>
            </a:r>
            <a:r>
              <a:rPr lang="hr-BA" sz="2400" i="1"/>
              <a:t>slobode </a:t>
            </a:r>
            <a:r>
              <a:rPr lang="hr-BA" sz="2400" i="1" smtClean="0"/>
              <a:t>sa </a:t>
            </a:r>
            <a:r>
              <a:rPr lang="hr-BA" sz="2400" i="1" dirty="0"/>
              <a:t>trajanjem najmanje četiri godine ili strožijom kaznom</a:t>
            </a:r>
            <a:r>
              <a:rPr lang="hr-BA" sz="2400" dirty="0"/>
              <a:t>. </a:t>
            </a:r>
            <a:endParaRPr lang="hr-BA" sz="2400" dirty="0" smtClean="0"/>
          </a:p>
          <a:p>
            <a:r>
              <a:rPr lang="hr-BA" sz="2400" dirty="0" smtClean="0"/>
              <a:t>Takva se ponašanja </a:t>
            </a:r>
            <a:r>
              <a:rPr lang="hr-BA" sz="2400" dirty="0"/>
              <a:t>kažnjavaju </a:t>
            </a:r>
            <a:r>
              <a:rPr lang="hr-BA" sz="2400" i="1" dirty="0"/>
              <a:t>efikasnim, proporcionalnim i odvračujućim </a:t>
            </a:r>
            <a:r>
              <a:rPr lang="hr-BA" sz="2400" dirty="0"/>
              <a:t>krivičnim </a:t>
            </a:r>
            <a:r>
              <a:rPr lang="hr-BA" sz="2400" dirty="0" smtClean="0"/>
              <a:t>kaznam.</a:t>
            </a:r>
          </a:p>
          <a:p>
            <a:r>
              <a:rPr lang="hr-BA" sz="2400" dirty="0"/>
              <a:t>M</a:t>
            </a:r>
            <a:r>
              <a:rPr lang="hr-BA" sz="2400" dirty="0" smtClean="0"/>
              <a:t>ože </a:t>
            </a:r>
            <a:r>
              <a:rPr lang="hr-BA" sz="2400" dirty="0"/>
              <a:t>biti kažnjena svaka osoba </a:t>
            </a:r>
            <a:r>
              <a:rPr lang="hr-BA" sz="2400" dirty="0" smtClean="0"/>
              <a:t>(pravna ili fizička).</a:t>
            </a:r>
            <a:endParaRPr lang="hr-BA" sz="2400" dirty="0"/>
          </a:p>
        </p:txBody>
      </p:sp>
    </p:spTree>
    <p:extLst>
      <p:ext uri="{BB962C8B-B14F-4D97-AF65-F5344CB8AC3E}">
        <p14:creationId xmlns:p14="http://schemas.microsoft.com/office/powerpoint/2010/main" val="2824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Cilj donošenja odluke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sz="2400" dirty="0"/>
              <a:t>Cilj ove odluke je kriminaliziranje krivičnih djela povezanih sa sudjelovanjem u zločinačkoj </a:t>
            </a:r>
            <a:r>
              <a:rPr lang="hr-BA" sz="2400" dirty="0" smtClean="0"/>
              <a:t>organizaciji, </a:t>
            </a:r>
            <a:r>
              <a:rPr lang="hr-BA" sz="2400" dirty="0"/>
              <a:t>zatim ujednačavanje zakona zemalja EU o kriminalizaciji tih krivičnih djela i utvrđivanju kazni za </a:t>
            </a:r>
            <a:r>
              <a:rPr lang="hr-BA" sz="2400" dirty="0" smtClean="0"/>
              <a:t>njih.</a:t>
            </a:r>
            <a:endParaRPr lang="hr-BA" sz="2400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1544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Stuktura i sadržaj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03639"/>
          </a:xfrm>
        </p:spPr>
        <p:txBody>
          <a:bodyPr>
            <a:noAutofit/>
          </a:bodyPr>
          <a:lstStyle/>
          <a:p>
            <a:r>
              <a:rPr lang="hr-BA" sz="2400" dirty="0"/>
              <a:t>S</a:t>
            </a:r>
            <a:r>
              <a:rPr lang="hr-BA" sz="2400" dirty="0" smtClean="0"/>
              <a:t>astoji se od </a:t>
            </a:r>
            <a:r>
              <a:rPr lang="hr-BA" sz="2400" dirty="0"/>
              <a:t>12 članova </a:t>
            </a:r>
            <a:endParaRPr lang="hr-BA" sz="2400" dirty="0" smtClean="0"/>
          </a:p>
          <a:p>
            <a:r>
              <a:rPr lang="hr-BA" sz="2400" dirty="0"/>
              <a:t>N</a:t>
            </a:r>
            <a:r>
              <a:rPr lang="hr-BA" sz="2400" dirty="0" smtClean="0"/>
              <a:t>a </a:t>
            </a:r>
            <a:r>
              <a:rPr lang="hr-BA" sz="2400" dirty="0"/>
              <a:t>početku su definisani pojmovi </a:t>
            </a:r>
            <a:r>
              <a:rPr lang="hr-BA" sz="2400" i="1" dirty="0"/>
              <a:t>zločinačke organizacije </a:t>
            </a:r>
            <a:r>
              <a:rPr lang="hr-BA" sz="2400" dirty="0"/>
              <a:t>te </a:t>
            </a:r>
            <a:r>
              <a:rPr lang="hr-BA" sz="2400" i="1" dirty="0"/>
              <a:t>struktuiranog </a:t>
            </a:r>
            <a:r>
              <a:rPr lang="hr-BA" sz="2400" i="1" dirty="0" smtClean="0"/>
              <a:t>udruživanja </a:t>
            </a:r>
            <a:r>
              <a:rPr lang="hr-BA" sz="2400" dirty="0" smtClean="0"/>
              <a:t>kao ključni pojmovi ovog dokumenta. </a:t>
            </a:r>
          </a:p>
          <a:p>
            <a:pPr marL="0" indent="0">
              <a:buNone/>
            </a:pPr>
            <a:r>
              <a:rPr lang="hr-BA" sz="2400" u="sng" dirty="0"/>
              <a:t>Z</a:t>
            </a:r>
            <a:r>
              <a:rPr lang="hr-BA" sz="2400" u="sng" dirty="0" smtClean="0"/>
              <a:t>ločinačkom </a:t>
            </a:r>
            <a:r>
              <a:rPr lang="hr-BA" sz="2400" u="sng" dirty="0"/>
              <a:t>organizacijom </a:t>
            </a:r>
            <a:r>
              <a:rPr lang="hr-BA" sz="2400" dirty="0" smtClean="0"/>
              <a:t>se smatra </a:t>
            </a:r>
            <a:r>
              <a:rPr lang="hr-BA" sz="2400" dirty="0"/>
              <a:t>strukturirano udruženje </a:t>
            </a:r>
            <a:r>
              <a:rPr lang="hr-BA" sz="2400" i="1" dirty="0"/>
              <a:t>više od dvije </a:t>
            </a:r>
            <a:r>
              <a:rPr lang="hr-BA" sz="2400" dirty="0"/>
              <a:t>osobe, uspostavljeno u </a:t>
            </a:r>
            <a:r>
              <a:rPr lang="hr-BA" sz="2400" i="1" dirty="0"/>
              <a:t>određenom vremenskom razdoblju</a:t>
            </a:r>
            <a:r>
              <a:rPr lang="hr-BA" sz="2400" dirty="0"/>
              <a:t>, koje </a:t>
            </a:r>
            <a:r>
              <a:rPr lang="hr-BA" sz="2400" i="1" dirty="0"/>
              <a:t>zajednički</a:t>
            </a:r>
            <a:r>
              <a:rPr lang="hr-BA" sz="2400" dirty="0"/>
              <a:t> djeluju s </a:t>
            </a:r>
            <a:r>
              <a:rPr lang="hr-BA" sz="2400" i="1" dirty="0"/>
              <a:t>namjerom</a:t>
            </a:r>
            <a:r>
              <a:rPr lang="hr-BA" sz="2400" dirty="0"/>
              <a:t> da počine kaznena djela koja su </a:t>
            </a:r>
            <a:r>
              <a:rPr lang="hr-BA" sz="2400" i="1" dirty="0"/>
              <a:t>kažnjiva</a:t>
            </a:r>
            <a:r>
              <a:rPr lang="hr-BA" sz="2400" dirty="0"/>
              <a:t> oduzimanjem slobode ili za koja se određuje pritvor u najdužem trajanju od najmanje četiri godine ili ozbiljnija kazna, kako bi, </a:t>
            </a:r>
            <a:r>
              <a:rPr lang="hr-BA" sz="2400" i="1" dirty="0"/>
              <a:t>izravno ili neizravno, ostvarile financijsku ili drugu materijalnu korist</a:t>
            </a:r>
            <a:r>
              <a:rPr lang="hr-BA" sz="2400" dirty="0"/>
              <a:t>. </a:t>
            </a:r>
            <a:endParaRPr lang="hr-BA" sz="2400" dirty="0" smtClean="0"/>
          </a:p>
          <a:p>
            <a:pPr marL="0" indent="0">
              <a:buNone/>
            </a:pPr>
            <a:r>
              <a:rPr lang="hr-BA" sz="2400" u="sng" dirty="0" smtClean="0"/>
              <a:t>Strukturirano </a:t>
            </a:r>
            <a:r>
              <a:rPr lang="hr-BA" sz="2400" u="sng" dirty="0"/>
              <a:t>udruženje </a:t>
            </a:r>
            <a:r>
              <a:rPr lang="hr-BA" sz="2400" dirty="0"/>
              <a:t>znači udruženje koje </a:t>
            </a:r>
            <a:r>
              <a:rPr lang="hr-BA" sz="2400" i="1" dirty="0"/>
              <a:t>nije</a:t>
            </a:r>
            <a:r>
              <a:rPr lang="hr-BA" sz="2400" dirty="0"/>
              <a:t> nasumično uspostavljeno za neposredno počinjenje kažnjivog djela, </a:t>
            </a:r>
            <a:r>
              <a:rPr lang="hr-BA" sz="2400" i="1" dirty="0"/>
              <a:t>niti</a:t>
            </a:r>
            <a:r>
              <a:rPr lang="hr-BA" sz="2400" dirty="0"/>
              <a:t> treba imati formalno definirane uloge za svoje članove, neprekidnost članstva ili razvijenu strukturu</a:t>
            </a:r>
            <a:r>
              <a:rPr lang="hr-BA" sz="2400" dirty="0" smtClean="0"/>
              <a:t>.</a:t>
            </a:r>
            <a:endParaRPr lang="hr-BA" sz="2400" dirty="0"/>
          </a:p>
        </p:txBody>
      </p:sp>
    </p:spTree>
    <p:extLst>
      <p:ext uri="{BB962C8B-B14F-4D97-AF65-F5344CB8AC3E}">
        <p14:creationId xmlns:p14="http://schemas.microsoft.com/office/powerpoint/2010/main" val="9720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Struktura i sadržaj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03639"/>
          </a:xfrm>
        </p:spPr>
        <p:txBody>
          <a:bodyPr/>
          <a:lstStyle/>
          <a:p>
            <a:r>
              <a:rPr lang="hr-BA" sz="2800" dirty="0" smtClean="0"/>
              <a:t>Djela koja su okarakterizovana kao krivična djela a vezana su za zločinaču organizaciju su:</a:t>
            </a:r>
            <a:endParaRPr lang="hr-BA" sz="2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hr-BA" sz="2800" i="1" dirty="0"/>
              <a:t>aktivno sudjelovanje </a:t>
            </a:r>
            <a:r>
              <a:rPr lang="hr-BA" sz="2800" dirty="0"/>
              <a:t>u krivičnim radnjama organizacije poznavajući njen cilj ili namjeru da počini krivična djela </a:t>
            </a:r>
            <a:r>
              <a:rPr lang="hr-BA" sz="2800" dirty="0" smtClean="0"/>
              <a:t>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BA" sz="2800" i="1" dirty="0" smtClean="0"/>
              <a:t>dogovor</a:t>
            </a:r>
            <a:r>
              <a:rPr lang="hr-BA" sz="2800" dirty="0" smtClean="0"/>
              <a:t> </a:t>
            </a:r>
            <a:r>
              <a:rPr lang="hr-BA" sz="2800" dirty="0"/>
              <a:t>o počinjenju krivičnih djela, a da se nužno ne sudjeluje u njihovu počinjenju.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5763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kazna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52124"/>
          </a:xfrm>
        </p:spPr>
        <p:txBody>
          <a:bodyPr/>
          <a:lstStyle/>
          <a:p>
            <a:r>
              <a:rPr lang="hr-BA" sz="2800" dirty="0" smtClean="0"/>
              <a:t>Kazne za pomenuta djela su:</a:t>
            </a:r>
            <a:endParaRPr lang="hr-BA" sz="2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hr-BA" sz="2800" u="sng" dirty="0"/>
              <a:t>prvo djelo </a:t>
            </a:r>
            <a:r>
              <a:rPr lang="hr-BA" sz="2800" dirty="0"/>
              <a:t>je kažnjivo najdužom </a:t>
            </a:r>
            <a:r>
              <a:rPr lang="hr-BA" sz="2800" i="1" dirty="0"/>
              <a:t>kaznom zatvora najmanje između dvije i pet godina</a:t>
            </a:r>
            <a:r>
              <a:rPr lang="hr-BA" sz="2800" dirty="0"/>
              <a:t>, </a:t>
            </a:r>
            <a:r>
              <a:rPr lang="hr-BA" sz="2800" dirty="0" smtClean="0"/>
              <a:t>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BA" sz="2800" u="sng" dirty="0" smtClean="0"/>
              <a:t>drugo </a:t>
            </a:r>
            <a:r>
              <a:rPr lang="hr-BA" sz="2800" u="sng" dirty="0"/>
              <a:t>djelo </a:t>
            </a:r>
            <a:r>
              <a:rPr lang="hr-BA" sz="2800" dirty="0"/>
              <a:t>je kažnjivo </a:t>
            </a:r>
            <a:r>
              <a:rPr lang="hr-BA" sz="2800" i="1" dirty="0"/>
              <a:t>istom</a:t>
            </a:r>
            <a:r>
              <a:rPr lang="hr-BA" sz="2800" dirty="0"/>
              <a:t> najdužom kaznom zatvora kao i kazneno djelo na koje se odnosi dogovor, </a:t>
            </a:r>
            <a:r>
              <a:rPr lang="hr-BA" sz="2800" i="1" dirty="0"/>
              <a:t>ili</a:t>
            </a:r>
            <a:r>
              <a:rPr lang="hr-BA" sz="2800" dirty="0"/>
              <a:t> najdužom kaznom zatvora najmanje između dvije i pet godina. 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42990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Odgovornost pravne osobe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16518"/>
          </a:xfrm>
        </p:spPr>
        <p:txBody>
          <a:bodyPr>
            <a:normAutofit fontScale="92500"/>
          </a:bodyPr>
          <a:lstStyle/>
          <a:p>
            <a:r>
              <a:rPr lang="hr-BA" sz="2800" dirty="0"/>
              <a:t>Pored fizičkih osoba uređeno je da i </a:t>
            </a:r>
            <a:r>
              <a:rPr lang="hr-BA" sz="2800" i="1" dirty="0"/>
              <a:t>pravne osobe </a:t>
            </a:r>
            <a:r>
              <a:rPr lang="hr-BA" sz="2800" dirty="0"/>
              <a:t>mogu biti </a:t>
            </a:r>
            <a:r>
              <a:rPr lang="hr-BA" sz="2800" dirty="0" smtClean="0"/>
              <a:t>odgovorne, </a:t>
            </a:r>
            <a:r>
              <a:rPr lang="hr-BA" sz="2800" dirty="0"/>
              <a:t>a koje počini </a:t>
            </a:r>
            <a:r>
              <a:rPr lang="hr-BA" sz="2800" i="1" dirty="0"/>
              <a:t>odgovorna osoba </a:t>
            </a:r>
            <a:r>
              <a:rPr lang="hr-BA" sz="2800" dirty="0"/>
              <a:t>djelujući privatno ili kao dio tijela pravne osobe te koja je na vodećem položaju unutar pravne osobe u smislu da je zastupa ili donosi odluke u ime pravne osobe ili provodi nadzor nad pravnom osobom. </a:t>
            </a:r>
            <a:endParaRPr lang="hr-BA" sz="2800" dirty="0" smtClean="0"/>
          </a:p>
          <a:p>
            <a:r>
              <a:rPr lang="hr-BA" sz="2800" dirty="0"/>
              <a:t>Kazne za pravne osobe moraju biti učinkovite, razmjerne i odvračujuće, te bi trebale uključivati i novčane kazne, a mogu uključivati i druge kazne (npr.oduzimanje prava na javnu potporu; privremenu ili trajnu zabranu obavljanja komercijalnih aktivnosti i ustanova koje su korištene za počinjenje kaznenih djela; stavljanje pod sudski nadzor; sudsku likvidaciju poslovanja i sl.).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7084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Sudska nadležnist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54558"/>
            <a:ext cx="11029615" cy="5003442"/>
          </a:xfrm>
        </p:spPr>
        <p:txBody>
          <a:bodyPr>
            <a:normAutofit/>
          </a:bodyPr>
          <a:lstStyle/>
          <a:p>
            <a:r>
              <a:rPr lang="hr-BA" sz="2800" dirty="0"/>
              <a:t>Sudska nadležnost zemlje članice EU mora obuhvaćati krivična djela koja je </a:t>
            </a:r>
            <a:r>
              <a:rPr lang="hr-BA" sz="2800" i="1" dirty="0"/>
              <a:t>na cijelom ili na dijelu njezinog područja, bez obzira na to gdje je zločinačka organizacija utemeljena ili gdje obavlja kriminalne aktivnosti</a:t>
            </a:r>
            <a:r>
              <a:rPr lang="hr-BA" sz="2800" dirty="0"/>
              <a:t>; </a:t>
            </a:r>
            <a:r>
              <a:rPr lang="hr-BA" sz="2800" i="1" dirty="0"/>
              <a:t>koja je počinio njen državljanin</a:t>
            </a:r>
            <a:r>
              <a:rPr lang="hr-BA" sz="2800" dirty="0"/>
              <a:t> ili </a:t>
            </a:r>
            <a:r>
              <a:rPr lang="hr-BA" sz="2800" i="1" dirty="0"/>
              <a:t>su počinjena u korist pravne osobe uspostavljene na području dotične zemlje</a:t>
            </a:r>
            <a:r>
              <a:rPr lang="hr-BA" sz="2800" dirty="0" smtClean="0"/>
              <a:t>.</a:t>
            </a:r>
          </a:p>
          <a:p>
            <a:r>
              <a:rPr lang="hr-BA" sz="2800" dirty="0"/>
              <a:t>Kada je učinjeno krivično djelo pod sudskom nadležnosti nekoliko zemalja članica i kada na osnovu istih činjenica te države mogu pokrenuti istragu tada one trebaju surađivati kako bi odlučile koja će država od njih pokrenuti istragu protiv počinitelja a sa glavnim ciljem centralizacije postupka u toj jednoj državi članici</a:t>
            </a:r>
            <a:r>
              <a:rPr lang="hr-BA" sz="2800" dirty="0" smtClean="0"/>
              <a:t>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8021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158</TotalTime>
  <Words>786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Gill Sans MT</vt:lpstr>
      <vt:lpstr>Wingdings</vt:lpstr>
      <vt:lpstr>Wingdings 2</vt:lpstr>
      <vt:lpstr>Dividend</vt:lpstr>
      <vt:lpstr>Okvirna odluka Vijeća 2008/841/PUP od 24.oktobra 2008.godine o borbi protiv organiziranog kriminala </vt:lpstr>
      <vt:lpstr>uvod</vt:lpstr>
      <vt:lpstr>Osvrt na odluku koja je prethodila</vt:lpstr>
      <vt:lpstr>Cilj donošenja odluke</vt:lpstr>
      <vt:lpstr>Stuktura i sadržaj </vt:lpstr>
      <vt:lpstr>Struktura i sadržaj</vt:lpstr>
      <vt:lpstr>kazna</vt:lpstr>
      <vt:lpstr>Odgovornost pravne osobe</vt:lpstr>
      <vt:lpstr>Sudska nadležnist</vt:lpstr>
      <vt:lpstr>Sudska nadležnost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Okvirna odluka Vijeća 2008/841/PUP od 24.oktobra 2008.godine o borbi protiv organiziranog kriminala </dc:title>
  <dc:creator>User</dc:creator>
  <cp:lastModifiedBy>H</cp:lastModifiedBy>
  <cp:revision>10</cp:revision>
  <dcterms:created xsi:type="dcterms:W3CDTF">2020-04-05T21:48:27Z</dcterms:created>
  <dcterms:modified xsi:type="dcterms:W3CDTF">2020-04-10T04:22:53Z</dcterms:modified>
</cp:coreProperties>
</file>