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71" r:id="rId9"/>
    <p:sldId id="272" r:id="rId10"/>
    <p:sldId id="273" r:id="rId11"/>
    <p:sldId id="274" r:id="rId12"/>
    <p:sldId id="275" r:id="rId13"/>
    <p:sldId id="276" r:id="rId14"/>
    <p:sldId id="257" r:id="rId15"/>
    <p:sldId id="258" r:id="rId16"/>
    <p:sldId id="269" r:id="rId17"/>
    <p:sldId id="270" r:id="rId18"/>
    <p:sldId id="259" r:id="rId19"/>
    <p:sldId id="260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bs-Latn-B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0243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4807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37733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35562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62599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58716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11705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23318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7706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5623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2431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706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1785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5032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837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3828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6304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0484A3D-1872-43DF-B848-CA95F6F7F204}" type="datetimeFigureOut">
              <a:rPr lang="bs-Latn-BA" smtClean="0"/>
              <a:t>22.4.2020.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bs-Latn-BA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5B7EBDAC-6B14-4D68-A80D-B206BBA1537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3600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bs-Latn-BA" dirty="0"/>
              <a:t>EUROPSKI UHIDBENI NALOG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3142" y="5234580"/>
            <a:ext cx="10737669" cy="861420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Mentor: Prof. dr. Hajrija sijerčić Čolić                                                                                          Studenti: Mirna Kovač</a:t>
            </a:r>
          </a:p>
          <a:p>
            <a:r>
              <a:rPr lang="bs-Latn-BA" dirty="0"/>
              <a:t>                                                                                                                                                                                   Tarik Hasanović</a:t>
            </a:r>
          </a:p>
          <a:p>
            <a:pPr algn="ctr"/>
            <a:r>
              <a:rPr lang="bs-Latn-BA" dirty="0"/>
              <a:t>Sarajevo, 2020.</a:t>
            </a:r>
          </a:p>
        </p:txBody>
      </p:sp>
    </p:spTree>
    <p:extLst>
      <p:ext uri="{BB962C8B-B14F-4D97-AF65-F5344CB8AC3E}">
        <p14:creationId xmlns:p14="http://schemas.microsoft.com/office/powerpoint/2010/main" val="3654298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36ADD6-E28F-41CD-AB92-1034772E2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Procesno-pravni elementi za izdavanje EAW Procedura za izdavanje EAW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BB3DBB8-14D3-4984-8D21-9F0B705A2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Procedura za izdavanje EAW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regulisana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je odredbama Okvirne odluke koja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predviđa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da nalog izdaje nadležni sudski organ države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potražioca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. Nalog se dostavlja državi za koju se vjeruje da se na njenoj teritoriji nalazi traženo lice, odnosno ostalim državama članicama shodno zahtjevu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potražioca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(Šengenski informacioni sistem ili Interpol). U slučaju određenih nedoumica, eventualnih pravnih dilema, praznina ili drugačijih tumačenja, država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potražilac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može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zatražiti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pomoć od Evropske pravosudne mreže (EAJ - European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Judicial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Network). </a:t>
            </a:r>
          </a:p>
          <a:p>
            <a:pPr algn="just"/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Ukoliko se lice koje se potražuje nalazi na teritoriji zamoljene države, njena obaveza je da bez odlaganja lice uhapsi i po ustaljenoj proceduri prihvati u tzv. ekstradicioni pritvor. Slijedi standardna policijska procedura koja obuhvata utvrđivanje i provjeru identiteta lica, uz ostvarenje univerzalnih prava pritvorenih i lica lišenih slobode (odbrana, medicinska pomoć, obavještavanje porodice, obavještavanje DKP i dr.), na jeziku koje lice razumije i službenom jeziku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postupajuće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države. Policijski organi zamoljene države postupaju po sudskom nalogu druge države kao da je odluku donio domaći sud, odnosno drugi nadležni organ njihove države.</a:t>
            </a:r>
          </a:p>
        </p:txBody>
      </p:sp>
    </p:spTree>
    <p:extLst>
      <p:ext uri="{BB962C8B-B14F-4D97-AF65-F5344CB8AC3E}">
        <p14:creationId xmlns:p14="http://schemas.microsoft.com/office/powerpoint/2010/main" val="157162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A6B0FD-95EF-47C3-8C6F-70F558843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35981C3-85AE-410F-8568-2C8EEA1C4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Dalja procedura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podrazumjeva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preliminarno saslušanje na kojem uhapšena osoba mora biti upoznata sa pravima i obavezama u postupku, saglasno sadržini izdatog naloga. U slučaju procjene da nema dovoljno elemenata za relevantno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odlučivanje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i pozitivnu odluku po izdatom EAW, može se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zatražiti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dopuna naloga od države izdavaoca. Dopuna se ne odnosi na diskrecionu ocjenu činjeničnog stanja, već na formalno ispunjenje uslova izdatog naloga. </a:t>
            </a:r>
          </a:p>
          <a:p>
            <a:pPr algn="just"/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Potom slijedi glavno saslušanje pred nadležnim sudijom koje se određuje u razumnom vremenskom roku od momenta hapšenja. Svrha ovog saslušanja je da se provjeri da li je izdati nalog valjan za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izvršenje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, zatim da li je dopunjen ukoliko je to traženo i da se utvrdi da li postoje pravne smetnje za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izvršenje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EAW ili neke druge prepreke. Shodno pravnoj prirodi i dejstvu, pravne smetnje zbog kojih država može odbiti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izvršenje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naloga su apsolutne i relativne. Prema čl. 3. Okvirne odluke kao apsolutne smetnje navode se: amnestija, načelo ne bis in idem i godine starosti. U čl. 4. Okvirne odluke navode se relativne smetnje kao fakultativni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osnov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neizvršavanje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EAW i to: nedostatak dvostruke kažnjivosti, vođenje krivičnog postupka u državi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izvršenja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za isto krivično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delo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, izrečena pravosnažna presuda (modalitet ne bis in idem), zakonska zabrana krivičnog gonjenja ili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kažnjavanja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, pravosnažna osuda za krivično djelo i dr. Nakon toga nadležni sudija donosi odluku, na koju postoji pravo žalbe.</a:t>
            </a:r>
          </a:p>
        </p:txBody>
      </p:sp>
    </p:spTree>
    <p:extLst>
      <p:ext uri="{BB962C8B-B14F-4D97-AF65-F5344CB8AC3E}">
        <p14:creationId xmlns:p14="http://schemas.microsoft.com/office/powerpoint/2010/main" val="64180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B53837-00AD-4A79-9D9B-7FB4509CA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Sprovođenje i kontrola </a:t>
            </a:r>
            <a:r>
              <a:rPr lang="bs-Latn-BA" dirty="0" err="1"/>
              <a:t>izvršenja</a:t>
            </a:r>
            <a:r>
              <a:rPr lang="bs-Latn-BA" dirty="0"/>
              <a:t> EAW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F3C3C0-0DB6-4F87-81DA-0B2CBCF1C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Postupak po izdatom Evropskom nalogu za hapšenje i predaju lica razlikuje se od postupka ekstradicije po tome što se u njemu ne razmatraju dokazi u konkretnom slučaju, već samo tehničke činjenice vezane za izdavanje naloga i postojanje uslova za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izručenje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. U tom kontekstu postupajući sudija je ovlašten da provjeri ispunjenost forme, a potom da donese odluku u konkretnoj pravnoj stvari. Krajnji rok u kojem nadležna sudska vlast mora da donese odluku da li će uhapšeno lice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isporučiti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državi koja ga traži je 60 dana, koji rok se računa od dana kada je lice uhapšeno. </a:t>
            </a:r>
          </a:p>
          <a:p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Ako postoji saglasnost uhapšenog lica da se preda (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izruči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) zemlji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potražiocu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po osnovu izdatog naloga, to se pravna procedura znatno skraćuje i odluka se po pravilu mora donijeti u roku od 10 dana od kada je uhapšeno lice dalo navedenu saglasnost. </a:t>
            </a:r>
          </a:p>
          <a:p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Kada je odluka o tome donijeta, nadležna sudska vlast o tome obavještava organ države koja je izdala EAW, nakon čega se određuju tehnički i operativni detalji za bezbjedan transfer lica i predaju državi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potražiocu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Troškovi postupka po nalogu također nisu zanemarljiva stavka i po strukturi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obuhvataju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izdatke povodom hapšenja, sprovođenja i transfera,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smeštaja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obezbeđenja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lica i objekta, ishrane, medicinskog tretmana, pravne pomoći i dr. U dosadašnjoj praksi troškove postupanja po nalogu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djelile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su država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izvršenja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i država izdavalac EAW, tako da je dio troškova do predaje lica snosila država na čijoj se teritoriji lice zateklo i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je uhapšeno. Ostale troškove, kao što su troškovi prevoza i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obezbeđenja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lica prilikom transfera, snosi država koja je izdavalac naloga za hapšenje i predaju.</a:t>
            </a:r>
          </a:p>
        </p:txBody>
      </p:sp>
    </p:spTree>
    <p:extLst>
      <p:ext uri="{BB962C8B-B14F-4D97-AF65-F5344CB8AC3E}">
        <p14:creationId xmlns:p14="http://schemas.microsoft.com/office/powerpoint/2010/main" val="825660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F8550A-912B-4165-B7AD-3CB3E23F7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40C6B-80F8-4CDD-A2C0-FFB98265B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8" y="2603500"/>
            <a:ext cx="10775576" cy="3416300"/>
          </a:xfrm>
        </p:spPr>
        <p:txBody>
          <a:bodyPr>
            <a:noAutofit/>
          </a:bodyPr>
          <a:lstStyle/>
          <a:p>
            <a:pPr algn="just"/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U pogledu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izvršenja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, sprovođenja i kontrole EAW mišljenje stručne i šire javnosti je da je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novelirani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postupak dobar supstitut ranije relativno spore i zastarjele ekstradicije, koja je ponekad dovodila do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obesmišljavanja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prava i pravde. U implementaciji naloga u velikoj mjeri je zastupljen automatizam, ali za sada bez većih političkih i drugih negativnih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vanpravnih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uticaja. S druge strane, automatizam u postupku ne smije biti razlog za odsustvo kontrole rada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postupajućih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sudskih i drugih organa, koji sprovode naloge za hapšenje i predaju lica. </a:t>
            </a:r>
          </a:p>
          <a:p>
            <a:pPr algn="just"/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Kontrola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izvršenja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EAW posebno je predviđena u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klauzili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br. 8. Okvirne odluke gdje se, pored ostalog, navodi da „Odluke o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izvršenju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evropskog naloga za hapšenje moraju biti predmet valjane kontrole, što znači da će sudski organ države članice u kojoj je tražena osoba uhapšena morati da donese odluku o njegovoj ili njenoj predaji.“ Dakle, nesporno je da automatizam u ovom dijelu postupka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podrazumjeva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da je sudski postupak istinski nezavistan i slobodan, te da je izuzet od uticaja političkih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moćnika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i da je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izvršenje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naloga u potpunosti stvar pravosuđa. </a:t>
            </a:r>
          </a:p>
          <a:p>
            <a:pPr algn="just"/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U cilju sprečavanja eventualnih zloupotreba u čl. 12. Okvirne odluke predviđena je klauzula o zabrani diskriminacije „kada postoje razlozi za vjerovanje, na osnovu objektivnih elemenata, da je nalog izdat u cilju progona ili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kažnjavanja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osobe na osnovu njenog pola, rase, religije, etničkog porijekla, nacionalnosti, jezika, političkog stava ili seksualne orijentacije, ili da se položaj neke osobe ugrožava iz bilo kog od navedenih razloga. “ Pored toga, Okvirnom odlukom utvrđeno je pravo svake države članice da odbije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izvršenje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naloga ukoliko postoji ozbiljna bojazan da će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tražane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osoba biti osuđena na smrtnu kaznu, izložena torturi ili sličnim nehumanim postupcima, ponižavajućoj kazni i tretmanu. Kao poseban vid garancije moguće je da država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izvršenja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EAW zahtjeva od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potražioca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dopunska jemstva, sve saglasno unutrašnjem pravnom poretku i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pomenutim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evropskim standardima.</a:t>
            </a:r>
          </a:p>
        </p:txBody>
      </p:sp>
    </p:spTree>
    <p:extLst>
      <p:ext uri="{BB962C8B-B14F-4D97-AF65-F5344CB8AC3E}">
        <p14:creationId xmlns:p14="http://schemas.microsoft.com/office/powerpoint/2010/main" val="3728125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143485"/>
            <a:ext cx="10567852" cy="706964"/>
          </a:xfrm>
        </p:spPr>
        <p:txBody>
          <a:bodyPr/>
          <a:lstStyle/>
          <a:p>
            <a:r>
              <a:rPr lang="bs-Latn-BA" dirty="0"/>
              <a:t>IMPLEMENTACIJA EUN U REPUBLICI HRVATSKOJ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bs-Latn-BA" dirty="0"/>
              <a:t>Klasični postupak ekstradicije promijenjen donošenjem </a:t>
            </a:r>
            <a:r>
              <a:rPr lang="bs-Latn-BA" b="1" i="1" dirty="0"/>
              <a:t>Okvirne odluke Vijeća od 13.06.2002. o Europskom uhidbenom nalogu i postupcima predaje između država članica</a:t>
            </a:r>
            <a:r>
              <a:rPr lang="bs-Latn-BA" i="1" dirty="0"/>
              <a:t> </a:t>
            </a:r>
            <a:r>
              <a:rPr lang="bs-Latn-BA" dirty="0"/>
              <a:t>(2002/584/PUP)</a:t>
            </a:r>
          </a:p>
          <a:p>
            <a:endParaRPr lang="bs-Latn-BA" i="1" dirty="0"/>
          </a:p>
          <a:p>
            <a:pPr algn="just"/>
            <a:r>
              <a:rPr lang="bs-Latn-BA" dirty="0"/>
              <a:t>Europski uhidbeni nalog je implementiran u zakonodavstvo Republike Hrvatske donošenjem </a:t>
            </a:r>
            <a:r>
              <a:rPr lang="bs-Latn-BA" b="1" i="1" dirty="0"/>
              <a:t>Zakona o pravosudnoj suradnji u kaznenim stvarima s državama članicama Europske unije </a:t>
            </a:r>
            <a:r>
              <a:rPr lang="bs-Latn-BA" dirty="0"/>
              <a:t>dana 23.07.2010. godine kada je Republika Hrvatska pristupila Europskoj uniji</a:t>
            </a:r>
          </a:p>
          <a:p>
            <a:endParaRPr lang="bs-Latn-BA" i="1" dirty="0"/>
          </a:p>
          <a:p>
            <a:endParaRPr lang="bs-Latn-BA" i="1" dirty="0"/>
          </a:p>
        </p:txBody>
      </p:sp>
    </p:spTree>
    <p:extLst>
      <p:ext uri="{BB962C8B-B14F-4D97-AF65-F5344CB8AC3E}">
        <p14:creationId xmlns:p14="http://schemas.microsoft.com/office/powerpoint/2010/main" val="2716381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42" y="1143486"/>
            <a:ext cx="10510178" cy="706964"/>
          </a:xfrm>
        </p:spPr>
        <p:txBody>
          <a:bodyPr/>
          <a:lstStyle/>
          <a:p>
            <a:r>
              <a:rPr lang="bs-Latn-BA" dirty="0"/>
              <a:t>IMPLEMENTACIJA EUN U REPUBLICI HRVATSKOJ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bs-Latn-BA" dirty="0"/>
              <a:t>Europski uhidbeni nalog primjenjuje se u Hrvatskoj već 7 godina te je u odnosu na uobičajeni postupak ekstradicije donio velike promjene, pogotovo kada je u pitanju izručenje vlastitih državljana te kratkih rokova za odlučivanje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87450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3AA7CE4-600E-4054-B6DE-AE980F2CA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814" y="3150347"/>
            <a:ext cx="8761412" cy="3416300"/>
          </a:xfrm>
        </p:spPr>
        <p:txBody>
          <a:bodyPr/>
          <a:lstStyle/>
          <a:p>
            <a:pPr algn="just"/>
            <a:r>
              <a:rPr lang="bs-Latn-BA" dirty="0"/>
              <a:t>Prema članu 1. Zakona o pravosudnoj suradnji u kaznenim stvarima s državama članicama Europske unije (ZPSKSDČ) uređuje se pravosudna saradnja u kaznenim stvarima između domaćih nadležnih pravosudnih tijela s nadležnim pravosudnim tijelima drugih država članica Europske unije koja se između ostalog odnosi i na europski uhidbeni nalog i postupak predaje. </a:t>
            </a:r>
          </a:p>
        </p:txBody>
      </p:sp>
    </p:spTree>
    <p:extLst>
      <p:ext uri="{BB962C8B-B14F-4D97-AF65-F5344CB8AC3E}">
        <p14:creationId xmlns:p14="http://schemas.microsoft.com/office/powerpoint/2010/main" val="350493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F9BE4C-6084-4BDD-8155-9490F3CB1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448" y="3177241"/>
            <a:ext cx="9943351" cy="3416300"/>
          </a:xfrm>
        </p:spPr>
        <p:txBody>
          <a:bodyPr/>
          <a:lstStyle/>
          <a:p>
            <a:pPr algn="just"/>
            <a:r>
              <a:rPr lang="bs-Latn-BA" dirty="0"/>
              <a:t>Kada je riječ o domaćim tijelima koja su nadležna za izdavanje europskog uhidbenog naloga u svrhu predaje tražene osobe radi kaznenog progona u skladu sa članom 6. ZPSKSDČ izdaje ga pravosudno tijelo koje vodi postupak, a u svrhu </a:t>
            </a:r>
            <a:r>
              <a:rPr lang="bs-Latn-BA" dirty="0" err="1"/>
              <a:t>izvršenja</a:t>
            </a:r>
            <a:r>
              <a:rPr lang="bs-Latn-BA" dirty="0"/>
              <a:t> kazne zatvora ili prisilnog smještaja sudac </a:t>
            </a:r>
            <a:r>
              <a:rPr lang="bs-Latn-BA" dirty="0" err="1"/>
              <a:t>izvršenja</a:t>
            </a:r>
            <a:r>
              <a:rPr lang="bs-Latn-BA" dirty="0"/>
              <a:t>  županijskog suda.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69648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38" y="1195737"/>
            <a:ext cx="10497116" cy="706964"/>
          </a:xfrm>
        </p:spPr>
        <p:txBody>
          <a:bodyPr/>
          <a:lstStyle/>
          <a:p>
            <a:r>
              <a:rPr lang="bs-Latn-BA" dirty="0"/>
              <a:t>IMPLEMENTACIJA EUN U REPUBLICI HRVATSKOJ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bs-Latn-BA" dirty="0"/>
              <a:t>u usporedbi s Okvirnom odlukom, Zakon o pravosudnoj suradnji u kaznenim stvarima s državama članicama Europske unije detaljnije regulira zaštitu temeljnih prava i prava obrane tražene osobe, bilo izričitim propisivanjem bilo primjenjujući supsidijarno odredbe ZKP-a na postupak predaje</a:t>
            </a:r>
          </a:p>
        </p:txBody>
      </p:sp>
    </p:spTree>
    <p:extLst>
      <p:ext uri="{BB962C8B-B14F-4D97-AF65-F5344CB8AC3E}">
        <p14:creationId xmlns:p14="http://schemas.microsoft.com/office/powerpoint/2010/main" val="3589751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564" y="1195737"/>
            <a:ext cx="10523241" cy="706964"/>
          </a:xfrm>
        </p:spPr>
        <p:txBody>
          <a:bodyPr/>
          <a:lstStyle/>
          <a:p>
            <a:r>
              <a:rPr lang="bs-Latn-BA" dirty="0"/>
              <a:t>IMPLEMENTACIJA EUN U REPUBLICI HRVATSKOJ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69" y="2621429"/>
            <a:ext cx="10379849" cy="4071620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Nakon pristupanja Republike Hrvatske Europskoj uniji, županijska državna odvjetništva zaprimila su 84 upozorenja izdana za hrvatskim državljanima koji su se nalazili na području Republike Hrvatske, a koji su se godinama koristili blagodatima ustavne zabrane izručivanja vlastitih državljana i uspješno izbjegavali kaznenu odgovornost zbog kaznenih djela počinjenih na području Europske unije. </a:t>
            </a:r>
          </a:p>
          <a:p>
            <a:pPr algn="just"/>
            <a:r>
              <a:rPr lang="bs-Latn-BA" dirty="0"/>
              <a:t>Od navedena 84 upozorenja njih 19 odnosilo se na kaznena djela počinjena prije 7. kolovoza 2002. za koja se nije mogao izvršiti EUN. </a:t>
            </a:r>
          </a:p>
          <a:p>
            <a:pPr algn="just"/>
            <a:r>
              <a:rPr lang="bs-Latn-BA" dirty="0"/>
              <a:t>Od navedenih 19 upozorenja samo se njih 10 odnosilo na osobe koje prebivaju na području Republike Hrvatske prema kojima se mogao pokrenuti postupak izručenja na temelju Zakona o međunarodnoj pravnoj pomoći u kaznenim stvarima. </a:t>
            </a:r>
          </a:p>
        </p:txBody>
      </p:sp>
    </p:spTree>
    <p:extLst>
      <p:ext uri="{BB962C8B-B14F-4D97-AF65-F5344CB8AC3E}">
        <p14:creationId xmlns:p14="http://schemas.microsoft.com/office/powerpoint/2010/main" val="333026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POJAM EVROPSKOG NALOGA ZA </a:t>
            </a:r>
            <a:r>
              <a:rPr lang="bs-Latn-BA" dirty="0" err="1"/>
              <a:t>HAPŠENjE</a:t>
            </a:r>
            <a:r>
              <a:rPr lang="bs-Latn-BA" dirty="0"/>
              <a:t> (EAW)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Pravno-tehnički, odredbe Okvirne odluke o evropskom nalogu za hapšenje i proceduri predaje između država sistematizovane su u četiri poglavlja koja su međusobno dobro povezana, koherentna i relativno skladna. </a:t>
            </a:r>
          </a:p>
          <a:p>
            <a:pPr algn="just"/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Prvo poglavlje sadrži osnovna načela na kojima se Odluka temelji i ono je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opšteg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karaktera, kao i srodne uvodne napomene u drugim dokumentima. </a:t>
            </a:r>
          </a:p>
          <a:p>
            <a:pPr algn="just"/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U drugom poglavlju reguliše se postupak predaje lica, dok se treće poglavlje bavi učincima predaje tražene osobe. </a:t>
            </a:r>
          </a:p>
          <a:p>
            <a:pPr algn="just"/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Poslednje, četvrto poglavlje,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predviđa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prelazne i završene odredbe koje su standardne sadržine i od značaja za primjenu centralnih odredaba. </a:t>
            </a:r>
          </a:p>
          <a:p>
            <a:pPr algn="just"/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Prema Okvirnoj odluci, EAW je definisan kao sudska odluka donijeta u jednoj državi članici radi hapšenja i predaje tražene osobe od strane druge države članice radi krivičnog progona,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izvršenja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zatvorske kazne, pritvora ili druge mjere bezbjednosti. Pravna analiza Okvirne odluke i pojma EAW ukazuje na osnovne elemente novog mehanizma ekstradicije, kao posebnog pravnog instrumenta koji treba da pojednostavi krivično-pravnu saradnju država.</a:t>
            </a:r>
          </a:p>
        </p:txBody>
      </p:sp>
    </p:spTree>
    <p:extLst>
      <p:ext uri="{BB962C8B-B14F-4D97-AF65-F5344CB8AC3E}">
        <p14:creationId xmlns:p14="http://schemas.microsoft.com/office/powerpoint/2010/main" val="179659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Tako je prihvaćeno šire značenje pojma „sudske vlasti“ u skladu sa odredbama ranije usvojene Evropske konvencije o ekstradiciji (1957), pod kojim se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podrazumjevaju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ne samo sudovi već i državna tužilaštva. U sadržinskom smislu EAW objedinjuje zahtjev za hapšenje i zahtjev za predaju lica državi izdavaocu naloga, što je osnovna svrha novog koncepta. Cilj je da se zamjeni klasični sistem ekstradicije (nacionalni autoritet izvršne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jurisdikcije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) novim postupkom koji je brži, efikasniji i sa manje troškova (autoritet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izdavajućeg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pravosudnog organa). </a:t>
            </a:r>
          </a:p>
          <a:p>
            <a:pPr algn="just"/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Prema odredbama Okvirne odluke obaveze države članice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obuhvataju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potragu, hapšenje, pritvaranje i predaju lica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potražiocu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. Tako se u čl. 8. Okvirne odluke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predviđaju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pravna forma i sadržaj naloga koji podrazumijevaju, pored ostalog, dokaz o pravosnažnoj presudi ili odluci o pritvoru nadležnog organa, sa akcentom na kontrolu postupka i donošenje posebne odluke o predaji lica.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Podsjećamo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da se evropski nalog za hapšenje može izdati i za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izvršenje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pravosnažne presude i u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pretpretresnoj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fazi postupka. Uslov je da u postupku koji je pokrenut u državi izdavaocu naloga svi elementi procedure budu lege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artis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, tačnije da su ispunjene zakonske pretpostavke za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određivanje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pritvora i ograničenje slobode određenom licu.</a:t>
            </a:r>
          </a:p>
        </p:txBody>
      </p:sp>
    </p:spTree>
    <p:extLst>
      <p:ext uri="{BB962C8B-B14F-4D97-AF65-F5344CB8AC3E}">
        <p14:creationId xmlns:p14="http://schemas.microsoft.com/office/powerpoint/2010/main" val="29985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Pored navedenih, EAW može sadržavati i zahtjev za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zaplijenu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stvari koje se smatraju dokazima ili imovine stečene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izvršenjem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krivičnog djela, koji nisu obavezni u okviru naloga. U pitanju su elementi koji se određuju fakultativno, u zavisnosti od konkretnih okolnosti i potreba. </a:t>
            </a:r>
          </a:p>
          <a:p>
            <a:pPr algn="just"/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Kako je navedeno, forma i elementi EAW predviđeni su u čl. 8. Okvirne odluke i dalje razrađeni Aneksom uz ovu odluku i drugim pratećim aktima. Sadržaj i forma naloga standardizovani su u pogledu obaveznih elemenata, sa ciljem lakšeg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izvršenja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i bez dodatne dokumentacije, osim u izuzetnim slučajevima.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Podsjećamo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da je od posebne važnosti i službeni jezik korespondencije između država članica, pa zemlja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potražilac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po pravilu dostavlja nalog i na jeziku države </a:t>
            </a:r>
            <a:r>
              <a:rPr lang="bs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izvršenja</a:t>
            </a:r>
            <a:r>
              <a:rPr lang="bs-Latn-BA" sz="1400" dirty="0">
                <a:latin typeface="Arial" panose="020B0604020202020204" pitchFamily="34" charset="0"/>
                <a:cs typeface="Arial" panose="020B0604020202020204" pitchFamily="34" charset="0"/>
              </a:rPr>
              <a:t> naloga.</a:t>
            </a:r>
          </a:p>
        </p:txBody>
      </p:sp>
    </p:spTree>
    <p:extLst>
      <p:ext uri="{BB962C8B-B14F-4D97-AF65-F5344CB8AC3E}">
        <p14:creationId xmlns:p14="http://schemas.microsoft.com/office/powerpoint/2010/main" val="141521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423" y="1117103"/>
            <a:ext cx="10883153" cy="706964"/>
          </a:xfrm>
        </p:spPr>
        <p:txBody>
          <a:bodyPr/>
          <a:lstStyle/>
          <a:p>
            <a:r>
              <a:rPr lang="bs-Latn-BA" dirty="0"/>
              <a:t>IZDAVANJE EVROPSKOG NALOGA ZA HAPŠENJE Materijalno-pravni elementi za izdavanje EAW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Evropski nalog za hapšenje može izdati svaka država članica i on važi na teritoriji svih članica EU. Stvarno nadležni organ za izdavanje naloga je sudski organ odnosne države, a izdavalac ima obavezu da obavijesti Generalni sekretarijat EU o delegiranom nadležnom organu. Od ostalih subjekata u procesu izdavanja naloga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pominju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se pojedina druga tijela koje zemlje imenuju, centralni organi za koordinaciju i drugi zavisno od ustavnih rješenja. </a:t>
            </a:r>
          </a:p>
          <a:p>
            <a:pPr algn="just"/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U samom postupku određenu ulogu ima i Evropska pravosudna mreža (European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Justice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Network – EJN), koja može da pruži potrebnu pomoć u dijelu poslova iz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nadležnosti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organa država članica. Svaka država ima pravo i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mogućnost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da iskoristi kapacitete telekomunikacionih sistema EJN, Interpola i Šengenskog informacionog sistema u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proslijeđivanju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EAW. Cilj je da nadležni pravosudni organ dobije nalog u najkraćem vremenskom roku.</a:t>
            </a:r>
          </a:p>
        </p:txBody>
      </p:sp>
    </p:spTree>
    <p:extLst>
      <p:ext uri="{BB962C8B-B14F-4D97-AF65-F5344CB8AC3E}">
        <p14:creationId xmlns:p14="http://schemas.microsoft.com/office/powerpoint/2010/main" val="244128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Predviđeno je da se EAW izdaje u nekoliko situacija i to radi: </a:t>
            </a:r>
          </a:p>
          <a:p>
            <a:pPr algn="just"/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Istrage za počinjeno krivično djelo. U ovom slučaju smatra se da lice nije osuđeno i u toku je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pretkrivični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postupak, pa se statusno-pravno osumnjičeno lice može pojaviti kao izvršilac,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saizvršilac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, pomagač,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podstrekač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ili organizator; </a:t>
            </a:r>
          </a:p>
          <a:p>
            <a:pPr algn="just"/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Izvršenja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kazne. U pitanju je sasvim drugačija situacija od prethodno navedene, jer je krivični postupak završen donošenjem osuđujuće presude. Kako je lice u bjekstvu, odnosno nije dostupno nadležnim pravosudnim organima države u kojoj je osuđeno, to se traži radi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izvršenja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sankcije; </a:t>
            </a:r>
          </a:p>
          <a:p>
            <a:pPr algn="just"/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Izvršenja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odluke o pritvoru. U ovom slučaju, u okviru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pretkrivičnog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postupka, može se donijeti odluka o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zadržavanju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lica u pritvoru. Međutim, ukoliko lice nije dostupno nadležnim organima za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izvršenje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pritvora, a oni sumnjaju da se nalazi na teritoriji neke druge države članice,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izdaće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se evropski nalog za hapšenje radi njegovog hapšenja i predaje.</a:t>
            </a:r>
          </a:p>
        </p:txBody>
      </p:sp>
    </p:spTree>
    <p:extLst>
      <p:ext uri="{BB962C8B-B14F-4D97-AF65-F5344CB8AC3E}">
        <p14:creationId xmlns:p14="http://schemas.microsoft.com/office/powerpoint/2010/main" val="376144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Uslovi za izdavanje EAW moraju biti ispunjeni kumulativno i bez ikakvih smetnji. Predviđeno je da će se nalog izdati u sledećim slučajevima: </a:t>
            </a:r>
          </a:p>
          <a:p>
            <a:pPr algn="just"/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Kada je određena kazna zatvora od četiri mjeseca ili donijeto rješenje o pritvoru u istom trajanju. Kazna zatvora odnosi se na slučaj kada se lice traži zbog izdržavanja kazne, nakon nastupanja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pravosnažnosti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presude. Drugi navedeni slučaj postoji kada se lice traži radi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izvršavanja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odluke o pritvoru. U oba slučaju u pitanju je minimum od četiri mjeseca zatvora ili pritvora; </a:t>
            </a:r>
          </a:p>
          <a:p>
            <a:pPr algn="just"/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Kada je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reč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o prestupu za koji je predviđena maksimalna zatvorska kazna od jedne godine i </a:t>
            </a:r>
          </a:p>
          <a:p>
            <a:pPr algn="just"/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da je djelo inkriminisano u obje države.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Podsjećamo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da ovaj izuzetak poznaju i klasični međunarodni </a:t>
            </a:r>
            <a:r>
              <a:rPr lang="bs-Latn-BA" sz="1500" dirty="0" err="1">
                <a:latin typeface="Arial" panose="020B0604020202020204" pitchFamily="34" charset="0"/>
                <a:cs typeface="Arial" panose="020B0604020202020204" pitchFamily="34" charset="0"/>
              </a:rPr>
              <a:t>istrumenti</a:t>
            </a:r>
            <a:r>
              <a:rPr lang="bs-Latn-BA" sz="1500" dirty="0">
                <a:latin typeface="Arial" panose="020B0604020202020204" pitchFamily="34" charset="0"/>
                <a:cs typeface="Arial" panose="020B0604020202020204" pitchFamily="34" charset="0"/>
              </a:rPr>
              <a:t> o ekstradiciji.</a:t>
            </a:r>
          </a:p>
        </p:txBody>
      </p:sp>
    </p:spTree>
    <p:extLst>
      <p:ext uri="{BB962C8B-B14F-4D97-AF65-F5344CB8AC3E}">
        <p14:creationId xmlns:p14="http://schemas.microsoft.com/office/powerpoint/2010/main" val="1186053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60235E-D4D3-4437-9FF0-842D350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973668"/>
            <a:ext cx="10461812" cy="706964"/>
          </a:xfrm>
        </p:spPr>
        <p:txBody>
          <a:bodyPr/>
          <a:lstStyle/>
          <a:p>
            <a:r>
              <a:rPr lang="bs-Latn-BA" dirty="0"/>
              <a:t>Tabela 1: „Katalog32“ izuzetka za sprovođenje evropskog naloga – Lista krivičnih djela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F90571BA-10A2-4446-A5EF-058CA65E49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53" y="2388346"/>
            <a:ext cx="9131153" cy="4137959"/>
          </a:xfrm>
        </p:spPr>
      </p:pic>
    </p:spTree>
    <p:extLst>
      <p:ext uri="{BB962C8B-B14F-4D97-AF65-F5344CB8AC3E}">
        <p14:creationId xmlns:p14="http://schemas.microsoft.com/office/powerpoint/2010/main" val="2242208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66AA8B-5782-420D-B6F0-2F126255D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Okvirna odluka o EAW usvaja Katalog krivičnih djela (32) koja se po svojoj vrsti, težini i prirodi smatraju veoma opasnim i štete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interesima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i ciljevima Unije, država članica, građanima i ugrožavaju temeljna ljudska prava i univerzalne vrijednosti. Za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pomenuta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krivična djela države članice EU dužne su da izvrše svaki izdati EAW, bez izuzetka i bez potvrde dvostruke inkriminacije djela. </a:t>
            </a:r>
          </a:p>
          <a:p>
            <a:pPr algn="just"/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Dodatni uslov je da minimalna zaprijećena kazna u državi koja traži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izvršenje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naloga, bude tri godine zatvora. Međutim, nabrajanje izuzetaka na ovakav način predstavlja uvođenje neke vrste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opšteg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pravila i navedena djela uvode u korpus težih krivičnih djela u svakoj državi. Isto tako, dodatni uslov koji je dat ne bi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smio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da predstavlja posebnu prepreku za </a:t>
            </a:r>
            <a:r>
              <a:rPr lang="bs-Latn-BA" dirty="0" err="1">
                <a:latin typeface="Arial" panose="020B0604020202020204" pitchFamily="34" charset="0"/>
                <a:cs typeface="Arial" panose="020B0604020202020204" pitchFamily="34" charset="0"/>
              </a:rPr>
              <a:t>izvršenje</a:t>
            </a:r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 EAW, jer djela u pitanju su teža ili imaju teži oblik za koji je zaprijećena evidentno visoka zatvorska kazna. </a:t>
            </a:r>
          </a:p>
          <a:p>
            <a:pPr algn="just"/>
            <a:r>
              <a:rPr lang="bs-Latn-BA" dirty="0">
                <a:latin typeface="Arial" panose="020B0604020202020204" pitchFamily="34" charset="0"/>
                <a:cs typeface="Arial" panose="020B0604020202020204" pitchFamily="34" charset="0"/>
              </a:rPr>
              <a:t>Katalog od 32 krivična djela koji smo dali u prilogu ipak ne znači da je navedena lista konačna. Jer, prema čl. 2. st. 3. Okvirne odluke Vijeće EU je ovlašteno da listu izmjeni, dopuni i proširi na druga krivična djela, na osnovu izvještaja Komisije, jednoglasno i nakon konsultacija sa Evropskim parlamentom.</a:t>
            </a:r>
          </a:p>
        </p:txBody>
      </p:sp>
    </p:spTree>
    <p:extLst>
      <p:ext uri="{BB962C8B-B14F-4D97-AF65-F5344CB8AC3E}">
        <p14:creationId xmlns:p14="http://schemas.microsoft.com/office/powerpoint/2010/main" val="840493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61</TotalTime>
  <Words>2617</Words>
  <Application>Microsoft Office PowerPoint</Application>
  <PresentationFormat>Široki ekran</PresentationFormat>
  <Paragraphs>56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Ion Boardroom</vt:lpstr>
      <vt:lpstr>EUROPSKI UHIDBENI NALOG</vt:lpstr>
      <vt:lpstr>POJAM EVROPSKOG NALOGA ZA HAPŠENjE (EAW)</vt:lpstr>
      <vt:lpstr>PowerPoint prezentacija</vt:lpstr>
      <vt:lpstr>PowerPoint prezentacija</vt:lpstr>
      <vt:lpstr>IZDAVANJE EVROPSKOG NALOGA ZA HAPŠENJE Materijalno-pravni elementi za izdavanje EAW</vt:lpstr>
      <vt:lpstr>PowerPoint prezentacija</vt:lpstr>
      <vt:lpstr>PowerPoint prezentacija</vt:lpstr>
      <vt:lpstr>Tabela 1: „Katalog32“ izuzetka za sprovođenje evropskog naloga – Lista krivičnih djela</vt:lpstr>
      <vt:lpstr>PowerPoint prezentacija</vt:lpstr>
      <vt:lpstr>Procesno-pravni elementi za izdavanje EAW Procedura za izdavanje EAW</vt:lpstr>
      <vt:lpstr>PowerPoint prezentacija</vt:lpstr>
      <vt:lpstr>Sprovođenje i kontrola izvršenja EAW </vt:lpstr>
      <vt:lpstr>PowerPoint prezentacija</vt:lpstr>
      <vt:lpstr>IMPLEMENTACIJA EUN U REPUBLICI HRVATSKOJ</vt:lpstr>
      <vt:lpstr>IMPLEMENTACIJA EUN U REPUBLICI HRVATSKOJ</vt:lpstr>
      <vt:lpstr>PowerPoint prezentacija</vt:lpstr>
      <vt:lpstr>PowerPoint prezentacija</vt:lpstr>
      <vt:lpstr>IMPLEMENTACIJA EUN U REPUBLICI HRVATSKOJ</vt:lpstr>
      <vt:lpstr>IMPLEMENTACIJA EUN U REPUBLICI HRVATSKOJ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EUROPSKI UHIDBENI NALOG</dc:title>
  <dc:creator>Mirna Kovac</dc:creator>
  <cp:lastModifiedBy>Mirna Kovac</cp:lastModifiedBy>
  <cp:revision>9</cp:revision>
  <dcterms:created xsi:type="dcterms:W3CDTF">2020-04-20T18:29:07Z</dcterms:created>
  <dcterms:modified xsi:type="dcterms:W3CDTF">2020-04-22T16:11:30Z</dcterms:modified>
</cp:coreProperties>
</file>