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3" r:id="rId19"/>
    <p:sldId id="276" r:id="rId2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20" name="Footer Placeholder 19"/>
          <p:cNvSpPr>
            <a:spLocks noGrp="1"/>
          </p:cNvSpPr>
          <p:nvPr>
            <p:ph type="ftr" sz="quarter" idx="11"/>
          </p:nvPr>
        </p:nvSpPr>
        <p:spPr/>
        <p:txBody>
          <a:bodyPr/>
          <a:lstStyle>
            <a:extLst/>
          </a:lstStyle>
          <a:p>
            <a:endParaRPr lang="hr-HR"/>
          </a:p>
        </p:txBody>
      </p:sp>
      <p:sp>
        <p:nvSpPr>
          <p:cNvPr id="10" name="Slide Number Placeholder 9"/>
          <p:cNvSpPr>
            <a:spLocks noGrp="1"/>
          </p:cNvSpPr>
          <p:nvPr>
            <p:ph type="sldNum" sz="quarter" idx="12"/>
          </p:nvPr>
        </p:nvSpPr>
        <p:spPr/>
        <p:txBody>
          <a:bodyPr/>
          <a:lstStyle>
            <a:extLst/>
          </a:lstStyle>
          <a:p>
            <a:fld id="{2B7711E4-B480-4E37-8724-519CF32908E7}" type="slidenum">
              <a:rPr lang="hr-HR" smtClean="0"/>
              <a:pPr/>
              <a:t>‹#›</a:t>
            </a:fld>
            <a:endParaRPr lang="hr-H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2B7711E4-B480-4E37-8724-519CF32908E7}"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2B7711E4-B480-4E37-8724-519CF32908E7}"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2B7711E4-B480-4E37-8724-519CF32908E7}"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2B7711E4-B480-4E37-8724-519CF32908E7}" type="slidenum">
              <a:rPr lang="hr-HR" smtClean="0"/>
              <a:pPr/>
              <a:t>‹#›</a:t>
            </a:fld>
            <a:endParaRPr lang="hr-H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2B7711E4-B480-4E37-8724-519CF32908E7}"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2B7711E4-B480-4E37-8724-519CF32908E7}"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2B7711E4-B480-4E37-8724-519CF32908E7}"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2B7711E4-B480-4E37-8724-519CF32908E7}" type="slidenum">
              <a:rPr lang="hr-HR" smtClean="0"/>
              <a:pPr/>
              <a:t>‹#›</a:t>
            </a:fld>
            <a:endParaRPr lang="hr-H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2B7711E4-B480-4E37-8724-519CF32908E7}"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A10BE8B-5526-4928-B9C4-B2557D9201BF}" type="datetimeFigureOut">
              <a:rPr lang="hr-HR" smtClean="0"/>
              <a:pPr/>
              <a:t>22.4.2020.</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2B7711E4-B480-4E37-8724-519CF32908E7}" type="slidenum">
              <a:rPr lang="hr-HR" smtClean="0"/>
              <a:pPr/>
              <a:t>‹#›</a:t>
            </a:fld>
            <a:endParaRPr lang="hr-H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A10BE8B-5526-4928-B9C4-B2557D9201BF}" type="datetimeFigureOut">
              <a:rPr lang="hr-HR" smtClean="0"/>
              <a:pPr/>
              <a:t>22.4.2020.</a:t>
            </a:fld>
            <a:endParaRPr lang="hr-H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r-H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7711E4-B480-4E37-8724-519CF32908E7}" type="slidenum">
              <a:rPr lang="hr-HR" smtClean="0"/>
              <a:pPr/>
              <a:t>‹#›</a:t>
            </a:fld>
            <a:endParaRPr lang="hr-H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en.euabc.com/word/832" TargetMode="External"/><Relationship Id="rId3" Type="http://schemas.openxmlformats.org/officeDocument/2006/relationships/hyperlink" Target="http://www.eurojust.europa.eu/about/background/Pages/History.aspx" TargetMode="External"/><Relationship Id="rId7" Type="http://schemas.openxmlformats.org/officeDocument/2006/relationships/hyperlink" Target="http://www.ejtn.eu/Documents/Themis/THEMIS%20written%20paper%20-%20Poland%201.pdf" TargetMode="External"/><Relationship Id="rId2" Type="http://schemas.openxmlformats.org/officeDocument/2006/relationships/hyperlink" Target="http://www.mvep.hr/custompages/static/hrv/files/pregovori/111221-lisabonski-prociscena.pdf?fbclid=IwAR3S0KAEQAslNYkU5Yb2cr1ZGEAXcw3OTwnb7Ia9dkGQ0iM4d0KmvqlrNB0" TargetMode="External"/><Relationship Id="rId1" Type="http://schemas.openxmlformats.org/officeDocument/2006/relationships/slideLayout" Target="../slideLayouts/slideLayout2.xml"/><Relationship Id="rId6" Type="http://schemas.openxmlformats.org/officeDocument/2006/relationships/hyperlink" Target="https://www.europarl.europa.eu/factsheets/hr/sheet/5/ugovor-iz-lisabona" TargetMode="External"/><Relationship Id="rId5" Type="http://schemas.openxmlformats.org/officeDocument/2006/relationships/hyperlink" Target="http://publications.europa.eu/resource/cellar/17de60ac-002e-4af3-8ef6-0361decab2d7.0019.02/DOC_1" TargetMode="External"/><Relationship Id="rId4" Type="http://schemas.openxmlformats.org/officeDocument/2006/relationships/hyperlink" Target="https://ec.europa.eu/commission/presscorner/detail/hr/MEMO_18_4767" TargetMode="External"/><Relationship Id="rId9" Type="http://schemas.openxmlformats.org/officeDocument/2006/relationships/hyperlink" Target="https://eur-lex.europa.eu/legal-content/HR/TXT/?uri=CELEX:12016E/PRO/0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564904"/>
            <a:ext cx="7772400" cy="1971651"/>
          </a:xfrm>
        </p:spPr>
        <p:txBody>
          <a:bodyPr>
            <a:normAutofit fontScale="90000"/>
          </a:bodyPr>
          <a:lstStyle/>
          <a:p>
            <a:pPr algn="ctr"/>
            <a:r>
              <a:rPr lang="hr-HR" dirty="0" smtClean="0"/>
              <a:t>OSIPANJE DRŽAVNOG SUVERENITETA I LISABONSKI UGOVOR</a:t>
            </a:r>
            <a:endParaRPr lang="hr-HR" dirty="0"/>
          </a:p>
        </p:txBody>
      </p:sp>
      <p:sp>
        <p:nvSpPr>
          <p:cNvPr id="3" name="Subtitle 2"/>
          <p:cNvSpPr>
            <a:spLocks noGrp="1"/>
          </p:cNvSpPr>
          <p:nvPr>
            <p:ph type="subTitle" idx="1"/>
          </p:nvPr>
        </p:nvSpPr>
        <p:spPr>
          <a:xfrm>
            <a:off x="0" y="3886200"/>
            <a:ext cx="9144000" cy="2971800"/>
          </a:xfrm>
        </p:spPr>
        <p:txBody>
          <a:bodyPr>
            <a:normAutofit fontScale="92500"/>
          </a:bodyPr>
          <a:lstStyle/>
          <a:p>
            <a:pPr algn="l"/>
            <a:endParaRPr lang="hr-HR" sz="2000" dirty="0" smtClean="0"/>
          </a:p>
          <a:p>
            <a:pPr algn="l"/>
            <a:endParaRPr lang="hr-HR" sz="2000" dirty="0"/>
          </a:p>
          <a:p>
            <a:pPr algn="l"/>
            <a:endParaRPr lang="hr-HR" sz="2000" dirty="0" smtClean="0"/>
          </a:p>
          <a:p>
            <a:pPr algn="l"/>
            <a:endParaRPr lang="hr-HR" sz="2000" dirty="0"/>
          </a:p>
          <a:p>
            <a:pPr algn="l"/>
            <a:endParaRPr lang="hr-HR" sz="2000" dirty="0" smtClean="0"/>
          </a:p>
          <a:p>
            <a:pPr algn="l"/>
            <a:r>
              <a:rPr lang="hr-HR" sz="2000" dirty="0" smtClean="0"/>
              <a:t>              Mentorica</a:t>
            </a:r>
            <a:r>
              <a:rPr lang="hr-HR" sz="2000" dirty="0" smtClean="0"/>
              <a:t>:                                            </a:t>
            </a:r>
            <a:r>
              <a:rPr lang="hr-HR" sz="2000" dirty="0" smtClean="0"/>
              <a:t>              Studentica</a:t>
            </a:r>
            <a:r>
              <a:rPr lang="hr-HR" sz="2000" dirty="0" smtClean="0"/>
              <a:t>: Amna Muhamedović</a:t>
            </a:r>
          </a:p>
          <a:p>
            <a:pPr algn="l"/>
            <a:r>
              <a:rPr lang="hr-HR" sz="2000" dirty="0" smtClean="0"/>
              <a:t>              Prof</a:t>
            </a:r>
            <a:r>
              <a:rPr lang="hr-HR" sz="2000" dirty="0" smtClean="0"/>
              <a:t>. dr Hajrija Sijerčić-Čolić                            </a:t>
            </a:r>
            <a:r>
              <a:rPr lang="hr-HR" sz="2000" dirty="0" smtClean="0"/>
              <a:t>    </a:t>
            </a:r>
            <a:r>
              <a:rPr lang="hr-HR" sz="2000" dirty="0" smtClean="0"/>
              <a:t>Student: Adis Bašić</a:t>
            </a:r>
          </a:p>
          <a:p>
            <a:pPr algn="l"/>
            <a:r>
              <a:rPr lang="hr-HR" sz="2000" dirty="0"/>
              <a:t> </a:t>
            </a:r>
            <a:r>
              <a:rPr lang="hr-HR" sz="2000" dirty="0" smtClean="0"/>
              <a:t>                                                                                                                   </a:t>
            </a:r>
            <a:endParaRPr lang="hr-HR" sz="2000" dirty="0"/>
          </a:p>
        </p:txBody>
      </p:sp>
      <p:pic>
        <p:nvPicPr>
          <p:cNvPr id="4" name="Picture 3" descr="fax nas.png"/>
          <p:cNvPicPr>
            <a:picLocks noChangeAspect="1"/>
          </p:cNvPicPr>
          <p:nvPr/>
        </p:nvPicPr>
        <p:blipFill>
          <a:blip r:embed="rId2" cstate="print"/>
          <a:stretch>
            <a:fillRect/>
          </a:stretch>
        </p:blipFill>
        <p:spPr>
          <a:xfrm>
            <a:off x="2627784" y="0"/>
            <a:ext cx="3465202" cy="20608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0"/>
            <a:ext cx="8100392" cy="6858000"/>
          </a:xfrm>
        </p:spPr>
        <p:txBody>
          <a:bodyPr>
            <a:noAutofit/>
          </a:bodyPr>
          <a:lstStyle/>
          <a:p>
            <a:pPr algn="just"/>
            <a:endParaRPr lang="bs-Latn-BA" sz="1800" dirty="0" smtClean="0"/>
          </a:p>
          <a:p>
            <a:pPr algn="just"/>
            <a:r>
              <a:rPr lang="bs-Latn-BA" sz="1800" dirty="0" smtClean="0"/>
              <a:t>U </a:t>
            </a:r>
            <a:r>
              <a:rPr lang="bs-Latn-BA" sz="1800" dirty="0" smtClean="0"/>
              <a:t>stavu 3 člana 82 Ugovora o finkcionisanju EU ustanovljen je </a:t>
            </a:r>
            <a:r>
              <a:rPr lang="bs-Latn-BA" sz="1800" b="1" dirty="0" smtClean="0"/>
              <a:t>mehanizam „kočenja i ubrzanja“ </a:t>
            </a:r>
            <a:r>
              <a:rPr lang="bs-Latn-BA" sz="1800" dirty="0" smtClean="0"/>
              <a:t>koji ima dvostruku ulogu. </a:t>
            </a:r>
            <a:endParaRPr lang="bs-Latn-BA" sz="1800" dirty="0" smtClean="0"/>
          </a:p>
          <a:p>
            <a:pPr algn="just">
              <a:buNone/>
            </a:pPr>
            <a:endParaRPr lang="bs-Latn-BA" sz="1800" dirty="0" smtClean="0"/>
          </a:p>
          <a:p>
            <a:pPr algn="just">
              <a:buFont typeface="Wingdings"/>
              <a:buChar char="à"/>
            </a:pPr>
            <a:r>
              <a:rPr lang="bs-Latn-BA" sz="1800" b="1" dirty="0" smtClean="0"/>
              <a:t>Za prvu ulogu </a:t>
            </a:r>
            <a:r>
              <a:rPr lang="bs-Latn-BA" sz="1800" dirty="0" smtClean="0"/>
              <a:t>možemo reći da je ustanovljena u korist zaštite državnog suvereniteta jer je određeno da država članica koja smatra da bi nacrt direktive iz stava 2 mogao uticati na temeljne aspekte njenog krivičnopravnog sistema može zatražiti da se nacrt te direktive uputi Evropskom vijeću. </a:t>
            </a:r>
            <a:r>
              <a:rPr lang="bs-Latn-BA" sz="1800" b="1" dirty="0" smtClean="0"/>
              <a:t>Na taj način se redovni zakonodavni postupak suspendira, a kako je već navedeno, u Evropskom vijeću se mora postići konsenzus, što se ponovo može svesti na pravo veta. </a:t>
            </a:r>
            <a:endParaRPr lang="bs-Latn-BA" sz="1800" b="1" dirty="0" smtClean="0"/>
          </a:p>
          <a:p>
            <a:pPr algn="just">
              <a:buNone/>
            </a:pPr>
            <a:endParaRPr lang="bs-Latn-BA" sz="1800" dirty="0" smtClean="0"/>
          </a:p>
          <a:p>
            <a:pPr algn="just">
              <a:buFont typeface="Wingdings"/>
              <a:buChar char="à"/>
            </a:pPr>
            <a:r>
              <a:rPr lang="bs-Latn-BA" sz="1800" b="1" dirty="0" smtClean="0"/>
              <a:t>Za drugu ulogu </a:t>
            </a:r>
            <a:r>
              <a:rPr lang="bs-Latn-BA" sz="1800" dirty="0" smtClean="0"/>
              <a:t>možemo reći da dovodi do osipanja državnog  suvereniteta jer i </a:t>
            </a:r>
            <a:r>
              <a:rPr lang="bs-Latn-BA" sz="1800" b="1" dirty="0" smtClean="0"/>
              <a:t>u slučaju nepostizanja konsenzusa o spornom nacrtu direktive na Evropskom vijeću omogućava grupi država članica koje to žele, a najmanje njih 9, da uspostave pojačanu saradnju</a:t>
            </a:r>
            <a:r>
              <a:rPr lang="bs-Latn-BA" sz="1800" dirty="0" smtClean="0"/>
              <a:t> na temelju tog akta o kojoj su samo dužne obavijestiti Evropski parlament, Savjet i Komisiju, a uspostavljena pojačana saradnja ostaje otvorena i za sve druge zaniteresovane države članice. Treba napomenuti da se uspostavljanje pojačane saradnje može i pasivno djelovati na države članice koje su se prvobitno </a:t>
            </a:r>
            <a:r>
              <a:rPr lang="bs-Latn-BA" sz="1800" dirty="0" smtClean="0"/>
              <a:t>suprostavile </a:t>
            </a:r>
            <a:r>
              <a:rPr lang="bs-Latn-BA" sz="1800" dirty="0" smtClean="0"/>
              <a:t>spornom aktu jer će u slučaju pozitivnih rezultata vremenom popustiti na svojim krutim stavovima i pristupiti pojačanoj saradnji.</a:t>
            </a:r>
            <a:endParaRPr lang="hr-HR"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914400" y="0"/>
            <a:ext cx="8229600" cy="6858000"/>
          </a:xfrm>
        </p:spPr>
        <p:txBody>
          <a:bodyPr>
            <a:noAutofit/>
          </a:bodyPr>
          <a:lstStyle/>
          <a:p>
            <a:pPr algn="just">
              <a:buNone/>
            </a:pPr>
            <a:endParaRPr lang="bs-Latn-BA" sz="2000" dirty="0" smtClean="0"/>
          </a:p>
          <a:p>
            <a:pPr algn="just">
              <a:buFontTx/>
              <a:buChar char="-"/>
            </a:pPr>
            <a:r>
              <a:rPr lang="bs-Latn-BA" sz="2000" dirty="0" smtClean="0"/>
              <a:t>Članom </a:t>
            </a:r>
            <a:r>
              <a:rPr lang="bs-Latn-BA" sz="2000" dirty="0" smtClean="0"/>
              <a:t>83 Ugovora o funkcionisanju EU države članice ustanovile su nadležnost Evropskog parlamenta i Vijeća da u skladu </a:t>
            </a:r>
            <a:r>
              <a:rPr lang="bs-Latn-BA" sz="2000" b="1" dirty="0" smtClean="0"/>
              <a:t>sa redovnim zakonodavnim postupkom mogu utvrditi minimalna pravilla o definiranju krivičnih djela i sankcija na području osobito teškog kriminaliteta sa prekograničnim elementima</a:t>
            </a:r>
            <a:r>
              <a:rPr lang="bs-Latn-BA" sz="2000" b="1" dirty="0" smtClean="0"/>
              <a:t>.</a:t>
            </a:r>
          </a:p>
          <a:p>
            <a:pPr algn="just">
              <a:buNone/>
            </a:pPr>
            <a:endParaRPr lang="bs-Latn-BA" sz="2000" dirty="0" smtClean="0"/>
          </a:p>
          <a:p>
            <a:pPr algn="just">
              <a:buNone/>
            </a:pPr>
            <a:r>
              <a:rPr lang="bs-Latn-BA" sz="2000" dirty="0" smtClean="0"/>
              <a:t> </a:t>
            </a:r>
            <a:r>
              <a:rPr lang="bs-Latn-BA" sz="2000" dirty="0" smtClean="0">
                <a:sym typeface="Wingdings" pitchFamily="2" charset="2"/>
              </a:rPr>
              <a:t> </a:t>
            </a:r>
            <a:r>
              <a:rPr lang="bs-Latn-BA" sz="2000" dirty="0" smtClean="0"/>
              <a:t>takvo prenošenje nadležnosti sa država članica na nadnacionalna tijela učinjeno je na štetu državnog suvereniteta država članica. Međutim, zahvat u suverenitet država članica ograničen je sa </a:t>
            </a:r>
            <a:r>
              <a:rPr lang="bs-Latn-BA" sz="2000" b="1" dirty="0" smtClean="0"/>
              <a:t>dva kumulativna uslova</a:t>
            </a:r>
            <a:r>
              <a:rPr lang="bs-Latn-BA" sz="2000" dirty="0" smtClean="0"/>
              <a:t>. Prvi je da se minimalna pravila utvrđuju za tačno određena područja </a:t>
            </a:r>
            <a:r>
              <a:rPr lang="bs-Latn-BA" sz="2000" dirty="0" smtClean="0"/>
              <a:t>kriminaliteta, </a:t>
            </a:r>
            <a:r>
              <a:rPr lang="bs-Latn-BA" sz="2000" dirty="0" smtClean="0"/>
              <a:t>a drugi kumulativni uslov je postojanje prekograničnog </a:t>
            </a:r>
            <a:r>
              <a:rPr lang="bs-Latn-BA" sz="2000" dirty="0" smtClean="0"/>
              <a:t>elementa.</a:t>
            </a:r>
          </a:p>
          <a:p>
            <a:pPr algn="just">
              <a:buNone/>
            </a:pPr>
            <a:endParaRPr lang="bs-Latn-BA" sz="2000" dirty="0" smtClean="0"/>
          </a:p>
          <a:p>
            <a:pPr algn="just">
              <a:buFontTx/>
              <a:buChar char="-"/>
            </a:pPr>
            <a:r>
              <a:rPr lang="bs-Latn-BA" sz="2000" dirty="0" smtClean="0"/>
              <a:t>Stavom 3 člana 83 predviđen je identičan </a:t>
            </a:r>
            <a:r>
              <a:rPr lang="bs-Latn-BA" sz="2000" b="1" dirty="0" smtClean="0"/>
              <a:t>mehanizam „kočenja i ubrzavanja“</a:t>
            </a:r>
            <a:r>
              <a:rPr lang="bs-Latn-BA" sz="2000" dirty="0" smtClean="0"/>
              <a:t> („brake-acceleration mechanism“) kao i u članu 82 sa istom dvostrukom ulogom u kontekstu državnog suvereniteta koja je pojašnjena kod obrazloženja člana 82.</a:t>
            </a:r>
          </a:p>
          <a:p>
            <a:pPr>
              <a:buFontTx/>
              <a:buChar char="-"/>
            </a:pPr>
            <a:endParaRPr lang="bs-Latn-BA" sz="2000" dirty="0" smtClean="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0"/>
            <a:ext cx="8172400" cy="6858000"/>
          </a:xfrm>
        </p:spPr>
        <p:txBody>
          <a:bodyPr>
            <a:normAutofit/>
          </a:bodyPr>
          <a:lstStyle/>
          <a:p>
            <a:pPr algn="just"/>
            <a:endParaRPr lang="bs-Latn-BA" sz="2000" dirty="0" smtClean="0"/>
          </a:p>
          <a:p>
            <a:pPr algn="just"/>
            <a:endParaRPr lang="bs-Latn-BA" sz="2000" dirty="0" smtClean="0"/>
          </a:p>
          <a:p>
            <a:pPr algn="just"/>
            <a:r>
              <a:rPr lang="bs-Latn-BA" sz="2000" dirty="0" smtClean="0"/>
              <a:t>Članom </a:t>
            </a:r>
            <a:r>
              <a:rPr lang="bs-Latn-BA" sz="2000" dirty="0" smtClean="0"/>
              <a:t>84 Ugovora o funkcioniranju EU ustanovljena je nadležnost Evropskog parlamenta i Vijeća da odlučujući u skladu </a:t>
            </a:r>
            <a:r>
              <a:rPr lang="bs-Latn-BA" sz="2000" b="1" dirty="0" smtClean="0"/>
              <a:t>sa redovnim zakonodavnim postupkom mogu utvrditi mjere za promicanje i podupiranje djelovanja država članica u suzbijanju kriminaliteta,</a:t>
            </a:r>
            <a:r>
              <a:rPr lang="bs-Latn-BA" sz="2000" dirty="0" smtClean="0"/>
              <a:t> ali sa naglaskom da je pri tome isključeno bilo kakvo usklađivanje zakona i drugih propisa država članica. </a:t>
            </a:r>
            <a:endParaRPr lang="bs-Latn-BA" sz="2000" dirty="0" smtClean="0"/>
          </a:p>
          <a:p>
            <a:pPr algn="just">
              <a:buNone/>
            </a:pPr>
            <a:endParaRPr lang="bs-Latn-BA" sz="2000" dirty="0" smtClean="0"/>
          </a:p>
          <a:p>
            <a:pPr algn="just">
              <a:buFont typeface="Wingdings"/>
              <a:buChar char="à"/>
            </a:pPr>
            <a:r>
              <a:rPr lang="bs-Latn-BA" sz="2000" dirty="0" smtClean="0"/>
              <a:t>Ali ovaj član ujedno otvara mogućnost posrednog djelovanja unijskog zakonodavca na suverenitet država članica jer mu se daje mogućnost da svojim mjerama promiče i podupire djelovanje država članica u suzbijanju kriminaliteta u pravcu zajedničke saradnje država članica, a u konačnici da podržava i promiče samostalna rješenja država članica usmjerena ka postupnom prenošenju nadležnosti u ovoj materiji na unijskog zakonodavca</a:t>
            </a:r>
            <a:r>
              <a:rPr lang="bs-Latn-BA" sz="2200" dirty="0" smtClean="0"/>
              <a:t>.</a:t>
            </a:r>
            <a:endParaRPr lang="hr-HR"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332656"/>
            <a:ext cx="8172400" cy="6264696"/>
          </a:xfrm>
        </p:spPr>
        <p:txBody>
          <a:bodyPr>
            <a:normAutofit/>
          </a:bodyPr>
          <a:lstStyle/>
          <a:p>
            <a:pPr algn="just"/>
            <a:endParaRPr lang="bs-Latn-BA" sz="2000" dirty="0" smtClean="0"/>
          </a:p>
          <a:p>
            <a:pPr algn="just"/>
            <a:r>
              <a:rPr lang="bs-Latn-BA" sz="2000" dirty="0" smtClean="0"/>
              <a:t>Član </a:t>
            </a:r>
            <a:r>
              <a:rPr lang="bs-Latn-BA" sz="2000" dirty="0" smtClean="0"/>
              <a:t>85 Ugovora o funkcioniranju EU definisana je uloga Eurojust-a, ali i dato ovlaštenje Evropskom parlamentu i Vijeću da uredbama donesenim u skladu sa </a:t>
            </a:r>
            <a:r>
              <a:rPr lang="bs-Latn-BA" sz="2000" b="1" dirty="0" smtClean="0"/>
              <a:t>redovnom zakonskom procedurom utvrđuju strukturu, funkcionisanje, područje djelovanja i zadatke Eurojust-a</a:t>
            </a:r>
            <a:r>
              <a:rPr lang="bs-Latn-BA" sz="2000" b="1" dirty="0" smtClean="0"/>
              <a:t>.</a:t>
            </a:r>
          </a:p>
          <a:p>
            <a:pPr algn="just">
              <a:buNone/>
            </a:pPr>
            <a:endParaRPr lang="bs-Latn-BA" sz="2000" dirty="0" smtClean="0"/>
          </a:p>
          <a:p>
            <a:pPr algn="just">
              <a:buNone/>
            </a:pPr>
            <a:r>
              <a:rPr lang="bs-Latn-BA" sz="2000" dirty="0" smtClean="0"/>
              <a:t> </a:t>
            </a:r>
            <a:r>
              <a:rPr lang="bs-Latn-BA" sz="2000" dirty="0" smtClean="0">
                <a:sym typeface="Wingdings" pitchFamily="2" charset="2"/>
              </a:rPr>
              <a:t> Iako ograničen kumulativno postavljenim uslovima, m</a:t>
            </a:r>
            <a:r>
              <a:rPr lang="bs-Latn-BA" sz="2000" dirty="0" smtClean="0"/>
              <a:t>ožemo reći da član 85 zapravo otvara vrata unijskom zakonodavcu za donošenje uredbi u polju pokretanja krivičnih istraga i krivičnog progona što predstavlja veliki zahvat u područje koje je tradicionalno svrstavano u polje isključivog suvereniteta država članica te otvara put za daljnje postupno jačanje Eurojust-a kao nadnacionalne institucije i omogućava da svojim rezultatima „zasluži“ šire područje djelovanja koje će države članice na štetu svog suvereniteta prenijeti na nadnacionalni nivo.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0"/>
            <a:ext cx="7848872" cy="6858000"/>
          </a:xfrm>
        </p:spPr>
        <p:txBody>
          <a:bodyPr>
            <a:noAutofit/>
          </a:bodyPr>
          <a:lstStyle/>
          <a:p>
            <a:pPr algn="just"/>
            <a:endParaRPr lang="bs-Latn-BA" sz="2000" dirty="0" smtClean="0"/>
          </a:p>
          <a:p>
            <a:pPr algn="just"/>
            <a:r>
              <a:rPr lang="bs-Latn-BA" sz="2000" dirty="0" smtClean="0"/>
              <a:t>član </a:t>
            </a:r>
            <a:r>
              <a:rPr lang="bs-Latn-BA" sz="2000" dirty="0" smtClean="0"/>
              <a:t>86 Ugovora o funkcionisanju EU ovlašćuje Vijeće da </a:t>
            </a:r>
            <a:r>
              <a:rPr lang="bs-Latn-BA" sz="2000" b="1" dirty="0" smtClean="0"/>
              <a:t>uredbama donesenim u skladu sa posebnim zakonodavnim postupkom u cilju suzbijanja krivičnih djela koja utiču na finansijske interese Unije može osnovati Ured evropskog javnog tužitelja. </a:t>
            </a:r>
            <a:endParaRPr lang="bs-Latn-BA" sz="2000" b="1" dirty="0" smtClean="0"/>
          </a:p>
          <a:p>
            <a:pPr algn="just">
              <a:buNone/>
            </a:pPr>
            <a:endParaRPr lang="bs-Latn-BA" sz="2000" dirty="0" smtClean="0"/>
          </a:p>
          <a:p>
            <a:pPr algn="just">
              <a:buNone/>
            </a:pPr>
            <a:endParaRPr lang="bs-Latn-BA" sz="2000" dirty="0" smtClean="0"/>
          </a:p>
          <a:p>
            <a:pPr algn="just">
              <a:buNone/>
            </a:pPr>
            <a:r>
              <a:rPr lang="bs-Latn-BA" sz="2000" b="1" dirty="0" smtClean="0">
                <a:sym typeface="Wingdings" pitchFamily="2" charset="2"/>
              </a:rPr>
              <a:t></a:t>
            </a:r>
            <a:r>
              <a:rPr lang="bs-Latn-BA" sz="2000" dirty="0" smtClean="0">
                <a:sym typeface="Wingdings" pitchFamily="2" charset="2"/>
              </a:rPr>
              <a:t> </a:t>
            </a:r>
            <a:r>
              <a:rPr lang="bs-Latn-BA" sz="2000" dirty="0" smtClean="0"/>
              <a:t>Iako je stavom 2 citiranog člana određeno da Ured evropskog javnog tužitelja svoju tužiteljsku funkciju obavlja pred nadležnim sudovima država članica, to ne umanjuje činjenicu da je došlo do prenosa nadležnosti za istragu, krivično gonjenje i podizanje optužnice sa nacionalnog na nadnacionalni nivo, što je u bližoj prošlosti bio neprihvatljiv zahvat u polje suvereniteta država članica. Istina, radi se o prenosu nadležnosti za uzak krug krivičnih djela koja štete finansijskom interesu Unije, ali u slučaju da se Ured evropskog javnog tužitelja pokaže kao efikasan to će zasigurno stimulativno djelovati na države članice da prošire njegove nadležnosti na širi krug djela, a na štetu vlastitog suvereniteta.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562074"/>
          </a:xfrm>
        </p:spPr>
        <p:txBody>
          <a:bodyPr>
            <a:noAutofit/>
          </a:bodyPr>
          <a:lstStyle/>
          <a:p>
            <a:pPr algn="ctr"/>
            <a:r>
              <a:rPr lang="hr-HR" sz="3200" dirty="0" smtClean="0"/>
              <a:t>Poglavlje V – Policijska saradnja</a:t>
            </a:r>
            <a:endParaRPr lang="hr-HR" sz="3200" dirty="0"/>
          </a:p>
        </p:txBody>
      </p:sp>
      <p:sp>
        <p:nvSpPr>
          <p:cNvPr id="3" name="Content Placeholder 2"/>
          <p:cNvSpPr>
            <a:spLocks noGrp="1"/>
          </p:cNvSpPr>
          <p:nvPr>
            <p:ph idx="1"/>
          </p:nvPr>
        </p:nvSpPr>
        <p:spPr>
          <a:xfrm>
            <a:off x="971600" y="692696"/>
            <a:ext cx="8172400" cy="5976664"/>
          </a:xfrm>
        </p:spPr>
        <p:txBody>
          <a:bodyPr>
            <a:normAutofit/>
          </a:bodyPr>
          <a:lstStyle/>
          <a:p>
            <a:pPr algn="just"/>
            <a:endParaRPr lang="bs-Latn-BA" sz="2000" dirty="0" smtClean="0"/>
          </a:p>
          <a:p>
            <a:pPr algn="just"/>
            <a:r>
              <a:rPr lang="bs-Latn-BA" sz="2000" dirty="0" smtClean="0"/>
              <a:t>Članom </a:t>
            </a:r>
            <a:r>
              <a:rPr lang="bs-Latn-BA" sz="2000" dirty="0" smtClean="0"/>
              <a:t>87 Ugovora o funkcionisanju EU određuje se da </a:t>
            </a:r>
            <a:r>
              <a:rPr lang="bs-Latn-BA" sz="2000" b="1" dirty="0" smtClean="0"/>
              <a:t>Unija uspostavlja policijsku saradnju u koju su uključena sva nadležna tijela država članica, koja uključuje policiju, carinu i druge službe zadužene za izvršavanje zakona specijalizirane u području sprečavanja, otkrivanja i istrage krivičnig djela. </a:t>
            </a:r>
            <a:endParaRPr lang="bs-Latn-BA" sz="2000" b="1" dirty="0" smtClean="0"/>
          </a:p>
          <a:p>
            <a:pPr algn="just"/>
            <a:endParaRPr lang="bs-Latn-BA" sz="2000" dirty="0" smtClean="0"/>
          </a:p>
          <a:p>
            <a:pPr algn="just">
              <a:buNone/>
            </a:pPr>
            <a:endParaRPr lang="bs-Latn-BA" sz="2000" dirty="0" smtClean="0"/>
          </a:p>
          <a:p>
            <a:pPr algn="just">
              <a:buNone/>
            </a:pPr>
            <a:r>
              <a:rPr lang="bs-Latn-BA" sz="2000" dirty="0" smtClean="0">
                <a:sym typeface="Wingdings" pitchFamily="2" charset="2"/>
              </a:rPr>
              <a:t> </a:t>
            </a:r>
            <a:r>
              <a:rPr lang="bs-Latn-BA" sz="2000" dirty="0" smtClean="0"/>
              <a:t>Međutim, ovaj član ne ustanovljava prenošenje nadležnosti na neka nadnacionalna tijela nego samo uspostavljanje suradnje nadležnih tijela država članica. Dakle, formalno, državni suverenitet država članica nije narušen jer formalne radnje obavljaju nadležni organi država članica. Ali ovaj član omogućava kretanje podataka, tehnika, osoblja preko državnih granica uređeno mjerama unijskog zakonodavca pa možemo govoriti o posrednom oslabljivanju krutog načela apsolutnog suvereniteta koje podrazumijeva nemiješanje u unutrašnje poslove druge države na bilo koji način.</a:t>
            </a:r>
          </a:p>
          <a:p>
            <a:pPr algn="just"/>
            <a:endParaRPr lang="hr-HR" sz="1800" dirty="0" smtClean="0"/>
          </a:p>
          <a:p>
            <a:pPr algn="just"/>
            <a:endParaRPr lang="hr-HR"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0"/>
            <a:ext cx="8172400" cy="6669360"/>
          </a:xfrm>
        </p:spPr>
        <p:txBody>
          <a:bodyPr>
            <a:normAutofit/>
          </a:bodyPr>
          <a:lstStyle/>
          <a:p>
            <a:pPr algn="just"/>
            <a:endParaRPr lang="bs-Latn-BA" sz="2000" dirty="0" smtClean="0"/>
          </a:p>
          <a:p>
            <a:pPr algn="just"/>
            <a:endParaRPr lang="bs-Latn-BA" sz="2000" dirty="0" smtClean="0"/>
          </a:p>
          <a:p>
            <a:pPr algn="just"/>
            <a:r>
              <a:rPr lang="bs-Latn-BA" sz="2000" dirty="0" smtClean="0"/>
              <a:t>Članom </a:t>
            </a:r>
            <a:r>
              <a:rPr lang="bs-Latn-BA" sz="2000" dirty="0" smtClean="0"/>
              <a:t>88 određeno je da Evropski parlament i Vijeće uredbama u skladu sa </a:t>
            </a:r>
            <a:r>
              <a:rPr lang="bs-Latn-BA" sz="2000" b="1" dirty="0" smtClean="0"/>
              <a:t>redovnim zakonodavnim postupkom utvrđuju strukturu,funkcioniranje, područje djelovanja i zadatke Europol-a. </a:t>
            </a:r>
            <a:endParaRPr lang="bs-Latn-BA" sz="2000" b="1" dirty="0" smtClean="0"/>
          </a:p>
          <a:p>
            <a:pPr algn="just">
              <a:buNone/>
            </a:pPr>
            <a:endParaRPr lang="bs-Latn-BA" sz="2000" dirty="0" smtClean="0"/>
          </a:p>
          <a:p>
            <a:pPr algn="just">
              <a:buNone/>
            </a:pPr>
            <a:endParaRPr lang="bs-Latn-BA" sz="2000" dirty="0" smtClean="0"/>
          </a:p>
          <a:p>
            <a:pPr algn="just">
              <a:buNone/>
            </a:pPr>
            <a:r>
              <a:rPr lang="bs-Latn-BA" sz="2000" dirty="0" smtClean="0">
                <a:sym typeface="Wingdings" pitchFamily="2" charset="2"/>
              </a:rPr>
              <a:t> </a:t>
            </a:r>
            <a:r>
              <a:rPr lang="bs-Latn-BA" sz="2000" dirty="0" smtClean="0"/>
              <a:t>Međutim, posebno treba naglasiti odredbu stava 3 člana 88 koja određuje da se </a:t>
            </a:r>
            <a:r>
              <a:rPr lang="bs-Latn-BA" sz="2000" b="1" dirty="0" smtClean="0"/>
              <a:t>sva operativna djelovanja Europola moraju provoditi u suradnji i u dogovoru sa tijelima države članice ili država o čijem državnom području je riječ, te da je primjena prisilnih mjera isključiva nadležnost nacionalnih tijela.</a:t>
            </a:r>
            <a:r>
              <a:rPr lang="bs-Latn-BA" sz="2000" dirty="0" smtClean="0"/>
              <a:t> Iz ovakve formulacije člana 88 vidimo da je posebna pažnja posvećena zaštiti suvereniteta država članica naročito stavom 3 ovog člana. U slučaju  da se Europol u okviru nadležnosti postavljenih članom 88 pokaže kao efikasno nadnacionalno tijelo, to će zasigurno uticati stimulativno na države članice da prošire postojeće nadležnosti Europol-a na štetu vlastitog suvereniteta.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43408"/>
            <a:ext cx="7498080" cy="1143000"/>
          </a:xfrm>
        </p:spPr>
        <p:txBody>
          <a:bodyPr>
            <a:normAutofit/>
          </a:bodyPr>
          <a:lstStyle/>
          <a:p>
            <a:pPr algn="ctr"/>
            <a:r>
              <a:rPr lang="hr-HR" sz="3200" dirty="0" smtClean="0"/>
              <a:t>Zaključak </a:t>
            </a:r>
            <a:endParaRPr lang="hr-HR" sz="3200" dirty="0"/>
          </a:p>
        </p:txBody>
      </p:sp>
      <p:sp>
        <p:nvSpPr>
          <p:cNvPr id="3" name="Content Placeholder 2"/>
          <p:cNvSpPr>
            <a:spLocks noGrp="1"/>
          </p:cNvSpPr>
          <p:nvPr>
            <p:ph idx="1"/>
          </p:nvPr>
        </p:nvSpPr>
        <p:spPr>
          <a:xfrm>
            <a:off x="1043608" y="836712"/>
            <a:ext cx="8100392" cy="6021288"/>
          </a:xfrm>
        </p:spPr>
        <p:txBody>
          <a:bodyPr>
            <a:normAutofit/>
          </a:bodyPr>
          <a:lstStyle/>
          <a:p>
            <a:pPr algn="just"/>
            <a:r>
              <a:rPr lang="bs-Latn-BA" sz="2000" dirty="0" smtClean="0"/>
              <a:t>Prvo što se uočava jeste činjenica da se države veoma teško odriču svojih isključivih nadležnosti u oblasti krivičnog prava jer se to direktno odražava na njihov državni suverenitet.</a:t>
            </a:r>
          </a:p>
          <a:p>
            <a:pPr algn="just"/>
            <a:r>
              <a:rPr lang="bs-Latn-BA" sz="2000" dirty="0" smtClean="0"/>
              <a:t> Zbog osjetljivosti pitanja državnog suvreniteta uočljivo je da se u cilju postizanja efikasnosti suzbijanja i procesuiranja kriminaliteta ostvarivanje surednje, a naročito prenošenje nadležnosti u oblasti krivičnog prava odvija sporo i postepeno.</a:t>
            </a:r>
          </a:p>
          <a:p>
            <a:pPr algn="just"/>
            <a:r>
              <a:rPr lang="bs-Latn-BA" sz="2000" dirty="0" smtClean="0"/>
              <a:t> I kada uspostavljaju institucionalizirane vidove saradnje i kada prenose nadležnosti na nadnacionalni nivo države iskazuju veliku pažnju da norme koje uređuju ta pitanja formiraju konkretne i stroge okvire čiji je zadatak zaštititi suverenitet država članica od daljnjeg osipanja bez njihove isključive saglasnosti.</a:t>
            </a:r>
          </a:p>
          <a:p>
            <a:r>
              <a:rPr lang="bs-Latn-BA" sz="2000" dirty="0" smtClean="0"/>
              <a:t>Kao što je to u tekstu pojašnjeno, države članice su u odredbama Lisabonskog ugovora ustanovile mehanizam „kočenja i ubrzavanja“ („brake-acceleration mechanism“) koji ima dvostruku ulogu (detaljnije u radu).</a:t>
            </a:r>
            <a:endParaRPr lang="hr-HR"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0"/>
            <a:ext cx="8100392" cy="6597352"/>
          </a:xfrm>
        </p:spPr>
        <p:txBody>
          <a:bodyPr>
            <a:normAutofit fontScale="55000" lnSpcReduction="20000"/>
          </a:bodyPr>
          <a:lstStyle/>
          <a:p>
            <a:pPr algn="just">
              <a:lnSpc>
                <a:spcPct val="120000"/>
              </a:lnSpc>
              <a:buNone/>
            </a:pPr>
            <a:endParaRPr lang="bs-Latn-BA" sz="3600" dirty="0" smtClean="0"/>
          </a:p>
          <a:p>
            <a:pPr algn="just">
              <a:lnSpc>
                <a:spcPct val="120000"/>
              </a:lnSpc>
            </a:pPr>
            <a:r>
              <a:rPr lang="bs-Latn-BA" sz="3600" dirty="0" smtClean="0"/>
              <a:t>Treba napomenuti da se uspostavljanjem pojačane saradnje može i pasivno djelovati na države članice koje su se prvobitno suprotstavile spornom aktu jer će u slučaju pozitivnih rezultata vremenom popustiti na svojim krutim stavovima i pristupiti pojačanoj saradnji.</a:t>
            </a:r>
          </a:p>
          <a:p>
            <a:pPr algn="just">
              <a:lnSpc>
                <a:spcPct val="120000"/>
              </a:lnSpc>
            </a:pPr>
            <a:r>
              <a:rPr lang="bs-Latn-BA" sz="3600" dirty="0" smtClean="0"/>
              <a:t> Najčvršće stajalište u pogledu zaštite državnog suvereniteta u Lisabonskom ugovoru države članice su zauzele kada je u pitanju primjena prislinih mjera. To je najbolje vidljivo iz obrazloženja odredbi člana 88 UFEU kojim je uređeno pitanje misije i finkcionisanja Europol-a i koje određuju da se sva operativna djelovanja Europola moraju provoditi u suradnji i u dogovoru sa tijelima države članice ili država o čijem državnom području je riječ, te da je primjena prisilnih mjera isključiva nadležnost nacionalnih tijela.</a:t>
            </a:r>
          </a:p>
          <a:p>
            <a:pPr algn="just">
              <a:lnSpc>
                <a:spcPct val="120000"/>
              </a:lnSpc>
            </a:pPr>
            <a:r>
              <a:rPr lang="bs-Latn-BA" sz="3600" dirty="0" smtClean="0"/>
              <a:t> Eventualno prenošenje nadležnosti u pogledu primjene prisilnih mjera na nadnacionalni nivo u budućem periodu predstavljalo bi zapravo završnu fazu osipanja državnog suvereniteta i to bi ponovo u žižu rasprava dovelo temu karaktera i pravne prirode Evropske unije.</a:t>
            </a:r>
            <a:endParaRPr lang="hr-HR" sz="3600" dirty="0" smtClean="0"/>
          </a:p>
          <a:p>
            <a:pPr algn="just">
              <a:lnSpc>
                <a:spcPct val="170000"/>
              </a:lnSpc>
            </a:pPr>
            <a:endParaRPr lang="hr-HR"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59432"/>
            <a:ext cx="8100392" cy="1417638"/>
          </a:xfrm>
        </p:spPr>
        <p:txBody>
          <a:bodyPr>
            <a:normAutofit/>
          </a:bodyPr>
          <a:lstStyle/>
          <a:p>
            <a:pPr algn="ctr"/>
            <a:r>
              <a:rPr lang="hr-HR" sz="3200" dirty="0" smtClean="0"/>
              <a:t>Bibliografija </a:t>
            </a:r>
            <a:endParaRPr lang="hr-HR" sz="3200" dirty="0"/>
          </a:p>
        </p:txBody>
      </p:sp>
      <p:sp>
        <p:nvSpPr>
          <p:cNvPr id="3" name="Content Placeholder 2"/>
          <p:cNvSpPr>
            <a:spLocks noGrp="1"/>
          </p:cNvSpPr>
          <p:nvPr>
            <p:ph idx="1"/>
          </p:nvPr>
        </p:nvSpPr>
        <p:spPr>
          <a:xfrm>
            <a:off x="971600" y="692696"/>
            <a:ext cx="8172400" cy="6165304"/>
          </a:xfrm>
        </p:spPr>
        <p:txBody>
          <a:bodyPr>
            <a:normAutofit fontScale="55000" lnSpcReduction="20000"/>
          </a:bodyPr>
          <a:lstStyle/>
          <a:p>
            <a:pPr lvl="0"/>
            <a:r>
              <a:rPr lang="hr-HR" dirty="0" smtClean="0"/>
              <a:t>Đurđević, Z. (2008) Lisabonski ugovor: prekretnica u razvoju kaznenog prava u Evropi. </a:t>
            </a:r>
            <a:r>
              <a:rPr lang="hr-HR" i="1" dirty="0" smtClean="0"/>
              <a:t>Hrvatski ljetopis za kazneno pravo i praksu</a:t>
            </a:r>
            <a:r>
              <a:rPr lang="hr-HR" dirty="0" smtClean="0"/>
              <a:t>, 15, 1077-1127</a:t>
            </a:r>
          </a:p>
          <a:p>
            <a:pPr lvl="0"/>
            <a:r>
              <a:rPr lang="hr-HR" dirty="0" smtClean="0"/>
              <a:t>Nevenko, M. (2005). </a:t>
            </a:r>
            <a:r>
              <a:rPr lang="hr-HR" i="1" dirty="0" smtClean="0"/>
              <a:t>Uvod u pravo Evropske unije. </a:t>
            </a:r>
            <a:r>
              <a:rPr lang="hr-HR" dirty="0" smtClean="0"/>
              <a:t>Sarajevo: Pravni fakultet Univerziteta u Sarajevu</a:t>
            </a:r>
          </a:p>
          <a:p>
            <a:pPr lvl="0"/>
            <a:r>
              <a:rPr lang="bs-Latn-BA" dirty="0" smtClean="0"/>
              <a:t>Sijerčić-Čolić H. (2012) Izazovi evropskog krivičnog prava- obaveze države u oblasti krivičnog zakonodavstva. </a:t>
            </a:r>
            <a:r>
              <a:rPr lang="bs-Latn-BA" i="1" dirty="0" smtClean="0"/>
              <a:t>Godišnjak Pravnog fakulteta u Sarajevu</a:t>
            </a:r>
            <a:r>
              <a:rPr lang="bs-Latn-BA" dirty="0" smtClean="0"/>
              <a:t>, LV, 345-365 </a:t>
            </a:r>
            <a:endParaRPr lang="hr-HR" dirty="0" smtClean="0"/>
          </a:p>
          <a:p>
            <a:r>
              <a:rPr lang="bs-Latn-BA" b="1" dirty="0" smtClean="0"/>
              <a:t>Internet izvori: </a:t>
            </a:r>
            <a:endParaRPr lang="hr-HR" b="1" dirty="0" smtClean="0"/>
          </a:p>
          <a:p>
            <a:pPr lvl="0"/>
            <a:r>
              <a:rPr lang="bs-Latn-BA" u="sng" dirty="0" smtClean="0">
                <a:hlinkClick r:id="rId2"/>
              </a:rPr>
              <a:t>http://www.mvep.hr/custompages/static/hrv/files/pregovori/111221-lisabonski-prociscena.pdf?fbclid=IwAR3S0KAEQAslNYkU5Yb2cr1ZGEAXcw3OTwnb7Ia9dkGQ0iM4d0KmvqlrNB0</a:t>
            </a:r>
            <a:r>
              <a:rPr lang="bs-Latn-BA" u="sng" dirty="0" smtClean="0"/>
              <a:t> </a:t>
            </a:r>
            <a:r>
              <a:rPr lang="bs-Latn-BA" u="sng" dirty="0" smtClean="0"/>
              <a:t>. 18.4.2020.</a:t>
            </a:r>
            <a:endParaRPr lang="hr-HR" dirty="0" smtClean="0"/>
          </a:p>
          <a:p>
            <a:pPr lvl="0"/>
            <a:r>
              <a:rPr lang="bs-Latn-BA" dirty="0" smtClean="0"/>
              <a:t> </a:t>
            </a:r>
            <a:r>
              <a:rPr lang="bs-Latn-BA" u="sng" dirty="0" smtClean="0">
                <a:hlinkClick r:id="rId3"/>
              </a:rPr>
              <a:t>http://www.eurojust.europa.eu/about/background/Pages/History.aspx</a:t>
            </a:r>
            <a:r>
              <a:rPr lang="bs-Latn-BA" dirty="0" smtClean="0"/>
              <a:t> , 20.4.2020.</a:t>
            </a:r>
            <a:endParaRPr lang="hr-HR" dirty="0" smtClean="0"/>
          </a:p>
          <a:p>
            <a:pPr lvl="0"/>
            <a:r>
              <a:rPr lang="bs-Latn-BA" u="sng" dirty="0" smtClean="0">
                <a:hlinkClick r:id="rId4"/>
              </a:rPr>
              <a:t>https://ec.europa.eu/commission/presscorner/detail/hr/MEMO_18_4767</a:t>
            </a:r>
            <a:r>
              <a:rPr lang="bs-Latn-BA" dirty="0" smtClean="0"/>
              <a:t>, 18.4.2020.</a:t>
            </a:r>
            <a:endParaRPr lang="hr-HR" dirty="0" smtClean="0"/>
          </a:p>
          <a:p>
            <a:pPr lvl="0"/>
            <a:r>
              <a:rPr lang="bs-Latn-BA" u="sng" dirty="0" smtClean="0">
                <a:hlinkClick r:id="rId5"/>
              </a:rPr>
              <a:t>http</a:t>
            </a:r>
            <a:r>
              <a:rPr lang="bs-Latn-BA" u="sng" smtClean="0">
                <a:hlinkClick r:id="rId5"/>
              </a:rPr>
              <a:t>://</a:t>
            </a:r>
            <a:r>
              <a:rPr lang="bs-Latn-BA" u="sng" smtClean="0">
                <a:hlinkClick r:id="rId5"/>
              </a:rPr>
              <a:t>publications.europa.eu/resource/cellar/17de60ac-002e-4af3-8ef6-0361decab2d7.0019.02/DOC_1</a:t>
            </a:r>
            <a:r>
              <a:rPr lang="bs-Latn-BA" u="sng" smtClean="0"/>
              <a:t>,  18.4.2020</a:t>
            </a:r>
            <a:endParaRPr lang="hr-HR" dirty="0" smtClean="0"/>
          </a:p>
          <a:p>
            <a:pPr lvl="0"/>
            <a:r>
              <a:rPr lang="bs-Latn-BA" u="sng" dirty="0" smtClean="0">
                <a:hlinkClick r:id="rId6"/>
              </a:rPr>
              <a:t>https://www.europarl.europa.eu/factsheets/hr/sheet/5/ugovor-iz-lisabona</a:t>
            </a:r>
            <a:r>
              <a:rPr lang="bs-Latn-BA" dirty="0" smtClean="0"/>
              <a:t>, 17.4.2020</a:t>
            </a:r>
            <a:endParaRPr lang="hr-HR" dirty="0" smtClean="0"/>
          </a:p>
          <a:p>
            <a:pPr lvl="0"/>
            <a:r>
              <a:rPr lang="bs-Latn-BA" u="sng" dirty="0" smtClean="0">
                <a:hlinkClick r:id="rId7"/>
              </a:rPr>
              <a:t>http://www.ejtn.eu/Documents/Themis/THEMIS%20written%20paper%20-%20Poland%201.pdf</a:t>
            </a:r>
            <a:r>
              <a:rPr lang="bs-Latn-BA" dirty="0" smtClean="0"/>
              <a:t>,  18.4.2020.</a:t>
            </a:r>
            <a:endParaRPr lang="hr-HR" dirty="0" smtClean="0"/>
          </a:p>
          <a:p>
            <a:pPr lvl="0"/>
            <a:r>
              <a:rPr lang="bs-Latn-BA" u="sng" dirty="0" smtClean="0">
                <a:hlinkClick r:id="rId8"/>
              </a:rPr>
              <a:t>http://en.euabc.com/word/832</a:t>
            </a:r>
            <a:r>
              <a:rPr lang="bs-Latn-BA" dirty="0" smtClean="0"/>
              <a:t>, 18.4.2020.</a:t>
            </a:r>
            <a:r>
              <a:rPr lang="hr-HR" dirty="0" smtClean="0"/>
              <a:t> </a:t>
            </a:r>
          </a:p>
          <a:p>
            <a:pPr lvl="0"/>
            <a:r>
              <a:rPr lang="bs-Latn-BA" u="sng" dirty="0" smtClean="0">
                <a:hlinkClick r:id="rId9"/>
              </a:rPr>
              <a:t>https://eur-lex.europa.eu/legal-content/HR/TXT/?uri=CELEX%3A12016E%2FPRO%2F02</a:t>
            </a:r>
            <a:r>
              <a:rPr lang="bs-Latn-BA" dirty="0" smtClean="0"/>
              <a:t>, 20.4.2020</a:t>
            </a:r>
            <a:endParaRPr lang="hr-HR" dirty="0" smtClean="0"/>
          </a:p>
          <a:p>
            <a:pPr>
              <a:buNone/>
            </a:pPr>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080120"/>
          </a:xfrm>
        </p:spPr>
        <p:txBody>
          <a:bodyPr>
            <a:normAutofit/>
          </a:bodyPr>
          <a:lstStyle/>
          <a:p>
            <a:pPr algn="ctr"/>
            <a:r>
              <a:rPr lang="hr-HR" sz="3200" dirty="0" smtClean="0"/>
              <a:t>Uvodne napomene</a:t>
            </a:r>
            <a:endParaRPr lang="hr-HR" sz="3200" dirty="0"/>
          </a:p>
        </p:txBody>
      </p:sp>
      <p:sp>
        <p:nvSpPr>
          <p:cNvPr id="3" name="Content Placeholder 2"/>
          <p:cNvSpPr>
            <a:spLocks noGrp="1"/>
          </p:cNvSpPr>
          <p:nvPr>
            <p:ph idx="1"/>
          </p:nvPr>
        </p:nvSpPr>
        <p:spPr>
          <a:xfrm>
            <a:off x="971600" y="476672"/>
            <a:ext cx="8172400" cy="6624736"/>
          </a:xfrm>
        </p:spPr>
        <p:txBody>
          <a:bodyPr>
            <a:normAutofit/>
          </a:bodyPr>
          <a:lstStyle/>
          <a:p>
            <a:endParaRPr lang="hr-HR" dirty="0" smtClean="0"/>
          </a:p>
          <a:p>
            <a:r>
              <a:rPr lang="hr-HR" sz="2000" dirty="0" smtClean="0"/>
              <a:t>Razvoj tehnologija i tehnika itekako uslovljava rapidan porast kriminaliteta</a:t>
            </a:r>
          </a:p>
          <a:p>
            <a:r>
              <a:rPr lang="hr-HR" sz="2000" dirty="0" smtClean="0"/>
              <a:t>Postaje nemoguća misija suzbijanje kriminalnih organizacija na fragmentiran način ( na nacionalnom nivou), jer dok kriminalne strukture se udružuju, rastu, koriste se najrazvijenijim tehnologijama, država sama po sebi  ne može im efikasno parirati</a:t>
            </a:r>
          </a:p>
          <a:p>
            <a:r>
              <a:rPr lang="hr-HR" sz="2000" dirty="0" smtClean="0"/>
              <a:t>Iako su te činjenice države svjesne, nije za očekivati da se države žele odreći svog suvereniteta</a:t>
            </a:r>
          </a:p>
          <a:p>
            <a:r>
              <a:rPr lang="bs-Latn-BA" sz="2000" dirty="0" smtClean="0"/>
              <a:t> </a:t>
            </a:r>
            <a:r>
              <a:rPr lang="bs-Latn-BA" sz="2000" dirty="0"/>
              <a:t>Država svoj aparat legitimne fizičke prisile najviše reflektuje upravo na području krivičnog prava i kažnjavanja. Upravo je to i najveći dokaz državnog suvereniteta. Dopustiti nekome da se koristi instrumentom legitimne fizičke </a:t>
            </a:r>
            <a:r>
              <a:rPr lang="bs-Latn-BA" sz="2000" dirty="0" smtClean="0"/>
              <a:t>prisile </a:t>
            </a:r>
            <a:r>
              <a:rPr lang="bs-Latn-BA" sz="2000" dirty="0"/>
              <a:t>jedne države značilo bi dopustiti strano miješanje u unutrašnju politiku te države, a teško da postoji neka držva koja bi na to bila spremna. </a:t>
            </a:r>
            <a:endParaRPr lang="hr-HR"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0"/>
            <a:ext cx="7498080" cy="1143000"/>
          </a:xfrm>
        </p:spPr>
        <p:txBody>
          <a:bodyPr>
            <a:normAutofit/>
          </a:bodyPr>
          <a:lstStyle/>
          <a:p>
            <a:pPr algn="ctr"/>
            <a:r>
              <a:rPr lang="hr-HR" sz="3200" dirty="0" smtClean="0"/>
              <a:t>Uvodne napomene</a:t>
            </a:r>
            <a:endParaRPr lang="hr-HR" sz="3200" dirty="0"/>
          </a:p>
        </p:txBody>
      </p:sp>
      <p:sp>
        <p:nvSpPr>
          <p:cNvPr id="3" name="Content Placeholder 2"/>
          <p:cNvSpPr>
            <a:spLocks noGrp="1"/>
          </p:cNvSpPr>
          <p:nvPr>
            <p:ph idx="1"/>
          </p:nvPr>
        </p:nvSpPr>
        <p:spPr>
          <a:xfrm>
            <a:off x="971600" y="1412776"/>
            <a:ext cx="7962088" cy="4835624"/>
          </a:xfrm>
        </p:spPr>
        <p:txBody>
          <a:bodyPr>
            <a:normAutofit/>
          </a:bodyPr>
          <a:lstStyle/>
          <a:p>
            <a:r>
              <a:rPr lang="hr-HR" sz="2000" b="1" dirty="0" smtClean="0"/>
              <a:t>Prve naznake u osipanju državnog suvereniteta srećemo nakon II Svjetskog rata donošenjem mnogobrojnih akata kako univerzalnog tako i regionalnog karaktera.</a:t>
            </a:r>
            <a:r>
              <a:rPr lang="hr-HR" sz="2000" dirty="0" smtClean="0"/>
              <a:t> Pa samo osnivanje Evropskog suda za ljudska prava, Vijeća Evrope, Međunarodnog krivičnog suda i dr. značajno je narušilo suverenitet svih država koje su prihvatile ove mehanizme, a samim tim i država članica Evropske unije, u mjeri u kojoj su im pristupile</a:t>
            </a:r>
          </a:p>
          <a:p>
            <a:r>
              <a:rPr lang="bs-Latn-BA" sz="2000" dirty="0" smtClean="0"/>
              <a:t>potpisivanjem </a:t>
            </a:r>
            <a:r>
              <a:rPr lang="bs-Latn-BA" sz="2000" dirty="0"/>
              <a:t>EKLJP države su dale ESLJP ovlast da o njenim građanima odlučuje sud, koji ipak nije </a:t>
            </a:r>
            <a:r>
              <a:rPr lang="bs-Latn-BA" sz="2000" dirty="0" smtClean="0"/>
              <a:t>njen(pa </a:t>
            </a:r>
            <a:r>
              <a:rPr lang="bs-Latn-BA" sz="2000" dirty="0"/>
              <a:t>na primjer- povreda prava na pravičan postupak u okviru krivičnog postupka -kao poveznica sa našom </a:t>
            </a:r>
            <a:r>
              <a:rPr lang="bs-Latn-BA" sz="2000" dirty="0" smtClean="0"/>
              <a:t>temom</a:t>
            </a:r>
            <a:endParaRPr lang="hr-H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Autofit/>
          </a:bodyPr>
          <a:lstStyle/>
          <a:p>
            <a:pPr algn="ctr"/>
            <a:r>
              <a:rPr lang="hr-HR" sz="3200" dirty="0" smtClean="0"/>
              <a:t>Osipanje suvereniteta kroz osnivačke ugovore</a:t>
            </a:r>
            <a:endParaRPr lang="hr-HR" sz="3200" dirty="0"/>
          </a:p>
        </p:txBody>
      </p:sp>
      <p:sp>
        <p:nvSpPr>
          <p:cNvPr id="3" name="Content Placeholder 2"/>
          <p:cNvSpPr>
            <a:spLocks noGrp="1"/>
          </p:cNvSpPr>
          <p:nvPr>
            <p:ph idx="1"/>
          </p:nvPr>
        </p:nvSpPr>
        <p:spPr>
          <a:xfrm>
            <a:off x="971600" y="980728"/>
            <a:ext cx="8172400" cy="7128792"/>
          </a:xfrm>
        </p:spPr>
        <p:txBody>
          <a:bodyPr>
            <a:normAutofit/>
          </a:bodyPr>
          <a:lstStyle/>
          <a:p>
            <a:r>
              <a:rPr lang="hr-HR" sz="2000" dirty="0" smtClean="0"/>
              <a:t>Postupak prenošenja nadležnosti u krivičnim stvarima  </a:t>
            </a:r>
            <a:r>
              <a:rPr lang="hr-HR" sz="2000" dirty="0" smtClean="0"/>
              <a:t>sa država članica na Uniju kojeg </a:t>
            </a:r>
            <a:r>
              <a:rPr lang="hr-HR" sz="2000" dirty="0" smtClean="0"/>
              <a:t>poistovjećujemo sa osipanjem državnog </a:t>
            </a:r>
            <a:r>
              <a:rPr lang="hr-HR" sz="2000" dirty="0" smtClean="0"/>
              <a:t>suvereniteta je </a:t>
            </a:r>
            <a:r>
              <a:rPr lang="hr-HR" sz="2000" dirty="0" smtClean="0"/>
              <a:t>bio jako dug i postepen</a:t>
            </a:r>
          </a:p>
          <a:p>
            <a:r>
              <a:rPr lang="hr-HR" sz="2000" dirty="0" smtClean="0"/>
              <a:t>Tako samim </a:t>
            </a:r>
            <a:r>
              <a:rPr lang="hr-HR" sz="2000" b="1" dirty="0" smtClean="0"/>
              <a:t>osnivanjem Evropske zajednice (</a:t>
            </a:r>
            <a:r>
              <a:rPr lang="hr-HR" sz="2000" b="1" dirty="0" smtClean="0"/>
              <a:t>1957) </a:t>
            </a:r>
            <a:r>
              <a:rPr lang="hr-HR" sz="2000" b="1" dirty="0" smtClean="0"/>
              <a:t>– nazvana je </a:t>
            </a:r>
            <a:r>
              <a:rPr lang="hr-HR" sz="2000" b="1" dirty="0" smtClean="0"/>
              <a:t>                 “ </a:t>
            </a:r>
            <a:r>
              <a:rPr lang="hr-HR" sz="2000" b="1" dirty="0" smtClean="0"/>
              <a:t>community of law without criminal law”</a:t>
            </a:r>
          </a:p>
          <a:p>
            <a:r>
              <a:rPr lang="hr-HR" sz="2000" dirty="0" smtClean="0"/>
              <a:t>Potpisivanjem </a:t>
            </a:r>
            <a:r>
              <a:rPr lang="hr-HR" sz="2000" b="1" dirty="0" smtClean="0"/>
              <a:t>Mastrihtskog </a:t>
            </a:r>
            <a:r>
              <a:rPr lang="hr-HR" sz="2000" b="1" dirty="0" smtClean="0"/>
              <a:t>ugovora(1993) </a:t>
            </a:r>
            <a:r>
              <a:rPr lang="hr-HR" sz="2000" dirty="0" smtClean="0"/>
              <a:t>krivično </a:t>
            </a:r>
            <a:r>
              <a:rPr lang="hr-HR" sz="2000" dirty="0" smtClean="0"/>
              <a:t>pravo je dobilo svoje mjesto u trećem stubu EU- gdje isključivu nadležnost imaju države članice bez ikakvih ingerencija Unije</a:t>
            </a:r>
          </a:p>
          <a:p>
            <a:r>
              <a:rPr lang="hr-HR" sz="2000" b="1" dirty="0" smtClean="0"/>
              <a:t>Amsterdamskim ugovorom </a:t>
            </a:r>
            <a:r>
              <a:rPr lang="hr-HR" sz="2000" dirty="0" smtClean="0"/>
              <a:t>je učinjen krupan iskorak. Nama je </a:t>
            </a:r>
            <a:r>
              <a:rPr lang="bs-Latn-BA" sz="2000" dirty="0" smtClean="0"/>
              <a:t>zanimljiva </a:t>
            </a:r>
            <a:r>
              <a:rPr lang="bs-Latn-BA" sz="2000" dirty="0"/>
              <a:t>struktura  trećeg stuba koja  određuje Uniju kao područje slobode, sigurnosti i </a:t>
            </a:r>
            <a:r>
              <a:rPr lang="bs-Latn-BA" sz="2000" dirty="0" smtClean="0"/>
              <a:t>pravde iz koje je ovim sporazumom cijelo pitanje: azila, viza i slobode kretanja trećih osoba prebačeno u prvi- komunitarni stub. Prvi put imamo potpuni suverenitet Unije nad određenim  (unutrašnjim)  pitanjima, odakle jasno proizilazi osipanje državnog suvereniteta u ovoj materiji.  Uvedeni </a:t>
            </a:r>
            <a:r>
              <a:rPr lang="bs-Latn-BA" sz="2000" dirty="0" smtClean="0"/>
              <a:t>sui  </a:t>
            </a:r>
            <a:r>
              <a:rPr lang="bs-Latn-BA" sz="2000" dirty="0" smtClean="0"/>
              <a:t>novi pravni instrumenti u ovoj </a:t>
            </a:r>
            <a:r>
              <a:rPr lang="bs-Latn-BA" sz="2000" dirty="0" smtClean="0"/>
              <a:t>sferi: </a:t>
            </a:r>
            <a:r>
              <a:rPr lang="bs-Latn-BA" sz="2000" dirty="0" smtClean="0"/>
              <a:t>odluke i okvirne odluke.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pPr algn="ctr"/>
            <a:r>
              <a:rPr lang="hr-HR" sz="3200" b="1" dirty="0" smtClean="0"/>
              <a:t>Lisabonski ugovor</a:t>
            </a:r>
            <a:endParaRPr lang="hr-HR" sz="3200" b="1" dirty="0"/>
          </a:p>
        </p:txBody>
      </p:sp>
      <p:sp>
        <p:nvSpPr>
          <p:cNvPr id="3" name="Content Placeholder 2"/>
          <p:cNvSpPr>
            <a:spLocks noGrp="1"/>
          </p:cNvSpPr>
          <p:nvPr>
            <p:ph idx="1"/>
          </p:nvPr>
        </p:nvSpPr>
        <p:spPr>
          <a:xfrm>
            <a:off x="1043608" y="1052736"/>
            <a:ext cx="8100392" cy="5328592"/>
          </a:xfrm>
        </p:spPr>
        <p:txBody>
          <a:bodyPr>
            <a:normAutofit lnSpcReduction="10000"/>
          </a:bodyPr>
          <a:lstStyle/>
          <a:p>
            <a:r>
              <a:rPr lang="bs-Latn-BA" sz="2000" dirty="0"/>
              <a:t>dolazi do nestanka </a:t>
            </a:r>
            <a:r>
              <a:rPr lang="bs-Latn-BA" sz="2000" dirty="0" smtClean="0"/>
              <a:t>stupske </a:t>
            </a:r>
            <a:r>
              <a:rPr lang="bs-Latn-BA" sz="2000" dirty="0"/>
              <a:t>arhitekture </a:t>
            </a:r>
            <a:r>
              <a:rPr lang="bs-Latn-BA" sz="2000" dirty="0" smtClean="0"/>
              <a:t>Unije </a:t>
            </a:r>
            <a:r>
              <a:rPr lang="bs-Latn-BA" sz="2000" dirty="0"/>
              <a:t>i to unifikacijom tri stuba u jedinstven pravni </a:t>
            </a:r>
            <a:r>
              <a:rPr lang="bs-Latn-BA" sz="2000" dirty="0" smtClean="0"/>
              <a:t>poredak </a:t>
            </a:r>
            <a:r>
              <a:rPr lang="bs-Latn-BA" sz="2000" b="1" dirty="0" smtClean="0"/>
              <a:t>gdje treći </a:t>
            </a:r>
            <a:r>
              <a:rPr lang="bs-Latn-BA" sz="2000" b="1" dirty="0"/>
              <a:t>stub koji obuhvaća </a:t>
            </a:r>
            <a:r>
              <a:rPr lang="bs-Latn-BA" sz="2000" b="1" dirty="0" smtClean="0"/>
              <a:t>krivičnopravnu saradnju </a:t>
            </a:r>
            <a:r>
              <a:rPr lang="bs-Latn-BA" sz="2000" b="1" dirty="0"/>
              <a:t>država članica EU prestaje postojati i integrira se u pravo </a:t>
            </a:r>
            <a:r>
              <a:rPr lang="bs-Latn-BA" sz="2000" b="1" dirty="0" smtClean="0"/>
              <a:t>Zajednice.</a:t>
            </a:r>
            <a:r>
              <a:rPr lang="bs-Latn-BA" sz="2000" dirty="0" smtClean="0"/>
              <a:t> </a:t>
            </a:r>
            <a:r>
              <a:rPr lang="bs-Latn-BA" sz="2000" dirty="0"/>
              <a:t>L</a:t>
            </a:r>
            <a:r>
              <a:rPr lang="bs-Latn-BA" sz="2000" dirty="0" smtClean="0"/>
              <a:t>ogična posljedica ovakvog postupka jeste </a:t>
            </a:r>
            <a:r>
              <a:rPr lang="bs-Latn-BA" sz="2000" b="1" dirty="0" smtClean="0"/>
              <a:t>i unifikacija  pravnih akata Zajednice</a:t>
            </a:r>
            <a:r>
              <a:rPr lang="bs-Latn-BA" sz="2000" dirty="0" smtClean="0"/>
              <a:t> ,čak i </a:t>
            </a:r>
            <a:r>
              <a:rPr lang="bs-Latn-BA" sz="2000" dirty="0"/>
              <a:t>u ovoj sferi </a:t>
            </a:r>
            <a:r>
              <a:rPr lang="bs-Latn-BA" sz="2000" dirty="0" smtClean="0"/>
              <a:t>: </a:t>
            </a:r>
            <a:r>
              <a:rPr lang="bs-Latn-BA" sz="2000" dirty="0"/>
              <a:t>uredbe, direktive, odluke, preporuke i mišljenja, koji se primjenjuju na cjelokupno zakonodavstvo Unije. </a:t>
            </a:r>
            <a:endParaRPr lang="bs-Latn-BA" sz="2000" dirty="0" smtClean="0"/>
          </a:p>
          <a:p>
            <a:r>
              <a:rPr lang="bs-Latn-BA" sz="2000" b="1" dirty="0"/>
              <a:t>krivično pravo kao akcesoran sistem postaje u poptunosti autonoman, koji se postavlja u sami vrh po važnosti unijskih politika</a:t>
            </a:r>
            <a:r>
              <a:rPr lang="bs-Latn-BA" sz="2000" b="1" dirty="0" smtClean="0"/>
              <a:t>.</a:t>
            </a:r>
          </a:p>
          <a:p>
            <a:r>
              <a:rPr lang="bs-Latn-BA" sz="2000" dirty="0" smtClean="0"/>
              <a:t>Područje slobode, sigurnosti i pravde nalazi se </a:t>
            </a:r>
            <a:r>
              <a:rPr lang="bs-Latn-BA" sz="2000" b="1" dirty="0" smtClean="0"/>
              <a:t>unutar  podijeljene nadležnosti Unije</a:t>
            </a:r>
            <a:r>
              <a:rPr lang="bs-Latn-BA" sz="2000" dirty="0" smtClean="0"/>
              <a:t> što znači da odluke u ovom području mogu donositi i države članice i Unija kao nadnacionalno tijelo. Osim činjenice da je Lisabonskim sporazumom Unija dobila mogućnost donošenja odluka i u krivičnopravnoj materiji, podijeljena nadležnost znači i da Unija ima primat da donese neki akt u odnosu na države članice ali uz poštivanje načela supsidijarnosti.</a:t>
            </a:r>
            <a:endParaRPr lang="hr-H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8229600" cy="1143000"/>
          </a:xfrm>
        </p:spPr>
        <p:txBody>
          <a:bodyPr>
            <a:normAutofit/>
          </a:bodyPr>
          <a:lstStyle/>
          <a:p>
            <a:pPr algn="ctr"/>
            <a:r>
              <a:rPr lang="hr-HR" sz="3200" dirty="0" smtClean="0"/>
              <a:t>Lisabonski ugovor- načelo supsidijarnosti</a:t>
            </a:r>
            <a:endParaRPr lang="hr-HR" sz="3200" dirty="0"/>
          </a:p>
        </p:txBody>
      </p:sp>
      <p:sp>
        <p:nvSpPr>
          <p:cNvPr id="3" name="Content Placeholder 2"/>
          <p:cNvSpPr>
            <a:spLocks noGrp="1"/>
          </p:cNvSpPr>
          <p:nvPr>
            <p:ph idx="1"/>
          </p:nvPr>
        </p:nvSpPr>
        <p:spPr>
          <a:xfrm>
            <a:off x="1043608" y="1196752"/>
            <a:ext cx="8100392" cy="6364088"/>
          </a:xfrm>
        </p:spPr>
        <p:txBody>
          <a:bodyPr>
            <a:normAutofit/>
          </a:bodyPr>
          <a:lstStyle/>
          <a:p>
            <a:r>
              <a:rPr lang="bs-Latn-BA" sz="2000" b="1" dirty="0" smtClean="0"/>
              <a:t>Tri preduvjeta supsidijarnosti su</a:t>
            </a:r>
            <a:r>
              <a:rPr lang="bs-Latn-BA" sz="2000" dirty="0" smtClean="0"/>
              <a:t>: (a</a:t>
            </a:r>
            <a:r>
              <a:rPr lang="bs-Latn-BA" sz="2000" dirty="0"/>
              <a:t>) područje djelovanja nije u isključivoj nadležnosti Unije </a:t>
            </a:r>
            <a:r>
              <a:rPr lang="bs-Latn-BA" sz="2000" dirty="0" smtClean="0"/>
              <a:t>, (</a:t>
            </a:r>
            <a:r>
              <a:rPr lang="bs-Latn-BA" sz="2000" dirty="0"/>
              <a:t>b) države članice ne mogu u dovoljnoj mjeri ostvariti ciljeve predloženog </a:t>
            </a:r>
            <a:r>
              <a:rPr lang="bs-Latn-BA" sz="2000" dirty="0" smtClean="0"/>
              <a:t>djelovanja), </a:t>
            </a:r>
            <a:r>
              <a:rPr lang="bs-Latn-BA" sz="2000" dirty="0"/>
              <a:t>(c) zbog opsega ili učinaka djelovanja uspješnije ga može provesti Unija </a:t>
            </a:r>
            <a:endParaRPr lang="bs-Latn-BA" sz="2000" dirty="0" smtClean="0"/>
          </a:p>
          <a:p>
            <a:r>
              <a:rPr lang="bs-Latn-BA" sz="2000" dirty="0" smtClean="0"/>
              <a:t>Iz ovako široko postavljenih uslova koji se sada tiču i saradnje u krivičnim i policijskim stvarima- proizilazi da Unija ima itekako odriješene ruke da odredi kada će ona reagovati i donositi propise u ovoj oblasti, te jasno se vidi da je i samim svrstavanjem materije u podijeljene nadležnosti- suverenitet u dobroj mjeri okrnjen</a:t>
            </a:r>
          </a:p>
          <a:p>
            <a:r>
              <a:rPr lang="bs-Latn-BA" sz="2000" dirty="0"/>
              <a:t>V</a:t>
            </a:r>
            <a:r>
              <a:rPr lang="bs-Latn-BA" sz="2000" dirty="0" smtClean="0"/>
              <a:t>ažna </a:t>
            </a:r>
            <a:r>
              <a:rPr lang="bs-Latn-BA" sz="2000" dirty="0"/>
              <a:t>novina koja dolazi sa Lisabonskim ugovorom jeste i </a:t>
            </a:r>
            <a:r>
              <a:rPr lang="bs-Latn-BA" sz="2000" b="1" dirty="0"/>
              <a:t>ograničenje ovog </a:t>
            </a:r>
            <a:r>
              <a:rPr lang="bs-Latn-BA" sz="2000" b="1" dirty="0" smtClean="0"/>
              <a:t>načela na 2 načina</a:t>
            </a:r>
            <a:r>
              <a:rPr lang="bs-Latn-BA" sz="2000" dirty="0" smtClean="0"/>
              <a:t>: </a:t>
            </a:r>
            <a:r>
              <a:rPr lang="bs-Latn-BA" sz="2000" dirty="0" smtClean="0"/>
              <a:t>1. </a:t>
            </a:r>
            <a:r>
              <a:rPr lang="bs-Latn-BA" sz="2000" dirty="0" smtClean="0"/>
              <a:t>ograničavanje </a:t>
            </a:r>
            <a:r>
              <a:rPr lang="bs-Latn-BA" sz="2000" dirty="0"/>
              <a:t>načela supsidijarnosti na način da Uniji više ne konkuriraju samo države članice već i jedinice regionalne i lokalne vlasti država </a:t>
            </a:r>
            <a:r>
              <a:rPr lang="bs-Latn-BA" sz="2000" dirty="0" smtClean="0"/>
              <a:t>članica I 2. sistem </a:t>
            </a:r>
            <a:r>
              <a:rPr lang="bs-Latn-BA" sz="2000" dirty="0"/>
              <a:t>nadzora od strane nacionalnih parlamenata  nad primjenom načela supsidijarnosti i razmjernosti nazvan postupkom ranog upozorenja.</a:t>
            </a:r>
            <a:endParaRPr lang="hr-HR" sz="2000" dirty="0"/>
          </a:p>
          <a:p>
            <a:endParaRPr lang="hr-H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pPr algn="ctr"/>
            <a:r>
              <a:rPr lang="hr-HR" sz="3200" dirty="0" smtClean="0"/>
              <a:t>Odlučivanje u polju pravosudne i policijske suradnje</a:t>
            </a:r>
            <a:endParaRPr lang="hr-HR" sz="3200" dirty="0"/>
          </a:p>
        </p:txBody>
      </p:sp>
      <p:sp>
        <p:nvSpPr>
          <p:cNvPr id="3" name="Content Placeholder 2"/>
          <p:cNvSpPr>
            <a:spLocks noGrp="1"/>
          </p:cNvSpPr>
          <p:nvPr>
            <p:ph idx="1"/>
          </p:nvPr>
        </p:nvSpPr>
        <p:spPr>
          <a:xfrm>
            <a:off x="971600" y="1340768"/>
            <a:ext cx="7992888" cy="5517232"/>
          </a:xfrm>
        </p:spPr>
        <p:txBody>
          <a:bodyPr>
            <a:normAutofit fontScale="32500" lnSpcReduction="20000"/>
          </a:bodyPr>
          <a:lstStyle/>
          <a:p>
            <a:r>
              <a:rPr lang="bs-Latn-BA" sz="6200" dirty="0" smtClean="0"/>
              <a:t>Jako važna novina jeste </a:t>
            </a:r>
            <a:r>
              <a:rPr lang="bs-Latn-BA" sz="6200" b="1" dirty="0" smtClean="0"/>
              <a:t>dodjeljivanje </a:t>
            </a:r>
            <a:r>
              <a:rPr lang="bs-Latn-BA" sz="6200" b="1" dirty="0"/>
              <a:t>Uniji nadležnosti da može donositi nadnacionalne propise u polju  pravosudne i policijske suradnje i to kvalificiranom </a:t>
            </a:r>
            <a:r>
              <a:rPr lang="bs-Latn-BA" sz="6200" b="1" dirty="0" smtClean="0"/>
              <a:t>većinom u </a:t>
            </a:r>
            <a:r>
              <a:rPr lang="bs-Latn-BA" sz="6200" b="1" dirty="0" smtClean="0"/>
              <a:t>sljedećim </a:t>
            </a:r>
            <a:r>
              <a:rPr lang="bs-Latn-BA" sz="6200" b="1" dirty="0" smtClean="0"/>
              <a:t>pitanjima</a:t>
            </a:r>
            <a:r>
              <a:rPr lang="bs-Latn-BA" sz="6200" dirty="0" smtClean="0"/>
              <a:t>:</a:t>
            </a:r>
            <a:r>
              <a:rPr lang="bs-Latn-BA" sz="6200" dirty="0"/>
              <a:t>utvrđivanje pravila i postupaka kojima se osigurava priznanje svih oblika presuda i  sudskih odluka u čitavoj uniji, uzajamno prihvatanje dokaza među državama članicama, prava pojedinaca u krivičnom postupku,prava žrtava, minimalna pravila o definisanju krivičnih djela i sankcija u području naročiti teških krivičnih djela s prekograničnim elementima, struktura, funkcionisanje i obim djelovanja Eurojusta i </a:t>
            </a:r>
            <a:r>
              <a:rPr lang="bs-Latn-BA" sz="6200" dirty="0" smtClean="0"/>
              <a:t>Europola </a:t>
            </a:r>
            <a:endParaRPr lang="bs-Latn-BA" sz="6200" dirty="0" smtClean="0"/>
          </a:p>
          <a:p>
            <a:pPr>
              <a:buNone/>
            </a:pPr>
            <a:endParaRPr lang="bs-Latn-BA" sz="6200" dirty="0" smtClean="0"/>
          </a:p>
          <a:p>
            <a:r>
              <a:rPr lang="bs-Latn-BA" sz="6200" dirty="0" smtClean="0"/>
              <a:t>Dok </a:t>
            </a:r>
            <a:r>
              <a:rPr lang="bs-Latn-BA" sz="6200" b="1" dirty="0" smtClean="0"/>
              <a:t>princip jednoslasnosti je zadržan u sljedećim stvarima</a:t>
            </a:r>
            <a:r>
              <a:rPr lang="bs-Latn-BA" sz="6200" dirty="0" smtClean="0"/>
              <a:t>:</a:t>
            </a:r>
            <a:r>
              <a:rPr lang="bs-Latn-BA" sz="6200" dirty="0"/>
              <a:t>o drugim aspektima krivičnog postupka koji ne ulaze u odlučivanje kvalificiranom većinom, proširenje krivičnih dijela koja bi ulazila u oblast teškog kriminaliteta, donošenja zakona o uspostavljanju Ureda evropskog javnog tužioca, mjere operativne saradnje između policijskih, carinskih idr.nadležnih nacionalnih tijela i uslovi i ograničenja pod kojima nadležna tijela države članice mogu djelovati na teritoriji druge države članice</a:t>
            </a:r>
            <a:r>
              <a:rPr lang="bs-Latn-BA" sz="6200" dirty="0" smtClean="0"/>
              <a:t>.</a:t>
            </a:r>
          </a:p>
          <a:p>
            <a:r>
              <a:rPr lang="bs-Latn-BA" sz="6200" b="1" dirty="0" smtClean="0">
                <a:solidFill>
                  <a:srgbClr val="FF0000"/>
                </a:solidFill>
              </a:rPr>
              <a:t>** u nastavku rada slijedi analiza relevantnih članova</a:t>
            </a:r>
            <a:endParaRPr lang="bs-Latn-BA" sz="6200" b="1" dirty="0" smtClean="0">
              <a:solidFill>
                <a:srgbClr val="FF0000"/>
              </a:solidFill>
            </a:endParaRPr>
          </a:p>
          <a:p>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fontScale="90000"/>
          </a:bodyPr>
          <a:lstStyle/>
          <a:p>
            <a:pPr algn="ctr"/>
            <a:r>
              <a:rPr lang="hr-HR" dirty="0" smtClean="0"/>
              <a:t/>
            </a:r>
            <a:br>
              <a:rPr lang="hr-HR" dirty="0" smtClean="0"/>
            </a:br>
            <a:r>
              <a:rPr lang="hr-HR" sz="3600" dirty="0" smtClean="0"/>
              <a:t>Poglavlje IV – Pravosudna saradnja u krivičnim </a:t>
            </a:r>
            <a:r>
              <a:rPr lang="hr-HR" sz="3600" dirty="0" smtClean="0"/>
              <a:t>stvarima</a:t>
            </a:r>
            <a:endParaRPr lang="hr-HR" sz="3600" dirty="0"/>
          </a:p>
        </p:txBody>
      </p:sp>
      <p:sp>
        <p:nvSpPr>
          <p:cNvPr id="3" name="Content Placeholder 2"/>
          <p:cNvSpPr>
            <a:spLocks noGrp="1"/>
          </p:cNvSpPr>
          <p:nvPr>
            <p:ph idx="1"/>
          </p:nvPr>
        </p:nvSpPr>
        <p:spPr>
          <a:xfrm>
            <a:off x="971600" y="1340768"/>
            <a:ext cx="8172400" cy="5517232"/>
          </a:xfrm>
        </p:spPr>
        <p:txBody>
          <a:bodyPr>
            <a:noAutofit/>
          </a:bodyPr>
          <a:lstStyle/>
          <a:p>
            <a:pPr algn="just"/>
            <a:endParaRPr lang="bs-Latn-BA" sz="2000" dirty="0" smtClean="0">
              <a:latin typeface="+mj-lt"/>
              <a:cs typeface="Times New Roman" pitchFamily="18" charset="0"/>
            </a:endParaRPr>
          </a:p>
          <a:p>
            <a:pPr algn="just"/>
            <a:r>
              <a:rPr lang="bs-Latn-BA" sz="2000" dirty="0" smtClean="0">
                <a:latin typeface="+mj-lt"/>
                <a:cs typeface="Times New Roman" pitchFamily="18" charset="0"/>
              </a:rPr>
              <a:t>Član </a:t>
            </a:r>
            <a:r>
              <a:rPr lang="bs-Latn-BA" sz="2000" dirty="0" smtClean="0">
                <a:latin typeface="+mj-lt"/>
                <a:cs typeface="Times New Roman" pitchFamily="18" charset="0"/>
              </a:rPr>
              <a:t>82 Ugovora o funkcioniranju EU u krivičnopravnoj materiji etablira načelo uzajamnog priznavanja presuda i sudskih odluka čime se napuštaju kruti stavovi da suverenitet države prestaje na njenim granicama. </a:t>
            </a:r>
            <a:endParaRPr lang="bs-Latn-BA" sz="2000" dirty="0" smtClean="0">
              <a:latin typeface="+mj-lt"/>
              <a:cs typeface="Times New Roman" pitchFamily="18" charset="0"/>
            </a:endParaRPr>
          </a:p>
          <a:p>
            <a:pPr algn="just">
              <a:buNone/>
            </a:pPr>
            <a:endParaRPr lang="bs-Latn-BA" sz="2000" dirty="0" smtClean="0">
              <a:latin typeface="+mj-lt"/>
              <a:cs typeface="Times New Roman" pitchFamily="18" charset="0"/>
              <a:sym typeface="Wingdings" pitchFamily="2" charset="2"/>
            </a:endParaRPr>
          </a:p>
          <a:p>
            <a:pPr algn="just">
              <a:buNone/>
            </a:pPr>
            <a:r>
              <a:rPr lang="bs-Latn-BA" sz="2000" dirty="0" smtClean="0">
                <a:latin typeface="+mj-lt"/>
                <a:cs typeface="Times New Roman" pitchFamily="18" charset="0"/>
                <a:sym typeface="Wingdings" pitchFamily="2" charset="2"/>
              </a:rPr>
              <a:t> </a:t>
            </a:r>
            <a:r>
              <a:rPr lang="bs-Latn-BA" sz="2000" dirty="0" smtClean="0">
                <a:latin typeface="+mj-lt"/>
              </a:rPr>
              <a:t>Priznavanjem stranih presuda i sudskih odluka u krivičnopravnoj materiji slabi se načelo apsolutnog suvereniteta jer država priznaje dejstvo i provodi na svom teritoriju presudu ili sudsku odluku koja je donesena od strane suda druge države. </a:t>
            </a:r>
            <a:endParaRPr lang="bs-Latn-BA" sz="2000" dirty="0" smtClean="0">
              <a:latin typeface="+mj-lt"/>
            </a:endParaRPr>
          </a:p>
          <a:p>
            <a:pPr algn="just">
              <a:buNone/>
            </a:pPr>
            <a:endParaRPr lang="bs-Latn-BA" sz="2000" dirty="0" smtClean="0">
              <a:latin typeface="+mj-lt"/>
            </a:endParaRPr>
          </a:p>
          <a:p>
            <a:pPr algn="just"/>
            <a:r>
              <a:rPr lang="bs-Latn-BA" sz="2000" dirty="0" smtClean="0">
                <a:cs typeface="Times New Roman" pitchFamily="18" charset="0"/>
              </a:rPr>
              <a:t>Č</a:t>
            </a:r>
            <a:r>
              <a:rPr lang="bs-Latn-BA" sz="2000" dirty="0" smtClean="0">
                <a:cs typeface="Times New Roman" pitchFamily="18" charset="0"/>
              </a:rPr>
              <a:t>lan </a:t>
            </a:r>
            <a:r>
              <a:rPr lang="bs-Latn-BA" sz="2000" dirty="0" smtClean="0">
                <a:cs typeface="Times New Roman" pitchFamily="18" charset="0"/>
              </a:rPr>
              <a:t>82 Ugovora o funkcionisanju EU ustanovljava nadležnost Evropskog parlamenta i Vijeća da u redovnom zakonodavnom postupku, dakle većinskim odlučivanjem, usvajaju minimalna pravila potrebna za olakšavanje uzajamnog priznavanja presuda i sudskih odluka te policijske i pravosudne saradnje</a:t>
            </a:r>
            <a:r>
              <a:rPr lang="hr-HR" sz="2000" dirty="0" smtClean="0"/>
              <a:t>. </a:t>
            </a:r>
            <a:endParaRPr lang="hr-HR" sz="2000" dirty="0" smtClean="0"/>
          </a:p>
          <a:p>
            <a:pPr algn="just"/>
            <a:endParaRPr lang="bs-Latn-BA" sz="2000" dirty="0" smtClean="0">
              <a:latin typeface="+mj-lt"/>
            </a:endParaRPr>
          </a:p>
          <a:p>
            <a:pPr algn="just"/>
            <a:endParaRPr lang="bs-Latn-BA" sz="2000" dirty="0" smtClean="0">
              <a:latin typeface="+mj-lt"/>
            </a:endParaRPr>
          </a:p>
          <a:p>
            <a:endParaRPr lang="hr-HR" sz="1800" dirty="0" smtClean="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0"/>
            <a:ext cx="8172400" cy="6597352"/>
          </a:xfrm>
        </p:spPr>
        <p:txBody>
          <a:bodyPr>
            <a:normAutofit/>
          </a:bodyPr>
          <a:lstStyle/>
          <a:p>
            <a:pPr algn="just">
              <a:buNone/>
            </a:pPr>
            <a:endParaRPr lang="hr-HR" sz="2000" dirty="0" smtClean="0">
              <a:latin typeface="+mj-lt"/>
            </a:endParaRPr>
          </a:p>
          <a:p>
            <a:pPr algn="just">
              <a:buNone/>
            </a:pPr>
            <a:endParaRPr lang="hr-HR" sz="2000" dirty="0" smtClean="0">
              <a:latin typeface="+mj-lt"/>
              <a:sym typeface="Wingdings" pitchFamily="2" charset="2"/>
            </a:endParaRPr>
          </a:p>
          <a:p>
            <a:pPr algn="just">
              <a:buNone/>
            </a:pPr>
            <a:endParaRPr lang="hr-HR" sz="2000" dirty="0" smtClean="0">
              <a:latin typeface="+mj-lt"/>
              <a:sym typeface="Wingdings" pitchFamily="2" charset="2"/>
            </a:endParaRPr>
          </a:p>
          <a:p>
            <a:pPr algn="just">
              <a:buNone/>
            </a:pPr>
            <a:endParaRPr lang="hr-HR" sz="2000" dirty="0" smtClean="0">
              <a:latin typeface="+mj-lt"/>
              <a:sym typeface="Wingdings" pitchFamily="2" charset="2"/>
            </a:endParaRPr>
          </a:p>
          <a:p>
            <a:pPr algn="just">
              <a:buNone/>
            </a:pPr>
            <a:endParaRPr lang="hr-HR" sz="2000" dirty="0" smtClean="0">
              <a:latin typeface="+mj-lt"/>
              <a:sym typeface="Wingdings" pitchFamily="2" charset="2"/>
            </a:endParaRPr>
          </a:p>
          <a:p>
            <a:pPr algn="just">
              <a:buNone/>
            </a:pPr>
            <a:endParaRPr lang="hr-HR" sz="2000" dirty="0" smtClean="0">
              <a:latin typeface="+mj-lt"/>
              <a:sym typeface="Wingdings" pitchFamily="2" charset="2"/>
            </a:endParaRPr>
          </a:p>
          <a:p>
            <a:pPr algn="just">
              <a:buNone/>
            </a:pPr>
            <a:r>
              <a:rPr lang="hr-HR" sz="2000" dirty="0" smtClean="0">
                <a:latin typeface="+mj-lt"/>
                <a:sym typeface="Wingdings" pitchFamily="2" charset="2"/>
              </a:rPr>
              <a:t> </a:t>
            </a:r>
            <a:r>
              <a:rPr lang="bs-Latn-BA" sz="2000" dirty="0" smtClean="0">
                <a:latin typeface="+mj-lt"/>
              </a:rPr>
              <a:t>Na prvi pogled čini se da navedene nadležnosti prenesene na unijska tijela predstavljaju značajan atak na državni suverenitet. Međutim, u stavu 2 citiranog člana uočava se uslov postojanja prekograničnog elementa kao i uslov uzimanja u obzir razlika pravnih tradicija i sistema pojedinih država, kojima se na posredan način zapravo štiti državni suverenitet pojedinačnih država.</a:t>
            </a:r>
            <a:endParaRPr lang="hr-HR" sz="2000" dirty="0" smtClean="0">
              <a:latin typeface="+mj-lt"/>
            </a:endParaRPr>
          </a:p>
          <a:p>
            <a:pPr algn="just"/>
            <a:endParaRPr lang="hr-HR" sz="24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299</TotalTime>
  <Words>2430</Words>
  <Application>Microsoft Office PowerPoint</Application>
  <PresentationFormat>On-screen Show (4:3)</PresentationFormat>
  <Paragraphs>111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OSIPANJE DRŽAVNOG SUVERENITETA I LISABONSKI UGOVOR</vt:lpstr>
      <vt:lpstr>Uvodne napomene</vt:lpstr>
      <vt:lpstr>Uvodne napomene</vt:lpstr>
      <vt:lpstr>Osipanje suvereniteta kroz osnivačke ugovore</vt:lpstr>
      <vt:lpstr>Lisabonski ugovor</vt:lpstr>
      <vt:lpstr>Lisabonski ugovor- načelo supsidijarnosti</vt:lpstr>
      <vt:lpstr>Odlučivanje u polju pravosudne i policijske suradnje</vt:lpstr>
      <vt:lpstr> Poglavlje IV – Pravosudna saradnja u krivičnim stvarima</vt:lpstr>
      <vt:lpstr>Slide 9</vt:lpstr>
      <vt:lpstr>Slide 10</vt:lpstr>
      <vt:lpstr>Slide 11</vt:lpstr>
      <vt:lpstr>Slide 12</vt:lpstr>
      <vt:lpstr>Slide 13</vt:lpstr>
      <vt:lpstr>Slide 14</vt:lpstr>
      <vt:lpstr>Poglavlje V – Policijska saradnja</vt:lpstr>
      <vt:lpstr>Slide 16</vt:lpstr>
      <vt:lpstr>Zaključak </vt:lpstr>
      <vt:lpstr>Slide 18</vt:lpstr>
      <vt:lpstr>Bibliografija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OSIPANJE DRŽAVNOG SUVERENITETA I LISABONSKI UGOVOR</dc:title>
  <dc:creator>EMM</dc:creator>
  <cp:lastModifiedBy>EMM</cp:lastModifiedBy>
  <cp:revision>22</cp:revision>
  <dcterms:created xsi:type="dcterms:W3CDTF">2020-04-22T07:46:35Z</dcterms:created>
  <dcterms:modified xsi:type="dcterms:W3CDTF">2020-04-22T13:30:39Z</dcterms:modified>
</cp:coreProperties>
</file>