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53E3D-AAAD-4215-874F-B5D2E2D198C5}" type="datetimeFigureOut">
              <a:rPr lang="bs-Latn-BA" smtClean="0"/>
              <a:t>22.4.2020.</a:t>
            </a:fld>
            <a:endParaRPr lang="bs-Latn-B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62630-B082-4859-997E-1B9F1AF50F71}" type="slidenum">
              <a:rPr lang="bs-Latn-BA" smtClean="0"/>
              <a:t>‹#›</a:t>
            </a:fld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3018984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53E3D-AAAD-4215-874F-B5D2E2D198C5}" type="datetimeFigureOut">
              <a:rPr lang="bs-Latn-BA" smtClean="0"/>
              <a:t>22.4.2020.</a:t>
            </a:fld>
            <a:endParaRPr lang="bs-Latn-B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62630-B082-4859-997E-1B9F1AF50F71}" type="slidenum">
              <a:rPr lang="bs-Latn-BA" smtClean="0"/>
              <a:t>‹#›</a:t>
            </a:fld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32390820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53E3D-AAAD-4215-874F-B5D2E2D198C5}" type="datetimeFigureOut">
              <a:rPr lang="bs-Latn-BA" smtClean="0"/>
              <a:t>22.4.2020.</a:t>
            </a:fld>
            <a:endParaRPr lang="bs-Latn-B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62630-B082-4859-997E-1B9F1AF50F71}" type="slidenum">
              <a:rPr lang="bs-Latn-BA" smtClean="0"/>
              <a:t>‹#›</a:t>
            </a:fld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6926665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53E3D-AAAD-4215-874F-B5D2E2D198C5}" type="datetimeFigureOut">
              <a:rPr lang="bs-Latn-BA" smtClean="0"/>
              <a:t>22.4.2020.</a:t>
            </a:fld>
            <a:endParaRPr lang="bs-Latn-B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62630-B082-4859-997E-1B9F1AF50F71}" type="slidenum">
              <a:rPr lang="bs-Latn-BA" smtClean="0"/>
              <a:t>‹#›</a:t>
            </a:fld>
            <a:endParaRPr lang="bs-Latn-BA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262691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53E3D-AAAD-4215-874F-B5D2E2D198C5}" type="datetimeFigureOut">
              <a:rPr lang="bs-Latn-BA" smtClean="0"/>
              <a:t>22.4.2020.</a:t>
            </a:fld>
            <a:endParaRPr lang="bs-Latn-B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62630-B082-4859-997E-1B9F1AF50F71}" type="slidenum">
              <a:rPr lang="bs-Latn-BA" smtClean="0"/>
              <a:t>‹#›</a:t>
            </a:fld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4712200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53E3D-AAAD-4215-874F-B5D2E2D198C5}" type="datetimeFigureOut">
              <a:rPr lang="bs-Latn-BA" smtClean="0"/>
              <a:t>22.4.2020.</a:t>
            </a:fld>
            <a:endParaRPr lang="bs-Latn-BA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62630-B082-4859-997E-1B9F1AF50F71}" type="slidenum">
              <a:rPr lang="bs-Latn-BA" smtClean="0"/>
              <a:t>‹#›</a:t>
            </a:fld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398342918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53E3D-AAAD-4215-874F-B5D2E2D198C5}" type="datetimeFigureOut">
              <a:rPr lang="bs-Latn-BA" smtClean="0"/>
              <a:t>22.4.2020.</a:t>
            </a:fld>
            <a:endParaRPr lang="bs-Latn-BA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62630-B082-4859-997E-1B9F1AF50F71}" type="slidenum">
              <a:rPr lang="bs-Latn-BA" smtClean="0"/>
              <a:t>‹#›</a:t>
            </a:fld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2403479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53E3D-AAAD-4215-874F-B5D2E2D198C5}" type="datetimeFigureOut">
              <a:rPr lang="bs-Latn-BA" smtClean="0"/>
              <a:t>22.4.2020.</a:t>
            </a:fld>
            <a:endParaRPr lang="bs-Latn-B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62630-B082-4859-997E-1B9F1AF50F71}" type="slidenum">
              <a:rPr lang="bs-Latn-BA" smtClean="0"/>
              <a:t>‹#›</a:t>
            </a:fld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342458938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53E3D-AAAD-4215-874F-B5D2E2D198C5}" type="datetimeFigureOut">
              <a:rPr lang="bs-Latn-BA" smtClean="0"/>
              <a:t>22.4.2020.</a:t>
            </a:fld>
            <a:endParaRPr lang="bs-Latn-B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62630-B082-4859-997E-1B9F1AF50F71}" type="slidenum">
              <a:rPr lang="bs-Latn-BA" smtClean="0"/>
              <a:t>‹#›</a:t>
            </a:fld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32726173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53E3D-AAAD-4215-874F-B5D2E2D198C5}" type="datetimeFigureOut">
              <a:rPr lang="bs-Latn-BA" smtClean="0"/>
              <a:t>22.4.2020.</a:t>
            </a:fld>
            <a:endParaRPr lang="bs-Latn-B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62630-B082-4859-997E-1B9F1AF50F71}" type="slidenum">
              <a:rPr lang="bs-Latn-BA" smtClean="0"/>
              <a:t>‹#›</a:t>
            </a:fld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1964933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53E3D-AAAD-4215-874F-B5D2E2D198C5}" type="datetimeFigureOut">
              <a:rPr lang="bs-Latn-BA" smtClean="0"/>
              <a:t>22.4.2020.</a:t>
            </a:fld>
            <a:endParaRPr lang="bs-Latn-B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62630-B082-4859-997E-1B9F1AF50F71}" type="slidenum">
              <a:rPr lang="bs-Latn-BA" smtClean="0"/>
              <a:t>‹#›</a:t>
            </a:fld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24547646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53E3D-AAAD-4215-874F-B5D2E2D198C5}" type="datetimeFigureOut">
              <a:rPr lang="bs-Latn-BA" smtClean="0"/>
              <a:t>22.4.2020.</a:t>
            </a:fld>
            <a:endParaRPr lang="bs-Latn-B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62630-B082-4859-997E-1B9F1AF50F71}" type="slidenum">
              <a:rPr lang="bs-Latn-BA" smtClean="0"/>
              <a:t>‹#›</a:t>
            </a:fld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37434977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53E3D-AAAD-4215-874F-B5D2E2D198C5}" type="datetimeFigureOut">
              <a:rPr lang="bs-Latn-BA" smtClean="0"/>
              <a:t>22.4.2020.</a:t>
            </a:fld>
            <a:endParaRPr lang="bs-Latn-BA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62630-B082-4859-997E-1B9F1AF50F71}" type="slidenum">
              <a:rPr lang="bs-Latn-BA" smtClean="0"/>
              <a:t>‹#›</a:t>
            </a:fld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27633674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53E3D-AAAD-4215-874F-B5D2E2D198C5}" type="datetimeFigureOut">
              <a:rPr lang="bs-Latn-BA" smtClean="0"/>
              <a:t>22.4.2020.</a:t>
            </a:fld>
            <a:endParaRPr lang="bs-Latn-BA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62630-B082-4859-997E-1B9F1AF50F71}" type="slidenum">
              <a:rPr lang="bs-Latn-BA" smtClean="0"/>
              <a:t>‹#›</a:t>
            </a:fld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12295484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53E3D-AAAD-4215-874F-B5D2E2D198C5}" type="datetimeFigureOut">
              <a:rPr lang="bs-Latn-BA" smtClean="0"/>
              <a:t>22.4.2020.</a:t>
            </a:fld>
            <a:endParaRPr lang="bs-Latn-BA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62630-B082-4859-997E-1B9F1AF50F71}" type="slidenum">
              <a:rPr lang="bs-Latn-BA" smtClean="0"/>
              <a:t>‹#›</a:t>
            </a:fld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37369477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53E3D-AAAD-4215-874F-B5D2E2D198C5}" type="datetimeFigureOut">
              <a:rPr lang="bs-Latn-BA" smtClean="0"/>
              <a:t>22.4.2020.</a:t>
            </a:fld>
            <a:endParaRPr lang="bs-Latn-BA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62630-B082-4859-997E-1B9F1AF50F71}" type="slidenum">
              <a:rPr lang="bs-Latn-BA" smtClean="0"/>
              <a:t>‹#›</a:t>
            </a:fld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15920098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53E3D-AAAD-4215-874F-B5D2E2D198C5}" type="datetimeFigureOut">
              <a:rPr lang="bs-Latn-BA" smtClean="0"/>
              <a:t>22.4.2020.</a:t>
            </a:fld>
            <a:endParaRPr lang="bs-Latn-B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62630-B082-4859-997E-1B9F1AF50F71}" type="slidenum">
              <a:rPr lang="bs-Latn-BA" smtClean="0"/>
              <a:t>‹#›</a:t>
            </a:fld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468000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5A453E3D-AAAD-4215-874F-B5D2E2D198C5}" type="datetimeFigureOut">
              <a:rPr lang="bs-Latn-BA" smtClean="0"/>
              <a:t>22.4.2020.</a:t>
            </a:fld>
            <a:endParaRPr lang="bs-Latn-B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bs-Latn-B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362630-B082-4859-997E-1B9F1AF50F71}" type="slidenum">
              <a:rPr lang="bs-Latn-BA" smtClean="0"/>
              <a:t>‹#›</a:t>
            </a:fld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99657875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bs-Latn-BA" sz="4000" dirty="0" smtClean="0"/>
              <a:t>Nezakonito bogaćenje i pravni red EU – primjer Litvanije</a:t>
            </a:r>
            <a:endParaRPr lang="bs-Latn-BA" sz="4000" dirty="0"/>
          </a:p>
        </p:txBody>
      </p:sp>
    </p:spTree>
    <p:extLst>
      <p:ext uri="{BB962C8B-B14F-4D97-AF65-F5344CB8AC3E}">
        <p14:creationId xmlns:p14="http://schemas.microsoft.com/office/powerpoint/2010/main" val="19579503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 smtClean="0"/>
              <a:t>Pravni red EU</a:t>
            </a:r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409252"/>
            <a:ext cx="8946541" cy="4839147"/>
          </a:xfrm>
        </p:spPr>
        <p:txBody>
          <a:bodyPr/>
          <a:lstStyle/>
          <a:p>
            <a:pPr marL="0" indent="0">
              <a:buNone/>
            </a:pPr>
            <a:r>
              <a:rPr lang="hr-HR" dirty="0" smtClean="0"/>
              <a:t>Odluka </a:t>
            </a:r>
            <a:r>
              <a:rPr lang="hr-HR" dirty="0"/>
              <a:t>(EU) 2016/456 – uvjeti za istrage Evropskog ureda za borbu protiv prevara Evropske centralne banke u području sprečavanja prevara, korupcije drugih nezakonitih aktivnosti koje utiču na finansijske interese </a:t>
            </a:r>
            <a:r>
              <a:rPr lang="hr-HR" dirty="0" smtClean="0"/>
              <a:t>EU</a:t>
            </a:r>
          </a:p>
          <a:p>
            <a:r>
              <a:rPr lang="hr-HR" dirty="0"/>
              <a:t>U</a:t>
            </a:r>
            <a:r>
              <a:rPr lang="hr-HR" dirty="0" smtClean="0"/>
              <a:t>tvrđuju </a:t>
            </a:r>
            <a:r>
              <a:rPr lang="hr-HR" dirty="0"/>
              <a:t>se uvjeti pod kojima Evropski ured za borbu protiv prevara (OLAF) može istraživati Evropsku centralnu banku zbog tvrdnji o prevarama, korupciji i svim drugim nezakonitim </a:t>
            </a:r>
            <a:r>
              <a:rPr lang="hr-HR" dirty="0" smtClean="0"/>
              <a:t>aktivnostima</a:t>
            </a:r>
          </a:p>
          <a:p>
            <a:endParaRPr lang="hr-HR" dirty="0"/>
          </a:p>
          <a:p>
            <a:r>
              <a:rPr lang="hr-HR" dirty="0"/>
              <a:t>P</a:t>
            </a:r>
            <a:r>
              <a:rPr lang="hr-HR" dirty="0" smtClean="0"/>
              <a:t>rimjenjuje </a:t>
            </a:r>
            <a:r>
              <a:rPr lang="hr-HR" dirty="0"/>
              <a:t>se na članove Upravnog odbora i Općeg vijeća Evropske centralne banke i drugih organa upravljanja, članove upravnih tijela i sve zaposlenike nacionalnih centralnih banaka, stalne i privremene članove osoblja Evropske centralne banke pa i osobe koje za Evropsku centralnu banku rade bez ugovora</a:t>
            </a:r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19029856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 smtClean="0"/>
              <a:t>Pravni red EU</a:t>
            </a:r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592132"/>
            <a:ext cx="8946541" cy="4656267"/>
          </a:xfrm>
        </p:spPr>
        <p:txBody>
          <a:bodyPr/>
          <a:lstStyle/>
          <a:p>
            <a:pPr marL="0" indent="0">
              <a:buNone/>
            </a:pPr>
            <a:r>
              <a:rPr lang="hr-HR" dirty="0" smtClean="0"/>
              <a:t>Odluka </a:t>
            </a:r>
            <a:r>
              <a:rPr lang="hr-HR" dirty="0"/>
              <a:t>2008/852/PUP o mreži kontaktnih tačaka u borbi protiv </a:t>
            </a:r>
            <a:r>
              <a:rPr lang="hr-HR" dirty="0" smtClean="0"/>
              <a:t>korupcije</a:t>
            </a:r>
          </a:p>
          <a:p>
            <a:pPr marL="0" indent="0">
              <a:buNone/>
            </a:pPr>
            <a:endParaRPr lang="hr-HR" dirty="0"/>
          </a:p>
          <a:p>
            <a:r>
              <a:rPr lang="hr-HR" dirty="0" smtClean="0"/>
              <a:t>Uspostavljena </a:t>
            </a:r>
            <a:r>
              <a:rPr lang="hr-HR" dirty="0"/>
              <a:t>mreža kontaktnih tačaka u borbi protiv korupcije širom </a:t>
            </a:r>
            <a:r>
              <a:rPr lang="hr-HR" dirty="0" smtClean="0"/>
              <a:t>EU (nadležne agencije iz svake države članice, Europol, OLAF..)</a:t>
            </a:r>
          </a:p>
          <a:p>
            <a:endParaRPr lang="hr-HR" dirty="0"/>
          </a:p>
          <a:p>
            <a:r>
              <a:rPr lang="hr-HR" dirty="0" smtClean="0"/>
              <a:t>Neformalna </a:t>
            </a:r>
            <a:r>
              <a:rPr lang="hr-HR" dirty="0"/>
              <a:t>saradnja partnera</a:t>
            </a:r>
            <a:r>
              <a:rPr lang="hr-HR" dirty="0" smtClean="0"/>
              <a:t> radi </a:t>
            </a:r>
            <a:r>
              <a:rPr lang="hr-HR" dirty="0"/>
              <a:t>uspostavljanja foruma za razmjenu najboljih praksi i iskustava u sprečavanju i borbi protiv korupcije te olakšavanja i održavanja komunikacije među </a:t>
            </a:r>
            <a:r>
              <a:rPr lang="hr-HR" dirty="0" smtClean="0"/>
              <a:t>članovima</a:t>
            </a:r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13390367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 smtClean="0"/>
              <a:t>Pravni red EU</a:t>
            </a:r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635162"/>
            <a:ext cx="8946541" cy="4613237"/>
          </a:xfrm>
        </p:spPr>
        <p:txBody>
          <a:bodyPr/>
          <a:lstStyle/>
          <a:p>
            <a:pPr marL="0" indent="0">
              <a:buNone/>
            </a:pPr>
            <a:r>
              <a:rPr lang="hr-HR" dirty="0"/>
              <a:t>Uredba (EU) 250/2014 o uspostavi programa „Hercule III</a:t>
            </a:r>
            <a:r>
              <a:rPr lang="hr-HR" dirty="0" smtClean="0"/>
              <a:t>“</a:t>
            </a:r>
          </a:p>
          <a:p>
            <a:pPr marL="0" indent="0">
              <a:buNone/>
            </a:pPr>
            <a:endParaRPr lang="hr-HR" dirty="0"/>
          </a:p>
          <a:p>
            <a:r>
              <a:rPr lang="hr-HR" dirty="0" smtClean="0"/>
              <a:t>Program za finansiranje projekata </a:t>
            </a:r>
            <a:r>
              <a:rPr lang="hr-HR" dirty="0"/>
              <a:t>za borbu protiv prevara, korupcije i drugih nezakonitih radnji koje štete budžetu i finansijskim interesima EU, kako bi se zaštitio novac poreznih obveznika EU. </a:t>
            </a:r>
            <a:endParaRPr lang="hr-HR" dirty="0" smtClean="0"/>
          </a:p>
          <a:p>
            <a:endParaRPr lang="hr-HR" dirty="0"/>
          </a:p>
          <a:p>
            <a:r>
              <a:rPr lang="hr-HR" dirty="0" smtClean="0"/>
              <a:t>Programom </a:t>
            </a:r>
            <a:r>
              <a:rPr lang="hr-HR" dirty="0"/>
              <a:t>upravlja </a:t>
            </a:r>
            <a:r>
              <a:rPr lang="hr-HR" dirty="0" smtClean="0"/>
              <a:t>OLAF</a:t>
            </a:r>
          </a:p>
          <a:p>
            <a:endParaRPr lang="hr-HR" dirty="0"/>
          </a:p>
          <a:p>
            <a:r>
              <a:rPr lang="hr-HR" dirty="0" smtClean="0"/>
              <a:t>Program je otvoren i za zemlje koje nisu članice EU</a:t>
            </a:r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27811524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 smtClean="0"/>
              <a:t>Pravni red EU</a:t>
            </a:r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853248"/>
            <a:ext cx="8946541" cy="4395151"/>
          </a:xfrm>
        </p:spPr>
        <p:txBody>
          <a:bodyPr/>
          <a:lstStyle/>
          <a:p>
            <a:pPr marL="0" indent="0">
              <a:buNone/>
            </a:pPr>
            <a:r>
              <a:rPr lang="hr-HR" dirty="0"/>
              <a:t>Konvencija iz 2005. o borbi protiv korupcije u kojoj sudjeluju službenici EU-a ili službenici država članica </a:t>
            </a:r>
            <a:r>
              <a:rPr lang="hr-HR" dirty="0" smtClean="0"/>
              <a:t>EU</a:t>
            </a:r>
          </a:p>
          <a:p>
            <a:pPr marL="0" indent="0">
              <a:buNone/>
            </a:pPr>
            <a:endParaRPr lang="hr-HR" dirty="0"/>
          </a:p>
          <a:p>
            <a:r>
              <a:rPr lang="hr-HR" dirty="0"/>
              <a:t>Cilj Konvencije je osigurati da svaka država članica EU-a preduzme potrebne mjere da bi se kriminalizirala korupcija u koju su uključeni javni službenici (evropski i državni javni službenici zemalja članica</a:t>
            </a:r>
            <a:r>
              <a:rPr lang="hr-HR" dirty="0" smtClean="0"/>
              <a:t>)</a:t>
            </a:r>
          </a:p>
          <a:p>
            <a:r>
              <a:rPr lang="hr-HR" dirty="0"/>
              <a:t>O</a:t>
            </a:r>
            <a:r>
              <a:rPr lang="hr-HR" dirty="0" smtClean="0"/>
              <a:t>jačati </a:t>
            </a:r>
            <a:r>
              <a:rPr lang="hr-HR" dirty="0"/>
              <a:t>pravosudnu saradnju na tom području između zemalja članica. </a:t>
            </a:r>
            <a:endParaRPr lang="hr-HR" dirty="0" smtClean="0"/>
          </a:p>
          <a:p>
            <a:r>
              <a:rPr lang="hr-HR" dirty="0" smtClean="0"/>
              <a:t>Prema </a:t>
            </a:r>
            <a:r>
              <a:rPr lang="hr-HR" dirty="0"/>
              <a:t>Konvenciji, svaka zemlja EU je morala kriminalizirati primanje i davanje mita od strane javnih službenika, a Konvencijom je bilo obuhvaćeno i učestvovanje u bilo kojem od ovih oblika korupcije i poticanje na nju</a:t>
            </a:r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31470531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 smtClean="0"/>
              <a:t>Pravni red EU</a:t>
            </a:r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678194"/>
            <a:ext cx="8946541" cy="4570206"/>
          </a:xfrm>
        </p:spPr>
        <p:txBody>
          <a:bodyPr/>
          <a:lstStyle/>
          <a:p>
            <a:pPr marL="0" indent="0">
              <a:buNone/>
            </a:pPr>
            <a:endParaRPr lang="bs-Latn-BA" dirty="0" smtClean="0"/>
          </a:p>
          <a:p>
            <a:pPr marL="0" indent="0">
              <a:buNone/>
            </a:pPr>
            <a:r>
              <a:rPr lang="hr-HR" dirty="0"/>
              <a:t>Direktiva 2014/42/EU o zamrzavanju i oduzimanju predmeta i imovinske koristi ostvarene krivičnim djelima u EU </a:t>
            </a:r>
            <a:endParaRPr lang="hr-HR" dirty="0" smtClean="0"/>
          </a:p>
          <a:p>
            <a:pPr marL="0" indent="0">
              <a:buNone/>
            </a:pPr>
            <a:endParaRPr lang="hr-HR" dirty="0"/>
          </a:p>
          <a:p>
            <a:r>
              <a:rPr lang="hr-HR" dirty="0"/>
              <a:t>N</a:t>
            </a:r>
            <a:r>
              <a:rPr lang="hr-HR" dirty="0" smtClean="0"/>
              <a:t>astoji </a:t>
            </a:r>
            <a:r>
              <a:rPr lang="hr-HR" dirty="0"/>
              <a:t>olakšati oduzimanje i povrat imovinske koristi i predmeta, utvrđuje minimalna pravila za zamrzavanje i naknadno oduzimanje imovinske koristi ostvarene krivičnim djelima u EU (djela predviđena različitim zakonima EU-a navedena u članu 3. Direktive)</a:t>
            </a:r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9786254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 smtClean="0"/>
              <a:t>Konvencija UN protiv korupcije</a:t>
            </a:r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645920"/>
            <a:ext cx="8946541" cy="4602479"/>
          </a:xfrm>
        </p:spPr>
        <p:txBody>
          <a:bodyPr/>
          <a:lstStyle/>
          <a:p>
            <a:endParaRPr lang="bs-Latn-BA" dirty="0" smtClean="0"/>
          </a:p>
          <a:p>
            <a:r>
              <a:rPr lang="bs-Latn-BA" dirty="0" smtClean="0"/>
              <a:t>Jedan od najznačajnijih međunarodnih dokumenata na području borbe protiv korupcije</a:t>
            </a:r>
          </a:p>
          <a:p>
            <a:endParaRPr lang="bs-Latn-BA" dirty="0" smtClean="0"/>
          </a:p>
          <a:p>
            <a:r>
              <a:rPr lang="bs-Latn-BA" dirty="0" smtClean="0"/>
              <a:t>Sve zemlje članice EU, a i sama EU je članica Konvencije </a:t>
            </a:r>
          </a:p>
          <a:p>
            <a:endParaRPr lang="hr-HR" dirty="0" smtClean="0"/>
          </a:p>
          <a:p>
            <a:r>
              <a:rPr lang="hr-HR" dirty="0" smtClean="0"/>
              <a:t>Konvencija </a:t>
            </a:r>
            <a:r>
              <a:rPr lang="hr-HR" dirty="0"/>
              <a:t>se odnosi na sprečavanje, istragu i gonjenje korupcije i na zamrzavanje, privremeno oduzimanje, oduzimanje i povrat sredstava od prekršaja, uključuje pravila za sprečavanje i suzbijanje pranja novca, utvrđuje niz pravila za sprečavanje korupcije </a:t>
            </a:r>
            <a:endParaRPr lang="hr-HR" dirty="0" smtClean="0"/>
          </a:p>
          <a:p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233309544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 smtClean="0"/>
              <a:t>Konvencija UN protiv korupcije</a:t>
            </a:r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dirty="0"/>
              <a:t>UNCAC je obavezao države članice da kriminaliziraju: </a:t>
            </a:r>
            <a:endParaRPr lang="hr-HR" dirty="0" smtClean="0"/>
          </a:p>
          <a:p>
            <a:r>
              <a:rPr lang="hr-HR" dirty="0" smtClean="0"/>
              <a:t>pronevjeru</a:t>
            </a:r>
            <a:r>
              <a:rPr lang="hr-HR" dirty="0"/>
              <a:t>, </a:t>
            </a:r>
            <a:endParaRPr lang="hr-HR" dirty="0" smtClean="0"/>
          </a:p>
          <a:p>
            <a:r>
              <a:rPr lang="hr-HR" dirty="0" smtClean="0"/>
              <a:t>otuđenje </a:t>
            </a:r>
            <a:r>
              <a:rPr lang="hr-HR" dirty="0"/>
              <a:t>imovine ili drugi vid zloupotrebe imovine, finansija, vrijednosnih papira ili bilo kojeg drugog vrijednog predmeta od strane javnog finkcionera u vlastitu korist ili u korist drugih; </a:t>
            </a:r>
            <a:endParaRPr lang="hr-HR" dirty="0" smtClean="0"/>
          </a:p>
          <a:p>
            <a:r>
              <a:rPr lang="hr-HR" dirty="0" smtClean="0"/>
              <a:t>pranje </a:t>
            </a:r>
            <a:r>
              <a:rPr lang="hr-HR" dirty="0"/>
              <a:t>nezakonito stečenog novca; </a:t>
            </a:r>
            <a:endParaRPr lang="hr-HR" dirty="0" smtClean="0"/>
          </a:p>
          <a:p>
            <a:r>
              <a:rPr lang="hr-HR" dirty="0" smtClean="0"/>
              <a:t>ometanje </a:t>
            </a:r>
            <a:r>
              <a:rPr lang="hr-HR" dirty="0"/>
              <a:t>pravde; </a:t>
            </a:r>
            <a:endParaRPr lang="hr-HR" dirty="0" smtClean="0"/>
          </a:p>
          <a:p>
            <a:r>
              <a:rPr lang="hr-HR" dirty="0" smtClean="0"/>
              <a:t>učestvovanje </a:t>
            </a:r>
            <a:r>
              <a:rPr lang="hr-HR" dirty="0"/>
              <a:t>u bilo kojem svojstvu, kao što je </a:t>
            </a:r>
            <a:r>
              <a:rPr lang="hr-HR" dirty="0" smtClean="0"/>
              <a:t>saučesnik</a:t>
            </a:r>
            <a:r>
              <a:rPr lang="hr-HR" dirty="0"/>
              <a:t>, pomagač, podstrekač krivičnog djela</a:t>
            </a:r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84921562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 smtClean="0"/>
              <a:t>Konvencija UN protiv korupcije</a:t>
            </a:r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624406"/>
            <a:ext cx="8946541" cy="4623994"/>
          </a:xfrm>
        </p:spPr>
        <p:txBody>
          <a:bodyPr/>
          <a:lstStyle/>
          <a:p>
            <a:pPr marL="0" indent="0">
              <a:buNone/>
            </a:pPr>
            <a:r>
              <a:rPr lang="bs-Latn-BA" dirty="0" smtClean="0"/>
              <a:t>UNCAC je tražio </a:t>
            </a:r>
            <a:r>
              <a:rPr lang="hr-HR" dirty="0"/>
              <a:t>od država članica </a:t>
            </a:r>
            <a:r>
              <a:rPr lang="hr-HR" dirty="0" smtClean="0"/>
              <a:t>i da </a:t>
            </a:r>
            <a:r>
              <a:rPr lang="hr-HR" dirty="0"/>
              <a:t>razmotre kriminalizaciju slijedećih krivičnih djela vezanih za korupciju: </a:t>
            </a:r>
            <a:endParaRPr lang="hr-HR" dirty="0" smtClean="0"/>
          </a:p>
          <a:p>
            <a:pPr marL="0" indent="0">
              <a:buNone/>
            </a:pPr>
            <a:endParaRPr lang="hr-HR" dirty="0" smtClean="0"/>
          </a:p>
          <a:p>
            <a:r>
              <a:rPr lang="hr-HR" dirty="0" smtClean="0"/>
              <a:t>trgovina </a:t>
            </a:r>
            <a:r>
              <a:rPr lang="hr-HR" dirty="0"/>
              <a:t>uticajem, </a:t>
            </a:r>
            <a:endParaRPr lang="hr-HR" dirty="0" smtClean="0"/>
          </a:p>
          <a:p>
            <a:r>
              <a:rPr lang="hr-HR" dirty="0" smtClean="0"/>
              <a:t>zloupotreba </a:t>
            </a:r>
            <a:r>
              <a:rPr lang="hr-HR" dirty="0"/>
              <a:t>položaja, </a:t>
            </a:r>
            <a:endParaRPr lang="hr-HR" dirty="0" smtClean="0"/>
          </a:p>
          <a:p>
            <a:r>
              <a:rPr lang="hr-HR" dirty="0" smtClean="0"/>
              <a:t>nezakonito </a:t>
            </a:r>
            <a:r>
              <a:rPr lang="hr-HR" dirty="0"/>
              <a:t>bogaćenje, </a:t>
            </a:r>
            <a:endParaRPr lang="hr-HR" dirty="0" smtClean="0"/>
          </a:p>
          <a:p>
            <a:r>
              <a:rPr lang="hr-HR" dirty="0" smtClean="0"/>
              <a:t>aktivno </a:t>
            </a:r>
            <a:r>
              <a:rPr lang="hr-HR" dirty="0"/>
              <a:t>i pasivno podmićivanje u privatnom sektoru, pronevjera u privatnom sektoru, </a:t>
            </a:r>
            <a:endParaRPr lang="hr-HR" dirty="0" smtClean="0"/>
          </a:p>
          <a:p>
            <a:r>
              <a:rPr lang="hr-HR" dirty="0" smtClean="0"/>
              <a:t>prikrivanje </a:t>
            </a:r>
            <a:r>
              <a:rPr lang="hr-HR" dirty="0"/>
              <a:t>ili kontinuirano zadržavanje imovine, </a:t>
            </a:r>
            <a:endParaRPr lang="hr-HR" dirty="0" smtClean="0"/>
          </a:p>
          <a:p>
            <a:r>
              <a:rPr lang="hr-HR" dirty="0" smtClean="0"/>
              <a:t>svaki </a:t>
            </a:r>
            <a:r>
              <a:rPr lang="hr-HR" dirty="0"/>
              <a:t>pokušaj počinjenja ili priprema za počinjenje krivičnog djela definisanog Konvencijom.</a:t>
            </a:r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76971978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 smtClean="0"/>
              <a:t>Nezakonito bogaćenje i Litvanija</a:t>
            </a:r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s-Latn-BA" dirty="0" smtClean="0"/>
              <a:t>Litvanija je prva država članica EU koja je u svoj krivični zakon ugradila nezakonito bogaćenje kao posebno krivično djelo (2010.g.)</a:t>
            </a:r>
          </a:p>
          <a:p>
            <a:endParaRPr lang="bs-Latn-BA" dirty="0"/>
          </a:p>
          <a:p>
            <a:r>
              <a:rPr lang="hr-HR" dirty="0"/>
              <a:t>u članu 189.1. naziva „nezakonito </a:t>
            </a:r>
            <a:r>
              <a:rPr lang="hr-HR" dirty="0" smtClean="0"/>
              <a:t>bogaćenje“ predviđena je krivična </a:t>
            </a:r>
            <a:r>
              <a:rPr lang="hr-HR" dirty="0"/>
              <a:t>odgovornost za osobu koja u vlasništvu ima imovinu čija vrijednost prelazi 500 MSL </a:t>
            </a:r>
            <a:r>
              <a:rPr lang="hr-HR" dirty="0" smtClean="0"/>
              <a:t>(oko </a:t>
            </a:r>
            <a:r>
              <a:rPr lang="hr-HR" dirty="0"/>
              <a:t>18.000,00 eura), koja je svjesna ili je morala ili mogla biti svjesna da ta imovina nije pribavljena legalnim prihodima. </a:t>
            </a:r>
            <a:endParaRPr lang="hr-HR" dirty="0" smtClean="0"/>
          </a:p>
          <a:p>
            <a:r>
              <a:rPr lang="hr-HR" dirty="0" smtClean="0"/>
              <a:t>Propisana </a:t>
            </a:r>
            <a:r>
              <a:rPr lang="hr-HR" dirty="0"/>
              <a:t>je novčana kazna, ili lišenje slobode, odnosno kazna zatvora do četiri godine.        </a:t>
            </a:r>
            <a:endParaRPr lang="bs-Latn-BA" dirty="0"/>
          </a:p>
          <a:p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189137760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 smtClean="0"/>
              <a:t>Nezakonito bogaćenje i Litvanija</a:t>
            </a:r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473798"/>
            <a:ext cx="8946541" cy="4774601"/>
          </a:xfrm>
        </p:spPr>
        <p:txBody>
          <a:bodyPr>
            <a:normAutofit/>
          </a:bodyPr>
          <a:lstStyle/>
          <a:p>
            <a:r>
              <a:rPr lang="hr-HR" dirty="0"/>
              <a:t>Lice koje pribavi </a:t>
            </a:r>
            <a:r>
              <a:rPr lang="hr-HR" dirty="0" smtClean="0"/>
              <a:t>takvu </a:t>
            </a:r>
            <a:r>
              <a:rPr lang="hr-HR" dirty="0"/>
              <a:t>imovinu od trećih lica </a:t>
            </a:r>
            <a:r>
              <a:rPr lang="hr-HR" dirty="0" smtClean="0"/>
              <a:t>oslobodit će se </a:t>
            </a:r>
            <a:r>
              <a:rPr lang="hr-HR" dirty="0"/>
              <a:t>krivične odgovornosti za nezakonito bogaćenje ukoliko o tome obavijesti institucije za </a:t>
            </a:r>
            <a:r>
              <a:rPr lang="hr-HR" dirty="0" smtClean="0"/>
              <a:t>provođenje </a:t>
            </a:r>
            <a:r>
              <a:rPr lang="hr-HR" dirty="0"/>
              <a:t>zakona prije nego što je osumnjičeno i aktivno sarađuje u identifikovanju porijekla imovine. </a:t>
            </a:r>
            <a:endParaRPr lang="bs-Latn-BA" dirty="0"/>
          </a:p>
          <a:p>
            <a:endParaRPr lang="hr-HR" dirty="0" smtClean="0"/>
          </a:p>
          <a:p>
            <a:r>
              <a:rPr lang="hr-HR" dirty="0" smtClean="0"/>
              <a:t>Istim </a:t>
            </a:r>
            <a:r>
              <a:rPr lang="hr-HR" dirty="0"/>
              <a:t>članom je predviđena krivična odgovornost i pravnih lica.</a:t>
            </a:r>
            <a:endParaRPr lang="bs-Latn-BA" dirty="0"/>
          </a:p>
          <a:p>
            <a:endParaRPr lang="bs-Latn-BA" dirty="0" smtClean="0"/>
          </a:p>
          <a:p>
            <a:r>
              <a:rPr lang="bs-Latn-BA" dirty="0" smtClean="0"/>
              <a:t>Za razliku od većine drugih zemalja u svijetu koje su inkriminisale nezakonito bogaćenje, u litvanijskom zakonu nije predviđeno da učinilac može biti samo javni funkcioner.</a:t>
            </a:r>
          </a:p>
        </p:txBody>
      </p:sp>
    </p:spTree>
    <p:extLst>
      <p:ext uri="{BB962C8B-B14F-4D97-AF65-F5344CB8AC3E}">
        <p14:creationId xmlns:p14="http://schemas.microsoft.com/office/powerpoint/2010/main" val="42090266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 smtClean="0"/>
              <a:t>Nezakonito bogaćenje</a:t>
            </a:r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bs-Latn-BA" dirty="0" smtClean="0"/>
          </a:p>
          <a:p>
            <a:r>
              <a:rPr lang="bs-Latn-BA" sz="2400" dirty="0" smtClean="0"/>
              <a:t>Nazivi: </a:t>
            </a:r>
          </a:p>
          <a:p>
            <a:pPr marL="0" indent="0">
              <a:buNone/>
            </a:pPr>
            <a:endParaRPr lang="bs-Latn-BA" sz="2400" dirty="0" smtClean="0"/>
          </a:p>
          <a:p>
            <a:pPr marL="0" indent="0">
              <a:buNone/>
            </a:pPr>
            <a:r>
              <a:rPr lang="bs-Latn-BA" sz="2400" dirty="0" smtClean="0"/>
              <a:t>Nezakonito bogaćenje</a:t>
            </a:r>
          </a:p>
          <a:p>
            <a:pPr marL="0" indent="0">
              <a:buNone/>
            </a:pPr>
            <a:r>
              <a:rPr lang="bs-Latn-BA" sz="2400" dirty="0" smtClean="0"/>
              <a:t>Neobjašnjivo/neopravdano bogaćenje</a:t>
            </a:r>
          </a:p>
          <a:p>
            <a:pPr marL="0" indent="0">
              <a:buNone/>
            </a:pPr>
            <a:r>
              <a:rPr lang="bs-Latn-BA" sz="2400" dirty="0" smtClean="0"/>
              <a:t>Posjedovanje neobjašnjivog bogatstva</a:t>
            </a:r>
          </a:p>
          <a:p>
            <a:pPr marL="0" indent="0">
              <a:buNone/>
            </a:pPr>
            <a:r>
              <a:rPr lang="bs-Latn-BA" sz="2400" dirty="0" smtClean="0"/>
              <a:t>Posjedovanje prekomjernog bogatstva itd.</a:t>
            </a:r>
            <a:endParaRPr lang="bs-Latn-BA" sz="2400" dirty="0"/>
          </a:p>
        </p:txBody>
      </p:sp>
    </p:spTree>
    <p:extLst>
      <p:ext uri="{BB962C8B-B14F-4D97-AF65-F5344CB8AC3E}">
        <p14:creationId xmlns:p14="http://schemas.microsoft.com/office/powerpoint/2010/main" val="203626242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 smtClean="0"/>
              <a:t>Nezakonito bogaćenje i Litvanija</a:t>
            </a:r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484556"/>
            <a:ext cx="8946541" cy="476384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bs-Latn-BA" dirty="0" smtClean="0"/>
          </a:p>
          <a:p>
            <a:pPr marL="0" indent="0">
              <a:buNone/>
            </a:pPr>
            <a:r>
              <a:rPr lang="bs-Latn-BA" dirty="0"/>
              <a:t>Pred Ustavnim sudom Litvanije je 2015. godine pokrenuto pitanje ustavnosti ove odredbe</a:t>
            </a:r>
          </a:p>
          <a:p>
            <a:pPr marL="0" indent="0">
              <a:buNone/>
            </a:pPr>
            <a:r>
              <a:rPr lang="bs-Latn-BA" dirty="0" smtClean="0"/>
              <a:t>Odlukom </a:t>
            </a:r>
            <a:r>
              <a:rPr lang="bs-Latn-BA" dirty="0"/>
              <a:t>iz 2016. godine, Ustavni sud Litvanije je utvrdio da odredba člana 189.1. Krivičnog zakona nije u suprotnosti sa Ustavom.</a:t>
            </a:r>
          </a:p>
          <a:p>
            <a:pPr marL="0" indent="0">
              <a:buNone/>
            </a:pPr>
            <a:endParaRPr lang="bs-Latn-BA" dirty="0"/>
          </a:p>
          <a:p>
            <a:pPr marL="0" indent="0">
              <a:buNone/>
            </a:pPr>
            <a:r>
              <a:rPr lang="bs-Latn-BA" dirty="0" smtClean="0"/>
              <a:t>Apelanti (kao i kritičari inkriminacije nezakonitog bogaćenja) su ukazivali na navodnu suprotnost sa ustavnim principima:</a:t>
            </a:r>
            <a:endParaRPr lang="bs-Latn-BA" dirty="0"/>
          </a:p>
          <a:p>
            <a:r>
              <a:rPr lang="bs-Latn-BA" dirty="0" smtClean="0"/>
              <a:t>Vladavine prava</a:t>
            </a:r>
          </a:p>
          <a:p>
            <a:r>
              <a:rPr lang="bs-Latn-BA" dirty="0" smtClean="0"/>
              <a:t>Presumpcije nevinosti</a:t>
            </a:r>
          </a:p>
          <a:p>
            <a:r>
              <a:rPr lang="bs-Latn-BA" dirty="0" smtClean="0"/>
              <a:t>Zaštite od samooptuživanja</a:t>
            </a:r>
          </a:p>
          <a:p>
            <a:r>
              <a:rPr lang="bs-Latn-BA" dirty="0" smtClean="0"/>
              <a:t>Proporcionalnosti djela i krivične odgovornosti (kazne)</a:t>
            </a:r>
          </a:p>
          <a:p>
            <a:pPr marL="0" indent="0">
              <a:buNone/>
            </a:pPr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64934806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 smtClean="0"/>
              <a:t>Zaključna razmatranja</a:t>
            </a:r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s-Latn-BA" dirty="0" smtClean="0"/>
              <a:t>Specifično krivično djelo koje ne zahtijeva dokazivanje drugog krivičnog djela kojim je imovina (imovinska korist) pribavljena</a:t>
            </a:r>
          </a:p>
          <a:p>
            <a:r>
              <a:rPr lang="bs-Latn-BA" dirty="0" smtClean="0"/>
              <a:t>Podijeljena mišljenja o tome da li je inkriminacija nezakonitog bogaćenja u skladu sa općeprihvaćenim principima krivičnog prava i postupka, odnosno osnovnim ljudskim pravima</a:t>
            </a:r>
          </a:p>
          <a:p>
            <a:r>
              <a:rPr lang="bs-Latn-BA" dirty="0" smtClean="0"/>
              <a:t>Kritike upućene državama koje su predvidjele takvo krivično djelo, da nisu postignuti značajni rezultati u borbi protiv korupcije, mada primjeri u svijetu poput Hong Konga, Kine...ukazuju na drugačiju sliku</a:t>
            </a:r>
          </a:p>
          <a:p>
            <a:r>
              <a:rPr lang="bs-Latn-BA" dirty="0" smtClean="0"/>
              <a:t>Težak proces mijenjanja zakona i inkorporacije takvog krivičnog djela, s obzirom da bi se odnosilo dobrim dijelom na one koji odlučuju o donošenju takvih izmjena</a:t>
            </a:r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24215543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 smtClean="0"/>
              <a:t>Nezakonito bogaćenje</a:t>
            </a:r>
            <a:br>
              <a:rPr lang="bs-Latn-BA" dirty="0" smtClean="0"/>
            </a:br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bs-Latn-BA" dirty="0" smtClean="0"/>
          </a:p>
          <a:p>
            <a:r>
              <a:rPr lang="bs-Latn-BA" sz="2400" dirty="0" smtClean="0"/>
              <a:t>Definicija prema članu 20. Konvencije UN-a protiv korupcije:</a:t>
            </a:r>
          </a:p>
          <a:p>
            <a:pPr marL="0" indent="0">
              <a:buNone/>
            </a:pPr>
            <a:endParaRPr lang="bs-Latn-BA" sz="2400" dirty="0" smtClean="0"/>
          </a:p>
          <a:p>
            <a:pPr marL="0" indent="0">
              <a:buNone/>
            </a:pPr>
            <a:r>
              <a:rPr lang="bs-Latn-BA" sz="2400" dirty="0" smtClean="0"/>
              <a:t>„Značajno povećanje imovine (dobara) javnog funkcionera koje on ne može razumno objasniti s obzirom na njegov legalni prihod“</a:t>
            </a:r>
            <a:endParaRPr lang="bs-Latn-BA" sz="2400" dirty="0"/>
          </a:p>
        </p:txBody>
      </p:sp>
    </p:spTree>
    <p:extLst>
      <p:ext uri="{BB962C8B-B14F-4D97-AF65-F5344CB8AC3E}">
        <p14:creationId xmlns:p14="http://schemas.microsoft.com/office/powerpoint/2010/main" val="30080492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 smtClean="0"/>
              <a:t>Nezakonito bogaćenje</a:t>
            </a:r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bs-Latn-BA" dirty="0" smtClean="0"/>
          </a:p>
          <a:p>
            <a:r>
              <a:rPr lang="bs-Latn-BA" sz="2400" dirty="0" smtClean="0"/>
              <a:t>Elementi bića krivičnog djela se odnose na:</a:t>
            </a:r>
          </a:p>
          <a:p>
            <a:pPr marL="0" indent="0">
              <a:buNone/>
            </a:pPr>
            <a:endParaRPr lang="bs-Latn-BA" sz="2400" dirty="0"/>
          </a:p>
          <a:p>
            <a:pPr>
              <a:buFontTx/>
              <a:buChar char="-"/>
            </a:pPr>
            <a:r>
              <a:rPr lang="bs-Latn-BA" sz="2400" dirty="0" smtClean="0"/>
              <a:t>javnog funkcionera</a:t>
            </a:r>
          </a:p>
          <a:p>
            <a:pPr>
              <a:buFontTx/>
              <a:buChar char="-"/>
            </a:pPr>
            <a:r>
              <a:rPr lang="bs-Latn-BA" sz="2400" dirty="0" smtClean="0"/>
              <a:t>period provjere</a:t>
            </a:r>
          </a:p>
          <a:p>
            <a:pPr>
              <a:buFontTx/>
              <a:buChar char="-"/>
            </a:pPr>
            <a:r>
              <a:rPr lang="bs-Latn-BA" sz="2400" dirty="0" smtClean="0"/>
              <a:t>značajno uvećanje imovine</a:t>
            </a:r>
          </a:p>
          <a:p>
            <a:pPr>
              <a:buFontTx/>
              <a:buChar char="-"/>
            </a:pPr>
            <a:r>
              <a:rPr lang="bs-Latn-BA" sz="2400" dirty="0" smtClean="0"/>
              <a:t>namjeru – mens Rea</a:t>
            </a:r>
          </a:p>
          <a:p>
            <a:pPr>
              <a:buFontTx/>
              <a:buChar char="-"/>
            </a:pPr>
            <a:r>
              <a:rPr lang="bs-Latn-BA" sz="2400" dirty="0" smtClean="0"/>
              <a:t>odsustvo opravdanja za imovinu</a:t>
            </a:r>
            <a:endParaRPr lang="bs-Latn-BA" sz="2400" dirty="0"/>
          </a:p>
        </p:txBody>
      </p:sp>
    </p:spTree>
    <p:extLst>
      <p:ext uri="{BB962C8B-B14F-4D97-AF65-F5344CB8AC3E}">
        <p14:creationId xmlns:p14="http://schemas.microsoft.com/office/powerpoint/2010/main" val="39567530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 smtClean="0"/>
              <a:t>Nezakonito bogaćenje</a:t>
            </a:r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420010"/>
            <a:ext cx="8946541" cy="482839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bs-Latn-BA" sz="2400" dirty="0" smtClean="0"/>
              <a:t>Karakteristike: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bs-Latn-BA" sz="2400" dirty="0" smtClean="0"/>
              <a:t>Obično se svrstava u djela protiv službene dužnosti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bs-Latn-BA" sz="2400" dirty="0" smtClean="0"/>
              <a:t>Temelji se na pretpostavci da je imovina stečena nezakonitim aktivnostima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bs-Latn-BA" sz="2400" dirty="0" smtClean="0"/>
              <a:t>Teret dokazivanja jeste na tužilaštvu, ali neki smatraju da se prevelik teret dokazivanja ipak prebacuje na optuženog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bs-Latn-BA" sz="2400" dirty="0" smtClean="0"/>
              <a:t>imovina/bogatstvo se pojavljuje kao dokaz nezakonitih aktivnosti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bs-Latn-BA" sz="2400" dirty="0" smtClean="0"/>
              <a:t>Dokazuje se nesrazmjer između legalnih prihoda i ukupne imovine stečene u periodu provjere (mandata i sl.)</a:t>
            </a:r>
          </a:p>
          <a:p>
            <a:pPr>
              <a:buFontTx/>
              <a:buChar char="-"/>
            </a:pPr>
            <a:endParaRPr lang="bs-Latn-BA" sz="2400" dirty="0"/>
          </a:p>
          <a:p>
            <a:pPr marL="0" indent="0">
              <a:buNone/>
            </a:pPr>
            <a:endParaRPr lang="bs-Latn-BA" sz="2400" dirty="0"/>
          </a:p>
        </p:txBody>
      </p:sp>
    </p:spTree>
    <p:extLst>
      <p:ext uri="{BB962C8B-B14F-4D97-AF65-F5344CB8AC3E}">
        <p14:creationId xmlns:p14="http://schemas.microsoft.com/office/powerpoint/2010/main" val="29434242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 smtClean="0"/>
              <a:t>Pravni red EU</a:t>
            </a:r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140311"/>
            <a:ext cx="8946541" cy="5108089"/>
          </a:xfrm>
        </p:spPr>
        <p:txBody>
          <a:bodyPr>
            <a:normAutofit/>
          </a:bodyPr>
          <a:lstStyle/>
          <a:p>
            <a:endParaRPr lang="bs-Latn-BA" sz="2400" dirty="0" smtClean="0"/>
          </a:p>
          <a:p>
            <a:r>
              <a:rPr lang="bs-Latn-BA" sz="2400" dirty="0" smtClean="0"/>
              <a:t>Aktima EU institucija se ne predviđa, odnosno ne obavezuje države članice da inkriminišu nezakonito </a:t>
            </a:r>
            <a:r>
              <a:rPr lang="bs-Latn-BA" sz="2400" dirty="0"/>
              <a:t>b</a:t>
            </a:r>
            <a:r>
              <a:rPr lang="bs-Latn-BA" sz="2400" dirty="0" smtClean="0"/>
              <a:t>ogaćenje kao zasebno krivično djelo.</a:t>
            </a:r>
          </a:p>
          <a:p>
            <a:r>
              <a:rPr lang="bs-Latn-BA" sz="2400" dirty="0" smtClean="0"/>
              <a:t>Većina država članica EU pitanje nezakonito stečene imovine reguliše krivičnim zakonodavstvom, ali na polju oduzimanja nezakonito stečene imovinske koristi, u krivičnim postupcima koji se provode radi drugih (zakonom propisanih) krivičnih djela. </a:t>
            </a:r>
          </a:p>
          <a:p>
            <a:r>
              <a:rPr lang="bs-Latn-BA" sz="2400" dirty="0" smtClean="0"/>
              <a:t>Aktima EU se uglavnom definišu druga koruptivna djela (primanje i davanje mita itd) i nalaže njihova inkriminacija u nacionalnim zakonodavstvima.</a:t>
            </a:r>
            <a:endParaRPr lang="bs-Latn-BA" sz="2400" dirty="0"/>
          </a:p>
        </p:txBody>
      </p:sp>
    </p:spTree>
    <p:extLst>
      <p:ext uri="{BB962C8B-B14F-4D97-AF65-F5344CB8AC3E}">
        <p14:creationId xmlns:p14="http://schemas.microsoft.com/office/powerpoint/2010/main" val="8995777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 smtClean="0"/>
              <a:t>Pravni red EU</a:t>
            </a:r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2400" dirty="0"/>
              <a:t>P</a:t>
            </a:r>
            <a:r>
              <a:rPr lang="hr-HR" sz="2400" dirty="0" smtClean="0"/>
              <a:t>ravni </a:t>
            </a:r>
            <a:r>
              <a:rPr lang="hr-HR" sz="2400" dirty="0"/>
              <a:t>osnov za borbu protiv korupcije, prevare i drugih nelegalnih aktivnosti koje pogađaju finansijske interese EU je član 325. Ugovora o funkcionisanju EU (TFEU), koji nalaže samoj EU </a:t>
            </a:r>
            <a:r>
              <a:rPr lang="hr-HR" sz="2400" dirty="0" smtClean="0"/>
              <a:t>i </a:t>
            </a:r>
            <a:r>
              <a:rPr lang="hr-HR" sz="2400" dirty="0"/>
              <a:t>njenim članicama da štite EU </a:t>
            </a:r>
            <a:r>
              <a:rPr lang="hr-HR" sz="2400" dirty="0" smtClean="0"/>
              <a:t>budžet</a:t>
            </a:r>
          </a:p>
          <a:p>
            <a:endParaRPr lang="hr-HR" sz="2400" dirty="0"/>
          </a:p>
          <a:p>
            <a:r>
              <a:rPr lang="hr-HR" sz="2400" dirty="0"/>
              <a:t>Radi suzbijanja prevara koje utiču na finansijske interese Unije države članice </a:t>
            </a:r>
            <a:r>
              <a:rPr lang="hr-HR" sz="2400" dirty="0" smtClean="0"/>
              <a:t>preduzimaju </a:t>
            </a:r>
            <a:r>
              <a:rPr lang="hr-HR" sz="2400" dirty="0"/>
              <a:t>iste mjere koje </a:t>
            </a:r>
            <a:r>
              <a:rPr lang="hr-HR" sz="2400" dirty="0" smtClean="0"/>
              <a:t>preduzimaju </a:t>
            </a:r>
            <a:r>
              <a:rPr lang="hr-HR" sz="2400" dirty="0"/>
              <a:t>radi suzbijanja prevara koje su usmjerene protiv njihovih vlastitih finansijskih interesa</a:t>
            </a:r>
            <a:endParaRPr lang="bs-Latn-BA" sz="2400" dirty="0"/>
          </a:p>
        </p:txBody>
      </p:sp>
    </p:spTree>
    <p:extLst>
      <p:ext uri="{BB962C8B-B14F-4D97-AF65-F5344CB8AC3E}">
        <p14:creationId xmlns:p14="http://schemas.microsoft.com/office/powerpoint/2010/main" val="13490063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 smtClean="0"/>
              <a:t>Pravni red EU</a:t>
            </a:r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344706"/>
            <a:ext cx="8946541" cy="4903693"/>
          </a:xfrm>
        </p:spPr>
        <p:txBody>
          <a:bodyPr/>
          <a:lstStyle/>
          <a:p>
            <a:pPr marL="0" indent="0">
              <a:buNone/>
            </a:pPr>
            <a:r>
              <a:rPr lang="hr-HR" dirty="0"/>
              <a:t>Direktiva (EU) 2017/1371 o suzbijanju prevara počinjenih protiv finansijskih interesa EU krivičnopravnim </a:t>
            </a:r>
            <a:r>
              <a:rPr lang="hr-HR" dirty="0" smtClean="0"/>
              <a:t>sredstvima</a:t>
            </a:r>
          </a:p>
          <a:p>
            <a:r>
              <a:rPr lang="hr-HR" dirty="0" smtClean="0"/>
              <a:t>Cilj: </a:t>
            </a:r>
            <a:r>
              <a:rPr lang="hr-HR" dirty="0"/>
              <a:t>stvaranje jačeg i usklađenijeg sistema sa minimalnim zajedničkim pravilima za borbu protiv kriminala koji štetno utiče na budžet EU. </a:t>
            </a:r>
            <a:endParaRPr lang="hr-HR" dirty="0" smtClean="0"/>
          </a:p>
          <a:p>
            <a:r>
              <a:rPr lang="hr-HR" dirty="0" smtClean="0"/>
              <a:t>Direktiva </a:t>
            </a:r>
            <a:r>
              <a:rPr lang="hr-HR" dirty="0"/>
              <a:t>se odnosi na prevare i druga krivična djela poput korupcije, pronevjere ili pranja </a:t>
            </a:r>
            <a:r>
              <a:rPr lang="hr-HR" dirty="0" smtClean="0"/>
              <a:t>novca</a:t>
            </a:r>
          </a:p>
          <a:p>
            <a:r>
              <a:rPr lang="hr-HR" dirty="0"/>
              <a:t>U definicijama pranja novca, korupcije i pronevjere je određeno šta se misli pod pojmovima nacionalnih i javnih službenika </a:t>
            </a:r>
            <a:r>
              <a:rPr lang="hr-HR" dirty="0" smtClean="0"/>
              <a:t>EU-a</a:t>
            </a:r>
          </a:p>
          <a:p>
            <a:r>
              <a:rPr lang="hr-HR" dirty="0"/>
              <a:t>Krivična djela koja su definirana Konvencijom su u materijalnoj nadležnosti novoosnovanog Ureda evropskog javnog tužitelja, nezavisnog tijela EU-a koje je ovlašteno istraživati i krivično goniti ta krivična djela te za njih podizati optužnice pred nadležnim nacionalnim sudovima</a:t>
            </a:r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14441317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 smtClean="0"/>
              <a:t>Pravni red EU</a:t>
            </a:r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398494"/>
            <a:ext cx="8946541" cy="4849905"/>
          </a:xfrm>
        </p:spPr>
        <p:txBody>
          <a:bodyPr/>
          <a:lstStyle/>
          <a:p>
            <a:pPr marL="0" indent="0">
              <a:buNone/>
            </a:pPr>
            <a:r>
              <a:rPr lang="hr-HR" dirty="0" smtClean="0"/>
              <a:t>Uredba </a:t>
            </a:r>
            <a:r>
              <a:rPr lang="hr-HR" dirty="0"/>
              <a:t>(EU) 2017/1939 o provedbi pojačane saradnje u vezi sa osnivanjem Ureda evropskog javnog tužitelja (EPPO) </a:t>
            </a:r>
            <a:endParaRPr lang="hr-HR" dirty="0" smtClean="0"/>
          </a:p>
          <a:p>
            <a:pPr marL="0" indent="0">
              <a:buNone/>
            </a:pPr>
            <a:endParaRPr lang="hr-HR" dirty="0"/>
          </a:p>
          <a:p>
            <a:r>
              <a:rPr lang="hr-HR" dirty="0"/>
              <a:t>O</a:t>
            </a:r>
            <a:r>
              <a:rPr lang="hr-HR" dirty="0" smtClean="0"/>
              <a:t>snovan </a:t>
            </a:r>
            <a:r>
              <a:rPr lang="hr-HR" dirty="0"/>
              <a:t>nezavisni i decentralizirani ured javnog tužitelja Evropske unije u čijoj su nadležnosti istraživanje, krivično gonjenje i podizanje optužnica za krivična djela protiv finansijskih interesa </a:t>
            </a:r>
            <a:r>
              <a:rPr lang="hr-HR" dirty="0" smtClean="0"/>
              <a:t>Unije</a:t>
            </a:r>
          </a:p>
          <a:p>
            <a:endParaRPr lang="hr-HR" dirty="0"/>
          </a:p>
          <a:p>
            <a:r>
              <a:rPr lang="hr-HR" dirty="0"/>
              <a:t>Uredbom je utvrđen sistem podijeljene nadležnosti između EPPO i nacionalnih tijela kojima se rješavaju takvi </a:t>
            </a:r>
            <a:r>
              <a:rPr lang="hr-HR" dirty="0" smtClean="0"/>
              <a:t>slučajevi</a:t>
            </a:r>
          </a:p>
          <a:p>
            <a:endParaRPr lang="hr-HR" dirty="0"/>
          </a:p>
          <a:p>
            <a:r>
              <a:rPr lang="hr-HR" dirty="0" smtClean="0"/>
              <a:t>Druga tijela poput OLAF-a, Europola i Eurojusta nemaju nadležnost </a:t>
            </a:r>
            <a:r>
              <a:rPr lang="hr-HR" dirty="0"/>
              <a:t>za provođenje krivičnih istraga i krivičnog gonjenja</a:t>
            </a:r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421753998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67</TotalTime>
  <Words>1425</Words>
  <Application>Microsoft Office PowerPoint</Application>
  <PresentationFormat>Widescreen</PresentationFormat>
  <Paragraphs>132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5" baseType="lpstr">
      <vt:lpstr>Arial</vt:lpstr>
      <vt:lpstr>Century Gothic</vt:lpstr>
      <vt:lpstr>Wingdings 3</vt:lpstr>
      <vt:lpstr>Ion</vt:lpstr>
      <vt:lpstr>Nezakonito bogaćenje i pravni red EU – primjer Litvanije</vt:lpstr>
      <vt:lpstr>Nezakonito bogaćenje</vt:lpstr>
      <vt:lpstr>Nezakonito bogaćenje </vt:lpstr>
      <vt:lpstr>Nezakonito bogaćenje</vt:lpstr>
      <vt:lpstr>Nezakonito bogaćenje</vt:lpstr>
      <vt:lpstr>Pravni red EU</vt:lpstr>
      <vt:lpstr>Pravni red EU</vt:lpstr>
      <vt:lpstr>Pravni red EU</vt:lpstr>
      <vt:lpstr>Pravni red EU</vt:lpstr>
      <vt:lpstr>Pravni red EU</vt:lpstr>
      <vt:lpstr>Pravni red EU</vt:lpstr>
      <vt:lpstr>Pravni red EU</vt:lpstr>
      <vt:lpstr>Pravni red EU</vt:lpstr>
      <vt:lpstr>Pravni red EU</vt:lpstr>
      <vt:lpstr>Konvencija UN protiv korupcije</vt:lpstr>
      <vt:lpstr>Konvencija UN protiv korupcije</vt:lpstr>
      <vt:lpstr>Konvencija UN protiv korupcije</vt:lpstr>
      <vt:lpstr>Nezakonito bogaćenje i Litvanija</vt:lpstr>
      <vt:lpstr>Nezakonito bogaćenje i Litvanija</vt:lpstr>
      <vt:lpstr>Nezakonito bogaćenje i Litvanija</vt:lpstr>
      <vt:lpstr>Zaključna razmatranja</vt:lpstr>
    </vt:vector>
  </TitlesOfParts>
  <Company>Pravosudje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Nezakonito bogaćenje i pravni red EU – primjer Litvanije</dc:title>
  <dc:creator>Emina Causevic</dc:creator>
  <cp:lastModifiedBy>Emina Causevic</cp:lastModifiedBy>
  <cp:revision>8</cp:revision>
  <dcterms:created xsi:type="dcterms:W3CDTF">2020-04-22T07:14:02Z</dcterms:created>
  <dcterms:modified xsi:type="dcterms:W3CDTF">2020-04-22T08:21:05Z</dcterms:modified>
</cp:coreProperties>
</file>