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6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81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47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6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5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5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4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6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1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2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12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7460AE-4759-474D-97AE-A879C5B03E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385CE-54BF-40F8-A13A-B4580ED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1"/>
            <a:ext cx="10584873" cy="1142999"/>
          </a:xfrm>
        </p:spPr>
        <p:txBody>
          <a:bodyPr>
            <a:normAutofit/>
          </a:bodyPr>
          <a:lstStyle/>
          <a:p>
            <a:r>
              <a:rPr lang="bs-Latn-BA" sz="2800" dirty="0" smtClean="0">
                <a:latin typeface="+mn-lt"/>
              </a:rPr>
              <a:t>PRAVNI FAKULTET UNIVERZITETA U SARAJEVU</a:t>
            </a:r>
            <a:br>
              <a:rPr lang="bs-Latn-BA" sz="2800" dirty="0" smtClean="0">
                <a:latin typeface="+mn-lt"/>
              </a:rPr>
            </a:br>
            <a:r>
              <a:rPr lang="bs-Latn-BA" sz="2800" dirty="0" smtClean="0">
                <a:latin typeface="+mn-lt"/>
              </a:rPr>
              <a:t>KATEDRA KRIVIČNOG PRAVA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5509"/>
            <a:ext cx="9144000" cy="3782291"/>
          </a:xfrm>
        </p:spPr>
        <p:txBody>
          <a:bodyPr>
            <a:normAutofit fontScale="85000" lnSpcReduction="20000"/>
          </a:bodyPr>
          <a:lstStyle/>
          <a:p>
            <a:endParaRPr lang="bs-Latn-BA" dirty="0" smtClean="0"/>
          </a:p>
          <a:p>
            <a:endParaRPr lang="bs-Latn-BA" dirty="0"/>
          </a:p>
          <a:p>
            <a:r>
              <a:rPr lang="bs-Latn-BA" sz="3200" dirty="0" smtClean="0"/>
              <a:t>LISABONSKI UGOVOR</a:t>
            </a:r>
          </a:p>
          <a:p>
            <a:endParaRPr lang="bs-Latn-BA" sz="3200" dirty="0" smtClean="0"/>
          </a:p>
          <a:p>
            <a:r>
              <a:rPr lang="bs-Latn-BA" dirty="0" smtClean="0"/>
              <a:t>Mentorica:                                                                   Studentica:</a:t>
            </a:r>
          </a:p>
          <a:p>
            <a:r>
              <a:rPr lang="bs-Latn-BA" dirty="0" smtClean="0"/>
              <a:t>Prof.dr. Hajrija Sijerčić-Čolić                                     Mirela Trnka</a:t>
            </a:r>
          </a:p>
          <a:p>
            <a:endParaRPr lang="bs-Latn-BA" dirty="0"/>
          </a:p>
          <a:p>
            <a:endParaRPr lang="bs-Latn-BA" dirty="0" smtClean="0"/>
          </a:p>
          <a:p>
            <a:endParaRPr lang="bs-Latn-BA" dirty="0" smtClean="0"/>
          </a:p>
          <a:p>
            <a:r>
              <a:rPr lang="bs-Latn-BA" dirty="0" smtClean="0"/>
              <a:t>Sarajevo, april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2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Institucije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Lisabonskim ugovorom su formirane sljedeće krivično pravne ustanove Evropske Unije:</a:t>
            </a:r>
          </a:p>
          <a:p>
            <a:pPr lvl="0">
              <a:buFontTx/>
              <a:buChar char="-"/>
            </a:pPr>
            <a:r>
              <a:rPr lang="en-US" sz="2600" dirty="0" smtClean="0"/>
              <a:t>Evropska </a:t>
            </a:r>
            <a:r>
              <a:rPr lang="en-US" sz="2600" dirty="0"/>
              <a:t>policijska kancelarija ( Europol ), za saradnju u prevenciji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bs-Latn-BA" sz="2600" dirty="0" smtClean="0"/>
              <a:t> </a:t>
            </a:r>
          </a:p>
          <a:p>
            <a:pPr marL="0" lvl="0" indent="0">
              <a:buNone/>
            </a:pPr>
            <a:r>
              <a:rPr lang="bs-Latn-BA" sz="2600" dirty="0"/>
              <a:t> </a:t>
            </a:r>
            <a:r>
              <a:rPr lang="bs-Latn-BA" sz="2600" dirty="0" smtClean="0"/>
              <a:t>  </a:t>
            </a:r>
            <a:r>
              <a:rPr lang="en-US" sz="2600" dirty="0" smtClean="0"/>
              <a:t>borbi </a:t>
            </a:r>
            <a:r>
              <a:rPr lang="en-US" sz="2600" dirty="0"/>
              <a:t>protiv kriminala;</a:t>
            </a:r>
          </a:p>
          <a:p>
            <a:pPr lvl="0">
              <a:buFontTx/>
              <a:buChar char="-"/>
            </a:pPr>
            <a:r>
              <a:rPr lang="en-US" sz="2600" dirty="0" smtClean="0"/>
              <a:t>Eurojust </a:t>
            </a:r>
            <a:r>
              <a:rPr lang="en-US" sz="2600" dirty="0"/>
              <a:t>za jačanje saradnje u krivičnopravnim područjima. </a:t>
            </a:r>
            <a:endParaRPr lang="bs-Latn-BA" sz="2600" dirty="0" smtClean="0"/>
          </a:p>
          <a:p>
            <a:pPr marL="0" lvl="0" indent="0">
              <a:buNone/>
            </a:pPr>
            <a:r>
              <a:rPr lang="bs-Latn-BA" sz="2600" dirty="0"/>
              <a:t> </a:t>
            </a:r>
            <a:r>
              <a:rPr lang="bs-Latn-BA" sz="2600" dirty="0" smtClean="0"/>
              <a:t> </a:t>
            </a:r>
            <a:r>
              <a:rPr lang="en-US" sz="2600" dirty="0" smtClean="0"/>
              <a:t>Osniva </a:t>
            </a:r>
            <a:r>
              <a:rPr lang="en-US" sz="2600" dirty="0"/>
              <a:t>se prvo evropsko tijelo krivičnog progona – Kancelarija </a:t>
            </a:r>
            <a:r>
              <a:rPr lang="bs-Latn-BA" sz="2600" dirty="0" smtClean="0"/>
              <a:t>  </a:t>
            </a:r>
          </a:p>
          <a:p>
            <a:pPr marL="0" lvl="0" indent="0">
              <a:buNone/>
            </a:pPr>
            <a:r>
              <a:rPr lang="bs-Latn-BA" sz="2600" dirty="0"/>
              <a:t> </a:t>
            </a:r>
            <a:r>
              <a:rPr lang="bs-Latn-BA" sz="2600" dirty="0" smtClean="0"/>
              <a:t> </a:t>
            </a:r>
            <a:r>
              <a:rPr lang="en-US" sz="2600" dirty="0" smtClean="0"/>
              <a:t>evropskog </a:t>
            </a:r>
            <a:r>
              <a:rPr lang="en-US" sz="2600" dirty="0"/>
              <a:t>javnog </a:t>
            </a:r>
            <a:r>
              <a:rPr lang="en-US" sz="2600" dirty="0" smtClean="0"/>
              <a:t>tužioca</a:t>
            </a:r>
            <a:endParaRPr lang="bs-Latn-BA" sz="2600" dirty="0" smtClean="0"/>
          </a:p>
          <a:p>
            <a:r>
              <a:rPr lang="bs-Latn-BA" sz="2600" dirty="0" err="1" smtClean="0"/>
              <a:t>E</a:t>
            </a:r>
            <a:r>
              <a:rPr lang="en-US" sz="2600" dirty="0" smtClean="0"/>
              <a:t>vropski </a:t>
            </a:r>
            <a:r>
              <a:rPr lang="en-US" sz="2600" dirty="0"/>
              <a:t>predsjednik </a:t>
            </a:r>
            <a:r>
              <a:rPr lang="en-US" sz="2600" dirty="0" err="1"/>
              <a:t>i</a:t>
            </a:r>
            <a:r>
              <a:rPr lang="en-US" sz="2600" dirty="0"/>
              <a:t> visoka povjerenica za vanjsku </a:t>
            </a:r>
            <a:r>
              <a:rPr lang="en-US" sz="2600" dirty="0" err="1"/>
              <a:t>i</a:t>
            </a:r>
            <a:r>
              <a:rPr lang="en-US" sz="2600" dirty="0"/>
              <a:t> sigurnosnu politku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1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4000" smtClean="0"/>
              <a:t>                   HVALA </a:t>
            </a:r>
            <a:r>
              <a:rPr lang="bs-Latn-BA" sz="4000" dirty="0" smtClean="0"/>
              <a:t>NA PAŽNJI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9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 </a:t>
            </a:r>
            <a:r>
              <a:rPr lang="bs-Latn-BA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s-Latn-BA" sz="3600" dirty="0" smtClean="0"/>
              <a:t>Lisabonski ugovor potpisan 31.decembra 2007.godine</a:t>
            </a:r>
          </a:p>
          <a:p>
            <a:r>
              <a:rPr lang="bs-Latn-BA" sz="3600" dirty="0" smtClean="0"/>
              <a:t>Odbačen 12.juna 2008.godine od strane irskih glasača</a:t>
            </a:r>
          </a:p>
          <a:p>
            <a:r>
              <a:rPr lang="bs-Latn-BA" sz="3600" dirty="0" smtClean="0"/>
              <a:t>Prihvačen na ponovljenom referendumu 2.oktobra 2009.godine</a:t>
            </a:r>
          </a:p>
          <a:p>
            <a:r>
              <a:rPr lang="bs-Latn-BA" sz="3600" dirty="0" smtClean="0"/>
              <a:t>Stupio na snagu 01.decembra 2009.godine</a:t>
            </a:r>
          </a:p>
          <a:p>
            <a:r>
              <a:rPr lang="bs-Latn-BA" sz="3600" dirty="0" smtClean="0"/>
              <a:t>Rerormski ugovor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489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Lisabonski ugovor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s-Latn-BA" sz="3200" dirty="0" smtClean="0"/>
              <a:t>Lisabonski ugovor = Ugovor o EU ( UEU ) +</a:t>
            </a:r>
          </a:p>
          <a:p>
            <a:pPr marL="0" indent="0">
              <a:buNone/>
            </a:pPr>
            <a:r>
              <a:rPr lang="bs-Latn-BA" sz="3200" dirty="0" smtClean="0"/>
              <a:t>                       Ugovor o funkcionisanju Evropske unije ( UFEU )</a:t>
            </a:r>
          </a:p>
          <a:p>
            <a:pPr marL="0" indent="0">
              <a:buNone/>
            </a:pPr>
            <a:endParaRPr lang="bs-Latn-BA" sz="3200" dirty="0" smtClean="0"/>
          </a:p>
          <a:p>
            <a:r>
              <a:rPr lang="bs-Latn-BA" sz="3200" dirty="0" smtClean="0"/>
              <a:t>Ugovor o Euratomu</a:t>
            </a:r>
          </a:p>
          <a:p>
            <a:pPr marL="0" indent="0">
              <a:buNone/>
            </a:pPr>
            <a:endParaRPr lang="bs-Latn-BA" sz="3200" dirty="0" smtClean="0"/>
          </a:p>
          <a:p>
            <a:r>
              <a:rPr lang="bs-Latn-BA" sz="3200" dirty="0" smtClean="0"/>
              <a:t>Temelji evropske integracije</a:t>
            </a:r>
          </a:p>
          <a:p>
            <a:endParaRPr lang="bs-Latn-BA" sz="3200" dirty="0" smtClean="0"/>
          </a:p>
          <a:p>
            <a:pPr marL="0" indent="0">
              <a:buNone/>
            </a:pPr>
            <a:endParaRPr lang="bs-Latn-BA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7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Institucionalne promjene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 smtClean="0"/>
              <a:t>Jasnija podjela nadležnosti</a:t>
            </a:r>
          </a:p>
          <a:p>
            <a:r>
              <a:rPr lang="bs-Latn-BA" dirty="0" smtClean="0"/>
              <a:t>Ukidanje i izmjena strukture stubova – pojednostavljena struktura</a:t>
            </a:r>
          </a:p>
          <a:p>
            <a:r>
              <a:rPr lang="bs-Latn-BA" dirty="0" smtClean="0"/>
              <a:t>Pravosudna saradnja u krivičnim i građanskim stvarima</a:t>
            </a:r>
          </a:p>
          <a:p>
            <a:r>
              <a:rPr lang="bs-Latn-BA" dirty="0" smtClean="0"/>
              <a:t>Slobodno kretanje ljudi, vize, azil, imigracija i granična policija</a:t>
            </a:r>
          </a:p>
          <a:p>
            <a:r>
              <a:rPr lang="bs-Latn-BA" dirty="0" smtClean="0"/>
              <a:t>Unapređenje razmjene informacija, borba protiv terorizma, organizovanog kriminala, korupcije, trgovine drogom, trgovine ljudima, sprečavanje kriminala, policijska saradnja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Nadležnosti Unije i država članica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/>
              <a:t>Jasnija podjela nadležnosti</a:t>
            </a:r>
          </a:p>
          <a:p>
            <a:r>
              <a:rPr lang="bs-Latn-BA" sz="3200" dirty="0" smtClean="0"/>
              <a:t>Izričite nadležnosti</a:t>
            </a:r>
          </a:p>
          <a:p>
            <a:r>
              <a:rPr lang="bs-Latn-BA" sz="3200" dirty="0" smtClean="0"/>
              <a:t>Podijeljene nadležnosti</a:t>
            </a:r>
          </a:p>
          <a:p>
            <a:r>
              <a:rPr lang="bs-Latn-BA" sz="3200" dirty="0" smtClean="0"/>
              <a:t>Nadopunjujuće nadležnosti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470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Donošenje odluka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sz="3200" dirty="0" smtClean="0"/>
              <a:t>Kvalificiranom većinom uz suodlučivanje Vijeća i Parlamenta</a:t>
            </a:r>
          </a:p>
          <a:p>
            <a:r>
              <a:rPr lang="bs-Latn-BA" sz="3200" dirty="0" smtClean="0"/>
              <a:t>Evropski parlament dobija zakonodavne ovlasti</a:t>
            </a:r>
          </a:p>
          <a:p>
            <a:r>
              <a:rPr lang="bs-Latn-BA" sz="3200" dirty="0" smtClean="0"/>
              <a:t>Cilj – učinkovitije donošenje odluka</a:t>
            </a:r>
          </a:p>
          <a:p>
            <a:r>
              <a:rPr lang="bs-Latn-BA" sz="3200" dirty="0" smtClean="0"/>
              <a:t>Sistem jednoglasnog izglasavanja u području vanjske politike, useljavanja i pravosuđa</a:t>
            </a:r>
          </a:p>
          <a:p>
            <a:r>
              <a:rPr lang="bs-Latn-BA" sz="3200" i="1" dirty="0" smtClean="0"/>
              <a:t>Emergency brake </a:t>
            </a:r>
            <a:r>
              <a:rPr lang="bs-Latn-BA" sz="3200" dirty="0" smtClean="0"/>
              <a:t>– kočnica za slučaj opasnosti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504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Pravni akti zajednice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Uredbe, smjernice, odluke, preporuke i mišljenja</a:t>
            </a:r>
            <a:endParaRPr lang="bs-Latn-BA" dirty="0"/>
          </a:p>
          <a:p>
            <a:r>
              <a:rPr lang="bs-Latn-BA" dirty="0" smtClean="0"/>
              <a:t>Materijalno i procesno krivično pravo uređuje se isključivo diektivama, a ne okvirnim odlukama</a:t>
            </a:r>
          </a:p>
          <a:p>
            <a:r>
              <a:rPr lang="bs-Latn-BA" dirty="0" smtClean="0"/>
              <a:t>Predmet Pupino ( C-105/03 )</a:t>
            </a:r>
          </a:p>
          <a:p>
            <a:r>
              <a:rPr lang="bs-Latn-BA" dirty="0" smtClean="0"/>
              <a:t>Direktive – pravni akti s posrednim i neposrednim učinkom, samo u vertikalnim pravnim odnosima kada je država nosilac obaveze, a pojedinac nosilac prava. U obrnutoj situaciji direktive nemaju neposredan učinak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7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Institucionalne promjene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Nadležnost Evrospkog suda pravde</a:t>
            </a:r>
          </a:p>
          <a:p>
            <a:r>
              <a:rPr lang="bs-Latn-BA" dirty="0" smtClean="0"/>
              <a:t>Klauzula „Passarelle“ </a:t>
            </a:r>
          </a:p>
          <a:p>
            <a:r>
              <a:rPr lang="bs-Latn-BA" dirty="0" smtClean="0"/>
              <a:t>Mogućnost rezerve Ujedinjenog kraljevstva, Irske i Danske iz obveznog sudjelovanja u svim mjerama krivičnopravne </a:t>
            </a:r>
            <a:r>
              <a:rPr lang="bs-Latn-BA" dirty="0" smtClean="0"/>
              <a:t>saradnje</a:t>
            </a:r>
          </a:p>
          <a:p>
            <a:r>
              <a:rPr lang="bs-Latn-BA" dirty="0" smtClean="0"/>
              <a:t>Načelo supsidijarnosti i proporcionalnosti</a:t>
            </a:r>
          </a:p>
          <a:p>
            <a:r>
              <a:rPr lang="en-US" dirty="0" err="1"/>
              <a:t>Protokol</a:t>
            </a:r>
            <a:r>
              <a:rPr lang="en-US" dirty="0"/>
              <a:t> o </a:t>
            </a:r>
            <a:r>
              <a:rPr lang="en-US" dirty="0" err="1"/>
              <a:t>primjeni</a:t>
            </a:r>
            <a:r>
              <a:rPr lang="en-US" dirty="0"/>
              <a:t> </a:t>
            </a:r>
            <a:r>
              <a:rPr lang="en-US" dirty="0" err="1"/>
              <a:t>načela</a:t>
            </a:r>
            <a:r>
              <a:rPr lang="en-US" dirty="0"/>
              <a:t> </a:t>
            </a:r>
            <a:r>
              <a:rPr lang="en-US" dirty="0" err="1"/>
              <a:t>supsidijarnosti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/>
              <a:t>razmjernosti</a:t>
            </a:r>
            <a:endParaRPr lang="bs-Latn-BA" dirty="0" smtClean="0"/>
          </a:p>
          <a:p>
            <a:endParaRPr lang="bs-Latn-BA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Krivično procesno pravo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/>
              <a:t>Doživljava procvat Lisabonskim ugovorom</a:t>
            </a:r>
          </a:p>
          <a:p>
            <a:r>
              <a:rPr lang="bs-Latn-BA" sz="3200" dirty="0" smtClean="0"/>
              <a:t>Stvaranje supranacionalnog krivičnog prava</a:t>
            </a:r>
          </a:p>
          <a:p>
            <a:r>
              <a:rPr lang="bs-Latn-BA" sz="3200" dirty="0" smtClean="0"/>
              <a:t>Načelo uzajamnog priznanja presuda i sudskih odluka</a:t>
            </a:r>
          </a:p>
          <a:p>
            <a:r>
              <a:rPr lang="bs-Latn-BA" sz="3200" dirty="0" smtClean="0"/>
              <a:t>Zamjena propisa međunarodne pravne pomoći supranacionalnim krivičnim propisima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595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375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PRAVNI FAKULTET UNIVERZITETA U SARAJEVU KATEDRA KRIVIČNOG PRAVA</vt:lpstr>
      <vt:lpstr> Uvod</vt:lpstr>
      <vt:lpstr>Lisabonski ugovor</vt:lpstr>
      <vt:lpstr>Institucionalne promjene</vt:lpstr>
      <vt:lpstr>Nadležnosti Unije i država članica</vt:lpstr>
      <vt:lpstr>Donošenje odluka</vt:lpstr>
      <vt:lpstr>Pravni akti zajednice</vt:lpstr>
      <vt:lpstr>Institucionalne promjene</vt:lpstr>
      <vt:lpstr>Krivično procesno pravo</vt:lpstr>
      <vt:lpstr>Institucije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PRAVNI FAKULTET UNIVERZITETA U SARAJEVU KATEDRA KRIVIČNOG PRAVA</dc:title>
  <dc:creator>Mirela Trnka</dc:creator>
  <cp:lastModifiedBy>Mirela Trnka</cp:lastModifiedBy>
  <cp:revision>12</cp:revision>
  <cp:lastPrinted>2020-04-20T10:59:15Z</cp:lastPrinted>
  <dcterms:created xsi:type="dcterms:W3CDTF">2020-04-20T09:21:05Z</dcterms:created>
  <dcterms:modified xsi:type="dcterms:W3CDTF">2020-04-20T11:08:14Z</dcterms:modified>
</cp:coreProperties>
</file>