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8" r:id="rId1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927226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803639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413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00545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832492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647525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199869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304350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709271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2498378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s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622393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s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s-Latn-B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71FEF-7F11-4581-B0A6-0877E4677D68}" type="datetimeFigureOut">
              <a:rPr lang="bs-Latn-BA" smtClean="0"/>
              <a:t>27.3.2020</a:t>
            </a:fld>
            <a:endParaRPr lang="bs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EA24A-238C-4BF5-A6F9-F49741A67AC6}" type="slidenum">
              <a:rPr lang="bs-Latn-BA" smtClean="0"/>
              <a:t>‹#›</a:t>
            </a:fld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347936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bs-Latn-BA" sz="3600" dirty="0" smtClean="0"/>
              <a:t>Krivično pravo EU</a:t>
            </a:r>
            <a:endParaRPr lang="bs-Latn-B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Evropske</a:t>
            </a:r>
            <a:r>
              <a:rPr lang="en-US" dirty="0" smtClean="0"/>
              <a:t> </a:t>
            </a:r>
            <a:r>
              <a:rPr lang="en-US" dirty="0" err="1" smtClean="0"/>
              <a:t>perspektive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evropski</a:t>
            </a:r>
            <a:r>
              <a:rPr lang="en-US" dirty="0" smtClean="0"/>
              <a:t> </a:t>
            </a:r>
            <a:r>
              <a:rPr lang="en-US" dirty="0" err="1" smtClean="0"/>
              <a:t>mehanizmi</a:t>
            </a:r>
            <a:r>
              <a:rPr lang="en-US" dirty="0" smtClean="0"/>
              <a:t> </a:t>
            </a:r>
            <a:r>
              <a:rPr lang="en-US" dirty="0" err="1" smtClean="0"/>
              <a:t>uticaja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nacionalno</a:t>
            </a:r>
            <a:r>
              <a:rPr lang="en-US" dirty="0" smtClean="0"/>
              <a:t> (</a:t>
            </a:r>
            <a:r>
              <a:rPr lang="en-US" dirty="0" err="1" smtClean="0"/>
              <a:t>materijalno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procesno</a:t>
            </a:r>
            <a:r>
              <a:rPr lang="en-US" dirty="0" smtClean="0"/>
              <a:t>) </a:t>
            </a:r>
            <a:r>
              <a:rPr lang="en-US" dirty="0" err="1" smtClean="0"/>
              <a:t>krivično</a:t>
            </a:r>
            <a:r>
              <a:rPr lang="en-US" dirty="0" smtClean="0"/>
              <a:t> </a:t>
            </a:r>
            <a:r>
              <a:rPr lang="en-US" dirty="0" err="1" smtClean="0"/>
              <a:t>pravo</a:t>
            </a:r>
            <a:endParaRPr lang="bs-Latn-BA" dirty="0" smtClean="0"/>
          </a:p>
          <a:p>
            <a:r>
              <a:rPr lang="hr-HR" dirty="0" smtClean="0"/>
              <a:t>Datum on-line nastave 27. 03. 20.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746540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Pravci uticaja evropskog prava na nacionalno krivično pravo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r-HR" dirty="0" smtClean="0"/>
              <a:t>Opšta obaveza država članica da pružaju zaštitu dobrima EU (načelo asimilacije)</a:t>
            </a:r>
          </a:p>
          <a:p>
            <a:r>
              <a:rPr lang="hr-HR" dirty="0" smtClean="0"/>
              <a:t>Donošenje smjernica sa krivičnopravnim upustvima, o inkriminaciji i sankcionisanju određenih propisa EU</a:t>
            </a:r>
          </a:p>
          <a:p>
            <a:r>
              <a:rPr lang="hr-HR" dirty="0" smtClean="0"/>
              <a:t>Prednost primjene prava EU pred nacionalnim krivičnim pravom (načelo supremacije)</a:t>
            </a:r>
          </a:p>
          <a:p>
            <a:r>
              <a:rPr lang="hr-HR" dirty="0" smtClean="0"/>
              <a:t>Corpus </a:t>
            </a:r>
            <a:r>
              <a:rPr lang="hr-HR" dirty="0" smtClean="0"/>
              <a:t>Iuris (nacrt „Krivičnog zakona za Evropu”)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8272034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bs-Latn-BA" dirty="0"/>
              <a:t>Treba naglasiti </a:t>
            </a:r>
            <a:r>
              <a:rPr lang="bs-Latn-BA" dirty="0" smtClean="0"/>
              <a:t>da </a:t>
            </a:r>
            <a:r>
              <a:rPr lang="bs-Latn-BA" dirty="0"/>
              <a:t>u okvirima EU na </a:t>
            </a:r>
            <a:r>
              <a:rPr lang="bs-Latn-BA" dirty="0" err="1" smtClean="0"/>
              <a:t>supranacionalnom</a:t>
            </a:r>
            <a:r>
              <a:rPr lang="bs-Latn-BA" dirty="0" smtClean="0"/>
              <a:t> nivou </a:t>
            </a:r>
            <a:r>
              <a:rPr lang="bs-Latn-BA" dirty="0"/>
              <a:t>nije donesen </a:t>
            </a:r>
            <a:r>
              <a:rPr lang="bs-Latn-BA" dirty="0" smtClean="0"/>
              <a:t>univerzalni krivični </a:t>
            </a:r>
            <a:r>
              <a:rPr lang="bs-Latn-BA" dirty="0"/>
              <a:t>zakon koji bi </a:t>
            </a:r>
            <a:r>
              <a:rPr lang="bs-Latn-BA" dirty="0" smtClean="0"/>
              <a:t>se direktno </a:t>
            </a:r>
            <a:r>
              <a:rPr lang="bs-Latn-BA" dirty="0" err="1" smtClean="0"/>
              <a:t>primjenjivao</a:t>
            </a:r>
            <a:r>
              <a:rPr lang="bs-Latn-BA" dirty="0" smtClean="0"/>
              <a:t> </a:t>
            </a:r>
            <a:r>
              <a:rPr lang="bs-Latn-BA" dirty="0"/>
              <a:t>u državama članicama. </a:t>
            </a:r>
            <a:endParaRPr lang="bs-Latn-BA" dirty="0" smtClean="0"/>
          </a:p>
          <a:p>
            <a:r>
              <a:rPr lang="bs-Latn-BA" dirty="0" smtClean="0"/>
              <a:t>Za sada </a:t>
            </a:r>
            <a:r>
              <a:rPr lang="bs-Latn-BA" dirty="0"/>
              <a:t>su još uvijek glavni i najvažniji instrument </a:t>
            </a:r>
            <a:r>
              <a:rPr lang="bs-Latn-BA" dirty="0" smtClean="0"/>
              <a:t>uticaja </a:t>
            </a:r>
            <a:r>
              <a:rPr lang="bs-Latn-BA" dirty="0"/>
              <a:t>direktive Europske </a:t>
            </a:r>
            <a:r>
              <a:rPr lang="bs-Latn-BA" dirty="0" smtClean="0"/>
              <a:t>komisije za koje </a:t>
            </a:r>
            <a:r>
              <a:rPr lang="pl-PL" dirty="0" smtClean="0"/>
              <a:t>je </a:t>
            </a:r>
            <a:r>
              <a:rPr lang="pl-PL" dirty="0"/>
              <a:t>potrebno implementacijsko zakonodavstvo. </a:t>
            </a:r>
            <a:endParaRPr lang="pl-PL" dirty="0" smtClean="0"/>
          </a:p>
          <a:p>
            <a:r>
              <a:rPr lang="pl-PL" dirty="0" smtClean="0"/>
              <a:t>Postoji </a:t>
            </a:r>
            <a:r>
              <a:rPr lang="bs-Latn-BA" dirty="0" smtClean="0"/>
              <a:t>snažna </a:t>
            </a:r>
            <a:r>
              <a:rPr lang="bs-Latn-BA" dirty="0"/>
              <a:t>tendencija </a:t>
            </a:r>
            <a:r>
              <a:rPr lang="bs-Latn-BA" dirty="0" smtClean="0"/>
              <a:t>za stvaranje </a:t>
            </a:r>
            <a:r>
              <a:rPr lang="bs-Latn-BA" dirty="0"/>
              <a:t>jednog takvog univerzalnog zakona u bližoj </a:t>
            </a:r>
            <a:r>
              <a:rPr lang="bs-Latn-BA" dirty="0" smtClean="0"/>
              <a:t>budućnosti pa </a:t>
            </a:r>
            <a:r>
              <a:rPr lang="bs-Latn-BA" dirty="0"/>
              <a:t>neki autori smatraju </a:t>
            </a:r>
            <a:r>
              <a:rPr lang="bs-Latn-BA" dirty="0" smtClean="0"/>
              <a:t>da je to „</a:t>
            </a:r>
            <a:r>
              <a:rPr lang="bs-Latn-BA" dirty="0"/>
              <a:t>pitanjem </a:t>
            </a:r>
            <a:r>
              <a:rPr lang="bs-Latn-BA" dirty="0" smtClean="0"/>
              <a:t>vremena“.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174289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s-Latn-BA" dirty="0" smtClean="0"/>
              <a:t>Ova predavanja je potrebno povezati sa onima od 13. 03. 20. a u kojima je dat razvoj krivičnog prava EU. Predstavljeni razvoj je pokazatelj težnje za većom kompatibilnosti i konvergencijom među </a:t>
            </a:r>
            <a:r>
              <a:rPr lang="bs-Latn-BA" dirty="0" err="1" smtClean="0"/>
              <a:t>krivičnopravnim</a:t>
            </a:r>
            <a:r>
              <a:rPr lang="bs-Latn-BA" dirty="0" smtClean="0"/>
              <a:t> sistemima država članica. </a:t>
            </a:r>
          </a:p>
          <a:p>
            <a:r>
              <a:rPr lang="bs-Latn-BA" dirty="0" smtClean="0"/>
              <a:t>Pored navedenog, uočljive su težnje (posebno naglašene u </a:t>
            </a:r>
            <a:r>
              <a:rPr lang="bs-Latn-BA" dirty="0" err="1" smtClean="0"/>
              <a:t>Lisabonskom</a:t>
            </a:r>
            <a:r>
              <a:rPr lang="bs-Latn-BA" dirty="0" smtClean="0"/>
              <a:t> sporazumu) o </a:t>
            </a:r>
            <a:r>
              <a:rPr lang="bs-Latn-BA" dirty="0" err="1" smtClean="0"/>
              <a:t>prenosu</a:t>
            </a:r>
            <a:r>
              <a:rPr lang="bs-Latn-BA" dirty="0" smtClean="0"/>
              <a:t> oblikovanja kriminalne politike i </a:t>
            </a:r>
            <a:r>
              <a:rPr lang="bs-Latn-BA" dirty="0" err="1" smtClean="0"/>
              <a:t>krivičnopravnih</a:t>
            </a:r>
            <a:r>
              <a:rPr lang="bs-Latn-BA" dirty="0" smtClean="0"/>
              <a:t> propisa na nadležna tijela EU.</a:t>
            </a:r>
          </a:p>
          <a:p>
            <a:r>
              <a:rPr lang="bs-Latn-BA" dirty="0" smtClean="0"/>
              <a:t>Predavanja koja su danas na rasporedu upravo potvrđuju taj trend. Zato u njihovom proučavanju potražite te veze.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149224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100" u="sng" dirty="0" smtClean="0"/>
              <a:t>Lajtmotiv</a:t>
            </a:r>
            <a:r>
              <a:rPr lang="de-DE" sz="3100" dirty="0" smtClean="0"/>
              <a:t>: </a:t>
            </a:r>
            <a:r>
              <a:rPr lang="it-IT" sz="3100" dirty="0" smtClean="0"/>
              <a:t>Savremenim oblicima kriminaliteta treba suprotstaviti nove metode i sredstva zasnovana na nau</a:t>
            </a:r>
            <a:r>
              <a:rPr lang="de-DE" sz="3100" dirty="0" smtClean="0"/>
              <a:t>č</a:t>
            </a:r>
            <a:r>
              <a:rPr lang="it-IT" sz="3100" dirty="0" smtClean="0"/>
              <a:t>nim</a:t>
            </a:r>
            <a:r>
              <a:rPr lang="de-DE" sz="3100" dirty="0" smtClean="0"/>
              <a:t>, </a:t>
            </a:r>
            <a:r>
              <a:rPr lang="it-IT" sz="3100" dirty="0" smtClean="0"/>
              <a:t>tehni</a:t>
            </a:r>
            <a:r>
              <a:rPr lang="de-DE" sz="3100" dirty="0" smtClean="0"/>
              <a:t>č</a:t>
            </a:r>
            <a:r>
              <a:rPr lang="it-IT" sz="3100" dirty="0" smtClean="0"/>
              <a:t>kim i drugim saznanjima</a:t>
            </a:r>
            <a:r>
              <a:rPr lang="bs-Latn-BA" sz="3100" dirty="0"/>
              <a:t> </a:t>
            </a:r>
            <a:r>
              <a:rPr lang="bs-Latn-BA" sz="3100" dirty="0" smtClean="0"/>
              <a:t>(</a:t>
            </a:r>
            <a:r>
              <a:rPr lang="it-IT" sz="3100" dirty="0" smtClean="0"/>
              <a:t>preventivno i represivno suzbijanj</a:t>
            </a:r>
            <a:r>
              <a:rPr lang="bs-Latn-BA" sz="3100" dirty="0" smtClean="0"/>
              <a:t>e</a:t>
            </a:r>
            <a:r>
              <a:rPr lang="it-IT" sz="3100" dirty="0" smtClean="0"/>
              <a:t> kriminaliteta</a:t>
            </a:r>
            <a:r>
              <a:rPr lang="bs-Latn-BA" sz="3100" dirty="0" smtClean="0"/>
              <a:t>)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bs-Latn-BA" dirty="0" smtClean="0"/>
              <a:t>N</a:t>
            </a:r>
            <a:r>
              <a:rPr lang="de-DE" b="1" dirty="0" smtClean="0"/>
              <a:t>ovi </a:t>
            </a:r>
            <a:r>
              <a:rPr lang="de-DE" b="1" dirty="0"/>
              <a:t>ciljevi i instrumenti kriminalne politike na području borbe protiv savremenih oblika kriminaliteta, naročito organizovanog kriminaliteta </a:t>
            </a:r>
            <a:r>
              <a:rPr lang="de-DE" dirty="0"/>
              <a:t>č</a:t>
            </a:r>
            <a:r>
              <a:rPr lang="it-IT" dirty="0"/>
              <a:t>esto nose u sebi zna</a:t>
            </a:r>
            <a:r>
              <a:rPr lang="de-DE" dirty="0"/>
              <a:t>č</a:t>
            </a:r>
            <a:r>
              <a:rPr lang="it-IT" dirty="0"/>
              <a:t>ajnu prijetnju pravima i slobodama gra</a:t>
            </a:r>
            <a:r>
              <a:rPr lang="de-DE" dirty="0"/>
              <a:t>đ</a:t>
            </a:r>
            <a:r>
              <a:rPr lang="it-IT" dirty="0"/>
              <a:t>ana i pravnoj dr</a:t>
            </a:r>
            <a:r>
              <a:rPr lang="de-DE" dirty="0"/>
              <a:t>ž</a:t>
            </a:r>
            <a:r>
              <a:rPr lang="it-IT" dirty="0"/>
              <a:t>avi</a:t>
            </a:r>
            <a:r>
              <a:rPr lang="de-DE" dirty="0"/>
              <a:t>, tako da se mora posebno izdvojiti zahtjev za praćenjem </a:t>
            </a:r>
            <a:r>
              <a:rPr lang="de-DE" b="1" dirty="0"/>
              <a:t>dinamičnog razvoja</a:t>
            </a:r>
            <a:r>
              <a:rPr lang="de-DE" dirty="0"/>
              <a:t> </a:t>
            </a:r>
            <a:r>
              <a:rPr lang="de-DE" b="1" dirty="0"/>
              <a:t>međunarodnih standarda o zaštiti temeljnih prava i sloboda čovjeka</a:t>
            </a:r>
            <a:r>
              <a:rPr lang="de-DE" dirty="0"/>
              <a:t>. Stanje u EU upravo to pokazuje, naročito zadnjih </a:t>
            </a:r>
            <a:r>
              <a:rPr lang="bs-Latn-BA" dirty="0" smtClean="0"/>
              <a:t>godina</a:t>
            </a:r>
            <a:r>
              <a:rPr lang="de-DE" dirty="0" smtClean="0"/>
              <a:t>, </a:t>
            </a:r>
            <a:r>
              <a:rPr lang="bs-Latn-BA" dirty="0" smtClean="0"/>
              <a:t>kroz </a:t>
            </a:r>
            <a:r>
              <a:rPr lang="de-DE" dirty="0" smtClean="0"/>
              <a:t>usvaja</a:t>
            </a:r>
            <a:r>
              <a:rPr lang="bs-Latn-BA" dirty="0" smtClean="0"/>
              <a:t>nje</a:t>
            </a:r>
            <a:r>
              <a:rPr lang="de-DE" dirty="0" smtClean="0"/>
              <a:t> dokumen</a:t>
            </a:r>
            <a:r>
              <a:rPr lang="bs-Latn-BA" dirty="0" smtClean="0"/>
              <a:t>a</a:t>
            </a:r>
            <a:r>
              <a:rPr lang="de-DE" dirty="0" smtClean="0"/>
              <a:t>t</a:t>
            </a:r>
            <a:r>
              <a:rPr lang="bs-Latn-BA" dirty="0" smtClean="0"/>
              <a:t>a</a:t>
            </a:r>
            <a:r>
              <a:rPr lang="de-DE" dirty="0" smtClean="0"/>
              <a:t> </a:t>
            </a:r>
            <a:r>
              <a:rPr lang="de-DE" dirty="0"/>
              <a:t>o pravima osumnjičenih osoba.</a:t>
            </a:r>
            <a:endParaRPr lang="bs-Latn-BA" dirty="0"/>
          </a:p>
          <a:p>
            <a:r>
              <a:rPr lang="hr-HR" dirty="0"/>
              <a:t>O organizovanom kriminalitetu se često piše i govori; postavljaju se definicije kako bi se odredile njegove karakteristike i vode žučne diskusije o tome. Prema raspravama u literaturi, kao najčešće osobine organizovanog kriminaliteta navode se sljedeće: - podjela rada i slabljenje pojedinačne odgovornosti unutar organizacije, -zamjenjivost pojedinca, - tajnost, - miješanje zakonitih i nezakonitih aktivnosti, - sposobnost neutraliziranja sprovođenja zakona (npr., zastrašivanjem, korupcijom), - posebna sposobnost transfera profita. </a:t>
            </a:r>
            <a:r>
              <a:rPr lang="en-US" dirty="0" err="1"/>
              <a:t>Organizovani</a:t>
            </a:r>
            <a:r>
              <a:rPr lang="en-US" dirty="0"/>
              <a:t> </a:t>
            </a:r>
            <a:r>
              <a:rPr lang="en-US" dirty="0" err="1"/>
              <a:t>kriminalitet</a:t>
            </a:r>
            <a:r>
              <a:rPr lang="en-US" dirty="0"/>
              <a:t> </a:t>
            </a:r>
            <a:r>
              <a:rPr lang="en-US" dirty="0" err="1"/>
              <a:t>doveo</a:t>
            </a:r>
            <a:r>
              <a:rPr lang="en-US" dirty="0"/>
              <a:t> je do </a:t>
            </a:r>
            <a:r>
              <a:rPr lang="en-US" dirty="0" err="1"/>
              <a:t>promjena</a:t>
            </a:r>
            <a:r>
              <a:rPr lang="en-US" dirty="0"/>
              <a:t> u </a:t>
            </a:r>
            <a:r>
              <a:rPr lang="en-US" dirty="0" err="1"/>
              <a:t>shvatanju</a:t>
            </a:r>
            <a:r>
              <a:rPr lang="en-US" dirty="0"/>
              <a:t> </a:t>
            </a:r>
            <a:r>
              <a:rPr lang="en-US" dirty="0" err="1"/>
              <a:t>suzbijanja</a:t>
            </a:r>
            <a:r>
              <a:rPr lang="en-US" dirty="0"/>
              <a:t> </a:t>
            </a:r>
            <a:r>
              <a:rPr lang="en-US" dirty="0" err="1"/>
              <a:t>kriminaliteta</a:t>
            </a:r>
            <a:r>
              <a:rPr lang="hr-HR" dirty="0"/>
              <a:t> (i u </a:t>
            </a:r>
            <a:r>
              <a:rPr lang="en-US" dirty="0" err="1"/>
              <a:t>teorijskom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prakti</a:t>
            </a:r>
            <a:r>
              <a:rPr lang="hr-HR" dirty="0"/>
              <a:t>č</a:t>
            </a:r>
            <a:r>
              <a:rPr lang="en-US" dirty="0"/>
              <a:t>nom </a:t>
            </a:r>
            <a:r>
              <a:rPr lang="en-US" dirty="0" err="1"/>
              <a:t>smislu</a:t>
            </a:r>
            <a:r>
              <a:rPr lang="hr-HR" dirty="0"/>
              <a:t>).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36506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/>
              <a:t>Sagledavaju</a:t>
            </a:r>
            <a:r>
              <a:rPr lang="de-DE" dirty="0"/>
              <a:t>ć</a:t>
            </a:r>
            <a:r>
              <a:rPr lang="it-IT" dirty="0"/>
              <a:t>i </a:t>
            </a:r>
            <a:r>
              <a:rPr lang="de-DE" dirty="0"/>
              <a:t>pravce kretanja u reformi krivičnog pravosuđa i krivičnog zakonodavstva danas, </a:t>
            </a:r>
            <a:r>
              <a:rPr lang="it-IT" dirty="0"/>
              <a:t>mora se naglasiti </a:t>
            </a:r>
            <a:r>
              <a:rPr lang="de-DE" dirty="0"/>
              <a:t>da su te promjene posljedica sljedećih zahtjeva: - jačanje načela vladavine prava (eng. </a:t>
            </a:r>
            <a:r>
              <a:rPr lang="de-DE" i="1" dirty="0"/>
              <a:t>rule of law</a:t>
            </a:r>
            <a:r>
              <a:rPr lang="de-DE" dirty="0"/>
              <a:t>), - efikasnije suzbijanje kriminaliteta, naročito korupcije i drugih oblika organizovanog kriminaliteta, - </a:t>
            </a:r>
            <a:r>
              <a:rPr lang="en-US" dirty="0" err="1"/>
              <a:t>rastere</a:t>
            </a:r>
            <a:r>
              <a:rPr lang="de-DE" dirty="0"/>
              <a:t>ć</a:t>
            </a:r>
            <a:r>
              <a:rPr lang="en-US" dirty="0" err="1"/>
              <a:t>enje</a:t>
            </a:r>
            <a:r>
              <a:rPr lang="en-US" dirty="0"/>
              <a:t> </a:t>
            </a:r>
            <a:r>
              <a:rPr lang="en-US" dirty="0" err="1"/>
              <a:t>krivi</a:t>
            </a:r>
            <a:r>
              <a:rPr lang="de-DE" dirty="0"/>
              <a:t>č</a:t>
            </a:r>
            <a:r>
              <a:rPr lang="en-US" dirty="0" err="1"/>
              <a:t>nog</a:t>
            </a:r>
            <a:r>
              <a:rPr lang="en-US" dirty="0"/>
              <a:t> </a:t>
            </a:r>
            <a:r>
              <a:rPr lang="en-US" dirty="0" err="1"/>
              <a:t>pravosu</a:t>
            </a:r>
            <a:r>
              <a:rPr lang="de-DE" dirty="0"/>
              <a:t>đ</a:t>
            </a:r>
            <a:r>
              <a:rPr lang="en-US" dirty="0"/>
              <a:t>a </a:t>
            </a:r>
            <a:r>
              <a:rPr lang="en-US" dirty="0" err="1"/>
              <a:t>pojednostavljenjem</a:t>
            </a:r>
            <a:r>
              <a:rPr lang="en-US" dirty="0"/>
              <a:t> </a:t>
            </a:r>
            <a:r>
              <a:rPr lang="en-US" dirty="0" err="1"/>
              <a:t>postupka</a:t>
            </a:r>
            <a:r>
              <a:rPr lang="en-US" dirty="0"/>
              <a:t> za </a:t>
            </a:r>
            <a:r>
              <a:rPr lang="en-US" dirty="0" err="1"/>
              <a:t>lak</a:t>
            </a:r>
            <a:r>
              <a:rPr lang="de-DE" dirty="0"/>
              <a:t>š</a:t>
            </a:r>
            <a:r>
              <a:rPr lang="en-US" dirty="0"/>
              <a:t>a </a:t>
            </a:r>
            <a:r>
              <a:rPr lang="en-US" dirty="0" err="1"/>
              <a:t>krivi</a:t>
            </a:r>
            <a:r>
              <a:rPr lang="de-DE" dirty="0"/>
              <a:t>č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djela</a:t>
            </a:r>
            <a:r>
              <a:rPr lang="de-DE" dirty="0"/>
              <a:t>, - </a:t>
            </a:r>
            <a:r>
              <a:rPr lang="en-US" dirty="0"/>
              <a:t>za</a:t>
            </a:r>
            <a:r>
              <a:rPr lang="de-DE" dirty="0"/>
              <a:t>š</a:t>
            </a:r>
            <a:r>
              <a:rPr lang="en-US" dirty="0" err="1"/>
              <a:t>tita</a:t>
            </a:r>
            <a:r>
              <a:rPr lang="en-US" dirty="0"/>
              <a:t> me</a:t>
            </a:r>
            <a:r>
              <a:rPr lang="de-DE" dirty="0"/>
              <a:t>đ</a:t>
            </a:r>
            <a:r>
              <a:rPr lang="en-US" dirty="0" err="1"/>
              <a:t>unarodnim</a:t>
            </a:r>
            <a:r>
              <a:rPr lang="en-US" dirty="0"/>
              <a:t> </a:t>
            </a:r>
            <a:r>
              <a:rPr lang="en-US" dirty="0" err="1"/>
              <a:t>pravom</a:t>
            </a:r>
            <a:r>
              <a:rPr lang="de-DE" dirty="0"/>
              <a:t> priznatih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sloboda</a:t>
            </a:r>
            <a:r>
              <a:rPr lang="en-US" dirty="0"/>
              <a:t> </a:t>
            </a:r>
            <a:r>
              <a:rPr lang="de-DE" dirty="0"/>
              <a:t>čovjeka </a:t>
            </a:r>
            <a:r>
              <a:rPr lang="en-US" dirty="0"/>
              <a:t>u </a:t>
            </a:r>
            <a:r>
              <a:rPr lang="en-US" dirty="0" err="1"/>
              <a:t>krivi</a:t>
            </a:r>
            <a:r>
              <a:rPr lang="de-DE" dirty="0"/>
              <a:t>č</a:t>
            </a:r>
            <a:r>
              <a:rPr lang="en-US" dirty="0"/>
              <a:t>nom </a:t>
            </a:r>
            <a:r>
              <a:rPr lang="en-US" dirty="0" err="1"/>
              <a:t>postupku</a:t>
            </a:r>
            <a:r>
              <a:rPr lang="en-US" dirty="0"/>
              <a:t> </a:t>
            </a:r>
            <a:r>
              <a:rPr lang="de-DE" dirty="0"/>
              <a:t>i - razvoj efikasnog i nezavisnog krivičnog pravosuđa.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98855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bs-Latn-BA" dirty="0" smtClean="0"/>
              <a:t>I</a:t>
            </a:r>
            <a:r>
              <a:rPr lang="de-DE" dirty="0" smtClean="0"/>
              <a:t>nstrumenti </a:t>
            </a:r>
            <a:r>
              <a:rPr lang="de-DE" dirty="0"/>
              <a:t>i standardi </a:t>
            </a:r>
            <a:r>
              <a:rPr lang="de-DE" dirty="0" smtClean="0"/>
              <a:t>Vijeća Evrope</a:t>
            </a:r>
            <a:r>
              <a:rPr lang="bs-Latn-BA" dirty="0" smtClean="0"/>
              <a:t> i EU</a:t>
            </a:r>
            <a:r>
              <a:rPr lang="de-DE" dirty="0" smtClean="0"/>
              <a:t>, </a:t>
            </a:r>
            <a:r>
              <a:rPr lang="de-DE" dirty="0"/>
              <a:t>koji se odnose kako na međunarodno pravo o pravima čovjeka, tako i na borbu protiv kriminaliteta - su dobro razvijeni i imaju izuzetan uticaj na </a:t>
            </a:r>
            <a:r>
              <a:rPr lang="bs-Latn-BA" dirty="0" smtClean="0"/>
              <a:t>nacionalno </a:t>
            </a:r>
            <a:r>
              <a:rPr lang="de-DE" dirty="0" smtClean="0"/>
              <a:t>krivično </a:t>
            </a:r>
            <a:r>
              <a:rPr lang="de-DE" dirty="0"/>
              <a:t>pravosuđe i krivično zakonodavstvo. </a:t>
            </a:r>
            <a:endParaRPr lang="bs-Latn-BA" dirty="0" smtClean="0"/>
          </a:p>
          <a:p>
            <a:r>
              <a:rPr lang="de-DE" dirty="0" smtClean="0"/>
              <a:t>Taj </a:t>
            </a:r>
            <a:r>
              <a:rPr lang="de-DE" dirty="0"/>
              <a:t>uticaj je sastavni dio internacionalizacije i</a:t>
            </a:r>
            <a:r>
              <a:rPr lang="de-DE" b="1" dirty="0"/>
              <a:t> </a:t>
            </a:r>
            <a:r>
              <a:rPr lang="de-DE" dirty="0"/>
              <a:t>harmonizacije, s jedne strane, </a:t>
            </a:r>
            <a:r>
              <a:rPr lang="de-DE" u="sng" dirty="0"/>
              <a:t>standarda</a:t>
            </a:r>
            <a:r>
              <a:rPr lang="de-DE" dirty="0"/>
              <a:t> u zaštiti osnovnih prava i sloboda čovjeka i, s druge strane, </a:t>
            </a:r>
            <a:r>
              <a:rPr lang="de-DE" u="sng" dirty="0"/>
              <a:t>mjera</a:t>
            </a:r>
            <a:r>
              <a:rPr lang="de-DE" dirty="0"/>
              <a:t> u borbi protiv savremenog kriminaliteta. U tom pogledu, standardi i instrumenti </a:t>
            </a:r>
            <a:r>
              <a:rPr lang="bs-Latn-BA" dirty="0" smtClean="0"/>
              <a:t>EU </a:t>
            </a:r>
            <a:r>
              <a:rPr lang="de-DE" dirty="0" smtClean="0"/>
              <a:t>i </a:t>
            </a:r>
            <a:r>
              <a:rPr lang="de-DE" dirty="0"/>
              <a:t>Vijeća Evrope za razvijanje krivičnog pravosuđa i sprječavanje kriminaliteta mijenjaju sliku savremenih sistema krivičnog pravosuđa i krivičnog </a:t>
            </a:r>
            <a:r>
              <a:rPr lang="de-DE" dirty="0" smtClean="0"/>
              <a:t>zakonodavstva</a:t>
            </a:r>
            <a:r>
              <a:rPr lang="bs-Latn-BA" dirty="0"/>
              <a:t> </a:t>
            </a:r>
            <a:r>
              <a:rPr lang="de-DE" dirty="0" smtClean="0"/>
              <a:t>!   </a:t>
            </a:r>
            <a:endParaRPr lang="bs-Latn-BA" dirty="0" smtClean="0"/>
          </a:p>
          <a:p>
            <a:r>
              <a:rPr lang="hr-HR" dirty="0" smtClean="0"/>
              <a:t>Internacionalziacije i harmonizacije u smislu traženja zajedničkih puteva koji će biti usklađeni sa međunarodnim standardima o ljudskim pravima i vladavini zakona, kao i iskustvima u borbi protiv savremenih oblika kriminaliteta.</a:t>
            </a:r>
            <a:endParaRPr lang="bs-Latn-BA" dirty="0" smtClean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55004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U vezi s prethodno navedenim može se govoriti o dalekosežnim promjena u sljedećim oblastima. </a:t>
            </a:r>
            <a:r>
              <a:rPr lang="bs-Latn-BA" dirty="0" smtClean="0"/>
              <a:t/>
            </a:r>
            <a:br>
              <a:rPr lang="bs-Latn-BA" dirty="0" smtClean="0"/>
            </a:b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bs-Latn-BA" dirty="0"/>
          </a:p>
          <a:p>
            <a:r>
              <a:rPr lang="de-DE" u="sng" dirty="0"/>
              <a:t>U  oblasti  krivičnopravne zaštite:</a:t>
            </a:r>
            <a:r>
              <a:rPr lang="de-DE" dirty="0"/>
              <a:t> - širenjem kruga krivičnih djela koja se odnose na sprječavanje i suzbijanje terorizma, korupcije, pranja novca i drugih oblika organizovanog kriminaliteta, - pooštrenim kažnjavanjem osnivanja kriminalnih organizacija i članstva u tim organizacijama (udruživanje radi vršenja krivičnih djela), - uvođenjem odgovornosti pravnih osoba za krivična djela (krivična odgovornost pravnih osoba), kao i - oduzimanjem nezakonito stečene imovine. 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202268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u="sng" dirty="0"/>
              <a:t>U postupku otkrivanja i dokazivanja krivičnih djela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bs-Latn-BA" dirty="0" err="1" smtClean="0"/>
              <a:t>Tužilačka</a:t>
            </a:r>
            <a:r>
              <a:rPr lang="bs-Latn-BA" dirty="0" smtClean="0"/>
              <a:t> istraga</a:t>
            </a:r>
            <a:r>
              <a:rPr lang="de-DE" dirty="0" smtClean="0"/>
              <a:t>, </a:t>
            </a:r>
            <a:r>
              <a:rPr lang="bs-Latn-BA" dirty="0" smtClean="0"/>
              <a:t>i OSO</a:t>
            </a:r>
            <a:r>
              <a:rPr lang="de-DE" dirty="0" smtClean="0"/>
              <a:t> </a:t>
            </a:r>
            <a:r>
              <a:rPr lang="de-DE" dirty="0"/>
              <a:t>koje imaju odgovarajuća ovlaštenja unutar policijskih (npr., organa unutrašnjih poslova, sudske, vojne, granične ili finansijske policije), </a:t>
            </a:r>
            <a:r>
              <a:rPr lang="de-DE" dirty="0" smtClean="0"/>
              <a:t>poreskih </a:t>
            </a:r>
            <a:r>
              <a:rPr lang="de-DE" dirty="0"/>
              <a:t>i carinskih organa. </a:t>
            </a:r>
            <a:endParaRPr lang="bs-Latn-BA" dirty="0" smtClean="0"/>
          </a:p>
          <a:p>
            <a:r>
              <a:rPr lang="bs-Latn-BA" dirty="0" smtClean="0"/>
              <a:t>P</a:t>
            </a:r>
            <a:r>
              <a:rPr lang="de-DE" dirty="0" smtClean="0"/>
              <a:t>osebne </a:t>
            </a:r>
            <a:r>
              <a:rPr lang="de-DE" dirty="0"/>
              <a:t>ili prikrivene istražne radnje i mjere, </a:t>
            </a:r>
            <a:r>
              <a:rPr lang="de-DE" dirty="0" smtClean="0"/>
              <a:t>poznaju </a:t>
            </a:r>
            <a:r>
              <a:rPr lang="de-DE" dirty="0"/>
              <a:t>mnogi savremeni krivičnoprocesni sistemi. Radi se o mjerama koje se mogu označiti kao represivne i koje obuhvataju različite metode istraživanja, tajnog nadzora i infiltriranja u kriminalne </a:t>
            </a:r>
            <a:r>
              <a:rPr lang="de-DE" dirty="0" smtClean="0"/>
              <a:t>grupe</a:t>
            </a:r>
            <a:r>
              <a:rPr lang="bs-Latn-BA" dirty="0" smtClean="0"/>
              <a:t> (npr</a:t>
            </a:r>
            <a:r>
              <a:rPr lang="de-DE" dirty="0" smtClean="0"/>
              <a:t>. nadzor </a:t>
            </a:r>
            <a:r>
              <a:rPr lang="de-DE" dirty="0"/>
              <a:t>i tehničko snimanje </a:t>
            </a:r>
            <a:r>
              <a:rPr lang="de-DE" dirty="0" smtClean="0"/>
              <a:t>tele</a:t>
            </a:r>
            <a:r>
              <a:rPr lang="bs-Latn-BA" dirty="0" smtClean="0"/>
              <a:t>komunikacija</a:t>
            </a:r>
            <a:r>
              <a:rPr lang="de-DE" dirty="0" smtClean="0"/>
              <a:t>, </a:t>
            </a:r>
            <a:r>
              <a:rPr lang="de-DE" dirty="0"/>
              <a:t>- nadzor i tehničko snimanje prostorija, - tajno praćenje i tehničko snimanje osoba i predmeta, - upotreba informatora, prikrivenih istražitelja i tajnih agenata, - simulirani otkup predmeta ili - pregled kompjuterskih baza i </a:t>
            </a:r>
            <a:r>
              <a:rPr lang="de-DE" dirty="0" smtClean="0"/>
              <a:t>sistema</a:t>
            </a:r>
            <a:r>
              <a:rPr lang="bs-Latn-BA" dirty="0" smtClean="0"/>
              <a:t>)</a:t>
            </a:r>
            <a:r>
              <a:rPr lang="de-DE" dirty="0" smtClean="0"/>
              <a:t>. 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514245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u="sng" dirty="0" smtClean="0"/>
              <a:t>U oblasti zahvata u osnovna prava i slobode</a:t>
            </a:r>
            <a:r>
              <a:rPr lang="de-DE" u="sng" dirty="0" smtClean="0"/>
              <a:t> č</a:t>
            </a:r>
            <a:r>
              <a:rPr lang="it-IT" u="sng" dirty="0" smtClean="0"/>
              <a:t>ovjeka</a:t>
            </a:r>
            <a:endParaRPr lang="bs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s-Latn-BA" u="sng" dirty="0" smtClean="0"/>
              <a:t>S</a:t>
            </a:r>
            <a:r>
              <a:rPr lang="it-IT" dirty="0" smtClean="0"/>
              <a:t>uzbijanje </a:t>
            </a:r>
            <a:r>
              <a:rPr lang="it-IT" dirty="0"/>
              <a:t>kriminaliteta</a:t>
            </a:r>
            <a:r>
              <a:rPr lang="de-DE" dirty="0"/>
              <a:t>, </a:t>
            </a:r>
            <a:r>
              <a:rPr lang="it-IT" dirty="0"/>
              <a:t>naro</a:t>
            </a:r>
            <a:r>
              <a:rPr lang="de-DE" dirty="0"/>
              <a:t>č</a:t>
            </a:r>
            <a:r>
              <a:rPr lang="it-IT" dirty="0"/>
              <a:t>ito organizovanog</a:t>
            </a:r>
            <a:r>
              <a:rPr lang="de-DE" dirty="0"/>
              <a:t>, </a:t>
            </a:r>
            <a:r>
              <a:rPr lang="it-IT" dirty="0"/>
              <a:t>zahtijeva ograni</a:t>
            </a:r>
            <a:r>
              <a:rPr lang="de-DE" dirty="0"/>
              <a:t>č</a:t>
            </a:r>
            <a:r>
              <a:rPr lang="it-IT" dirty="0"/>
              <a:t>avanje osnovnih prava i sloboda</a:t>
            </a:r>
            <a:r>
              <a:rPr lang="de-DE" dirty="0"/>
              <a:t> č</a:t>
            </a:r>
            <a:r>
              <a:rPr lang="it-IT" dirty="0"/>
              <a:t>ovjeka u krivi</a:t>
            </a:r>
            <a:r>
              <a:rPr lang="de-DE" dirty="0"/>
              <a:t>č</a:t>
            </a:r>
            <a:r>
              <a:rPr lang="it-IT" dirty="0"/>
              <a:t>nom postupku</a:t>
            </a:r>
            <a:r>
              <a:rPr lang="de-DE" dirty="0"/>
              <a:t>. </a:t>
            </a:r>
            <a:r>
              <a:rPr lang="it-IT" dirty="0"/>
              <a:t>S tim u vezi</a:t>
            </a:r>
            <a:r>
              <a:rPr lang="de-DE" dirty="0"/>
              <a:t>, </a:t>
            </a:r>
            <a:r>
              <a:rPr lang="it-IT" dirty="0"/>
              <a:t>krivi</a:t>
            </a:r>
            <a:r>
              <a:rPr lang="de-DE" dirty="0"/>
              <a:t>č</a:t>
            </a:r>
            <a:r>
              <a:rPr lang="it-IT" dirty="0"/>
              <a:t>noprocesno zakonodavstvo sadr</a:t>
            </a:r>
            <a:r>
              <a:rPr lang="de-DE" dirty="0"/>
              <a:t>ž</a:t>
            </a:r>
            <a:r>
              <a:rPr lang="it-IT" dirty="0"/>
              <a:t>i odredbe kojima je cilj pobolj</a:t>
            </a:r>
            <a:r>
              <a:rPr lang="de-DE" dirty="0"/>
              <a:t>š</a:t>
            </a:r>
            <a:r>
              <a:rPr lang="it-IT" dirty="0"/>
              <a:t>ati polo</a:t>
            </a:r>
            <a:r>
              <a:rPr lang="de-DE" dirty="0"/>
              <a:t>ž</a:t>
            </a:r>
            <a:r>
              <a:rPr lang="it-IT" dirty="0"/>
              <a:t>aj u</a:t>
            </a:r>
            <a:r>
              <a:rPr lang="de-DE" dirty="0"/>
              <a:t>č</a:t>
            </a:r>
            <a:r>
              <a:rPr lang="it-IT" dirty="0"/>
              <a:t>esnika u krivi</a:t>
            </a:r>
            <a:r>
              <a:rPr lang="de-DE" dirty="0"/>
              <a:t>č</a:t>
            </a:r>
            <a:r>
              <a:rPr lang="it-IT" dirty="0"/>
              <a:t>nom postupku</a:t>
            </a:r>
            <a:r>
              <a:rPr lang="de-DE" dirty="0"/>
              <a:t>, </a:t>
            </a:r>
            <a:r>
              <a:rPr lang="it-IT" dirty="0"/>
              <a:t>uz puno po</a:t>
            </a:r>
            <a:r>
              <a:rPr lang="de-DE" dirty="0"/>
              <a:t>š</a:t>
            </a:r>
            <a:r>
              <a:rPr lang="it-IT" dirty="0"/>
              <a:t>tovanje zajam</a:t>
            </a:r>
            <a:r>
              <a:rPr lang="de-DE" dirty="0"/>
              <a:t>č</a:t>
            </a:r>
            <a:r>
              <a:rPr lang="it-IT" dirty="0"/>
              <a:t>enih prava</a:t>
            </a:r>
            <a:r>
              <a:rPr lang="de-DE" dirty="0"/>
              <a:t>, </a:t>
            </a:r>
            <a:r>
              <a:rPr lang="it-IT" dirty="0"/>
              <a:t>posebno prava na odbranu i prava na su</a:t>
            </a:r>
            <a:r>
              <a:rPr lang="de-DE" dirty="0"/>
              <a:t>đ</a:t>
            </a:r>
            <a:r>
              <a:rPr lang="it-IT" dirty="0"/>
              <a:t>enje bez odlaganja</a:t>
            </a:r>
            <a:r>
              <a:rPr lang="de-DE" dirty="0"/>
              <a:t>. </a:t>
            </a:r>
            <a:endParaRPr lang="bs-Latn-BA" dirty="0" smtClean="0"/>
          </a:p>
          <a:p>
            <a:r>
              <a:rPr lang="bs-Latn-BA" dirty="0" smtClean="0"/>
              <a:t>Z</a:t>
            </a:r>
            <a:r>
              <a:rPr lang="it-IT" dirty="0" smtClean="0"/>
              <a:t>bog </a:t>
            </a:r>
            <a:r>
              <a:rPr lang="it-IT" dirty="0"/>
              <a:t>toga</a:t>
            </a:r>
            <a:r>
              <a:rPr lang="de-DE" dirty="0"/>
              <a:t>, </a:t>
            </a:r>
            <a:r>
              <a:rPr lang="it-IT" dirty="0"/>
              <a:t>sve ove prethodno opisane</a:t>
            </a:r>
            <a:r>
              <a:rPr lang="de-DE" dirty="0"/>
              <a:t>, </a:t>
            </a:r>
            <a:r>
              <a:rPr lang="it-IT" dirty="0"/>
              <a:t>ali i druge promjene u krivi</a:t>
            </a:r>
            <a:r>
              <a:rPr lang="de-DE" dirty="0"/>
              <a:t>č</a:t>
            </a:r>
            <a:r>
              <a:rPr lang="it-IT" dirty="0"/>
              <a:t>nom zakonodavstvu prate odre</a:t>
            </a:r>
            <a:r>
              <a:rPr lang="de-DE" dirty="0"/>
              <a:t>đ</a:t>
            </a:r>
            <a:r>
              <a:rPr lang="it-IT" dirty="0"/>
              <a:t>ena op</a:t>
            </a:r>
            <a:r>
              <a:rPr lang="de-DE" dirty="0"/>
              <a:t>š</a:t>
            </a:r>
            <a:r>
              <a:rPr lang="it-IT" dirty="0"/>
              <a:t>teprihva</a:t>
            </a:r>
            <a:r>
              <a:rPr lang="de-DE" dirty="0"/>
              <a:t>ć</a:t>
            </a:r>
            <a:r>
              <a:rPr lang="it-IT" dirty="0"/>
              <a:t>ena na</a:t>
            </a:r>
            <a:r>
              <a:rPr lang="de-DE" dirty="0"/>
              <a:t>č</a:t>
            </a:r>
            <a:r>
              <a:rPr lang="it-IT" dirty="0"/>
              <a:t>ela</a:t>
            </a:r>
            <a:r>
              <a:rPr lang="de-DE" dirty="0"/>
              <a:t>, </a:t>
            </a:r>
            <a:r>
              <a:rPr lang="it-IT" dirty="0"/>
              <a:t>koja danas odre</a:t>
            </a:r>
            <a:r>
              <a:rPr lang="de-DE" dirty="0"/>
              <a:t>đ</a:t>
            </a:r>
            <a:r>
              <a:rPr lang="it-IT" dirty="0"/>
              <a:t>uju okvir pravne za</a:t>
            </a:r>
            <a:r>
              <a:rPr lang="de-DE" dirty="0"/>
              <a:t>š</a:t>
            </a:r>
            <a:r>
              <a:rPr lang="it-IT" dirty="0"/>
              <a:t>tite gra</a:t>
            </a:r>
            <a:r>
              <a:rPr lang="de-DE" dirty="0"/>
              <a:t>đ</a:t>
            </a:r>
            <a:r>
              <a:rPr lang="it-IT" dirty="0"/>
              <a:t>ana od neovla</a:t>
            </a:r>
            <a:r>
              <a:rPr lang="de-DE" dirty="0"/>
              <a:t>š</a:t>
            </a:r>
            <a:r>
              <a:rPr lang="it-IT" dirty="0"/>
              <a:t>tenih postupaka</a:t>
            </a:r>
            <a:r>
              <a:rPr lang="de-DE" dirty="0"/>
              <a:t>. </a:t>
            </a:r>
            <a:r>
              <a:rPr lang="it-IT" dirty="0"/>
              <a:t>Polazno stajali</a:t>
            </a:r>
            <a:r>
              <a:rPr lang="de-DE" dirty="0"/>
              <a:t>š</a:t>
            </a:r>
            <a:r>
              <a:rPr lang="it-IT" dirty="0"/>
              <a:t>te u izradi </a:t>
            </a:r>
            <a:r>
              <a:rPr lang="bs-Latn-BA" dirty="0" err="1" smtClean="0"/>
              <a:t>nacionalnij</a:t>
            </a:r>
            <a:r>
              <a:rPr lang="bs-Latn-BA" dirty="0" smtClean="0"/>
              <a:t> </a:t>
            </a:r>
            <a:r>
              <a:rPr lang="it-IT" dirty="0" smtClean="0"/>
              <a:t>zakona </a:t>
            </a:r>
            <a:r>
              <a:rPr lang="it-IT" dirty="0"/>
              <a:t>o krivi</a:t>
            </a:r>
            <a:r>
              <a:rPr lang="de-DE" dirty="0"/>
              <a:t>č</a:t>
            </a:r>
            <a:r>
              <a:rPr lang="it-IT" dirty="0"/>
              <a:t>nom postupku jesu me</a:t>
            </a:r>
            <a:r>
              <a:rPr lang="de-DE" dirty="0"/>
              <a:t>đ</a:t>
            </a:r>
            <a:r>
              <a:rPr lang="it-IT" dirty="0"/>
              <a:t>unarodni standardi za</a:t>
            </a:r>
            <a:r>
              <a:rPr lang="de-DE" dirty="0"/>
              <a:t>š</a:t>
            </a:r>
            <a:r>
              <a:rPr lang="it-IT" dirty="0"/>
              <a:t>tite ljudskih prava utvr</a:t>
            </a:r>
            <a:r>
              <a:rPr lang="de-DE" dirty="0"/>
              <a:t>đ</a:t>
            </a:r>
            <a:r>
              <a:rPr lang="it-IT" dirty="0"/>
              <a:t>enim u konvencijama Vije</a:t>
            </a:r>
            <a:r>
              <a:rPr lang="de-DE" dirty="0"/>
              <a:t>ć</a:t>
            </a:r>
            <a:r>
              <a:rPr lang="it-IT" dirty="0"/>
              <a:t>a Evrope i </a:t>
            </a:r>
            <a:r>
              <a:rPr lang="bs-Latn-BA" dirty="0" smtClean="0"/>
              <a:t>dokumentima Evropske unije</a:t>
            </a:r>
            <a:r>
              <a:rPr lang="de-DE" dirty="0" smtClean="0"/>
              <a:t>, </a:t>
            </a:r>
            <a:r>
              <a:rPr lang="it-IT" dirty="0"/>
              <a:t>a posebno u Evropskoj konvenciji o za</a:t>
            </a:r>
            <a:r>
              <a:rPr lang="de-DE" dirty="0"/>
              <a:t>š</a:t>
            </a:r>
            <a:r>
              <a:rPr lang="it-IT" dirty="0"/>
              <a:t>titi prava i sloboda</a:t>
            </a:r>
            <a:r>
              <a:rPr lang="de-DE" dirty="0"/>
              <a:t> č</a:t>
            </a:r>
            <a:r>
              <a:rPr lang="it-IT" dirty="0"/>
              <a:t>ovjeka</a:t>
            </a:r>
            <a:r>
              <a:rPr lang="de-DE" dirty="0"/>
              <a:t>, </a:t>
            </a:r>
            <a:r>
              <a:rPr lang="it-IT" dirty="0" smtClean="0"/>
              <a:t>presudama </a:t>
            </a:r>
            <a:r>
              <a:rPr lang="it-IT" dirty="0"/>
              <a:t>Evropskog suda za ljudska </a:t>
            </a:r>
            <a:r>
              <a:rPr lang="it-IT" dirty="0" smtClean="0"/>
              <a:t>prava</a:t>
            </a:r>
            <a:r>
              <a:rPr lang="bs-Latn-BA" dirty="0" smtClean="0"/>
              <a:t>, Povelji EU o osnovnim pravima.</a:t>
            </a:r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1816707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u="sng" dirty="0"/>
              <a:t>U oblasti educiranja i obuke</a:t>
            </a:r>
            <a:r>
              <a:rPr lang="de-DE" b="1" u="sng" dirty="0"/>
              <a:t> </a:t>
            </a:r>
            <a:r>
              <a:rPr lang="de-DE" u="sng" dirty="0"/>
              <a:t>organa krivičnog pravosuđa,</a:t>
            </a:r>
            <a:r>
              <a:rPr lang="de-DE" dirty="0"/>
              <a:t> s obzirom da se u posebne programe stručnog usavršavanja i obučavanja uključuju svi segmenti krivičnog pravosuđa. U tom smislu, educiranjem o novim sredstvima u suzbijanju i otkrivanju savremenog kriminaliteta, kao i o zaštiti osnovnih ljudskih prava obuhvaćeni su policijski organi, odnosno ovlaštene službene osobe u organima otkrivanja krivičnih djela, kao i tužioci i sudije. Također, ovim aktivnostima obuhvaćeni su i predstavnici advokature kao javne službe, tj.  advokati. </a:t>
            </a:r>
            <a:endParaRPr lang="bs-Latn-BA" dirty="0" smtClean="0"/>
          </a:p>
          <a:p>
            <a:r>
              <a:rPr lang="de-DE" dirty="0" smtClean="0"/>
              <a:t>Iz </a:t>
            </a:r>
            <a:r>
              <a:rPr lang="de-DE" dirty="0"/>
              <a:t>navedenog se može zaključiti da je za preventivno suzbijanje kriminaliteta i uspostavljanje efikasnijeg krivičnog pravosuđa potrebno posebnim programima educiranja i obuke obuhvatiti policijske službenike, službenike u carinskim i poreskim institucijama, tužioce, sudije, kao i osobe koje zastupaju interese osumnjičenog, odnosno optuženog u krivičnom postupku.</a:t>
            </a:r>
            <a:endParaRPr lang="bs-Latn-BA" dirty="0"/>
          </a:p>
          <a:p>
            <a:endParaRPr lang="bs-Latn-BA" dirty="0"/>
          </a:p>
        </p:txBody>
      </p:sp>
    </p:spTree>
    <p:extLst>
      <p:ext uri="{BB962C8B-B14F-4D97-AF65-F5344CB8AC3E}">
        <p14:creationId xmlns:p14="http://schemas.microsoft.com/office/powerpoint/2010/main" val="2852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1237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Krivično pravo EU</vt:lpstr>
      <vt:lpstr>PowerPoint Presentation</vt:lpstr>
      <vt:lpstr>Lajtmotiv: Savremenim oblicima kriminaliteta treba suprotstaviti nove metode i sredstva zasnovana na naučnim, tehničkim i drugim saznanjima (preventivno i represivno suzbijanje kriminaliteta)</vt:lpstr>
      <vt:lpstr>PowerPoint Presentation</vt:lpstr>
      <vt:lpstr>PowerPoint Presentation</vt:lpstr>
      <vt:lpstr>U vezi s prethodno navedenim može se govoriti o dalekosežnim promjena u sljedećim oblastima.  </vt:lpstr>
      <vt:lpstr>U postupku otkrivanja i dokazivanja krivičnih djela</vt:lpstr>
      <vt:lpstr>U oblasti zahvata u osnovna prava i slobode čovjeka</vt:lpstr>
      <vt:lpstr>PowerPoint Presentation</vt:lpstr>
      <vt:lpstr>Pravci uticaja evropskog prava na nacionalno krivično pravo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Evropske perspektive i evropski mehanizmi uticaja na nacionalno (materijalno i procesno) krivično pravo</dc:title>
  <dc:creator>H</dc:creator>
  <cp:lastModifiedBy>H</cp:lastModifiedBy>
  <cp:revision>10</cp:revision>
  <dcterms:created xsi:type="dcterms:W3CDTF">2020-03-26T13:48:57Z</dcterms:created>
  <dcterms:modified xsi:type="dcterms:W3CDTF">2020-03-27T15:38:12Z</dcterms:modified>
</cp:coreProperties>
</file>