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507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2917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2514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4788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2068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4476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2863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957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021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0717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493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7BC7-4C20-447A-BCA5-FCAC37F0DE75}" type="datetimeFigureOut">
              <a:rPr lang="bs-Latn-BA" smtClean="0"/>
              <a:t>22.3.2020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DD5D-FC13-4C24-AA50-DA338DB09DB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8080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774826" y="1412876"/>
            <a:ext cx="8664575" cy="2016125"/>
          </a:xfrm>
        </p:spPr>
        <p:txBody>
          <a:bodyPr/>
          <a:lstStyle/>
          <a:p>
            <a:pPr eaLnBrk="1" hangingPunct="1"/>
            <a:r>
              <a:rPr lang="en-US" sz="2800" b="1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Uloga</a:t>
            </a:r>
            <a:r>
              <a:rPr lang="en-US" sz="2800" b="1" dirty="0">
                <a:latin typeface="Calibri" pitchFamily="34" charset="0"/>
                <a:ea typeface="Cambria Math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pravne</a:t>
            </a:r>
            <a:r>
              <a:rPr lang="en-US" sz="2800" b="1" dirty="0">
                <a:latin typeface="Calibri" pitchFamily="34" charset="0"/>
                <a:ea typeface="Cambria Math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argumentacije</a:t>
            </a:r>
            <a:r>
              <a:rPr lang="en-US" sz="2800" b="1" dirty="0">
                <a:latin typeface="Calibri" pitchFamily="34" charset="0"/>
                <a:ea typeface="Cambria Math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sz="2800" b="1" dirty="0">
                <a:latin typeface="Calibri" pitchFamily="34" charset="0"/>
                <a:ea typeface="Cambria Math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kvalitet</a:t>
            </a:r>
            <a:r>
              <a:rPr lang="en-US" sz="2800" b="1" dirty="0">
                <a:latin typeface="Calibri" pitchFamily="34" charset="0"/>
                <a:ea typeface="Cambria Math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krivi</a:t>
            </a:r>
            <a:r>
              <a:rPr lang="bs-Latn-BA" sz="2800" b="1" dirty="0">
                <a:latin typeface="Calibri" pitchFamily="34" charset="0"/>
                <a:ea typeface="Cambria Math" pitchFamily="18" charset="0"/>
                <a:cs typeface="Calibri" pitchFamily="34" charset="0"/>
              </a:rPr>
              <a:t>č</a:t>
            </a:r>
            <a:r>
              <a:rPr lang="en-US" sz="2800" b="1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nih</a:t>
            </a:r>
            <a:r>
              <a:rPr lang="en-US" sz="2800" b="1" dirty="0">
                <a:latin typeface="Calibri" pitchFamily="34" charset="0"/>
                <a:ea typeface="Cambria Math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presuda</a:t>
            </a:r>
            <a:endParaRPr lang="mk-MK" sz="2800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992314" y="4797425"/>
            <a:ext cx="7304087" cy="863600"/>
          </a:xfrm>
        </p:spPr>
        <p:txBody>
          <a:bodyPr>
            <a:normAutofit lnSpcReduction="10000"/>
          </a:bodyPr>
          <a:lstStyle/>
          <a:p>
            <a:pPr marL="63500"/>
            <a:r>
              <a:rPr lang="mk-MK" sz="2000" b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neta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Arnaudovska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PhD, Senior Anti-Corruption Advisor, RAI Secretariat</a:t>
            </a:r>
            <a:r>
              <a:rPr lang="mk-MK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(former judge and Director of Academy for judges and prosecutors of Republic of North Macedonia</a:t>
            </a:r>
            <a:r>
              <a:rPr lang="bs-Latn-BA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mk-MK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44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885FD-42A8-4904-A367-EE804AF2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Sudska</a:t>
            </a:r>
            <a:r>
              <a:rPr lang="en-US" sz="3200" dirty="0"/>
              <a:t> </a:t>
            </a:r>
            <a:r>
              <a:rPr lang="en-US" sz="3200" dirty="0" err="1"/>
              <a:t>argumentacija</a:t>
            </a:r>
            <a:r>
              <a:rPr lang="en-US" sz="3200" dirty="0"/>
              <a:t>/</a:t>
            </a:r>
            <a:r>
              <a:rPr lang="en-US" sz="3200" dirty="0" err="1"/>
              <a:t>spe</a:t>
            </a:r>
            <a:r>
              <a:rPr lang="bs-Latn-BA" sz="3200" dirty="0"/>
              <a:t>c</a:t>
            </a:r>
            <a:r>
              <a:rPr lang="en-US" sz="3200" dirty="0" err="1"/>
              <a:t>ifi</a:t>
            </a:r>
            <a:r>
              <a:rPr lang="bs-Latn-BA" sz="3200" dirty="0"/>
              <a:t>č</a:t>
            </a:r>
            <a:r>
              <a:rPr lang="en-US" sz="3200" dirty="0"/>
              <a:t>no </a:t>
            </a:r>
            <a:r>
              <a:rPr lang="en-US" sz="3200" dirty="0" err="1"/>
              <a:t>okru</a:t>
            </a:r>
            <a:r>
              <a:rPr lang="bs-Latn-BA" sz="3200" dirty="0"/>
              <a:t>ž</a:t>
            </a:r>
            <a:r>
              <a:rPr lang="en-US" sz="3200" dirty="0" err="1"/>
              <a:t>enje</a:t>
            </a:r>
            <a:r>
              <a:rPr lang="bs-Latn-BA" sz="3200" dirty="0"/>
              <a:t> (I)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A14CE7-6229-484C-B201-CD542C952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izla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 se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argumenti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zbog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stranaka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javnosti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jer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nisu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pasivni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primatelji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nego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aktivni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subjekti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osnovni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cilj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postupka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argumentacije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dono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r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konflikta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stran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imaju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razli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interese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argumenti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prenose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putem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ljudske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tetne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posl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edice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vidu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nejasnosti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komunicirane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niska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artikuliranost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tehnologija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0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Sudska argumentacija/ specifično okruženje (II)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AI&amp;L grade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platformu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alternativne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dirty="0" smtClean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struktu</a:t>
            </a:r>
            <a:r>
              <a:rPr lang="bs-Latn-BA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ranja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prezentiranja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argumenata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dovode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reduciranj</a:t>
            </a:r>
            <a:r>
              <a:rPr lang="bs-Latn-BA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nejasno</a:t>
            </a:r>
            <a:r>
              <a:rPr lang="bs-Latn-BA" dirty="0" smtClean="0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obezb</a:t>
            </a:r>
            <a:r>
              <a:rPr lang="bs-Latn-BA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s-Latn-BA" dirty="0" smtClean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uju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automatsko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procesuiranje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bs-Latn-B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7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Problemi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sudnici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6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0C4D8-FAF0-457D-9D80-4C1FDAE6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Savremena</a:t>
            </a:r>
            <a:r>
              <a:rPr lang="en-US" sz="3200" dirty="0"/>
              <a:t> </a:t>
            </a:r>
            <a:r>
              <a:rPr lang="en-US" sz="3200" dirty="0" err="1"/>
              <a:t>sudska</a:t>
            </a:r>
            <a:r>
              <a:rPr lang="en-US" sz="3200" dirty="0"/>
              <a:t> </a:t>
            </a:r>
            <a:r>
              <a:rPr lang="en-US" sz="3200" dirty="0" err="1"/>
              <a:t>argumentacija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B34A8F-808B-4474-8BA7-37DD2801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err="1">
                <a:latin typeface="Calibri" pitchFamily="34" charset="0"/>
              </a:rPr>
              <a:t>Raspravni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krivi</a:t>
            </a:r>
            <a:r>
              <a:rPr lang="bs-Latn-BA" sz="2000" dirty="0">
                <a:latin typeface="Calibri" pitchFamily="34" charset="0"/>
              </a:rPr>
              <a:t>č</a:t>
            </a:r>
            <a:r>
              <a:rPr lang="en-US" sz="2000" dirty="0" err="1">
                <a:latin typeface="Calibri" pitchFamily="34" charset="0"/>
              </a:rPr>
              <a:t>ni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postupak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: </a:t>
            </a: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20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latin typeface="Calibri" pitchFamily="34" charset="0"/>
              </a:rPr>
              <a:t>Odbacuje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nasilje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kao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argumenat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ali</a:t>
            </a:r>
            <a:r>
              <a:rPr lang="en-US" sz="2000" dirty="0">
                <a:latin typeface="Calibri" pitchFamily="34" charset="0"/>
              </a:rPr>
              <a:t> ne </a:t>
            </a:r>
            <a:r>
              <a:rPr lang="en-US" sz="2000" dirty="0" err="1">
                <a:latin typeface="Calibri" pitchFamily="34" charset="0"/>
              </a:rPr>
              <a:t>isklju</a:t>
            </a:r>
            <a:r>
              <a:rPr lang="bs-Latn-BA" sz="2000" dirty="0">
                <a:latin typeface="Calibri" pitchFamily="34" charset="0"/>
              </a:rPr>
              <a:t>ču</a:t>
            </a:r>
            <a:r>
              <a:rPr lang="en-US" sz="2000" dirty="0">
                <a:latin typeface="Calibri" pitchFamily="34" charset="0"/>
              </a:rPr>
              <a:t>j</a:t>
            </a:r>
            <a:r>
              <a:rPr lang="bs-Latn-BA" sz="2000" dirty="0">
                <a:latin typeface="Calibri" pitchFamily="34" charset="0"/>
              </a:rPr>
              <a:t>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obe</a:t>
            </a:r>
            <a:r>
              <a:rPr lang="bs-Latn-BA" sz="2000" dirty="0">
                <a:latin typeface="Calibri" pitchFamily="34" charset="0"/>
              </a:rPr>
              <a:t>ć</a:t>
            </a:r>
            <a:r>
              <a:rPr lang="en-US" sz="2000" dirty="0" err="1">
                <a:latin typeface="Calibri" pitchFamily="34" charset="0"/>
              </a:rPr>
              <a:t>anje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</a:rPr>
              <a:t>opasnosti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kod</a:t>
            </a:r>
            <a:r>
              <a:rPr lang="en-US" sz="2000" dirty="0">
                <a:latin typeface="Calibri" pitchFamily="34" charset="0"/>
              </a:rPr>
              <a:t> plea bargaining)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0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latin typeface="Calibri" pitchFamily="34" charset="0"/>
              </a:rPr>
              <a:t>Audiatur</a:t>
            </a:r>
            <a:r>
              <a:rPr lang="en-US" sz="2000" dirty="0">
                <a:latin typeface="Calibri" pitchFamily="34" charset="0"/>
              </a:rPr>
              <a:t> et altera pars, </a:t>
            </a:r>
            <a:r>
              <a:rPr lang="en-US" sz="2000" dirty="0" err="1">
                <a:latin typeface="Calibri" pitchFamily="34" charset="0"/>
              </a:rPr>
              <a:t>omogu</a:t>
            </a:r>
            <a:r>
              <a:rPr lang="bs-Latn-BA" sz="2000" dirty="0">
                <a:latin typeface="Calibri" pitchFamily="34" charset="0"/>
              </a:rPr>
              <a:t>ć</a:t>
            </a:r>
            <a:r>
              <a:rPr lang="en-US" sz="2000" dirty="0" err="1">
                <a:latin typeface="Calibri" pitchFamily="34" charset="0"/>
              </a:rPr>
              <a:t>ava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stranki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koja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nije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na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vlast</a:t>
            </a:r>
            <a:r>
              <a:rPr lang="bs-Latn-BA" sz="2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 da </a:t>
            </a:r>
            <a:r>
              <a:rPr lang="en-US" sz="2000" dirty="0" err="1">
                <a:latin typeface="Calibri" pitchFamily="34" charset="0"/>
              </a:rPr>
              <a:t>uzme</a:t>
            </a:r>
            <a:r>
              <a:rPr lang="en-US" sz="2000" dirty="0">
                <a:latin typeface="Calibri" pitchFamily="34" charset="0"/>
              </a:rPr>
              <a:t> u</a:t>
            </a:r>
            <a:r>
              <a:rPr lang="bs-Latn-BA" sz="2000" dirty="0">
                <a:latin typeface="Calibri" pitchFamily="34" charset="0"/>
              </a:rPr>
              <a:t>č</a:t>
            </a:r>
            <a:r>
              <a:rPr lang="en-US" sz="2000" dirty="0">
                <a:latin typeface="Calibri" pitchFamily="34" charset="0"/>
              </a:rPr>
              <a:t>e</a:t>
            </a:r>
            <a:r>
              <a:rPr lang="bs-Latn-BA" sz="2000" dirty="0" err="1">
                <a:latin typeface="Calibri" pitchFamily="34" charset="0"/>
              </a:rPr>
              <a:t>šć</a:t>
            </a:r>
            <a:r>
              <a:rPr lang="en-US" sz="2000" dirty="0">
                <a:latin typeface="Calibri" pitchFamily="34" charset="0"/>
              </a:rPr>
              <a:t>e u </a:t>
            </a:r>
            <a:r>
              <a:rPr lang="en-US" sz="2000" dirty="0" err="1">
                <a:latin typeface="Calibri" pitchFamily="34" charset="0"/>
              </a:rPr>
              <a:t>argumentaciji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</a:rPr>
              <a:t>Perelman</a:t>
            </a:r>
            <a:r>
              <a:rPr lang="ru-RU" sz="2000" dirty="0">
                <a:latin typeface="Calibri" pitchFamily="34" charset="0"/>
              </a:rPr>
              <a:t>) </a:t>
            </a: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20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latin typeface="Calibri" pitchFamily="34" charset="0"/>
              </a:rPr>
              <a:t>Nema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unapr</a:t>
            </a:r>
            <a:r>
              <a:rPr lang="bs-Latn-BA" sz="2000" dirty="0" err="1">
                <a:latin typeface="Calibri" pitchFamily="34" charset="0"/>
              </a:rPr>
              <a:t>ij</a:t>
            </a:r>
            <a:r>
              <a:rPr lang="en-US" sz="2000" dirty="0" err="1">
                <a:latin typeface="Calibri" pitchFamily="34" charset="0"/>
              </a:rPr>
              <a:t>ed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utvr</a:t>
            </a:r>
            <a:r>
              <a:rPr lang="bs-Latn-BA" sz="2000" dirty="0">
                <a:latin typeface="Calibri" pitchFamily="34" charset="0"/>
              </a:rPr>
              <a:t>đ</a:t>
            </a:r>
            <a:r>
              <a:rPr lang="en-US" sz="2000" dirty="0" err="1">
                <a:latin typeface="Calibri" pitchFamily="34" charset="0"/>
              </a:rPr>
              <a:t>enih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tehnika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povezivanj</a:t>
            </a:r>
            <a:r>
              <a:rPr lang="bs-Latn-BA" sz="2000" dirty="0">
                <a:latin typeface="Calibri" pitchFamily="34" charset="0"/>
              </a:rPr>
              <a:t>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argumenata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</a:rPr>
              <a:t>izbor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zavisi</a:t>
            </a:r>
            <a:r>
              <a:rPr lang="en-US" sz="2000" dirty="0">
                <a:latin typeface="Calibri" pitchFamily="34" charset="0"/>
              </a:rPr>
              <a:t> od </a:t>
            </a:r>
            <a:r>
              <a:rPr lang="en-US" sz="2000" dirty="0" err="1">
                <a:latin typeface="Calibri" pitchFamily="34" charset="0"/>
              </a:rPr>
              <a:t>opred</a:t>
            </a:r>
            <a:r>
              <a:rPr lang="bs-Latn-BA" sz="2000" dirty="0">
                <a:latin typeface="Calibri" pitchFamily="34" charset="0"/>
              </a:rPr>
              <a:t>j</a:t>
            </a:r>
            <a:r>
              <a:rPr lang="en-US" sz="2000" dirty="0">
                <a:latin typeface="Calibri" pitchFamily="34" charset="0"/>
              </a:rPr>
              <a:t>el</a:t>
            </a:r>
            <a:r>
              <a:rPr lang="bs-Latn-BA" sz="2000" dirty="0">
                <a:latin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</a:rPr>
              <a:t>enj</a:t>
            </a:r>
            <a:r>
              <a:rPr lang="bs-Latn-BA" sz="2000" dirty="0">
                <a:latin typeface="Calibri" pitchFamily="34" charset="0"/>
              </a:rPr>
              <a:t>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govornika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pPr marL="109537" indent="0">
              <a:lnSpc>
                <a:spcPct val="80000"/>
              </a:lnSpc>
              <a:buNone/>
            </a:pPr>
            <a:endParaRPr lang="en-US" sz="20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000" dirty="0" err="1">
                <a:latin typeface="Calibri" pitchFamily="34" charset="0"/>
              </a:rPr>
              <a:t>Argumenti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trebaju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biti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okvirno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utvr</a:t>
            </a:r>
            <a:r>
              <a:rPr lang="bs-Latn-BA" sz="2000" dirty="0">
                <a:latin typeface="Calibri" pitchFamily="34" charset="0"/>
              </a:rPr>
              <a:t>đ</a:t>
            </a:r>
            <a:r>
              <a:rPr lang="en-US" sz="2000" dirty="0" err="1">
                <a:latin typeface="Calibri" pitchFamily="34" charset="0"/>
              </a:rPr>
              <a:t>eni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kako</a:t>
            </a:r>
            <a:r>
              <a:rPr lang="en-US" sz="2000" dirty="0">
                <a:latin typeface="Calibri" pitchFamily="34" charset="0"/>
              </a:rPr>
              <a:t> bi </a:t>
            </a:r>
            <a:r>
              <a:rPr lang="en-US" sz="2000" dirty="0" err="1">
                <a:latin typeface="Calibri" pitchFamily="34" charset="0"/>
              </a:rPr>
              <a:t>mogli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biti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pravilno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prepoznati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kori</a:t>
            </a:r>
            <a:r>
              <a:rPr lang="bs-Latn-BA" sz="2000" dirty="0" err="1">
                <a:latin typeface="Calibri" pitchFamily="34" charset="0"/>
              </a:rPr>
              <a:t>šć</a:t>
            </a:r>
            <a:r>
              <a:rPr lang="en-US" sz="2000" dirty="0" err="1">
                <a:latin typeface="Calibri" pitchFamily="34" charset="0"/>
              </a:rPr>
              <a:t>eni</a:t>
            </a:r>
            <a:r>
              <a:rPr lang="en-US" sz="2000" dirty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20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35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DC46E-0CC3-4C3C-876B-A49C3249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Savremena</a:t>
            </a:r>
            <a:r>
              <a:rPr lang="en-US" sz="3200" dirty="0"/>
              <a:t> </a:t>
            </a:r>
            <a:r>
              <a:rPr lang="en-US" sz="3200" dirty="0" err="1"/>
              <a:t>sudska</a:t>
            </a:r>
            <a:r>
              <a:rPr lang="en-US" sz="3200" dirty="0"/>
              <a:t> </a:t>
            </a:r>
            <a:r>
              <a:rPr lang="en-US" sz="3200" dirty="0" err="1"/>
              <a:t>argumentacija</a:t>
            </a:r>
            <a:r>
              <a:rPr lang="bs-Latn-BA" sz="3200" dirty="0"/>
              <a:t> (II)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B7EAEB-3F75-4AAF-BA3D-5F60FAA04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Novi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stem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zasnovan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onvenci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skom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praks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ESLjP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uloga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dijalo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transnacionalna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argumentacija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Promocij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vaganje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balansiranje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(weighing and balancing)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razli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itih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vr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ednosti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Uloga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sudskih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osobina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karakter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temperament,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fizi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konstitucija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odnos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moralnim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vr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ednostima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navike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motivi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humanizam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err="1">
                <a:latin typeface="Calibri" pitchFamily="34" charset="0"/>
              </a:rPr>
              <a:t>Zamke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retori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kog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elementa</a:t>
            </a:r>
            <a:r>
              <a:rPr lang="bs-Latn-BA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ne </a:t>
            </a:r>
            <a:r>
              <a:rPr lang="en-US" sz="2400" dirty="0" err="1">
                <a:latin typeface="Calibri" pitchFamily="34" charset="0"/>
              </a:rPr>
              <a:t>sm</a:t>
            </a:r>
            <a:r>
              <a:rPr lang="bs-Latn-BA" sz="2400" dirty="0">
                <a:latin typeface="Calibri" pitchFamily="34" charset="0"/>
              </a:rPr>
              <a:t>iju</a:t>
            </a:r>
            <a:r>
              <a:rPr lang="en-US" sz="2400" dirty="0">
                <a:latin typeface="Calibri" pitchFamily="34" charset="0"/>
              </a:rPr>
              <a:t> se </a:t>
            </a:r>
            <a:r>
              <a:rPr lang="en-US" sz="2400" dirty="0" err="1">
                <a:latin typeface="Calibri" pitchFamily="34" charset="0"/>
              </a:rPr>
              <a:t>pretvoriti</a:t>
            </a:r>
            <a:r>
              <a:rPr lang="en-US" sz="2400" dirty="0">
                <a:latin typeface="Calibri" pitchFamily="34" charset="0"/>
              </a:rPr>
              <a:t> u </a:t>
            </a:r>
            <a:r>
              <a:rPr lang="en-US" sz="2400" dirty="0" err="1">
                <a:latin typeface="Calibri" pitchFamily="34" charset="0"/>
              </a:rPr>
              <a:t>strate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ko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manevri</a:t>
            </a:r>
            <a:r>
              <a:rPr lang="bs-Latn-BA" sz="2400" dirty="0">
                <a:latin typeface="Calibri" pitchFamily="34" charset="0"/>
              </a:rPr>
              <a:t>s</a:t>
            </a:r>
            <a:r>
              <a:rPr lang="en-US" sz="2400" dirty="0" err="1">
                <a:latin typeface="Calibri" pitchFamily="34" charset="0"/>
              </a:rPr>
              <a:t>anje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manipulacij</a:t>
            </a:r>
            <a:r>
              <a:rPr lang="bs-Latn-BA" sz="2400" dirty="0">
                <a:latin typeface="Calibri" pitchFamily="34" charset="0"/>
              </a:rPr>
              <a:t>u</a:t>
            </a:r>
            <a:endParaRPr lang="ru-RU" sz="24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Ne </a:t>
            </a:r>
            <a:r>
              <a:rPr lang="en-US" sz="2400" dirty="0" err="1">
                <a:latin typeface="Calibri" pitchFamily="34" charset="0"/>
              </a:rPr>
              <a:t>fokusira</a:t>
            </a:r>
            <a:r>
              <a:rPr lang="en-US" sz="2400" dirty="0">
                <a:latin typeface="Calibri" pitchFamily="34" charset="0"/>
              </a:rPr>
              <a:t> se </a:t>
            </a:r>
            <a:r>
              <a:rPr lang="en-US" sz="2400" dirty="0" err="1">
                <a:latin typeface="Calibri" pitchFamily="34" charset="0"/>
              </a:rPr>
              <a:t>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ja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inu</a:t>
            </a:r>
            <a:r>
              <a:rPr lang="en-US" sz="2400" dirty="0">
                <a:latin typeface="Calibri" pitchFamily="34" charset="0"/>
              </a:rPr>
              <a:t> argumenta </a:t>
            </a:r>
            <a:r>
              <a:rPr lang="en-US" sz="2400" dirty="0" err="1">
                <a:latin typeface="Calibri" pitchFamily="34" charset="0"/>
              </a:rPr>
              <a:t>ve</a:t>
            </a:r>
            <a:r>
              <a:rPr lang="bs-Latn-BA" sz="2400" dirty="0">
                <a:latin typeface="Calibri" pitchFamily="34" charset="0"/>
              </a:rPr>
              <a:t>ć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ekspresivnu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upotrebu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jezika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mk-MK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pojavnosti</a:t>
            </a:r>
            <a:r>
              <a:rPr lang="en-US" sz="2400" dirty="0">
                <a:latin typeface="Calibri" pitchFamily="34" charset="0"/>
              </a:rPr>
              <a:t>) za </a:t>
            </a:r>
            <a:r>
              <a:rPr lang="en-US" sz="2400" dirty="0" err="1">
                <a:latin typeface="Calibri" pitchFamily="34" charset="0"/>
              </a:rPr>
              <a:t>vr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enje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uticaja</a:t>
            </a:r>
            <a:endParaRPr lang="en-US" sz="2400" dirty="0">
              <a:latin typeface="Calibri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28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7FD769-1043-4A87-886B-D26D9C4A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Akuzator</a:t>
            </a:r>
            <a:r>
              <a:rPr lang="bs-Latn-BA" sz="3200" dirty="0" err="1"/>
              <a:t>sk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postupak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126247-4D34-4559-99F5-AAA83C5B0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err="1">
                <a:latin typeface="Calibri" pitchFamily="34" charset="0"/>
              </a:rPr>
              <a:t>Sudija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nije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traga</a:t>
            </a:r>
            <a:r>
              <a:rPr lang="bs-Latn-BA" dirty="0" smtClean="0">
                <a:latin typeface="Calibri" pitchFamily="34" charset="0"/>
              </a:rPr>
              <a:t>č za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istin</a:t>
            </a:r>
            <a:r>
              <a:rPr lang="bs-Latn-BA" dirty="0" smtClean="0">
                <a:latin typeface="Calibri" pitchFamily="34" charset="0"/>
              </a:rPr>
              <a:t>om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nego</a:t>
            </a:r>
            <a:r>
              <a:rPr lang="en-US" dirty="0">
                <a:latin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</a:rPr>
              <a:t>tre</a:t>
            </a:r>
            <a:r>
              <a:rPr lang="bs-Latn-BA" dirty="0" smtClean="0">
                <a:latin typeface="Calibri" pitchFamily="34" charset="0"/>
              </a:rPr>
              <a:t>ć</a:t>
            </a:r>
            <a:r>
              <a:rPr lang="en-US" dirty="0" smtClean="0">
                <a:latin typeface="Calibri" pitchFamily="34" charset="0"/>
              </a:rPr>
              <a:t>a </a:t>
            </a:r>
            <a:r>
              <a:rPr lang="en-US" dirty="0" err="1">
                <a:latin typeface="Calibri" pitchFamily="34" charset="0"/>
              </a:rPr>
              <a:t>strana</a:t>
            </a:r>
            <a:r>
              <a:rPr lang="en-US" dirty="0">
                <a:latin typeface="Calibri" pitchFamily="34" charset="0"/>
              </a:rPr>
              <a:t> u </a:t>
            </a:r>
            <a:r>
              <a:rPr lang="en-US" dirty="0" err="1">
                <a:latin typeface="Calibri" pitchFamily="34" charset="0"/>
              </a:rPr>
              <a:t>raspravi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kontrolor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procesne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pravde</a:t>
            </a:r>
            <a:r>
              <a:rPr lang="ru-RU" dirty="0">
                <a:latin typeface="Calibri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Nikad</a:t>
            </a:r>
            <a:r>
              <a:rPr lang="en-US" dirty="0">
                <a:latin typeface="Calibri" pitchFamily="34" charset="0"/>
              </a:rPr>
              <a:t> ne </a:t>
            </a:r>
            <a:r>
              <a:rPr lang="en-US" dirty="0" err="1">
                <a:latin typeface="Calibri" pitchFamily="34" charset="0"/>
              </a:rPr>
              <a:t>treba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zapo</a:t>
            </a:r>
            <a:r>
              <a:rPr lang="bs-Latn-BA" dirty="0" smtClean="0">
                <a:latin typeface="Calibri" pitchFamily="34" charset="0"/>
              </a:rPr>
              <a:t>č</a:t>
            </a:r>
            <a:r>
              <a:rPr lang="en-US" dirty="0" err="1" smtClean="0">
                <a:latin typeface="Calibri" pitchFamily="34" charset="0"/>
              </a:rPr>
              <a:t>eti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govor</a:t>
            </a:r>
            <a:r>
              <a:rPr lang="en-US" dirty="0">
                <a:latin typeface="Calibri" pitchFamily="34" charset="0"/>
              </a:rPr>
              <a:t> po </a:t>
            </a:r>
            <a:r>
              <a:rPr lang="en-US" dirty="0" err="1">
                <a:latin typeface="Calibri" pitchFamily="34" charset="0"/>
              </a:rPr>
              <a:t>svojoj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inicijativi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nego</a:t>
            </a:r>
            <a:r>
              <a:rPr lang="en-US" dirty="0">
                <a:latin typeface="Calibri" pitchFamily="34" charset="0"/>
              </a:rPr>
              <a:t> </a:t>
            </a:r>
            <a:r>
              <a:rPr lang="bs-Latn-BA" dirty="0" smtClean="0">
                <a:latin typeface="Calibri" pitchFamily="34" charset="0"/>
              </a:rPr>
              <a:t>na osnovu tuđeg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govora</a:t>
            </a:r>
            <a:r>
              <a:rPr lang="en-US" dirty="0">
                <a:latin typeface="Calibri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>
                <a:latin typeface="Calibri" pitchFamily="34" charset="0"/>
              </a:rPr>
              <a:t>Proce</a:t>
            </a:r>
            <a:r>
              <a:rPr lang="bs-Latn-BA" dirty="0" smtClean="0">
                <a:latin typeface="Calibri" pitchFamily="34" charset="0"/>
              </a:rPr>
              <a:t>sna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istina</a:t>
            </a:r>
            <a:r>
              <a:rPr lang="en-US" dirty="0">
                <a:latin typeface="Calibri" pitchFamily="34" charset="0"/>
              </a:rPr>
              <a:t> je </a:t>
            </a:r>
            <a:r>
              <a:rPr lang="en-US" dirty="0" err="1">
                <a:latin typeface="Calibri" pitchFamily="34" charset="0"/>
              </a:rPr>
              <a:t>povezana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jedn</a:t>
            </a:r>
            <a:r>
              <a:rPr lang="bs-Latn-BA" dirty="0" smtClean="0">
                <a:latin typeface="Calibri" pitchFamily="34" charset="0"/>
              </a:rPr>
              <a:t>a</a:t>
            </a:r>
            <a:r>
              <a:rPr lang="en-US" dirty="0" err="1" smtClean="0">
                <a:latin typeface="Calibri" pitchFamily="34" charset="0"/>
              </a:rPr>
              <a:t>kosti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oru</a:t>
            </a:r>
            <a:r>
              <a:rPr lang="bs-Latn-BA" dirty="0" smtClean="0">
                <a:latin typeface="Calibri" pitchFamily="34" charset="0"/>
              </a:rPr>
              <a:t>ž</a:t>
            </a:r>
            <a:r>
              <a:rPr lang="en-US" dirty="0" err="1" smtClean="0">
                <a:latin typeface="Calibri" pitchFamily="34" charset="0"/>
              </a:rPr>
              <a:t>ja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svi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u</a:t>
            </a:r>
            <a:r>
              <a:rPr lang="bs-Latn-BA" dirty="0" smtClean="0">
                <a:latin typeface="Calibri" pitchFamily="34" charset="0"/>
              </a:rPr>
              <a:t>č</a:t>
            </a:r>
            <a:r>
              <a:rPr lang="en-US" dirty="0" err="1" smtClean="0">
                <a:latin typeface="Calibri" pitchFamily="34" charset="0"/>
              </a:rPr>
              <a:t>esnici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u </a:t>
            </a:r>
            <a:r>
              <a:rPr lang="en-US" dirty="0" err="1">
                <a:latin typeface="Calibri" pitchFamily="34" charset="0"/>
              </a:rPr>
              <a:t>svako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vr</a:t>
            </a:r>
            <a:r>
              <a:rPr lang="bs-Latn-BA" dirty="0" err="1" smtClean="0">
                <a:latin typeface="Calibri" pitchFamily="34" charset="0"/>
              </a:rPr>
              <a:t>ij</a:t>
            </a:r>
            <a:r>
              <a:rPr lang="en-US" dirty="0" err="1" smtClean="0">
                <a:latin typeface="Calibri" pitchFamily="34" charset="0"/>
              </a:rPr>
              <a:t>eme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imaju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jednake</a:t>
            </a:r>
            <a:r>
              <a:rPr lang="en-US" dirty="0">
                <a:latin typeface="Calibri" pitchFamily="34" charset="0"/>
              </a:rPr>
              <a:t> </a:t>
            </a:r>
            <a:r>
              <a:rPr lang="bs-Latn-BA" dirty="0" err="1">
                <a:latin typeface="Calibri" pitchFamily="34" charset="0"/>
              </a:rPr>
              <a:t>š</a:t>
            </a:r>
            <a:r>
              <a:rPr lang="en-US" dirty="0" err="1" smtClean="0">
                <a:latin typeface="Calibri" pitchFamily="34" charset="0"/>
              </a:rPr>
              <a:t>anse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za </a:t>
            </a:r>
            <a:r>
              <a:rPr lang="en-US" dirty="0" smtClean="0">
                <a:latin typeface="Calibri" pitchFamily="34" charset="0"/>
              </a:rPr>
              <a:t>u</a:t>
            </a:r>
            <a:r>
              <a:rPr lang="bs-Latn-BA" dirty="0" smtClean="0">
                <a:latin typeface="Calibri" pitchFamily="34" charset="0"/>
              </a:rPr>
              <a:t>č</a:t>
            </a:r>
            <a:r>
              <a:rPr lang="en-US" dirty="0" smtClean="0">
                <a:latin typeface="Calibri" pitchFamily="34" charset="0"/>
              </a:rPr>
              <a:t>e</a:t>
            </a:r>
            <a:r>
              <a:rPr lang="bs-Latn-BA" dirty="0" err="1" smtClean="0">
                <a:latin typeface="Calibri" pitchFamily="34" charset="0"/>
              </a:rPr>
              <a:t>šć</a:t>
            </a:r>
            <a:r>
              <a:rPr lang="en-US" dirty="0" smtClean="0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, nude </a:t>
            </a:r>
            <a:r>
              <a:rPr lang="en-US" dirty="0" err="1" smtClean="0">
                <a:latin typeface="Calibri" pitchFamily="34" charset="0"/>
              </a:rPr>
              <a:t>tuma</a:t>
            </a:r>
            <a:r>
              <a:rPr lang="bs-Latn-BA" dirty="0" smtClean="0">
                <a:latin typeface="Calibri" pitchFamily="34" charset="0"/>
              </a:rPr>
              <a:t>č</a:t>
            </a:r>
            <a:r>
              <a:rPr lang="en-US" dirty="0" err="1" smtClean="0">
                <a:latin typeface="Calibri" pitchFamily="34" charset="0"/>
              </a:rPr>
              <a:t>enja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obja</a:t>
            </a:r>
            <a:r>
              <a:rPr lang="bs-Latn-BA" dirty="0" smtClean="0">
                <a:latin typeface="Calibri" pitchFamily="34" charset="0"/>
              </a:rPr>
              <a:t>š</a:t>
            </a:r>
            <a:r>
              <a:rPr lang="en-US" dirty="0" err="1" smtClean="0">
                <a:latin typeface="Calibri" pitchFamily="34" charset="0"/>
              </a:rPr>
              <a:t>njenja</a:t>
            </a:r>
            <a:r>
              <a:rPr lang="en-US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err="1">
                <a:latin typeface="Calibri" pitchFamily="34" charset="0"/>
              </a:rPr>
              <a:t>Uzeti</a:t>
            </a:r>
            <a:r>
              <a:rPr lang="en-US" dirty="0">
                <a:latin typeface="Calibri" pitchFamily="34" charset="0"/>
              </a:rPr>
              <a:t> u </a:t>
            </a:r>
            <a:r>
              <a:rPr lang="en-US" dirty="0" smtClean="0">
                <a:latin typeface="Calibri" pitchFamily="34" charset="0"/>
              </a:rPr>
              <a:t>vid </a:t>
            </a:r>
            <a:r>
              <a:rPr lang="en-US" dirty="0" err="1" smtClean="0">
                <a:latin typeface="Calibri" pitchFamily="34" charset="0"/>
              </a:rPr>
              <a:t>ograni</a:t>
            </a:r>
            <a:r>
              <a:rPr lang="bs-Latn-BA" dirty="0" smtClean="0">
                <a:latin typeface="Calibri" pitchFamily="34" charset="0"/>
              </a:rPr>
              <a:t>č</a:t>
            </a:r>
            <a:r>
              <a:rPr lang="en-US" dirty="0" err="1" smtClean="0">
                <a:latin typeface="Calibri" pitchFamily="34" charset="0"/>
              </a:rPr>
              <a:t>enost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spoznajnih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mogu</a:t>
            </a:r>
            <a:r>
              <a:rPr lang="bs-Latn-BA" dirty="0" smtClean="0">
                <a:latin typeface="Calibri" pitchFamily="34" charset="0"/>
              </a:rPr>
              <a:t>ć</a:t>
            </a:r>
            <a:r>
              <a:rPr lang="en-US" dirty="0" err="1" smtClean="0">
                <a:latin typeface="Calibri" pitchFamily="34" charset="0"/>
              </a:rPr>
              <a:t>nosti</a:t>
            </a:r>
            <a:endParaRPr lang="en-US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82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9860D1-0E2A-434B-80C1-FC26E4E7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Granice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 smtClean="0"/>
              <a:t>arbitr</a:t>
            </a:r>
            <a:r>
              <a:rPr lang="bs-Latn-BA" dirty="0" smtClean="0"/>
              <a:t>e</a:t>
            </a:r>
            <a:r>
              <a:rPr lang="en-US" dirty="0" err="1" smtClean="0"/>
              <a:t>rnosti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5DA0F9-DDD8-496D-9CDD-AC5BE8E19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>
                <a:latin typeface="Calibri" pitchFamily="34" charset="0"/>
              </a:rPr>
              <a:t>Va</a:t>
            </a:r>
            <a:r>
              <a:rPr lang="bs-Latn-BA" sz="2400" dirty="0">
                <a:latin typeface="Calibri" pitchFamily="34" charset="0"/>
              </a:rPr>
              <a:t>ž</a:t>
            </a:r>
            <a:r>
              <a:rPr lang="en-US" sz="2400" dirty="0">
                <a:latin typeface="Calibri" pitchFamily="34" charset="0"/>
              </a:rPr>
              <a:t>e</a:t>
            </a:r>
            <a:r>
              <a:rPr lang="bs-Latn-BA" sz="2400" dirty="0">
                <a:latin typeface="Calibri" pitchFamily="34" charset="0"/>
              </a:rPr>
              <a:t>ć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izvori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prava</a:t>
            </a:r>
            <a:r>
              <a:rPr lang="en-US" sz="2400" dirty="0">
                <a:latin typeface="Calibri" pitchFamily="34" charset="0"/>
              </a:rPr>
              <a:t>, op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>
                <a:latin typeface="Calibri" pitchFamily="34" charset="0"/>
              </a:rPr>
              <a:t>ta </a:t>
            </a:r>
            <a:r>
              <a:rPr lang="en-US" sz="2400" dirty="0" err="1">
                <a:latin typeface="Calibri" pitchFamily="34" charset="0"/>
              </a:rPr>
              <a:t>pravna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na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ela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vezanost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suda</a:t>
            </a:r>
            <a:r>
              <a:rPr lang="en-US" sz="2400" dirty="0">
                <a:latin typeface="Calibri" pitchFamily="34" charset="0"/>
              </a:rPr>
              <a:t> za </a:t>
            </a:r>
            <a:r>
              <a:rPr lang="bs-Latn-BA" sz="2400" dirty="0">
                <a:latin typeface="Calibri" pitchFamily="34" charset="0"/>
              </a:rPr>
              <a:t>činjenice i pravne norme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relativna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jasnost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pravnih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normi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pravni</a:t>
            </a:r>
            <a:r>
              <a:rPr lang="en-US" sz="2400" dirty="0">
                <a:latin typeface="Calibri" pitchFamily="34" charset="0"/>
              </a:rPr>
              <a:t> l</a:t>
            </a:r>
            <a:r>
              <a:rPr lang="bs-Latn-BA" sz="2400" dirty="0" err="1">
                <a:latin typeface="Calibri" pitchFamily="34" charset="0"/>
              </a:rPr>
              <a:t>ij</a:t>
            </a:r>
            <a:r>
              <a:rPr lang="en-US" sz="2400" dirty="0" err="1">
                <a:latin typeface="Calibri" pitchFamily="34" charset="0"/>
              </a:rPr>
              <a:t>ekovi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obaveza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obrazl</a:t>
            </a:r>
            <a:r>
              <a:rPr lang="bs-Latn-BA" sz="2400" dirty="0" err="1">
                <a:latin typeface="Calibri" pitchFamily="34" charset="0"/>
              </a:rPr>
              <a:t>aganja</a:t>
            </a:r>
            <a:r>
              <a:rPr lang="bs-Latn-BA" sz="2400" dirty="0">
                <a:latin typeface="Calibri" pitchFamily="34" charset="0"/>
              </a:rPr>
              <a:t> sudskih </a:t>
            </a:r>
            <a:r>
              <a:rPr lang="en-US" sz="2400" dirty="0" err="1">
                <a:latin typeface="Calibri" pitchFamily="34" charset="0"/>
              </a:rPr>
              <a:t>odluka</a:t>
            </a:r>
            <a:r>
              <a:rPr lang="bs-Latn-BA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evaluacija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sudije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odlu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ivanje</a:t>
            </a:r>
            <a:r>
              <a:rPr lang="bs-Latn-BA" sz="2400" dirty="0">
                <a:latin typeface="Calibri" pitchFamily="34" charset="0"/>
              </a:rPr>
              <a:t> u vijećima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garancije</a:t>
            </a:r>
            <a:r>
              <a:rPr lang="en-US" sz="2400" dirty="0">
                <a:latin typeface="Calibri" pitchFamily="34" charset="0"/>
              </a:rPr>
              <a:t> za </a:t>
            </a:r>
            <a:r>
              <a:rPr lang="en-US" sz="2400" dirty="0" err="1">
                <a:latin typeface="Calibri" pitchFamily="34" charset="0"/>
              </a:rPr>
              <a:t>neovisno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nepristrasno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pravosu</a:t>
            </a:r>
            <a:r>
              <a:rPr lang="bs-Latn-BA" sz="2400" dirty="0">
                <a:latin typeface="Calibri" pitchFamily="34" charset="0"/>
              </a:rPr>
              <a:t>đ</a:t>
            </a:r>
            <a:r>
              <a:rPr lang="en-US" sz="2400" dirty="0">
                <a:latin typeface="Calibri" pitchFamily="34" charset="0"/>
              </a:rPr>
              <a:t>e, </a:t>
            </a:r>
            <a:r>
              <a:rPr lang="en-US" sz="2400" dirty="0" err="1">
                <a:latin typeface="Calibri" pitchFamily="34" charset="0"/>
              </a:rPr>
              <a:t>konzistentna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sudska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praksa</a:t>
            </a:r>
            <a:r>
              <a:rPr lang="bs-Latn-BA" sz="2400" dirty="0">
                <a:latin typeface="Calibri" pitchFamily="34" charset="0"/>
              </a:rPr>
              <a:t>,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uloga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javnosti</a:t>
            </a:r>
            <a:r>
              <a:rPr lang="bs-Latn-BA" sz="2400" dirty="0">
                <a:latin typeface="Calibri" pitchFamily="34" charset="0"/>
              </a:rPr>
              <a:t>, </a:t>
            </a:r>
            <a:r>
              <a:rPr lang="en-US" sz="2400" dirty="0">
                <a:latin typeface="Calibri" pitchFamily="34" charset="0"/>
              </a:rPr>
              <a:t>monitoring </a:t>
            </a:r>
            <a:r>
              <a:rPr lang="en-US" sz="2400" dirty="0" err="1">
                <a:latin typeface="Calibri" pitchFamily="34" charset="0"/>
              </a:rPr>
              <a:t>procesa</a:t>
            </a:r>
            <a:r>
              <a:rPr lang="bs-Latn-BA" sz="2400" dirty="0">
                <a:latin typeface="Calibri" pitchFamily="34" charset="0"/>
              </a:rPr>
              <a:t>.</a:t>
            </a:r>
            <a:r>
              <a:rPr lang="en-US" sz="2400" dirty="0">
                <a:latin typeface="Calibri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err="1">
                <a:latin typeface="Calibri" pitchFamily="34" charset="0"/>
              </a:rPr>
              <a:t>Institucionalni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mehanizmi</a:t>
            </a:r>
            <a:r>
              <a:rPr lang="en-US" sz="2400" dirty="0">
                <a:latin typeface="Calibri" pitchFamily="34" charset="0"/>
              </a:rPr>
              <a:t> u </a:t>
            </a:r>
            <a:r>
              <a:rPr lang="en-US" sz="2400" dirty="0" err="1">
                <a:latin typeface="Calibri" pitchFamily="34" charset="0"/>
              </a:rPr>
              <a:t>njihovoj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prakti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noj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upotrebi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mogu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biti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ili u svrhu </a:t>
            </a:r>
            <a:r>
              <a:rPr lang="en-US" sz="2400" dirty="0" err="1">
                <a:latin typeface="Calibri" pitchFamily="34" charset="0"/>
              </a:rPr>
              <a:t>progresa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ili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nazad</a:t>
            </a:r>
            <a:r>
              <a:rPr lang="bs-Latn-BA" sz="2400" dirty="0" err="1">
                <a:latin typeface="Calibri" pitchFamily="34" charset="0"/>
              </a:rPr>
              <a:t>ovanja</a:t>
            </a:r>
            <a:r>
              <a:rPr lang="en-US" sz="2400" dirty="0">
                <a:latin typeface="Calibri" pitchFamily="34" charset="0"/>
              </a:rPr>
              <a:t>. </a:t>
            </a:r>
            <a:endParaRPr lang="ru-RU" sz="24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alibri" pitchFamily="34" charset="0"/>
            </a:endParaRPr>
          </a:p>
          <a:p>
            <a:pPr marL="10953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3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5E5AA1-9BC4-4B4E-A450-E4D7A77E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Ameri</a:t>
            </a:r>
            <a:r>
              <a:rPr lang="bs-Latn-BA" sz="2800" dirty="0"/>
              <a:t>č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/>
              <a:t>pravosudna</a:t>
            </a:r>
            <a:r>
              <a:rPr lang="en-US" sz="2800" dirty="0"/>
              <a:t> </a:t>
            </a:r>
            <a:r>
              <a:rPr lang="en-US" sz="2800" dirty="0" err="1"/>
              <a:t>teorija</a:t>
            </a:r>
            <a:r>
              <a:rPr lang="en-US" sz="2800" dirty="0"/>
              <a:t> -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realizam</a:t>
            </a:r>
            <a:r>
              <a:rPr lang="en-US" sz="2800" dirty="0"/>
              <a:t>- </a:t>
            </a:r>
            <a:r>
              <a:rPr lang="en-US" sz="2800" dirty="0" err="1"/>
              <a:t>kontr</a:t>
            </a:r>
            <a:r>
              <a:rPr lang="bs-Latn-BA" sz="2800" dirty="0"/>
              <a:t>a</a:t>
            </a:r>
            <a:r>
              <a:rPr lang="en-US" sz="2800" dirty="0" err="1"/>
              <a:t>verzna</a:t>
            </a:r>
            <a:r>
              <a:rPr lang="en-US" sz="2800" dirty="0"/>
              <a:t> </a:t>
            </a:r>
            <a:r>
              <a:rPr lang="en-US" sz="2800" dirty="0" err="1"/>
              <a:t>teorija</a:t>
            </a:r>
            <a:r>
              <a:rPr lang="en-US" sz="2800" dirty="0"/>
              <a:t> o </a:t>
            </a:r>
            <a:r>
              <a:rPr lang="en-US" sz="2800" dirty="0" err="1"/>
              <a:t>su</a:t>
            </a:r>
            <a:r>
              <a:rPr lang="bs-Latn-BA" sz="2800" dirty="0"/>
              <a:t>đ</a:t>
            </a:r>
            <a:r>
              <a:rPr lang="en-US" sz="2800" dirty="0" err="1"/>
              <a:t>enju</a:t>
            </a:r>
            <a:r>
              <a:rPr lang="en-US" sz="2800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30CA66-0775-4AB7-90A9-62D81BE9E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nego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konsultuju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zakonske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odredbe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imaju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gotov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ishod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je 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pravilu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zasnovan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nepravnim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razlozima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concept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pravde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ideologija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politi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preference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li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Pismeno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obrazlo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racionalizacija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don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(hunching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intuitivno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Osn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nau</a:t>
            </a:r>
            <a:r>
              <a:rPr lang="bs-Latn-B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nik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SC USA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Oliver Wendell Holmes, Jr. Holmes,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njegova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maksima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  “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ivot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zakona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logici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iskustv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8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8D7581-FB96-48E2-AE35-46EC6FCC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Pravni</a:t>
            </a:r>
            <a:r>
              <a:rPr lang="en-US" sz="3200" dirty="0"/>
              <a:t> </a:t>
            </a:r>
            <a:r>
              <a:rPr lang="en-US" sz="3200" dirty="0" err="1"/>
              <a:t>realizam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96D912-0592-47BA-9764-6FA0DCCA5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Cardozo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teoreti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(The Nature of the Judicial Process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1921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Theodore Schroeder,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1918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radio 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psiholo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analizu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sudskih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konstat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ovao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jusitifikacija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personalnih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impulsa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determinirana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prethodnih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sudskih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iskustava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resultant integration of emotional tones”).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Max Radin, 1925,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tvrdio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procesuiraju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logi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racionalno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nego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nose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instantne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situacione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zavisnosti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njihove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obuke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predrasud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sv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esn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nesv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esn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interes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estetskih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znanja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678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B7DC69-412E-4C49-AEB5-8FE7E964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Odbrambeni</a:t>
            </a:r>
            <a:r>
              <a:rPr lang="en-US" sz="3200" dirty="0"/>
              <a:t> </a:t>
            </a:r>
            <a:r>
              <a:rPr lang="en-US" sz="3200" dirty="0" err="1"/>
              <a:t>mehanizmi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38650C-620B-4623-9C4E-CE5398C1A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utvrditi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tovana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pravila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logi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zaklju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ivanja</a:t>
            </a:r>
            <a:r>
              <a:rPr lang="bs-Latn-B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trebaju se uzeti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obzir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supro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stavljeni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argumenti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izb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egava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jednostrano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oc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enjvanje</a:t>
            </a:r>
            <a:r>
              <a:rPr lang="bs-Latn-B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osiguranje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procesnih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pravila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rasprave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jer je rasprava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centralni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procesa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57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7548B1-8E70-46BB-A452-4C0F4DA3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Kognitivne</a:t>
            </a:r>
            <a:r>
              <a:rPr lang="en-US" sz="3200" dirty="0"/>
              <a:t> </a:t>
            </a:r>
            <a:r>
              <a:rPr lang="en-US" sz="3200" dirty="0" err="1"/>
              <a:t>predrasude</a:t>
            </a:r>
            <a:r>
              <a:rPr lang="en-US" sz="3200" dirty="0"/>
              <a:t> (Cognitive prejudices)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1B4BEF-CEE5-446E-9135-FF2F40B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halo effect -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sveukupna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impresija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neku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osobu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stav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njegovom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njenom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karakteru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npr.,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 mi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ljenje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za celebrities)</a:t>
            </a:r>
          </a:p>
          <a:p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anchoring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simo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upotrebljavamo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anchor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sidro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polaznu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zasnovanu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prv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obitnoj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smo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saznali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imati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ozbilj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uticaj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mk-MK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indsight bias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knew-it-all-along phenomenon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tendencija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percepiramo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doga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na način da su oni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nastali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prema našem 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predviđanju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samouv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erenost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I told you so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Rekao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/la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ć)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3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4B5424-47CD-43AB-B965-1D6CEC42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Argument, </a:t>
            </a:r>
            <a:r>
              <a:rPr lang="en-US" sz="3200" dirty="0" err="1"/>
              <a:t>argumentacija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0EF30C-293F-48A8-9017-040208F1B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000" b="1" dirty="0">
                <a:latin typeface="Calibri" panose="020F0502020204030204" pitchFamily="34" charset="0"/>
                <a:cs typeface="Calibri" panose="020F0502020204030204" pitchFamily="34" charset="0"/>
              </a:rPr>
              <a:t>Walton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Argumenat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verbalni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socijalni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avanj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poku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avanj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konflikta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razli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itost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stavova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izme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dv</a:t>
            </a:r>
            <a:r>
              <a:rPr lang="bs-Latn-B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vi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stran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Entony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Veston</a:t>
            </a:r>
            <a:r>
              <a:rPr lang="mk-MK" sz="2000" dirty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izneti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argumenat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podrazumeva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nu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niz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razloga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dokaza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prilogu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odre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zaklju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zatim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ocenjeni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nakon njihovog usvajanja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razlozi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objasne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odbrane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govoru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jedna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stranaka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isticanj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argumenta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poku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ub</a:t>
            </a:r>
            <a:r>
              <a:rPr lang="bs-Latn-B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edi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drugi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stranku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prihvati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zaklju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putem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nuđenja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razloga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izra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premis</a:t>
            </a:r>
            <a:r>
              <a:rPr lang="bs-Latn-BA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ma. </a:t>
            </a:r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668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52F26D-D501-49DC-8411-FC100D2C7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Kognitivne</a:t>
            </a:r>
            <a:r>
              <a:rPr lang="en-US" dirty="0"/>
              <a:t> </a:t>
            </a:r>
            <a:r>
              <a:rPr lang="en-US" dirty="0" err="1" smtClean="0"/>
              <a:t>predrasude</a:t>
            </a:r>
            <a:r>
              <a:rPr lang="bs-Latn-BA" dirty="0" smtClean="0"/>
              <a:t> (II)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CB8094-492F-40F1-8F71-9F01F8299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base rate fallacy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osoba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donosi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 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tome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ne uzima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obzir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prethodno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znanje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ero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ishoda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uzima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druge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nisu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relevantne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09537" indent="0">
              <a:buNone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Ignori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polaze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iracionalnih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ube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primenjuje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konkretnom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emo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izvagati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odre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emo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reducirati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dono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16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4477B9-650E-4C2A-BA80-67294F6C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Tehnike</a:t>
            </a:r>
            <a:r>
              <a:rPr lang="en-US" sz="3200" dirty="0"/>
              <a:t> za </a:t>
            </a:r>
            <a:r>
              <a:rPr lang="en-US" sz="3200" dirty="0" err="1"/>
              <a:t>osloba</a:t>
            </a:r>
            <a:r>
              <a:rPr lang="bs-Latn-BA" sz="3200" dirty="0"/>
              <a:t>đ</a:t>
            </a:r>
            <a:r>
              <a:rPr lang="en-US" sz="3200" dirty="0" err="1"/>
              <a:t>anje</a:t>
            </a:r>
            <a:r>
              <a:rPr lang="en-US" sz="3200" dirty="0"/>
              <a:t> od </a:t>
            </a:r>
            <a:r>
              <a:rPr lang="en-US" sz="3200" dirty="0" err="1"/>
              <a:t>predrasuda</a:t>
            </a:r>
            <a:r>
              <a:rPr lang="bs-Latn-BA" sz="3200" dirty="0"/>
              <a:t> (</a:t>
            </a:r>
            <a:r>
              <a:rPr lang="en-US" sz="3200" dirty="0" err="1"/>
              <a:t>Debiasing</a:t>
            </a:r>
            <a:r>
              <a:rPr lang="en-US" sz="3200" dirty="0"/>
              <a:t> techniques</a:t>
            </a:r>
            <a:r>
              <a:rPr lang="bs-Latn-BA" sz="3200" dirty="0"/>
              <a:t>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04FE15-122E-471F-BC29-92C73155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zakonske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odgovornost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obaveza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obrazl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aganja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cenzura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vidu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nedopustivih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dokaza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norme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ostavljaju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manji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prostor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diskreci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onu ocjenu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npr.,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ujednacena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sudska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praksa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trebaju biti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sv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esn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svojih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predrasuda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1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DE0370-BDE8-43A4-9955-2585BF0F1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Strategije</a:t>
            </a:r>
            <a:r>
              <a:rPr lang="en-US" sz="2800" dirty="0"/>
              <a:t> za </a:t>
            </a:r>
            <a:r>
              <a:rPr lang="bs-Latn-BA" sz="2800" dirty="0"/>
              <a:t>razvijanje</a:t>
            </a:r>
            <a:r>
              <a:rPr lang="en-US" sz="2800" dirty="0"/>
              <a:t> </a:t>
            </a:r>
            <a:r>
              <a:rPr lang="en-US" sz="2800" dirty="0" err="1"/>
              <a:t>sposobnosti</a:t>
            </a:r>
            <a:r>
              <a:rPr lang="en-US" sz="2800" dirty="0"/>
              <a:t> za </a:t>
            </a:r>
            <a:r>
              <a:rPr lang="en-US" sz="2800" dirty="0" err="1"/>
              <a:t>odlu</a:t>
            </a:r>
            <a:r>
              <a:rPr lang="bs-Latn-BA" sz="2800" dirty="0"/>
              <a:t>č</a:t>
            </a:r>
            <a:r>
              <a:rPr lang="en-US" sz="2800" dirty="0" err="1"/>
              <a:t>ivanje</a:t>
            </a:r>
            <a:r>
              <a:rPr lang="en-US" sz="2800" dirty="0"/>
              <a:t> (decision readiness</a:t>
            </a:r>
            <a:r>
              <a:rPr lang="bs-Latn-BA" sz="2800" dirty="0"/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1A7A04-70B6-4293-9736-6AFAB7E96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Personalne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prom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edukacija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motivacija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gra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kapaciteta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sagledavanje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alternativnih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ćih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različitih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gumen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preispitati tzv.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inicijaln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hipotez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onsultiranje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literature,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komentar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sudova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sudsk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praks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 uopšte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Check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lista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uraditi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sistematizovani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konstat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prisustvo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nepostojanje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odre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elementa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sporno-nesporno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, sve to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smanjuje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gre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zbog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nedostat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zapamćivanju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Sticanje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ješ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misaoni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sistematizovanost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osnova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zdravorazumske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8544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02D5D5-57AB-42FA-8AAF-714DAE33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</a:t>
            </a:r>
            <a:r>
              <a:rPr lang="bs-Latn-BA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okoline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4CE444-0FD5-4A2D-93E7-42B888C2A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treba predvidjeti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rezultate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še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izbora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ukidanje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svojih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kolega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disciplinska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odgovornost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gubljenje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ugleda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pravosudnoj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zajednici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odgovornosti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 (accountability)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selektivno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sprovo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Pod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socijalnih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normi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uzimanje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pozitivnih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primera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obrnuto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Komentari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ljenj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zajednice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su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ajan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korektiv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nadvladavanje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samouv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ernosti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realne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osnove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objektivni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subjektivni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faktor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kvalifikacija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ma.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Uvo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obaveznog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mentori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mladih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19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1835727" y="498764"/>
            <a:ext cx="8229600" cy="846138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pitchFamily="34" charset="0"/>
              </a:rPr>
              <a:t>Da</a:t>
            </a:r>
            <a:r>
              <a:rPr lang="bs-Latn-BA" sz="3200" dirty="0">
                <a:latin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</a:rPr>
              <a:t>li je </a:t>
            </a:r>
            <a:r>
              <a:rPr lang="en-US" sz="3200" dirty="0" err="1">
                <a:latin typeface="Calibri" pitchFamily="34" charset="0"/>
              </a:rPr>
              <a:t>mogu</a:t>
            </a:r>
            <a:r>
              <a:rPr lang="bs-Latn-BA" sz="3200" dirty="0">
                <a:latin typeface="Calibri" pitchFamily="34" charset="0"/>
              </a:rPr>
              <a:t>ć</a:t>
            </a:r>
            <a:r>
              <a:rPr lang="en-US" sz="3200" dirty="0">
                <a:latin typeface="Calibri" pitchFamily="34" charset="0"/>
              </a:rPr>
              <a:t>e </a:t>
            </a:r>
            <a:r>
              <a:rPr lang="bs-Latn-BA" sz="3200" dirty="0" smtClean="0">
                <a:latin typeface="Calibri" pitchFamily="34" charset="0"/>
              </a:rPr>
              <a:t>„</a:t>
            </a:r>
            <a:r>
              <a:rPr lang="en-US" sz="3200" dirty="0" err="1" smtClean="0">
                <a:latin typeface="Calibri" pitchFamily="34" charset="0"/>
              </a:rPr>
              <a:t>iz</a:t>
            </a:r>
            <a:r>
              <a:rPr lang="bs-Latn-BA" sz="3200" dirty="0" smtClean="0">
                <a:latin typeface="Calibri" pitchFamily="34" charset="0"/>
              </a:rPr>
              <a:t>vagati“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kvalitet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sudske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odluke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>
                <a:latin typeface="Calibri" pitchFamily="34" charset="0"/>
              </a:rPr>
              <a:t>Nema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kvalit</a:t>
            </a:r>
            <a:r>
              <a:rPr lang="bs-Latn-BA" sz="2400" dirty="0">
                <a:latin typeface="Calibri" pitchFamily="34" charset="0"/>
              </a:rPr>
              <a:t>e</a:t>
            </a:r>
            <a:r>
              <a:rPr lang="en-US" sz="2400" dirty="0">
                <a:latin typeface="Calibri" pitchFamily="34" charset="0"/>
              </a:rPr>
              <a:t>ta </a:t>
            </a:r>
            <a:r>
              <a:rPr lang="en-US" sz="2400" dirty="0" err="1">
                <a:latin typeface="Calibri" pitchFamily="34" charset="0"/>
              </a:rPr>
              <a:t>ako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neovisna</a:t>
            </a:r>
            <a:r>
              <a:rPr lang="bs-Latn-BA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mk-MK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Sudija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treba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ima</a:t>
            </a:r>
            <a:r>
              <a:rPr lang="bs-Latn-BA" sz="2400" dirty="0">
                <a:latin typeface="Calibri" pitchFamily="34" charset="0"/>
              </a:rPr>
              <a:t>tu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potupunu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kontrolu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u pogledu </a:t>
            </a:r>
            <a:r>
              <a:rPr lang="en-US" sz="2400" dirty="0" err="1">
                <a:latin typeface="Calibri" pitchFamily="34" charset="0"/>
              </a:rPr>
              <a:t>svoje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odluke</a:t>
            </a:r>
            <a:r>
              <a:rPr lang="en-US" sz="2400" dirty="0">
                <a:latin typeface="Calibri" pitchFamily="34" charset="0"/>
              </a:rPr>
              <a:t>, bez </a:t>
            </a:r>
            <a:r>
              <a:rPr lang="en-US" sz="2400" dirty="0" err="1">
                <a:latin typeface="Calibri" pitchFamily="34" charset="0"/>
              </a:rPr>
              <a:t>pritisaka</a:t>
            </a:r>
            <a:r>
              <a:rPr lang="en-US" sz="2400" dirty="0">
                <a:latin typeface="Calibri" pitchFamily="34" charset="0"/>
              </a:rPr>
              <a:t> da </a:t>
            </a:r>
            <a:r>
              <a:rPr lang="en-US" sz="2400" dirty="0" err="1">
                <a:latin typeface="Calibri" pitchFamily="34" charset="0"/>
              </a:rPr>
              <a:t>odlu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uje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to </a:t>
            </a:r>
            <a:r>
              <a:rPr lang="en-US" sz="2400" dirty="0" err="1">
                <a:latin typeface="Calibri" pitchFamily="34" charset="0"/>
              </a:rPr>
              <a:t>samo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osnovu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činjenica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dokaza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>
                <a:latin typeface="Calibri" pitchFamily="34" charset="0"/>
              </a:rPr>
              <a:t>Autoritet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zavisi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od </a:t>
            </a:r>
            <a:r>
              <a:rPr lang="en-US" sz="2400" dirty="0" err="1">
                <a:latin typeface="Calibri" pitchFamily="34" charset="0"/>
              </a:rPr>
              <a:t>odluke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drugih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nadležnih tijela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politi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amnestije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pomilovanja</a:t>
            </a:r>
            <a:r>
              <a:rPr lang="en-US" sz="2400" dirty="0">
                <a:latin typeface="Calibri" pitchFamily="34" charset="0"/>
              </a:rPr>
              <a:t>), </a:t>
            </a:r>
            <a:r>
              <a:rPr lang="bs-Latn-BA" sz="2400" dirty="0">
                <a:latin typeface="Calibri" pitchFamily="34" charset="0"/>
              </a:rPr>
              <a:t>ili </a:t>
            </a:r>
            <a:r>
              <a:rPr lang="en-US" sz="2400" dirty="0" err="1">
                <a:latin typeface="Calibri" pitchFamily="34" charset="0"/>
              </a:rPr>
              <a:t>odluk</a:t>
            </a:r>
            <a:r>
              <a:rPr lang="bs-Latn-BA" sz="24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istra</a:t>
            </a:r>
            <a:r>
              <a:rPr lang="bs-Latn-BA" sz="2400" dirty="0">
                <a:latin typeface="Calibri" pitchFamily="34" charset="0"/>
              </a:rPr>
              <a:t>ž</a:t>
            </a:r>
            <a:r>
              <a:rPr lang="en-US" sz="2400" dirty="0" err="1">
                <a:latin typeface="Calibri" pitchFamily="34" charset="0"/>
              </a:rPr>
              <a:t>nih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komisija</a:t>
            </a:r>
            <a:r>
              <a:rPr lang="bs-Latn-BA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s-Latn-BA" sz="2400" dirty="0">
                <a:latin typeface="Calibri" pitchFamily="34" charset="0"/>
              </a:rPr>
              <a:t>O</a:t>
            </a:r>
            <a:r>
              <a:rPr lang="en-US" sz="2400" dirty="0" err="1">
                <a:latin typeface="Calibri" pitchFamily="34" charset="0"/>
              </a:rPr>
              <a:t>baveza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obrazl</a:t>
            </a:r>
            <a:r>
              <a:rPr lang="bs-Latn-BA" sz="2400" dirty="0" err="1">
                <a:latin typeface="Calibri" pitchFamily="34" charset="0"/>
              </a:rPr>
              <a:t>aganja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osnova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njenog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kvaliteta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propisana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samo </a:t>
            </a:r>
            <a:r>
              <a:rPr lang="en-US" sz="2400" dirty="0">
                <a:latin typeface="Calibri" pitchFamily="34" charset="0"/>
              </a:rPr>
              <a:t>u </a:t>
            </a:r>
            <a:r>
              <a:rPr lang="bs-Latn-BA" sz="2400" dirty="0" err="1">
                <a:latin typeface="Calibri" pitchFamily="34" charset="0"/>
              </a:rPr>
              <a:t>u</a:t>
            </a:r>
            <a:r>
              <a:rPr lang="en-US" sz="2400" dirty="0" err="1">
                <a:latin typeface="Calibri" pitchFamily="34" charset="0"/>
              </a:rPr>
              <a:t>stavu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nego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i </a:t>
            </a:r>
            <a:r>
              <a:rPr lang="en-US" sz="2400" dirty="0">
                <a:latin typeface="Calibri" pitchFamily="34" charset="0"/>
              </a:rPr>
              <a:t>u </a:t>
            </a:r>
            <a:r>
              <a:rPr lang="en-US" sz="2400" dirty="0" err="1">
                <a:latin typeface="Calibri" pitchFamily="34" charset="0"/>
              </a:rPr>
              <a:t>zakon</a:t>
            </a:r>
            <a:r>
              <a:rPr lang="bs-Latn-BA" sz="2400" dirty="0" err="1">
                <a:latin typeface="Calibri" pitchFamily="34" charset="0"/>
              </a:rPr>
              <a:t>odavstvu</a:t>
            </a:r>
            <a:r>
              <a:rPr lang="bs-Latn-BA" sz="2400" dirty="0">
                <a:latin typeface="Calibri" pitchFamily="34" charset="0"/>
              </a:rPr>
              <a:t> o krivičnom pravosuđu, među</a:t>
            </a:r>
            <a:r>
              <a:rPr lang="en-US" sz="2400" dirty="0" err="1">
                <a:latin typeface="Calibri" pitchFamily="34" charset="0"/>
              </a:rPr>
              <a:t>narodnim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standardima</a:t>
            </a:r>
            <a:r>
              <a:rPr lang="bs-Latn-BA" sz="2400" dirty="0">
                <a:latin typeface="Calibri" pitchFamily="34" charset="0"/>
              </a:rPr>
              <a:t>, ili e</a:t>
            </a:r>
            <a:r>
              <a:rPr lang="en-US" sz="2400" dirty="0" err="1">
                <a:latin typeface="Calibri" pitchFamily="34" charset="0"/>
              </a:rPr>
              <a:t>ti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ki</a:t>
            </a:r>
            <a:r>
              <a:rPr lang="bs-Latn-BA" sz="2400" dirty="0">
                <a:latin typeface="Calibri" pitchFamily="34" charset="0"/>
              </a:rPr>
              <a:t>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kodeks</a:t>
            </a:r>
            <a:r>
              <a:rPr lang="bs-Latn-BA" sz="2400" dirty="0">
                <a:latin typeface="Calibri" pitchFamily="34" charset="0"/>
              </a:rPr>
              <a:t>ima.</a:t>
            </a:r>
            <a:r>
              <a:rPr lang="en-US" sz="2400" dirty="0">
                <a:latin typeface="Calibri" pitchFamily="34" charset="0"/>
              </a:rPr>
              <a:t> </a:t>
            </a:r>
            <a:endParaRPr lang="mk-MK" sz="24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22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148C2E-1736-4A3C-B544-B117C95D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Pravo</a:t>
            </a:r>
            <a:r>
              <a:rPr lang="en-US" sz="2800" dirty="0"/>
              <a:t> </a:t>
            </a:r>
            <a:r>
              <a:rPr lang="bs-Latn-BA" sz="2800" dirty="0"/>
              <a:t>na </a:t>
            </a:r>
            <a:r>
              <a:rPr lang="en-US" sz="2800" dirty="0" err="1"/>
              <a:t>obrazlo</a:t>
            </a:r>
            <a:r>
              <a:rPr lang="bs-Latn-BA" sz="2800" dirty="0"/>
              <a:t>ž</a:t>
            </a:r>
            <a:r>
              <a:rPr lang="en-US" sz="2800" dirty="0"/>
              <a:t>en</a:t>
            </a:r>
            <a:r>
              <a:rPr lang="bs-Latn-BA" sz="2800" dirty="0"/>
              <a:t>u</a:t>
            </a:r>
            <a:r>
              <a:rPr lang="en-US" sz="2800" dirty="0"/>
              <a:t> </a:t>
            </a:r>
            <a:r>
              <a:rPr lang="en-US" sz="2800" dirty="0" err="1"/>
              <a:t>odluk</a:t>
            </a:r>
            <a:r>
              <a:rPr lang="bs-Latn-BA" sz="2800" dirty="0"/>
              <a:t>u</a:t>
            </a:r>
            <a:r>
              <a:rPr lang="en-US" sz="2800" dirty="0"/>
              <a:t> (clan 6 </a:t>
            </a:r>
            <a:r>
              <a:rPr lang="en-US" sz="2800" dirty="0" err="1"/>
              <a:t>EKLjP</a:t>
            </a:r>
            <a:r>
              <a:rPr lang="en-US" sz="2800" dirty="0"/>
              <a:t>)</a:t>
            </a:r>
            <a:r>
              <a:rPr lang="bs-Latn-BA" sz="2800" dirty="0"/>
              <a:t> </a:t>
            </a:r>
            <a:r>
              <a:rPr lang="en-US" sz="2800" dirty="0"/>
              <a:t>- </a:t>
            </a:r>
            <a:r>
              <a:rPr lang="en-US" sz="2800" dirty="0" err="1"/>
              <a:t>standardi</a:t>
            </a:r>
            <a:r>
              <a:rPr lang="en-US" sz="2800" dirty="0"/>
              <a:t> </a:t>
            </a:r>
            <a:r>
              <a:rPr lang="en-US" sz="2800" dirty="0" err="1"/>
              <a:t>obrazlo</a:t>
            </a:r>
            <a:r>
              <a:rPr lang="bs-Latn-BA" sz="2800" dirty="0"/>
              <a:t>ž</a:t>
            </a:r>
            <a:r>
              <a:rPr lang="en-US" sz="2800" dirty="0" err="1"/>
              <a:t>ene</a:t>
            </a:r>
            <a:r>
              <a:rPr lang="en-US" sz="2800" dirty="0"/>
              <a:t> </a:t>
            </a:r>
            <a:r>
              <a:rPr lang="en-US" sz="2800" dirty="0" err="1"/>
              <a:t>odluke</a:t>
            </a:r>
            <a:r>
              <a:rPr lang="en-US" sz="2800" dirty="0"/>
              <a:t> </a:t>
            </a:r>
            <a:r>
              <a:rPr lang="bs-Latn-BA" sz="2800" dirty="0"/>
              <a:t>(</a:t>
            </a:r>
            <a:r>
              <a:rPr lang="en-US" sz="2800" dirty="0" err="1"/>
              <a:t>ESLjP</a:t>
            </a:r>
            <a:r>
              <a:rPr lang="bs-Latn-BA" sz="2800" dirty="0"/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322EEC-3C10-457B-B54E-97A01E1C5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 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omogu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kontrola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logi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procesa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pomo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kojeg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zaklju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skladu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akonom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da li su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logi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čn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odluka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sadr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odgovor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naj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važnij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elemente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strana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argumenta,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fakti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materijalno-pravne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roce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sne?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 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naveo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dovoljno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jasne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razloge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stranci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omogu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kori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št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pravnog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leka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33713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59884A-2972-4B0E-A95A-5938EE5AE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</a:t>
            </a:r>
            <a:r>
              <a:rPr lang="bs-Latn-BA" sz="2800" dirty="0"/>
              <a:t> </a:t>
            </a:r>
            <a:r>
              <a:rPr lang="en-US" sz="2800" dirty="0"/>
              <a:t>li se </a:t>
            </a:r>
            <a:r>
              <a:rPr lang="en-US" sz="2800" dirty="0" err="1"/>
              <a:t>mogu</a:t>
            </a:r>
            <a:r>
              <a:rPr lang="en-US" sz="2800" dirty="0"/>
              <a:t> </a:t>
            </a:r>
            <a:r>
              <a:rPr lang="en-US" sz="2800" dirty="0" err="1"/>
              <a:t>prona</a:t>
            </a:r>
            <a:r>
              <a:rPr lang="bs-Latn-BA" sz="2800" dirty="0"/>
              <a:t>ć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implicitni</a:t>
            </a:r>
            <a:r>
              <a:rPr lang="en-US" sz="2800" dirty="0"/>
              <a:t> </a:t>
            </a:r>
            <a:r>
              <a:rPr lang="en-US" sz="2800" dirty="0" err="1"/>
              <a:t>argumenti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5785D0-7F93-4CC1-BB55-A985E571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korelaciji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čl.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EKLJP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javnost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rasprave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objavljivanje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uloga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socijalnih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medija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komentari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reakcije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opšta javnost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korelaciji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pravom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neovisan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nepristrasan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omogu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javnosti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uvid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sudijsko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rasu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ivanje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uvid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se došlo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kojoj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pozivaju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eksplicitne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argumente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ustvari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koriste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implicitne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(ili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skrivene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77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9444BE-BBF3-44CE-8848-84841C8F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Tehnike</a:t>
            </a:r>
            <a:r>
              <a:rPr lang="en-US" sz="3200" dirty="0"/>
              <a:t> </a:t>
            </a:r>
            <a:r>
              <a:rPr lang="en-US" sz="3200" dirty="0" err="1"/>
              <a:t>dobrog</a:t>
            </a:r>
            <a:r>
              <a:rPr lang="en-US" sz="3200" dirty="0"/>
              <a:t> </a:t>
            </a:r>
            <a:r>
              <a:rPr lang="en-US" sz="3200" dirty="0" err="1"/>
              <a:t>pisanja</a:t>
            </a:r>
            <a:r>
              <a:rPr lang="en-US" sz="3200" dirty="0"/>
              <a:t> </a:t>
            </a:r>
            <a:r>
              <a:rPr lang="en-US" sz="3200" dirty="0" err="1"/>
              <a:t>presuda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BFD567-F563-44FD-8DE9-A07F6EE4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kojoj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upoznat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tehnikama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dobrog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pisanja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, posebno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obrazlo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odluka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(skills)</a:t>
            </a:r>
          </a:p>
          <a:p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 se ova v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smtClean="0">
                <a:latin typeface="Calibri" panose="020F0502020204030204" pitchFamily="34" charset="0"/>
                <a:cs typeface="Calibri" panose="020F0502020204030204" pitchFamily="34" charset="0"/>
              </a:rPr>
              <a:t>Sudija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mozda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dobar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stem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pri pisanju obrazloženja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presud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sistematičnost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možda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svoj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 r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ito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šć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pismeno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šću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sposobno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šću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pismenog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izra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avanja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elokven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tnošću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Journal of Dispute Resolution, Volume 2015 | Issue 1 Article 7, 2015, Writing Reasoned Decisions and Opinions: AGuide for Novice, Experienced, and Foreign Judges.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FE6415-E9F9-44AE-9E03-A1CABBAA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 </a:t>
            </a:r>
            <a:r>
              <a:rPr lang="en-US" sz="3200" dirty="0" err="1"/>
              <a:t>zavisnosti</a:t>
            </a:r>
            <a:r>
              <a:rPr lang="en-US" sz="3200" dirty="0"/>
              <a:t> od </a:t>
            </a:r>
            <a:r>
              <a:rPr lang="en-US" sz="3200" dirty="0" err="1"/>
              <a:t>cilj</a:t>
            </a:r>
            <a:r>
              <a:rPr lang="en-US" sz="3200" dirty="0"/>
              <a:t> </a:t>
            </a:r>
            <a:r>
              <a:rPr lang="en-US" sz="3200" dirty="0" err="1"/>
              <a:t>prezentera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0DA766-252E-4C2E-90BD-87807D028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Fakti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upotreba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ciljem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publike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podlo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verifikaciji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asopis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Pozicionirana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upotreba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objektivnih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subjektivnih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hipoteti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cilljem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publike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poziciji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gledi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prezentera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kolumna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mk-MK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Ube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iva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upotreba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objektivnih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subjektivnih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hipoteti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ciljem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ub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ivanje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publike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 ne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uradi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120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17C092-98C6-45E9-9F8E-B2669A522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Kompleksna</a:t>
            </a:r>
            <a:r>
              <a:rPr lang="en-US" sz="3200" dirty="0"/>
              <a:t> oblast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vokabular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E47F85-B3AD-48B2-BE4D-D17ADABA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Calibri" pitchFamily="34" charset="0"/>
              </a:rPr>
              <a:t>Koristi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hipoteze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metode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drugih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nau</a:t>
            </a:r>
            <a:r>
              <a:rPr lang="bs-Latn-BA" dirty="0" smtClean="0">
                <a:latin typeface="Calibri" pitchFamily="34" charset="0"/>
              </a:rPr>
              <a:t>č</a:t>
            </a:r>
            <a:r>
              <a:rPr lang="en-US" dirty="0" err="1" smtClean="0">
                <a:latin typeface="Calibri" pitchFamily="34" charset="0"/>
              </a:rPr>
              <a:t>nih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disciplina</a:t>
            </a:r>
            <a:r>
              <a:rPr lang="ru-RU" dirty="0">
                <a:latin typeface="Calibri" pitchFamily="34" charset="0"/>
              </a:rPr>
              <a:t>: </a:t>
            </a:r>
            <a:r>
              <a:rPr lang="en-US" dirty="0" err="1">
                <a:latin typeface="Calibri" pitchFamily="34" charset="0"/>
              </a:rPr>
              <a:t>pravna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filozofija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logika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lingvistika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teorija</a:t>
            </a:r>
            <a:r>
              <a:rPr lang="en-US" dirty="0">
                <a:latin typeface="Calibri" pitchFamily="34" charset="0"/>
              </a:rPr>
              <a:t> literature, </a:t>
            </a:r>
            <a:r>
              <a:rPr lang="en-US" dirty="0" err="1">
                <a:latin typeface="Calibri" pitchFamily="34" charset="0"/>
              </a:rPr>
              <a:t>sociologije</a:t>
            </a:r>
            <a:r>
              <a:rPr lang="en-US" dirty="0">
                <a:latin typeface="Calibri" pitchFamily="34" charset="0"/>
              </a:rPr>
              <a:t>, </a:t>
            </a:r>
            <a:r>
              <a:rPr lang="mk-MK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AI &amp; L</a:t>
            </a:r>
            <a:endParaRPr lang="mk-MK" dirty="0">
              <a:latin typeface="Calibri" pitchFamily="34" charset="0"/>
            </a:endParaRPr>
          </a:p>
          <a:p>
            <a:pPr eaLnBrk="1" hangingPunct="1"/>
            <a:r>
              <a:rPr lang="en-US" dirty="0" err="1">
                <a:latin typeface="Calibri" pitchFamily="34" charset="0"/>
              </a:rPr>
              <a:t>Nedostatak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istra</a:t>
            </a:r>
            <a:r>
              <a:rPr lang="bs-Latn-BA" dirty="0" smtClean="0">
                <a:latin typeface="Calibri" pitchFamily="34" charset="0"/>
              </a:rPr>
              <a:t>ž</a:t>
            </a:r>
            <a:r>
              <a:rPr lang="en-US" dirty="0" err="1" smtClean="0">
                <a:latin typeface="Calibri" pitchFamily="34" charset="0"/>
              </a:rPr>
              <a:t>ivanja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u </a:t>
            </a:r>
            <a:r>
              <a:rPr lang="en-US" dirty="0" err="1" smtClean="0">
                <a:latin typeface="Calibri" pitchFamily="34" charset="0"/>
              </a:rPr>
              <a:t>na</a:t>
            </a:r>
            <a:r>
              <a:rPr lang="bs-Latn-BA" dirty="0" smtClean="0">
                <a:latin typeface="Calibri" pitchFamily="34" charset="0"/>
              </a:rPr>
              <a:t>š</a:t>
            </a:r>
            <a:r>
              <a:rPr lang="en-US" dirty="0" err="1" smtClean="0">
                <a:latin typeface="Calibri" pitchFamily="34" charset="0"/>
              </a:rPr>
              <a:t>oj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pravnoj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teoriji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pravosudnoj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praksi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zbog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prakse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„</a:t>
            </a:r>
            <a:r>
              <a:rPr lang="en-US" dirty="0" err="1">
                <a:latin typeface="Calibri" pitchFamily="34" charset="0"/>
              </a:rPr>
              <a:t>kontinentalnog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nacionalnog</a:t>
            </a:r>
            <a:r>
              <a:rPr lang="ru-RU" dirty="0" smtClean="0">
                <a:latin typeface="Calibri" pitchFamily="34" charset="0"/>
              </a:rPr>
              <a:t>“ </a:t>
            </a:r>
            <a:r>
              <a:rPr lang="en-US" dirty="0" err="1" smtClean="0">
                <a:latin typeface="Calibri" pitchFamily="34" charset="0"/>
              </a:rPr>
              <a:t>su</a:t>
            </a:r>
            <a:r>
              <a:rPr lang="bs-Latn-BA" dirty="0" smtClean="0">
                <a:latin typeface="Calibri" pitchFamily="34" charset="0"/>
              </a:rPr>
              <a:t>đ</a:t>
            </a:r>
            <a:r>
              <a:rPr lang="en-US" dirty="0" err="1" smtClean="0">
                <a:latin typeface="Calibri" pitchFamily="34" charset="0"/>
              </a:rPr>
              <a:t>enja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>
              <a:latin typeface="Calibri" pitchFamily="34" charset="0"/>
            </a:endParaRPr>
          </a:p>
          <a:p>
            <a:pPr eaLnBrk="1" hangingPunct="1"/>
            <a:r>
              <a:rPr lang="en-US" dirty="0" err="1">
                <a:latin typeface="Calibri" pitchFamily="34" charset="0"/>
              </a:rPr>
              <a:t>Bogata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literatur</a:t>
            </a:r>
            <a:r>
              <a:rPr lang="bs-Latn-BA" dirty="0" smtClean="0">
                <a:latin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iz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sistema</a:t>
            </a:r>
            <a:r>
              <a:rPr lang="en-US" dirty="0">
                <a:latin typeface="Calibri" pitchFamily="34" charset="0"/>
              </a:rPr>
              <a:t> “ common law”  </a:t>
            </a:r>
            <a:r>
              <a:rPr lang="mk-MK" dirty="0">
                <a:latin typeface="Calibri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5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0C9062-5405-4A61-B70B-E8BBB4DF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Benefiti</a:t>
            </a:r>
            <a:r>
              <a:rPr lang="en-US" sz="3200" dirty="0"/>
              <a:t> </a:t>
            </a:r>
            <a:r>
              <a:rPr lang="en-US" sz="3200" dirty="0" err="1"/>
              <a:t>upotrebe</a:t>
            </a:r>
            <a:r>
              <a:rPr lang="en-US" sz="3200" dirty="0"/>
              <a:t> </a:t>
            </a:r>
            <a:r>
              <a:rPr lang="en-US" sz="3200" dirty="0" err="1"/>
              <a:t>argumenata</a:t>
            </a:r>
            <a:r>
              <a:rPr lang="en-US" sz="3200" dirty="0"/>
              <a:t> u </a:t>
            </a:r>
            <a:r>
              <a:rPr lang="en-US" sz="3200" dirty="0" err="1"/>
              <a:t>sudskom</a:t>
            </a:r>
            <a:r>
              <a:rPr lang="en-US" sz="3200" dirty="0"/>
              <a:t> </a:t>
            </a:r>
            <a:r>
              <a:rPr lang="en-US" sz="3200" dirty="0" err="1"/>
              <a:t>postupku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F56A1E-47A2-45E6-859D-00A1C339A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dirty="0">
              <a:latin typeface="Calibri" pitchFamily="34" charset="0"/>
            </a:endParaRPr>
          </a:p>
          <a:p>
            <a:pPr eaLnBrk="1" hangingPunct="1"/>
            <a:r>
              <a:rPr lang="en-US" sz="2400" dirty="0" err="1">
                <a:latin typeface="Calibri" pitchFamily="34" charset="0"/>
              </a:rPr>
              <a:t>Svaka</a:t>
            </a:r>
            <a:r>
              <a:rPr lang="en-US" sz="2400" dirty="0">
                <a:latin typeface="Calibri" pitchFamily="34" charset="0"/>
              </a:rPr>
              <a:t> od </a:t>
            </a:r>
            <a:r>
              <a:rPr lang="en-US" sz="2400" dirty="0" err="1">
                <a:latin typeface="Calibri" pitchFamily="34" charset="0"/>
              </a:rPr>
              <a:t>stranaka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ce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</a:t>
            </a:r>
            <a:r>
              <a:rPr lang="bs-Latn-BA" sz="2400" dirty="0">
                <a:latin typeface="Calibri" pitchFamily="34" charset="0"/>
              </a:rPr>
              <a:t>ć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postavljati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kriti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pitanja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predvid</a:t>
            </a:r>
            <a:r>
              <a:rPr lang="bs-Latn-BA" sz="2400" dirty="0">
                <a:latin typeface="Calibri" pitchFamily="34" charset="0"/>
              </a:rPr>
              <a:t>j</a:t>
            </a:r>
            <a:r>
              <a:rPr lang="en-US" sz="2400" dirty="0" err="1">
                <a:latin typeface="Calibri" pitchFamily="34" charset="0"/>
              </a:rPr>
              <a:t>eti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argumente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protivnika</a:t>
            </a:r>
            <a:r>
              <a:rPr lang="en-US" sz="2400" dirty="0">
                <a:latin typeface="Calibri" pitchFamily="34" charset="0"/>
              </a:rPr>
              <a:t>;</a:t>
            </a:r>
            <a:endParaRPr lang="mk-MK" sz="2400" dirty="0">
              <a:latin typeface="Calibri" pitchFamily="34" charset="0"/>
            </a:endParaRPr>
          </a:p>
          <a:p>
            <a:pPr eaLnBrk="1" hangingPunct="1"/>
            <a:endParaRPr lang="mk-MK" sz="2400" dirty="0">
              <a:latin typeface="Calibri" pitchFamily="34" charset="0"/>
            </a:endParaRPr>
          </a:p>
          <a:p>
            <a:pPr eaLnBrk="1" hangingPunct="1"/>
            <a:r>
              <a:rPr lang="en-US" sz="2400" dirty="0" err="1">
                <a:latin typeface="Calibri" pitchFamily="34" charset="0"/>
              </a:rPr>
              <a:t>Sudije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 err="1">
                <a:latin typeface="Calibri" pitchFamily="34" charset="0"/>
              </a:rPr>
              <a:t>ć</a:t>
            </a:r>
            <a:r>
              <a:rPr lang="en-US" sz="2400" dirty="0">
                <a:latin typeface="Calibri" pitchFamily="34" charset="0"/>
              </a:rPr>
              <a:t>e </a:t>
            </a:r>
            <a:r>
              <a:rPr lang="bs-Latn-BA" sz="2400" dirty="0">
                <a:latin typeface="Calibri" pitchFamily="34" charset="0"/>
              </a:rPr>
              <a:t>moći </a:t>
            </a:r>
            <a:r>
              <a:rPr lang="en-US" sz="2400" dirty="0">
                <a:latin typeface="Calibri" pitchFamily="34" charset="0"/>
              </a:rPr>
              <a:t>da </a:t>
            </a:r>
            <a:r>
              <a:rPr lang="en-US" sz="2400" dirty="0" err="1">
                <a:latin typeface="Calibri" pitchFamily="34" charset="0"/>
              </a:rPr>
              <a:t>oc</a:t>
            </a:r>
            <a:r>
              <a:rPr lang="bs-Latn-BA" sz="2400" dirty="0" err="1">
                <a:latin typeface="Calibri" pitchFamily="34" charset="0"/>
              </a:rPr>
              <a:t>ij</a:t>
            </a:r>
            <a:r>
              <a:rPr lang="en-US" sz="2400" dirty="0" err="1">
                <a:latin typeface="Calibri" pitchFamily="34" charset="0"/>
              </a:rPr>
              <a:t>ene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slabe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jake </a:t>
            </a:r>
            <a:r>
              <a:rPr lang="en-US" sz="2400" dirty="0" err="1">
                <a:latin typeface="Calibri" pitchFamily="34" charset="0"/>
              </a:rPr>
              <a:t>strane</a:t>
            </a:r>
            <a:r>
              <a:rPr lang="en-US" sz="2400" dirty="0">
                <a:latin typeface="Calibri" pitchFamily="34" charset="0"/>
              </a:rPr>
              <a:t> argument</a:t>
            </a:r>
            <a:r>
              <a:rPr lang="bs-Latn-BA" sz="2400" dirty="0" err="1">
                <a:latin typeface="Calibri" pitchFamily="34" charset="0"/>
              </a:rPr>
              <a:t>acij</a:t>
            </a:r>
            <a:r>
              <a:rPr lang="en-US" sz="2400" dirty="0">
                <a:latin typeface="Calibri" pitchFamily="34" charset="0"/>
              </a:rPr>
              <a:t>e </a:t>
            </a:r>
            <a:r>
              <a:rPr lang="en-US" sz="2400" dirty="0" err="1">
                <a:latin typeface="Calibri" pitchFamily="34" charset="0"/>
              </a:rPr>
              <a:t>stranaka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ali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kvalitet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vlastite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argumentacije</a:t>
            </a:r>
            <a:r>
              <a:rPr lang="en-US" sz="2400" dirty="0">
                <a:latin typeface="Calibri" pitchFamily="34" charset="0"/>
              </a:rPr>
              <a:t>; </a:t>
            </a:r>
            <a:endParaRPr lang="ru-RU" sz="2400" dirty="0">
              <a:latin typeface="Calibri" pitchFamily="34" charset="0"/>
            </a:endParaRPr>
          </a:p>
          <a:p>
            <a:pPr eaLnBrk="1" hangingPunct="1"/>
            <a:endParaRPr lang="ru-RU" sz="2400" dirty="0">
              <a:latin typeface="Calibri" pitchFamily="34" charset="0"/>
            </a:endParaRPr>
          </a:p>
          <a:p>
            <a:pPr eaLnBrk="1" hangingPunct="1"/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Doprin</a:t>
            </a:r>
            <a:r>
              <a:rPr lang="bs-Latn-BA" sz="2400" dirty="0" err="1">
                <a:latin typeface="Calibri" pitchFamily="34" charset="0"/>
              </a:rPr>
              <a:t>ij</a:t>
            </a:r>
            <a:r>
              <a:rPr lang="en-US" sz="2400" dirty="0">
                <a:latin typeface="Calibri" pitchFamily="34" charset="0"/>
              </a:rPr>
              <a:t>et </a:t>
            </a:r>
            <a:r>
              <a:rPr lang="bs-Latn-BA" sz="2400" dirty="0" err="1">
                <a:latin typeface="Calibri" pitchFamily="34" charset="0"/>
              </a:rPr>
              <a:t>ć</a:t>
            </a:r>
            <a:r>
              <a:rPr lang="en-US" sz="2400" dirty="0">
                <a:latin typeface="Calibri" pitchFamily="34" charset="0"/>
              </a:rPr>
              <a:t>e </a:t>
            </a:r>
            <a:r>
              <a:rPr lang="en-US" sz="2400" dirty="0" err="1">
                <a:latin typeface="Calibri" pitchFamily="34" charset="0"/>
              </a:rPr>
              <a:t>razvoju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adverzijalne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rasprave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upotrebe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argumenata</a:t>
            </a:r>
            <a:r>
              <a:rPr lang="en-US" sz="2400" dirty="0">
                <a:latin typeface="Calibri" pitchFamily="34" charset="0"/>
              </a:rPr>
              <a:t> u </a:t>
            </a:r>
            <a:r>
              <a:rPr lang="en-US" sz="2400" dirty="0" err="1">
                <a:latin typeface="Calibri" pitchFamily="34" charset="0"/>
              </a:rPr>
              <a:t>smislu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</a:t>
            </a:r>
            <a:r>
              <a:rPr lang="bs-Latn-BA" sz="24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bs-Latn-BA" sz="24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obrazlo</a:t>
            </a:r>
            <a:r>
              <a:rPr lang="bs-Latn-BA" sz="2400" dirty="0">
                <a:latin typeface="Calibri" pitchFamily="34" charset="0"/>
              </a:rPr>
              <a:t>ž</a:t>
            </a:r>
            <a:r>
              <a:rPr lang="en-US" sz="2400" dirty="0" err="1">
                <a:latin typeface="Calibri" pitchFamily="34" charset="0"/>
              </a:rPr>
              <a:t>enu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odluku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iz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>
                <a:latin typeface="Calibri" pitchFamily="34" charset="0"/>
              </a:rPr>
              <a:t>l</a:t>
            </a:r>
            <a:r>
              <a:rPr lang="bs-Latn-BA" sz="2400" dirty="0">
                <a:latin typeface="Calibri" pitchFamily="34" charset="0"/>
              </a:rPr>
              <a:t>.</a:t>
            </a:r>
            <a:r>
              <a:rPr lang="en-US" sz="2400" dirty="0">
                <a:latin typeface="Calibri" pitchFamily="34" charset="0"/>
              </a:rPr>
              <a:t> 6</a:t>
            </a:r>
            <a:r>
              <a:rPr lang="bs-Latn-BA" sz="2400" dirty="0">
                <a:latin typeface="Calibri" pitchFamily="34" charset="0"/>
              </a:rPr>
              <a:t>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EKLjP</a:t>
            </a:r>
            <a:r>
              <a:rPr lang="mk-MK" sz="2400" dirty="0">
                <a:latin typeface="Calibri" pitchFamily="34" charset="0"/>
              </a:rPr>
              <a:t>.</a:t>
            </a:r>
            <a:endParaRPr lang="ru-RU" sz="24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7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EA44E1-0A14-4E6F-9023-77462E25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Teorijski</a:t>
            </a:r>
            <a:r>
              <a:rPr lang="en-US" sz="3200" dirty="0"/>
              <a:t> </a:t>
            </a:r>
            <a:r>
              <a:rPr lang="en-US" sz="3200" dirty="0" err="1"/>
              <a:t>pristupi</a:t>
            </a:r>
            <a:r>
              <a:rPr lang="bs-Latn-BA" sz="3200" dirty="0"/>
              <a:t>: </a:t>
            </a:r>
            <a:r>
              <a:rPr lang="en-US" sz="3200" dirty="0"/>
              <a:t>Hart-</a:t>
            </a:r>
            <a:r>
              <a:rPr lang="en-US" sz="3200" dirty="0" err="1"/>
              <a:t>Dworkin</a:t>
            </a:r>
            <a:r>
              <a:rPr lang="en-US" sz="3200" dirty="0"/>
              <a:t>-McCormick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6E8ED4-2B5E-48F1-87E4-E96FEC63B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alibri" pitchFamily="34" charset="0"/>
              </a:rPr>
              <a:t>Pravni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pozitivizam</a:t>
            </a:r>
            <a:r>
              <a:rPr lang="en-US" sz="2400" dirty="0">
                <a:latin typeface="Calibri" pitchFamily="34" charset="0"/>
              </a:rPr>
              <a:t> je </a:t>
            </a:r>
            <a:r>
              <a:rPr lang="en-US" sz="2400" dirty="0" err="1">
                <a:latin typeface="Calibri" pitchFamily="34" charset="0"/>
              </a:rPr>
              <a:t>opisivao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pravno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rezoniranje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mehani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ko</a:t>
            </a:r>
            <a:r>
              <a:rPr lang="en-US" sz="2400" dirty="0">
                <a:latin typeface="Calibri" pitchFamily="34" charset="0"/>
              </a:rPr>
              <a:t> –</a:t>
            </a:r>
            <a:r>
              <a:rPr lang="en-US" sz="2400" dirty="0" err="1">
                <a:latin typeface="Calibri" pitchFamily="34" charset="0"/>
              </a:rPr>
              <a:t>deduktivno</a:t>
            </a:r>
            <a:r>
              <a:rPr lang="en-US" sz="2400" dirty="0">
                <a:latin typeface="Calibri" pitchFamily="34" charset="0"/>
              </a:rPr>
              <a:t> – </a:t>
            </a:r>
            <a:r>
              <a:rPr lang="en-US" sz="2400" dirty="0" err="1">
                <a:latin typeface="Calibri" pitchFamily="34" charset="0"/>
              </a:rPr>
              <a:t>supsumiranje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fakt</a:t>
            </a:r>
            <a:r>
              <a:rPr lang="bs-Latn-BA" sz="24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prema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zakonskim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pravilima</a:t>
            </a:r>
            <a:r>
              <a:rPr lang="en-US" sz="2400" dirty="0">
                <a:latin typeface="Calibri" pitchFamily="34" charset="0"/>
              </a:rPr>
              <a:t>, a </a:t>
            </a:r>
            <a:r>
              <a:rPr lang="en-US" sz="2400" dirty="0" err="1">
                <a:latin typeface="Calibri" pitchFamily="34" charset="0"/>
              </a:rPr>
              <a:t>sve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ono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 err="1">
                <a:latin typeface="Calibri" pitchFamily="34" charset="0"/>
              </a:rPr>
              <a:t>š</a:t>
            </a:r>
            <a:r>
              <a:rPr lang="en-US" sz="2400" dirty="0">
                <a:latin typeface="Calibri" pitchFamily="34" charset="0"/>
              </a:rPr>
              <a:t>to </a:t>
            </a:r>
            <a:r>
              <a:rPr lang="en-US" sz="2400" dirty="0" err="1">
                <a:latin typeface="Calibri" pitchFamily="34" charset="0"/>
              </a:rPr>
              <a:t>izlazi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iz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ovih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granica</a:t>
            </a:r>
            <a:r>
              <a:rPr lang="en-US" sz="2400" dirty="0">
                <a:latin typeface="Calibri" pitchFamily="34" charset="0"/>
              </a:rPr>
              <a:t> je </a:t>
            </a:r>
            <a:r>
              <a:rPr lang="en-US" sz="2400" dirty="0" err="1">
                <a:latin typeface="Calibri" pitchFamily="34" charset="0"/>
              </a:rPr>
              <a:t>totalno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arbitrarno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rezultat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sudskih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kaprica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alibri" pitchFamily="34" charset="0"/>
              </a:rPr>
              <a:t>Pozitivizam</a:t>
            </a:r>
            <a:r>
              <a:rPr lang="en-US" sz="2400" dirty="0">
                <a:latin typeface="Calibri" pitchFamily="34" charset="0"/>
              </a:rPr>
              <a:t> ne </a:t>
            </a:r>
            <a:r>
              <a:rPr lang="en-US" sz="2400" dirty="0" err="1">
                <a:latin typeface="Calibri" pitchFamily="34" charset="0"/>
              </a:rPr>
              <a:t>mo</a:t>
            </a:r>
            <a:r>
              <a:rPr lang="bs-Latn-BA" sz="2400" dirty="0">
                <a:latin typeface="Calibri" pitchFamily="34" charset="0"/>
              </a:rPr>
              <a:t>ž</a:t>
            </a:r>
            <a:r>
              <a:rPr lang="en-US" sz="2400" dirty="0">
                <a:latin typeface="Calibri" pitchFamily="34" charset="0"/>
              </a:rPr>
              <a:t>e </a:t>
            </a:r>
            <a:r>
              <a:rPr lang="en-US" sz="2400" dirty="0" err="1">
                <a:latin typeface="Calibri" pitchFamily="34" charset="0"/>
              </a:rPr>
              <a:t>objasniti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kako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sudije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uju</a:t>
            </a:r>
            <a:r>
              <a:rPr lang="en-US" sz="2400" dirty="0">
                <a:latin typeface="Calibri" pitchFamily="34" charset="0"/>
              </a:rPr>
              <a:t> u </a:t>
            </a:r>
            <a:r>
              <a:rPr lang="en-US" sz="2400" dirty="0" err="1">
                <a:latin typeface="Calibri" pitchFamily="34" charset="0"/>
              </a:rPr>
              <a:t>te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kim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slu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ajevima</a:t>
            </a:r>
            <a:r>
              <a:rPr lang="en-US" sz="2400" dirty="0">
                <a:latin typeface="Calibri" pitchFamily="34" charset="0"/>
              </a:rPr>
              <a:t> u </a:t>
            </a:r>
            <a:r>
              <a:rPr lang="en-US" sz="2400" dirty="0" err="1">
                <a:latin typeface="Calibri" pitchFamily="34" charset="0"/>
              </a:rPr>
              <a:t>kojima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</a:t>
            </a:r>
            <a:r>
              <a:rPr lang="bs-Latn-BA" sz="2400" dirty="0" err="1">
                <a:latin typeface="Calibri" pitchFamily="34" charset="0"/>
              </a:rPr>
              <a:t>ija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mora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odm</a:t>
            </a:r>
            <a:r>
              <a:rPr lang="bs-Latn-BA" sz="2400" dirty="0">
                <a:latin typeface="Calibri" pitchFamily="34" charset="0"/>
              </a:rPr>
              <a:t>j</a:t>
            </a:r>
            <a:r>
              <a:rPr lang="en-US" sz="2400" dirty="0" err="1">
                <a:latin typeface="Calibri" pitchFamily="34" charset="0"/>
              </a:rPr>
              <a:t>eriti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</a:t>
            </a:r>
            <a:r>
              <a:rPr lang="bs-Latn-BA" sz="2400" dirty="0">
                <a:latin typeface="Calibri" pitchFamily="34" charset="0"/>
              </a:rPr>
              <a:t>ž</a:t>
            </a:r>
            <a:r>
              <a:rPr lang="en-US" sz="2400" dirty="0" err="1">
                <a:latin typeface="Calibri" pitchFamily="34" charset="0"/>
              </a:rPr>
              <a:t>inu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pravila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ali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moralnih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politi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principa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prona</a:t>
            </a:r>
            <a:r>
              <a:rPr lang="bs-Latn-BA" sz="2400" dirty="0">
                <a:latin typeface="Calibri" pitchFamily="34" charset="0"/>
              </a:rPr>
              <a:t>ć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ta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>
                <a:latin typeface="Calibri" pitchFamily="34" charset="0"/>
              </a:rPr>
              <a:t>an </a:t>
            </a:r>
            <a:r>
              <a:rPr lang="en-US" sz="2400" dirty="0" err="1">
                <a:latin typeface="Calibri" pitchFamily="34" charset="0"/>
              </a:rPr>
              <a:t>odgovor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(</a:t>
            </a:r>
            <a:r>
              <a:rPr lang="mk-MK" sz="2400" dirty="0">
                <a:latin typeface="Calibri" pitchFamily="34" charset="0"/>
              </a:rPr>
              <a:t>one right answer</a:t>
            </a:r>
            <a:r>
              <a:rPr lang="ru-RU" sz="2400" dirty="0">
                <a:latin typeface="Calibri" pitchFamily="34" charset="0"/>
              </a:rPr>
              <a:t>).</a:t>
            </a:r>
            <a:r>
              <a:rPr lang="en-US" sz="2400" dirty="0">
                <a:latin typeface="Calibri" pitchFamily="34" charset="0"/>
              </a:rPr>
              <a:t> “ Empire of Law”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alibri" pitchFamily="34" charset="0"/>
              </a:rPr>
              <a:t>Odluka</a:t>
            </a:r>
            <a:r>
              <a:rPr lang="en-US" sz="2400" dirty="0">
                <a:latin typeface="Calibri" pitchFamily="34" charset="0"/>
              </a:rPr>
              <a:t> ne </a:t>
            </a:r>
            <a:r>
              <a:rPr lang="en-US" sz="2400" dirty="0" err="1">
                <a:latin typeface="Calibri" pitchFamily="34" charset="0"/>
              </a:rPr>
              <a:t>moze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biti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prikazana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jedino</a:t>
            </a:r>
            <a:r>
              <a:rPr lang="en-US" sz="2400" dirty="0">
                <a:latin typeface="Calibri" pitchFamily="34" charset="0"/>
              </a:rPr>
              <a:t> ta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na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nego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prihva</a:t>
            </a:r>
            <a:r>
              <a:rPr lang="bs-Latn-BA" sz="2400" dirty="0">
                <a:latin typeface="Calibri" pitchFamily="34" charset="0"/>
              </a:rPr>
              <a:t>ć</a:t>
            </a:r>
            <a:r>
              <a:rPr lang="en-US" sz="2400" dirty="0" err="1">
                <a:latin typeface="Calibri" pitchFamily="34" charset="0"/>
              </a:rPr>
              <a:t>ena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obrazlo</a:t>
            </a:r>
            <a:r>
              <a:rPr lang="bs-Latn-BA" sz="2400" dirty="0">
                <a:latin typeface="Calibri" pitchFamily="34" charset="0"/>
              </a:rPr>
              <a:t>ž</a:t>
            </a:r>
            <a:r>
              <a:rPr lang="en-US" sz="2400" dirty="0" err="1">
                <a:latin typeface="Calibri" pitchFamily="34" charset="0"/>
              </a:rPr>
              <a:t>eni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proizvod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nerpstrasnog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izbora</a:t>
            </a:r>
            <a:r>
              <a:rPr lang="en-US" sz="2400" dirty="0">
                <a:latin typeface="Calibri" pitchFamily="34" charset="0"/>
              </a:rPr>
              <a:t> a </a:t>
            </a:r>
            <a:r>
              <a:rPr lang="en-US" sz="2400" dirty="0" err="1">
                <a:latin typeface="Calibri" pitchFamily="34" charset="0"/>
              </a:rPr>
              <a:t>kriteriujumi</a:t>
            </a:r>
            <a:r>
              <a:rPr lang="en-US" sz="2400" dirty="0">
                <a:latin typeface="Calibri" pitchFamily="34" charset="0"/>
              </a:rPr>
              <a:t> za </a:t>
            </a:r>
            <a:r>
              <a:rPr lang="en-US" sz="2400" dirty="0" err="1">
                <a:latin typeface="Calibri" pitchFamily="34" charset="0"/>
              </a:rPr>
              <a:t>oc</a:t>
            </a:r>
            <a:r>
              <a:rPr lang="bs-Latn-BA" sz="2400" dirty="0">
                <a:latin typeface="Calibri" pitchFamily="34" charset="0"/>
              </a:rPr>
              <a:t>j</a:t>
            </a:r>
            <a:r>
              <a:rPr lang="en-US" sz="2400" dirty="0" err="1">
                <a:latin typeface="Calibri" pitchFamily="34" charset="0"/>
              </a:rPr>
              <a:t>enu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konzistentnost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koherentnost</a:t>
            </a:r>
            <a:r>
              <a:rPr lang="en-US" sz="2400" dirty="0">
                <a:latin typeface="Calibri" pitchFamily="34" charset="0"/>
              </a:rPr>
              <a:t>. 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ru-RU" sz="20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6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B1BE0-62C1-461A-9FAF-09AECD59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latin typeface="Calibri" pitchFamily="34" charset="0"/>
              </a:rPr>
              <a:t>Logi</a:t>
            </a:r>
            <a:r>
              <a:rPr lang="bs-Latn-BA" sz="3200" dirty="0">
                <a:latin typeface="Calibri" pitchFamily="34" charset="0"/>
              </a:rPr>
              <a:t>č</a:t>
            </a:r>
            <a:r>
              <a:rPr lang="en-US" sz="3200" dirty="0" err="1">
                <a:latin typeface="Calibri" pitchFamily="34" charset="0"/>
              </a:rPr>
              <a:t>ki</a:t>
            </a:r>
            <a:r>
              <a:rPr lang="en-US" sz="3200" dirty="0">
                <a:latin typeface="Calibri" pitchFamily="34" charset="0"/>
              </a:rPr>
              <a:t>, </a:t>
            </a:r>
            <a:r>
              <a:rPr lang="en-US" sz="3200" dirty="0" err="1">
                <a:latin typeface="Calibri" pitchFamily="34" charset="0"/>
              </a:rPr>
              <a:t>retori</a:t>
            </a:r>
            <a:r>
              <a:rPr lang="bs-Latn-BA" sz="3200" dirty="0">
                <a:latin typeface="Calibri" pitchFamily="34" charset="0"/>
              </a:rPr>
              <a:t>č</a:t>
            </a:r>
            <a:r>
              <a:rPr lang="en-US" sz="3200" dirty="0" err="1">
                <a:latin typeface="Calibri" pitchFamily="34" charset="0"/>
              </a:rPr>
              <a:t>ki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i</a:t>
            </a:r>
            <a:r>
              <a:rPr lang="en-US" sz="3200" dirty="0">
                <a:latin typeface="Calibri" pitchFamily="34" charset="0"/>
              </a:rPr>
              <a:t> pragma-</a:t>
            </a:r>
            <a:r>
              <a:rPr lang="en-US" sz="3200" dirty="0" err="1">
                <a:latin typeface="Calibri" pitchFamily="34" charset="0"/>
              </a:rPr>
              <a:t>dijalekti</a:t>
            </a:r>
            <a:r>
              <a:rPr lang="bs-Latn-BA" sz="3200" dirty="0">
                <a:latin typeface="Calibri" pitchFamily="34" charset="0"/>
              </a:rPr>
              <a:t>č</a:t>
            </a:r>
            <a:r>
              <a:rPr lang="en-US" sz="3200" dirty="0" err="1">
                <a:latin typeface="Calibri" pitchFamily="34" charset="0"/>
              </a:rPr>
              <a:t>ki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pristup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569959-9E22-4F33-9F57-BF57D7627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/>
            <a:r>
              <a:rPr lang="en-US" sz="2400" dirty="0" err="1">
                <a:latin typeface="Calibri" pitchFamily="34" charset="0"/>
              </a:rPr>
              <a:t>Sudska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odluka</a:t>
            </a:r>
            <a:r>
              <a:rPr lang="en-US" sz="2400" dirty="0">
                <a:latin typeface="Calibri" pitchFamily="34" charset="0"/>
              </a:rPr>
              <a:t> mora </a:t>
            </a:r>
            <a:r>
              <a:rPr lang="en-US" sz="2400" dirty="0" err="1">
                <a:latin typeface="Calibri" pitchFamily="34" charset="0"/>
              </a:rPr>
              <a:t>imati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podr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ku</a:t>
            </a:r>
            <a:r>
              <a:rPr lang="en-US" sz="2400" dirty="0">
                <a:latin typeface="Calibri" pitchFamily="34" charset="0"/>
              </a:rPr>
              <a:t> u </a:t>
            </a:r>
            <a:r>
              <a:rPr lang="en-US" sz="2400" dirty="0" err="1">
                <a:latin typeface="Calibri" pitchFamily="34" charset="0"/>
              </a:rPr>
              <a:t>logi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kim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deduktivnim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zakonima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</a:rPr>
              <a:t>test </a:t>
            </a:r>
            <a:r>
              <a:rPr lang="en-US" sz="2400" dirty="0" err="1">
                <a:latin typeface="Calibri" pitchFamily="34" charset="0"/>
              </a:rPr>
              <a:t>logi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razumnosti</a:t>
            </a:r>
            <a:r>
              <a:rPr lang="en-US" sz="2400" dirty="0">
                <a:latin typeface="Calibri" pitchFamily="34" charset="0"/>
              </a:rPr>
              <a:t>) </a:t>
            </a:r>
            <a:endParaRPr lang="ru-RU" sz="2400" dirty="0">
              <a:latin typeface="Calibri" pitchFamily="34" charset="0"/>
            </a:endParaRPr>
          </a:p>
          <a:p>
            <a:pPr marL="109538" indent="0">
              <a:buNone/>
            </a:pPr>
            <a:endParaRPr lang="ru-RU" sz="2400" dirty="0">
              <a:latin typeface="Calibri" pitchFamily="34" charset="0"/>
            </a:endParaRPr>
          </a:p>
          <a:p>
            <a:pPr marL="109538" indent="0"/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Argumenat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mora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ub</a:t>
            </a:r>
            <a:r>
              <a:rPr lang="bs-Latn-BA" sz="2400" dirty="0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e</a:t>
            </a:r>
            <a:r>
              <a:rPr lang="bs-Latn-BA" sz="2400" dirty="0">
                <a:latin typeface="Calibri" pitchFamily="34" charset="0"/>
              </a:rPr>
              <a:t>đ</a:t>
            </a:r>
            <a:r>
              <a:rPr lang="en-US" sz="2400" dirty="0" err="1">
                <a:latin typeface="Calibri" pitchFamily="34" charset="0"/>
              </a:rPr>
              <a:t>ivati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ve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tinom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prezentacije</a:t>
            </a:r>
            <a:r>
              <a:rPr lang="en-US" sz="2400" dirty="0">
                <a:latin typeface="Calibri" pitchFamily="34" charset="0"/>
              </a:rPr>
              <a:t> a </a:t>
            </a:r>
            <a:r>
              <a:rPr lang="en-US" sz="2400" dirty="0" err="1">
                <a:latin typeface="Calibri" pitchFamily="34" charset="0"/>
              </a:rPr>
              <a:t>odluka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mora</a:t>
            </a:r>
            <a:r>
              <a:rPr lang="en-US" sz="2400" dirty="0">
                <a:latin typeface="Calibri" pitchFamily="34" charset="0"/>
              </a:rPr>
              <a:t> bi</a:t>
            </a:r>
            <a:r>
              <a:rPr lang="bs-Latn-BA" sz="2400" dirty="0">
                <a:latin typeface="Calibri" pitchFamily="34" charset="0"/>
              </a:rPr>
              <a:t>t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opravdana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pred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publikom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upotrebom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retori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elemenata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 marL="109538" indent="0"/>
            <a:endParaRPr lang="en-US" sz="2400" dirty="0">
              <a:latin typeface="Calibri" pitchFamily="34" charset="0"/>
            </a:endParaRPr>
          </a:p>
          <a:p>
            <a:pPr marL="109538" indent="0"/>
            <a:r>
              <a:rPr lang="en-US" sz="2400" dirty="0" err="1">
                <a:latin typeface="Calibri" pitchFamily="34" charset="0"/>
              </a:rPr>
              <a:t>Stranke</a:t>
            </a:r>
            <a:r>
              <a:rPr lang="en-US" sz="2400" dirty="0">
                <a:latin typeface="Calibri" pitchFamily="34" charset="0"/>
              </a:rPr>
              <a:t> u </a:t>
            </a:r>
            <a:r>
              <a:rPr lang="en-US" sz="2400" dirty="0" err="1">
                <a:latin typeface="Calibri" pitchFamily="34" charset="0"/>
              </a:rPr>
              <a:t>dijalogu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trebaju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tivati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odre</a:t>
            </a:r>
            <a:r>
              <a:rPr lang="bs-Latn-BA" sz="2400" dirty="0">
                <a:latin typeface="Calibri" pitchFamily="34" charset="0"/>
              </a:rPr>
              <a:t>đ</a:t>
            </a:r>
            <a:r>
              <a:rPr lang="en-US" sz="2400" dirty="0" err="1">
                <a:latin typeface="Calibri" pitchFamily="34" charset="0"/>
              </a:rPr>
              <a:t>ena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pravila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racionalne-kriti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diskusije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procesna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pravila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o </a:t>
            </a:r>
            <a:r>
              <a:rPr lang="en-US" sz="2400" dirty="0" err="1">
                <a:latin typeface="Calibri" pitchFamily="34" charset="0"/>
              </a:rPr>
              <a:t>odr</a:t>
            </a:r>
            <a:r>
              <a:rPr lang="bs-Latn-BA" sz="2400" dirty="0">
                <a:latin typeface="Calibri" pitchFamily="34" charset="0"/>
              </a:rPr>
              <a:t>ž</a:t>
            </a:r>
            <a:r>
              <a:rPr lang="en-US" sz="2400" dirty="0" err="1">
                <a:latin typeface="Calibri" pitchFamily="34" charset="0"/>
              </a:rPr>
              <a:t>avanj</a:t>
            </a:r>
            <a:r>
              <a:rPr lang="bs-Latn-BA" sz="2400" dirty="0">
                <a:latin typeface="Calibri" pitchFamily="34" charset="0"/>
              </a:rPr>
              <a:t>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rasprave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o </a:t>
            </a:r>
            <a:r>
              <a:rPr lang="en-US" sz="2400" dirty="0" err="1">
                <a:latin typeface="Calibri" pitchFamily="34" charset="0"/>
              </a:rPr>
              <a:t>sadr</a:t>
            </a:r>
            <a:r>
              <a:rPr lang="bs-Latn-BA" sz="2400" dirty="0">
                <a:latin typeface="Calibri" pitchFamily="34" charset="0"/>
              </a:rPr>
              <a:t>ž</a:t>
            </a:r>
            <a:r>
              <a:rPr lang="en-US" sz="2400" dirty="0" err="1">
                <a:latin typeface="Calibri" pitchFamily="34" charset="0"/>
              </a:rPr>
              <a:t>aj</a:t>
            </a:r>
            <a:r>
              <a:rPr lang="bs-Latn-BA" sz="2400" dirty="0">
                <a:latin typeface="Calibri" pitchFamily="34" charset="0"/>
              </a:rPr>
              <a:t>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odluke</a:t>
            </a:r>
            <a:r>
              <a:rPr lang="en-US" sz="2400" dirty="0">
                <a:latin typeface="Calibri" pitchFamily="34" charset="0"/>
              </a:rPr>
              <a:t>)</a:t>
            </a:r>
            <a:endParaRPr lang="ru-RU" sz="2400" dirty="0">
              <a:latin typeface="Calibri" pitchFamily="34" charset="0"/>
            </a:endParaRPr>
          </a:p>
          <a:p>
            <a:pPr marL="109538" indent="0">
              <a:buNone/>
            </a:pPr>
            <a:endParaRPr lang="ru-RU" sz="2400" dirty="0">
              <a:latin typeface="Calibri" pitchFamily="34" charset="0"/>
            </a:endParaRPr>
          </a:p>
          <a:p>
            <a:pPr marL="109538" indent="0"/>
            <a:endParaRPr lang="ru-RU" sz="20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24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DEBEA2-81AA-4D73-A70A-E0B04834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latin typeface="Calibri" pitchFamily="34" charset="0"/>
              </a:rPr>
              <a:t>Perelmanova</a:t>
            </a:r>
            <a:r>
              <a:rPr lang="en-US" sz="3200" dirty="0">
                <a:latin typeface="Calibri" pitchFamily="34" charset="0"/>
              </a:rPr>
              <a:t> Nova </a:t>
            </a:r>
            <a:r>
              <a:rPr lang="en-US" sz="3200" dirty="0" err="1">
                <a:latin typeface="Calibri" pitchFamily="34" charset="0"/>
              </a:rPr>
              <a:t>retorika</a:t>
            </a:r>
            <a:r>
              <a:rPr lang="bs-Latn-BA" sz="3200" dirty="0">
                <a:latin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</a:rPr>
              <a:t>- </a:t>
            </a:r>
            <a:r>
              <a:rPr lang="en-US" sz="3200" dirty="0" err="1">
                <a:latin typeface="Calibri" pitchFamily="34" charset="0"/>
              </a:rPr>
              <a:t>Neformalna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logika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CBA4A7-6BF8-45E6-BF01-705E0FAF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alibri" pitchFamily="34" charset="0"/>
              </a:rPr>
              <a:t>Sudske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odluke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nisu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samo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zaklju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>
                <a:latin typeface="Calibri" pitchFamily="34" charset="0"/>
              </a:rPr>
              <a:t>ci </a:t>
            </a:r>
            <a:r>
              <a:rPr lang="en-US" sz="2400" dirty="0" err="1">
                <a:latin typeface="Calibri" pitchFamily="34" charset="0"/>
              </a:rPr>
              <a:t>kojim</a:t>
            </a:r>
            <a:r>
              <a:rPr lang="en-US" sz="2400" dirty="0">
                <a:latin typeface="Calibri" pitchFamily="34" charset="0"/>
              </a:rPr>
              <a:t> se </a:t>
            </a:r>
            <a:r>
              <a:rPr lang="en-US" sz="2400" dirty="0" err="1">
                <a:latin typeface="Calibri" pitchFamily="34" charset="0"/>
              </a:rPr>
              <a:t>dolazi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na osnovu </a:t>
            </a:r>
            <a:r>
              <a:rPr lang="en-US" sz="2400" dirty="0" err="1">
                <a:latin typeface="Calibri" pitchFamily="34" charset="0"/>
              </a:rPr>
              <a:t>formalno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logi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kih-dedukcijskih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pravila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ve</a:t>
            </a:r>
            <a:r>
              <a:rPr lang="bs-Latn-BA" sz="2400" dirty="0">
                <a:latin typeface="Calibri" pitchFamily="34" charset="0"/>
              </a:rPr>
              <a:t>ć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predstavljaju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intelektualne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operacije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vr</a:t>
            </a:r>
            <a:r>
              <a:rPr lang="bs-Latn-BA" sz="2400" dirty="0" err="1">
                <a:latin typeface="Calibri" pitchFamily="34" charset="0"/>
              </a:rPr>
              <a:t>ij</a:t>
            </a:r>
            <a:r>
              <a:rPr lang="en-US" sz="2400" dirty="0" err="1">
                <a:latin typeface="Calibri" pitchFamily="34" charset="0"/>
              </a:rPr>
              <a:t>ednosnim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elementima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 marL="109537" indent="0">
              <a:buNone/>
            </a:pPr>
            <a:endParaRPr lang="ru-RU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alibri" pitchFamily="34" charset="0"/>
              </a:rPr>
              <a:t>Determiniranost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stepenovanj</a:t>
            </a:r>
            <a:r>
              <a:rPr lang="bs-Latn-BA" sz="24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sudskog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rasu</a:t>
            </a:r>
            <a:r>
              <a:rPr lang="bs-Latn-BA" sz="2400" dirty="0">
                <a:latin typeface="Calibri" pitchFamily="34" charset="0"/>
              </a:rPr>
              <a:t>đ</a:t>
            </a:r>
            <a:r>
              <a:rPr lang="en-US" sz="2400" dirty="0" err="1">
                <a:latin typeface="Calibri" pitchFamily="34" charset="0"/>
              </a:rPr>
              <a:t>ivanja</a:t>
            </a:r>
            <a:r>
              <a:rPr lang="en-US" sz="2400" dirty="0">
                <a:latin typeface="Calibri" pitchFamily="34" charset="0"/>
              </a:rPr>
              <a:t> od </a:t>
            </a:r>
            <a:r>
              <a:rPr lang="en-US" sz="2400" dirty="0" err="1">
                <a:latin typeface="Calibri" pitchFamily="34" charset="0"/>
              </a:rPr>
              <a:t>monolo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kog</a:t>
            </a:r>
            <a:r>
              <a:rPr lang="en-US" sz="2400" dirty="0">
                <a:latin typeface="Calibri" pitchFamily="34" charset="0"/>
              </a:rPr>
              <a:t> do </a:t>
            </a:r>
            <a:r>
              <a:rPr lang="en-US" sz="2400" dirty="0" err="1">
                <a:latin typeface="Calibri" pitchFamily="34" charset="0"/>
              </a:rPr>
              <a:t>dijalo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kog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zavisi </a:t>
            </a:r>
            <a:r>
              <a:rPr lang="en-US" sz="2400" dirty="0">
                <a:latin typeface="Calibri" pitchFamily="34" charset="0"/>
              </a:rPr>
              <a:t>od </a:t>
            </a:r>
            <a:r>
              <a:rPr lang="en-US" sz="2400" dirty="0" err="1">
                <a:latin typeface="Calibri" pitchFamily="34" charset="0"/>
              </a:rPr>
              <a:t>stepena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demokratskog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razvoja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drustva</a:t>
            </a:r>
            <a:r>
              <a:rPr lang="en-US" sz="2400" dirty="0">
                <a:latin typeface="Calibri" pitchFamily="34" charset="0"/>
              </a:rPr>
              <a:t>. </a:t>
            </a:r>
            <a:endParaRPr lang="ru-RU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alibri" pitchFamily="34" charset="0"/>
              </a:rPr>
              <a:t>Subjekti</a:t>
            </a:r>
            <a:r>
              <a:rPr lang="en-US" sz="2400" dirty="0">
                <a:latin typeface="Calibri" pitchFamily="34" charset="0"/>
              </a:rPr>
              <a:t> u </a:t>
            </a:r>
            <a:r>
              <a:rPr lang="en-US" sz="2400" dirty="0" err="1">
                <a:latin typeface="Calibri" pitchFamily="34" charset="0"/>
              </a:rPr>
              <a:t>raspravi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mogu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imati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razli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ite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uloge</a:t>
            </a:r>
            <a:r>
              <a:rPr lang="bs-Latn-BA" sz="2400" dirty="0">
                <a:latin typeface="Calibri" pitchFamily="34" charset="0"/>
              </a:rPr>
              <a:t>,</a:t>
            </a:r>
            <a:r>
              <a:rPr lang="en-US" sz="2400" dirty="0">
                <a:latin typeface="Calibri" pitchFamily="34" charset="0"/>
              </a:rPr>
              <a:t> od </a:t>
            </a:r>
            <a:r>
              <a:rPr lang="en-US" sz="2400" dirty="0" err="1">
                <a:latin typeface="Calibri" pitchFamily="34" charset="0"/>
              </a:rPr>
              <a:t>slu</a:t>
            </a:r>
            <a:r>
              <a:rPr lang="bs-Latn-BA" sz="2400" dirty="0">
                <a:latin typeface="Calibri" pitchFamily="34" charset="0"/>
              </a:rPr>
              <a:t>š</a:t>
            </a:r>
            <a:r>
              <a:rPr lang="en-US" sz="2400" dirty="0" err="1">
                <a:latin typeface="Calibri" pitchFamily="34" charset="0"/>
              </a:rPr>
              <a:t>atelja</a:t>
            </a:r>
            <a:r>
              <a:rPr lang="en-US" sz="2400" dirty="0">
                <a:latin typeface="Calibri" pitchFamily="34" charset="0"/>
              </a:rPr>
              <a:t> pa </a:t>
            </a:r>
            <a:r>
              <a:rPr lang="en-US" sz="2400" dirty="0" err="1">
                <a:latin typeface="Calibri" pitchFamily="34" charset="0"/>
              </a:rPr>
              <a:t>sve</a:t>
            </a:r>
            <a:r>
              <a:rPr lang="en-US" sz="2400" dirty="0">
                <a:latin typeface="Calibri" pitchFamily="34" charset="0"/>
              </a:rPr>
              <a:t> do </a:t>
            </a:r>
            <a:r>
              <a:rPr lang="en-US" sz="2400" dirty="0" err="1">
                <a:latin typeface="Calibri" pitchFamily="34" charset="0"/>
              </a:rPr>
              <a:t>aktivnih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subjekta</a:t>
            </a:r>
            <a:r>
              <a:rPr lang="en-US" sz="2400" dirty="0">
                <a:latin typeface="Calibri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498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F1417A-C20A-4FB8-9D74-D6D4B8B1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Monolog</a:t>
            </a:r>
            <a:r>
              <a:rPr lang="bs-Latn-BA" sz="3200" dirty="0"/>
              <a:t> </a:t>
            </a:r>
            <a:r>
              <a:rPr lang="en-US" sz="3200" dirty="0"/>
              <a:t>- </a:t>
            </a:r>
            <a:r>
              <a:rPr lang="en-US" sz="3200" dirty="0" err="1"/>
              <a:t>dijalog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DBA150-954F-47B4-93EA-E898F36AC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>
                <a:latin typeface="Calibri" pitchFamily="34" charset="0"/>
              </a:rPr>
              <a:t>Ako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sudija</a:t>
            </a:r>
            <a:r>
              <a:rPr lang="en-US" sz="2400" dirty="0">
                <a:latin typeface="Calibri" pitchFamily="34" charset="0"/>
              </a:rPr>
              <a:t> ne </a:t>
            </a:r>
            <a:r>
              <a:rPr lang="en-US" sz="2400" dirty="0" err="1">
                <a:latin typeface="Calibri" pitchFamily="34" charset="0"/>
              </a:rPr>
              <a:t>omogu</a:t>
            </a:r>
            <a:r>
              <a:rPr lang="bs-Latn-BA" sz="2400" dirty="0">
                <a:latin typeface="Calibri" pitchFamily="34" charset="0"/>
              </a:rPr>
              <a:t>ć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kriti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ispitivanje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ispitivanje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ja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>
                <a:latin typeface="Calibri" pitchFamily="34" charset="0"/>
              </a:rPr>
              <a:t>in</a:t>
            </a:r>
            <a:r>
              <a:rPr lang="bs-Latn-BA" sz="2400" dirty="0">
                <a:latin typeface="Calibri" pitchFamily="34" charset="0"/>
              </a:rPr>
              <a:t>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supro</a:t>
            </a:r>
            <a:r>
              <a:rPr lang="bs-Latn-BA" sz="2400" dirty="0">
                <a:latin typeface="Calibri" pitchFamily="34" charset="0"/>
              </a:rPr>
              <a:t>t</a:t>
            </a:r>
            <a:r>
              <a:rPr lang="en-US" sz="2400" dirty="0" err="1">
                <a:latin typeface="Calibri" pitchFamily="34" charset="0"/>
              </a:rPr>
              <a:t>stavljenih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argumenata</a:t>
            </a:r>
            <a:r>
              <a:rPr lang="en-US" sz="2400" dirty="0">
                <a:latin typeface="Calibri" pitchFamily="34" charset="0"/>
              </a:rPr>
              <a:t>), </a:t>
            </a:r>
            <a:r>
              <a:rPr lang="en-US" sz="2400" dirty="0" err="1">
                <a:latin typeface="Calibri" pitchFamily="34" charset="0"/>
              </a:rPr>
              <a:t>onda</a:t>
            </a:r>
            <a:r>
              <a:rPr lang="en-US" sz="2400" dirty="0">
                <a:latin typeface="Calibri" pitchFamily="34" charset="0"/>
              </a:rPr>
              <a:t> ne </a:t>
            </a:r>
            <a:r>
              <a:rPr lang="en-US" sz="2400" dirty="0" err="1">
                <a:latin typeface="Calibri" pitchFamily="34" charset="0"/>
              </a:rPr>
              <a:t>postoji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dijalogi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argumentacija</a:t>
            </a:r>
            <a:r>
              <a:rPr lang="en-US" sz="2400" dirty="0">
                <a:latin typeface="Calibri" pitchFamily="34" charset="0"/>
              </a:rPr>
              <a:t>, u tom </a:t>
            </a:r>
            <a:r>
              <a:rPr lang="en-US" sz="2400" dirty="0" err="1">
                <a:latin typeface="Calibri" pitchFamily="34" charset="0"/>
              </a:rPr>
              <a:t>slu</a:t>
            </a:r>
            <a:r>
              <a:rPr lang="bs-Latn-BA" sz="2400" dirty="0">
                <a:latin typeface="Calibri" pitchFamily="34" charset="0"/>
              </a:rPr>
              <a:t>č</a:t>
            </a:r>
            <a:r>
              <a:rPr lang="en-US" sz="2400" dirty="0" err="1">
                <a:latin typeface="Calibri" pitchFamily="34" charset="0"/>
              </a:rPr>
              <a:t>aju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sudija</a:t>
            </a:r>
            <a:r>
              <a:rPr lang="en-US" sz="2400" dirty="0">
                <a:latin typeface="Calibri" pitchFamily="34" charset="0"/>
              </a:rPr>
              <a:t> je </a:t>
            </a:r>
            <a:r>
              <a:rPr lang="en-US" sz="2400" dirty="0" err="1">
                <a:latin typeface="Calibri" pitchFamily="34" charset="0"/>
              </a:rPr>
              <a:t>jedinstven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govornik</a:t>
            </a:r>
            <a:r>
              <a:rPr lang="en-US" sz="2400" dirty="0">
                <a:latin typeface="Calibri" pitchFamily="34" charset="0"/>
              </a:rPr>
              <a:t> a </a:t>
            </a:r>
            <a:r>
              <a:rPr lang="en-US" sz="2400" dirty="0" err="1">
                <a:latin typeface="Calibri" pitchFamily="34" charset="0"/>
              </a:rPr>
              <a:t>odluka</a:t>
            </a:r>
            <a:r>
              <a:rPr lang="en-US" sz="2400" dirty="0">
                <a:latin typeface="Calibri" pitchFamily="34" charset="0"/>
              </a:rPr>
              <a:t> je </a:t>
            </a:r>
            <a:r>
              <a:rPr lang="en-US" sz="2400" dirty="0" err="1">
                <a:latin typeface="Calibri" pitchFamily="34" charset="0"/>
              </a:rPr>
              <a:t>izraz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monologa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vlasti</a:t>
            </a:r>
            <a:r>
              <a:rPr lang="en-US" sz="2400" dirty="0">
                <a:latin typeface="Calibri" pitchFamily="34" charset="0"/>
              </a:rPr>
              <a:t>, a ne </a:t>
            </a:r>
            <a:r>
              <a:rPr lang="en-US" sz="2400" dirty="0" err="1">
                <a:latin typeface="Calibri" pitchFamily="34" charset="0"/>
              </a:rPr>
              <a:t>rezultat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ravnopravne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rasprave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Uloga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jednom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raspravnom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krivi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nom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postupku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bude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tovanj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jednakosti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supro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stavljenih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stranaka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toga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onda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jedna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stranka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privilegovana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dijaloga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nego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preovladava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monolog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stran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sudije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jedne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stranke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monopol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to je u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 pravilu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bs-Latn-B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žilac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Calibri" pitchFamily="34" charset="0"/>
              </a:rPr>
              <a:t>Od </a:t>
            </a:r>
            <a:r>
              <a:rPr lang="en-US" sz="2400" dirty="0" err="1">
                <a:latin typeface="Calibri" pitchFamily="34" charset="0"/>
              </a:rPr>
              <a:t>znacaja</a:t>
            </a:r>
            <a:r>
              <a:rPr lang="en-US" sz="2400" dirty="0">
                <a:latin typeface="Calibri" pitchFamily="34" charset="0"/>
              </a:rPr>
              <a:t> je ne </a:t>
            </a:r>
            <a:r>
              <a:rPr lang="en-US" sz="2400" dirty="0" err="1">
                <a:latin typeface="Calibri" pitchFamily="34" charset="0"/>
              </a:rPr>
              <a:t>samo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objektivna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neovisnost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nepristrasnot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suda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osobine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sudskog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karaktera</a:t>
            </a:r>
            <a:r>
              <a:rPr lang="en-US" sz="2400" dirty="0">
                <a:latin typeface="Calibri" pitchFamily="34" charset="0"/>
              </a:rPr>
              <a:t>)</a:t>
            </a:r>
            <a:r>
              <a:rPr lang="bs-Latn-BA" sz="2400" dirty="0">
                <a:latin typeface="Calibri" pitchFamily="34" charset="0"/>
              </a:rPr>
              <a:t>,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nego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percepcija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koj</a:t>
            </a:r>
            <a:r>
              <a:rPr lang="bs-Latn-BA" sz="2400" dirty="0">
                <a:latin typeface="Calibri" pitchFamily="34" charset="0"/>
              </a:rPr>
              <a:t>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sud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</a:rPr>
              <a:t>ostavlja </a:t>
            </a:r>
            <a:r>
              <a:rPr lang="en-US" sz="2400" dirty="0">
                <a:latin typeface="Calibri" pitchFamily="34" charset="0"/>
              </a:rPr>
              <a:t>u </a:t>
            </a:r>
            <a:r>
              <a:rPr lang="en-US" sz="2400" dirty="0" err="1">
                <a:latin typeface="Calibri" pitchFamily="34" charset="0"/>
              </a:rPr>
              <a:t>javnosti</a:t>
            </a:r>
            <a:endParaRPr lang="en-US" sz="24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1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2398</Words>
  <Application>Microsoft Office PowerPoint</Application>
  <PresentationFormat>Widescreen</PresentationFormat>
  <Paragraphs>141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 Theme</vt:lpstr>
      <vt:lpstr>Uloga pravne argumentacije i kvalitet krivičnih presuda</vt:lpstr>
      <vt:lpstr>Argument, argumentacija</vt:lpstr>
      <vt:lpstr>U zavisnosti od cilj prezentera</vt:lpstr>
      <vt:lpstr>Kompleksna oblast i vokabular</vt:lpstr>
      <vt:lpstr>Benefiti upotrebe argumenata u sudskom postupku </vt:lpstr>
      <vt:lpstr>Teorijski pristupi: Hart-Dworkin-McCormick</vt:lpstr>
      <vt:lpstr>Logički, retorički i pragma-dijalektički pristup</vt:lpstr>
      <vt:lpstr>Perelmanova Nova retorika - Neformalna logika</vt:lpstr>
      <vt:lpstr>Monolog - dijalog</vt:lpstr>
      <vt:lpstr>Sudska argumentacija/specifično okruženje (I)</vt:lpstr>
      <vt:lpstr>Sudska argumentacija/ specifično okruženje (II)</vt:lpstr>
      <vt:lpstr>Savremena sudska argumentacija</vt:lpstr>
      <vt:lpstr>Savremena sudska argumentacija (II)</vt:lpstr>
      <vt:lpstr>Akuzatorski postupak</vt:lpstr>
      <vt:lpstr>Granice sudske arbitrernosti</vt:lpstr>
      <vt:lpstr>Američka pravosudna teorija - pravni realizam- kontraverzna teorija o suđenju  </vt:lpstr>
      <vt:lpstr>Pravni realizam</vt:lpstr>
      <vt:lpstr>Odbrambeni mehanizmi</vt:lpstr>
      <vt:lpstr>Kognitivne predrasude (Cognitive prejudices)</vt:lpstr>
      <vt:lpstr>Kognitivne predrasude (II)</vt:lpstr>
      <vt:lpstr>Tehnike za oslobađanje od predrasuda (Debiasing techniques)</vt:lpstr>
      <vt:lpstr>Strategije za razvijanje sposobnosti za odlučivanje (decision readiness)</vt:lpstr>
      <vt:lpstr>Promjena okoline</vt:lpstr>
      <vt:lpstr>Da li je moguće „izvagati“ kvalitet sudske odluke</vt:lpstr>
      <vt:lpstr>Pravo na obrazloženu odluku (clan 6 EKLjP) - standardi obrazložene odluke (ESLjP)</vt:lpstr>
      <vt:lpstr>Da li se mogu pronaći implicitni argumenti</vt:lpstr>
      <vt:lpstr>Tehnike dobrog pisanja presuda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pravne argumentacije i kvalitet krivičnih presuda</dc:title>
  <dc:creator>H</dc:creator>
  <cp:lastModifiedBy>H</cp:lastModifiedBy>
  <cp:revision>5</cp:revision>
  <dcterms:created xsi:type="dcterms:W3CDTF">2020-03-21T13:19:31Z</dcterms:created>
  <dcterms:modified xsi:type="dcterms:W3CDTF">2020-03-22T10:58:58Z</dcterms:modified>
</cp:coreProperties>
</file>