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27BC7-4C20-447A-BCA5-FCAC37F0DE75}" type="datetimeFigureOut">
              <a:rPr lang="bs-Latn-BA" smtClean="0"/>
              <a:t>22.3.2020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CDD5D-FC13-4C24-AA50-DA338DB09DB8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45077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27BC7-4C20-447A-BCA5-FCAC37F0DE75}" type="datetimeFigureOut">
              <a:rPr lang="bs-Latn-BA" smtClean="0"/>
              <a:t>22.3.2020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CDD5D-FC13-4C24-AA50-DA338DB09DB8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429176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27BC7-4C20-447A-BCA5-FCAC37F0DE75}" type="datetimeFigureOut">
              <a:rPr lang="bs-Latn-BA" smtClean="0"/>
              <a:t>22.3.2020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CDD5D-FC13-4C24-AA50-DA338DB09DB8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925146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27BC7-4C20-447A-BCA5-FCAC37F0DE75}" type="datetimeFigureOut">
              <a:rPr lang="bs-Latn-BA" smtClean="0"/>
              <a:t>22.3.2020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CDD5D-FC13-4C24-AA50-DA338DB09DB8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647884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27BC7-4C20-447A-BCA5-FCAC37F0DE75}" type="datetimeFigureOut">
              <a:rPr lang="bs-Latn-BA" smtClean="0"/>
              <a:t>22.3.2020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CDD5D-FC13-4C24-AA50-DA338DB09DB8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4120689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27BC7-4C20-447A-BCA5-FCAC37F0DE75}" type="datetimeFigureOut">
              <a:rPr lang="bs-Latn-BA" smtClean="0"/>
              <a:t>22.3.2020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CDD5D-FC13-4C24-AA50-DA338DB09DB8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144766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27BC7-4C20-447A-BCA5-FCAC37F0DE75}" type="datetimeFigureOut">
              <a:rPr lang="bs-Latn-BA" smtClean="0"/>
              <a:t>22.3.2020</a:t>
            </a:fld>
            <a:endParaRPr lang="bs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CDD5D-FC13-4C24-AA50-DA338DB09DB8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528630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27BC7-4C20-447A-BCA5-FCAC37F0DE75}" type="datetimeFigureOut">
              <a:rPr lang="bs-Latn-BA" smtClean="0"/>
              <a:t>22.3.2020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CDD5D-FC13-4C24-AA50-DA338DB09DB8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495705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27BC7-4C20-447A-BCA5-FCAC37F0DE75}" type="datetimeFigureOut">
              <a:rPr lang="bs-Latn-BA" smtClean="0"/>
              <a:t>22.3.2020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CDD5D-FC13-4C24-AA50-DA338DB09DB8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50210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27BC7-4C20-447A-BCA5-FCAC37F0DE75}" type="datetimeFigureOut">
              <a:rPr lang="bs-Latn-BA" smtClean="0"/>
              <a:t>22.3.2020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CDD5D-FC13-4C24-AA50-DA338DB09DB8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207170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27BC7-4C20-447A-BCA5-FCAC37F0DE75}" type="datetimeFigureOut">
              <a:rPr lang="bs-Latn-BA" smtClean="0"/>
              <a:t>22.3.2020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CDD5D-FC13-4C24-AA50-DA338DB09DB8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749343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27BC7-4C20-447A-BCA5-FCAC37F0DE75}" type="datetimeFigureOut">
              <a:rPr lang="bs-Latn-BA" smtClean="0"/>
              <a:t>22.3.2020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5CDD5D-FC13-4C24-AA50-DA338DB09DB8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580802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ctrTitle"/>
          </p:nvPr>
        </p:nvSpPr>
        <p:spPr>
          <a:xfrm>
            <a:off x="1774826" y="1412876"/>
            <a:ext cx="8664575" cy="2016125"/>
          </a:xfrm>
        </p:spPr>
        <p:txBody>
          <a:bodyPr/>
          <a:lstStyle/>
          <a:p>
            <a:pPr eaLnBrk="1" hangingPunct="1"/>
            <a:r>
              <a:rPr lang="en-US" sz="2800" b="1" dirty="0" err="1">
                <a:latin typeface="Calibri" pitchFamily="34" charset="0"/>
                <a:ea typeface="Cambria Math" pitchFamily="18" charset="0"/>
                <a:cs typeface="Calibri" pitchFamily="34" charset="0"/>
              </a:rPr>
              <a:t>Uloga</a:t>
            </a:r>
            <a:r>
              <a:rPr lang="en-US" sz="2800" b="1" dirty="0">
                <a:latin typeface="Calibri" pitchFamily="34" charset="0"/>
                <a:ea typeface="Cambria Math" pitchFamily="18" charset="0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Cambria Math" pitchFamily="18" charset="0"/>
                <a:cs typeface="Calibri" pitchFamily="34" charset="0"/>
              </a:rPr>
              <a:t>pravne</a:t>
            </a:r>
            <a:r>
              <a:rPr lang="en-US" sz="2800" b="1" dirty="0">
                <a:latin typeface="Calibri" pitchFamily="34" charset="0"/>
                <a:ea typeface="Cambria Math" pitchFamily="18" charset="0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Cambria Math" pitchFamily="18" charset="0"/>
                <a:cs typeface="Calibri" pitchFamily="34" charset="0"/>
              </a:rPr>
              <a:t>argumentacije</a:t>
            </a:r>
            <a:r>
              <a:rPr lang="en-US" sz="2800" b="1" dirty="0">
                <a:latin typeface="Calibri" pitchFamily="34" charset="0"/>
                <a:ea typeface="Cambria Math" pitchFamily="18" charset="0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Cambria Math" pitchFamily="18" charset="0"/>
                <a:cs typeface="Calibri" pitchFamily="34" charset="0"/>
              </a:rPr>
              <a:t>i</a:t>
            </a:r>
            <a:r>
              <a:rPr lang="en-US" sz="2800" b="1" dirty="0">
                <a:latin typeface="Calibri" pitchFamily="34" charset="0"/>
                <a:ea typeface="Cambria Math" pitchFamily="18" charset="0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Cambria Math" pitchFamily="18" charset="0"/>
                <a:cs typeface="Calibri" pitchFamily="34" charset="0"/>
              </a:rPr>
              <a:t>kvalitet</a:t>
            </a:r>
            <a:r>
              <a:rPr lang="en-US" sz="2800" b="1" dirty="0">
                <a:latin typeface="Calibri" pitchFamily="34" charset="0"/>
                <a:ea typeface="Cambria Math" pitchFamily="18" charset="0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Cambria Math" pitchFamily="18" charset="0"/>
                <a:cs typeface="Calibri" pitchFamily="34" charset="0"/>
              </a:rPr>
              <a:t>krivi</a:t>
            </a:r>
            <a:r>
              <a:rPr lang="bs-Latn-BA" sz="2800" b="1" dirty="0">
                <a:latin typeface="Calibri" pitchFamily="34" charset="0"/>
                <a:ea typeface="Cambria Math" pitchFamily="18" charset="0"/>
                <a:cs typeface="Calibri" pitchFamily="34" charset="0"/>
              </a:rPr>
              <a:t>č</a:t>
            </a:r>
            <a:r>
              <a:rPr lang="en-US" sz="2800" b="1" dirty="0" err="1">
                <a:latin typeface="Calibri" pitchFamily="34" charset="0"/>
                <a:ea typeface="Cambria Math" pitchFamily="18" charset="0"/>
                <a:cs typeface="Calibri" pitchFamily="34" charset="0"/>
              </a:rPr>
              <a:t>nih</a:t>
            </a:r>
            <a:r>
              <a:rPr lang="en-US" sz="2800" b="1" dirty="0">
                <a:latin typeface="Calibri" pitchFamily="34" charset="0"/>
                <a:ea typeface="Cambria Math" pitchFamily="18" charset="0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Cambria Math" pitchFamily="18" charset="0"/>
                <a:cs typeface="Calibri" pitchFamily="34" charset="0"/>
              </a:rPr>
              <a:t>presuda</a:t>
            </a:r>
            <a:endParaRPr lang="mk-MK" sz="2800" dirty="0">
              <a:latin typeface="Calibri" pitchFamily="34" charset="0"/>
              <a:ea typeface="Cambria Math" pitchFamily="18" charset="0"/>
              <a:cs typeface="Calibri" pitchFamily="34" charset="0"/>
            </a:endParaRPr>
          </a:p>
        </p:txBody>
      </p:sp>
      <p:sp>
        <p:nvSpPr>
          <p:cNvPr id="15362" name="Subtitle 2"/>
          <p:cNvSpPr>
            <a:spLocks noGrp="1"/>
          </p:cNvSpPr>
          <p:nvPr>
            <p:ph type="subTitle" idx="1"/>
          </p:nvPr>
        </p:nvSpPr>
        <p:spPr>
          <a:xfrm>
            <a:off x="1992314" y="4797425"/>
            <a:ext cx="7304087" cy="863600"/>
          </a:xfrm>
        </p:spPr>
        <p:txBody>
          <a:bodyPr>
            <a:normAutofit lnSpcReduction="10000"/>
          </a:bodyPr>
          <a:lstStyle/>
          <a:p>
            <a:pPr marL="63500"/>
            <a:r>
              <a:rPr lang="mk-MK" sz="2000" b="1" dirty="0">
                <a:latin typeface="Calibri" panose="020F0502020204030204" pitchFamily="34" charset="0"/>
                <a:cs typeface="Calibri" panose="020F0502020204030204" pitchFamily="34" charset="0"/>
              </a:rPr>
              <a:t>А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neta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Arnaudovska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, PhD, Senior Anti-Corruption Advisor, RAI Secretariat</a:t>
            </a:r>
            <a:r>
              <a:rPr lang="mk-MK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(former judge and Director of Academy for judges and prosecutors of Republic of North Macedonia</a:t>
            </a:r>
            <a:r>
              <a:rPr lang="bs-Latn-BA" sz="2000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mk-MK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38449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D1885FD-42A8-4904-A367-EE804AF2E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/>
              <a:t>Sudska</a:t>
            </a:r>
            <a:r>
              <a:rPr lang="en-US" sz="3200" dirty="0"/>
              <a:t> </a:t>
            </a:r>
            <a:r>
              <a:rPr lang="en-US" sz="3200" dirty="0" err="1"/>
              <a:t>argumentacija</a:t>
            </a:r>
            <a:r>
              <a:rPr lang="en-US" sz="3200" dirty="0"/>
              <a:t>/</a:t>
            </a:r>
            <a:r>
              <a:rPr lang="en-US" sz="3200" dirty="0" err="1"/>
              <a:t>spe</a:t>
            </a:r>
            <a:r>
              <a:rPr lang="bs-Latn-BA" sz="3200" dirty="0"/>
              <a:t>c</a:t>
            </a:r>
            <a:r>
              <a:rPr lang="en-US" sz="3200" dirty="0" err="1"/>
              <a:t>ifi</a:t>
            </a:r>
            <a:r>
              <a:rPr lang="bs-Latn-BA" sz="3200" dirty="0"/>
              <a:t>č</a:t>
            </a:r>
            <a:r>
              <a:rPr lang="en-US" sz="3200" dirty="0"/>
              <a:t>no </a:t>
            </a:r>
            <a:r>
              <a:rPr lang="en-US" sz="3200" dirty="0" err="1"/>
              <a:t>okru</a:t>
            </a:r>
            <a:r>
              <a:rPr lang="bs-Latn-BA" sz="3200" dirty="0"/>
              <a:t>ž</a:t>
            </a:r>
            <a:r>
              <a:rPr lang="en-US" sz="3200" dirty="0" err="1"/>
              <a:t>enje</a:t>
            </a:r>
            <a:r>
              <a:rPr lang="bs-Latn-BA" sz="3200" dirty="0"/>
              <a:t> (I)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FA14CE7-6229-484C-B201-CD542C9524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Ne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izla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ž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u se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argumenti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samo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zbog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informi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anja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stranaka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ili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javnosti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jer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oni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nisu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pasivni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primatelji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informacija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nego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aktivni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subjekti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osnovni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cilj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postupka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argumentacije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je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dono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š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enje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odluke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r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š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avanje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konflikta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stran</a:t>
            </a:r>
            <a:r>
              <a:rPr lang="bs-Latn-BA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aka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koje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imaju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razli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č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ite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interese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Pravni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argumenti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prenose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se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putem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ljudske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komunikacije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-</a:t>
            </a:r>
            <a:r>
              <a:rPr lang="bs-Latn-BA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š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tetne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posl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edice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u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vidu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nejasnosti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komunicirane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informacije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niska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artikuliranost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komunikaci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skih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tehnologija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000" dirty="0"/>
          </a:p>
          <a:p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54063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Sudska argumentacija/ specifično okruženje (II)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AI&amp;L grade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platformu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za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alternativne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bs-Latn-BA" dirty="0" smtClean="0">
                <a:latin typeface="Calibri" panose="020F0502020204030204" pitchFamily="34" charset="0"/>
                <a:cs typeface="Calibri" panose="020F0502020204030204" pitchFamily="34" charset="0"/>
              </a:rPr>
              <a:t>č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ine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struktu</a:t>
            </a:r>
            <a:r>
              <a:rPr lang="bs-Latn-BA" dirty="0" smtClean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ranja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prezentiranja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argumenata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koji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dovode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reduciranj</a:t>
            </a:r>
            <a:r>
              <a:rPr lang="bs-Latn-BA" dirty="0" smtClean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nejasno</a:t>
            </a:r>
            <a:r>
              <a:rPr lang="bs-Latn-BA" dirty="0" smtClean="0">
                <a:latin typeface="Calibri" panose="020F0502020204030204" pitchFamily="34" charset="0"/>
                <a:cs typeface="Calibri" panose="020F0502020204030204" pitchFamily="34" charset="0"/>
              </a:rPr>
              <a:t>ć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u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komunikaciji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obezb</a:t>
            </a:r>
            <a:r>
              <a:rPr lang="bs-Latn-BA" dirty="0" smtClean="0">
                <a:latin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bs-Latn-BA" dirty="0" smtClean="0">
                <a:latin typeface="Calibri" panose="020F0502020204030204" pitchFamily="34" charset="0"/>
                <a:cs typeface="Calibri" panose="020F0502020204030204" pitchFamily="34" charset="0"/>
              </a:rPr>
              <a:t>đ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uju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automatsko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procesuiranje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bs-Latn-BA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9537" indent="0">
              <a:buNone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Problemi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u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komunikaciji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u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sudnici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560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120C4D8-FAF0-457D-9D80-4C1FDAE61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/>
              <a:t>Savremena</a:t>
            </a:r>
            <a:r>
              <a:rPr lang="en-US" sz="3200" dirty="0"/>
              <a:t> </a:t>
            </a:r>
            <a:r>
              <a:rPr lang="en-US" sz="3200" dirty="0" err="1"/>
              <a:t>sudska</a:t>
            </a:r>
            <a:r>
              <a:rPr lang="en-US" sz="3200" dirty="0"/>
              <a:t> </a:t>
            </a:r>
            <a:r>
              <a:rPr lang="en-US" sz="3200" dirty="0" err="1"/>
              <a:t>argumentacija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BB34A8F-808B-4474-8BA7-37DD280178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000" dirty="0" err="1">
                <a:latin typeface="Calibri" pitchFamily="34" charset="0"/>
              </a:rPr>
              <a:t>Raspravni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krivi</a:t>
            </a:r>
            <a:r>
              <a:rPr lang="bs-Latn-BA" sz="2000" dirty="0">
                <a:latin typeface="Calibri" pitchFamily="34" charset="0"/>
              </a:rPr>
              <a:t>č</a:t>
            </a:r>
            <a:r>
              <a:rPr lang="en-US" sz="2000" dirty="0" err="1">
                <a:latin typeface="Calibri" pitchFamily="34" charset="0"/>
              </a:rPr>
              <a:t>ni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postupak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ru-RU" sz="2000" dirty="0">
                <a:latin typeface="Calibri" pitchFamily="34" charset="0"/>
              </a:rPr>
              <a:t>: </a:t>
            </a:r>
            <a:endParaRPr lang="en-US" sz="2000" dirty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buNone/>
            </a:pPr>
            <a:endParaRPr lang="ru-RU" sz="2000" dirty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000" dirty="0" err="1">
                <a:latin typeface="Calibri" pitchFamily="34" charset="0"/>
              </a:rPr>
              <a:t>Odbacuje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nasilje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kao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argumenat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ali</a:t>
            </a:r>
            <a:r>
              <a:rPr lang="en-US" sz="2000" dirty="0">
                <a:latin typeface="Calibri" pitchFamily="34" charset="0"/>
              </a:rPr>
              <a:t> ne </a:t>
            </a:r>
            <a:r>
              <a:rPr lang="en-US" sz="2000" dirty="0" err="1">
                <a:latin typeface="Calibri" pitchFamily="34" charset="0"/>
              </a:rPr>
              <a:t>isklju</a:t>
            </a:r>
            <a:r>
              <a:rPr lang="bs-Latn-BA" sz="2000" dirty="0">
                <a:latin typeface="Calibri" pitchFamily="34" charset="0"/>
              </a:rPr>
              <a:t>ču</a:t>
            </a:r>
            <a:r>
              <a:rPr lang="en-US" sz="2000" dirty="0">
                <a:latin typeface="Calibri" pitchFamily="34" charset="0"/>
              </a:rPr>
              <a:t>j</a:t>
            </a:r>
            <a:r>
              <a:rPr lang="bs-Latn-BA" sz="2000" dirty="0">
                <a:latin typeface="Calibri" pitchFamily="34" charset="0"/>
              </a:rPr>
              <a:t>e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obe</a:t>
            </a:r>
            <a:r>
              <a:rPr lang="bs-Latn-BA" sz="2000" dirty="0">
                <a:latin typeface="Calibri" pitchFamily="34" charset="0"/>
              </a:rPr>
              <a:t>ć</a:t>
            </a:r>
            <a:r>
              <a:rPr lang="en-US" sz="2000" dirty="0" err="1">
                <a:latin typeface="Calibri" pitchFamily="34" charset="0"/>
              </a:rPr>
              <a:t>anje</a:t>
            </a:r>
            <a:r>
              <a:rPr lang="en-US" sz="2000" dirty="0">
                <a:latin typeface="Calibri" pitchFamily="34" charset="0"/>
              </a:rPr>
              <a:t> (</a:t>
            </a:r>
            <a:r>
              <a:rPr lang="en-US" sz="2000" dirty="0" err="1">
                <a:latin typeface="Calibri" pitchFamily="34" charset="0"/>
              </a:rPr>
              <a:t>opasnosti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kod</a:t>
            </a:r>
            <a:r>
              <a:rPr lang="en-US" sz="2000" dirty="0">
                <a:latin typeface="Calibri" pitchFamily="34" charset="0"/>
              </a:rPr>
              <a:t> plea bargaining)</a:t>
            </a:r>
          </a:p>
          <a:p>
            <a:pPr eaLnBrk="1" hangingPunct="1">
              <a:lnSpc>
                <a:spcPct val="80000"/>
              </a:lnSpc>
              <a:buNone/>
            </a:pPr>
            <a:endParaRPr lang="ru-RU" sz="2000" dirty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000" dirty="0" err="1">
                <a:latin typeface="Calibri" pitchFamily="34" charset="0"/>
              </a:rPr>
              <a:t>Audiatur</a:t>
            </a:r>
            <a:r>
              <a:rPr lang="en-US" sz="2000" dirty="0">
                <a:latin typeface="Calibri" pitchFamily="34" charset="0"/>
              </a:rPr>
              <a:t> et altera pars, </a:t>
            </a:r>
            <a:r>
              <a:rPr lang="en-US" sz="2000" dirty="0" err="1">
                <a:latin typeface="Calibri" pitchFamily="34" charset="0"/>
              </a:rPr>
              <a:t>omogu</a:t>
            </a:r>
            <a:r>
              <a:rPr lang="bs-Latn-BA" sz="2000" dirty="0">
                <a:latin typeface="Calibri" pitchFamily="34" charset="0"/>
              </a:rPr>
              <a:t>ć</a:t>
            </a:r>
            <a:r>
              <a:rPr lang="en-US" sz="2000" dirty="0" err="1">
                <a:latin typeface="Calibri" pitchFamily="34" charset="0"/>
              </a:rPr>
              <a:t>ava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stranki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koja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nije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na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vlast</a:t>
            </a:r>
            <a:r>
              <a:rPr lang="bs-Latn-BA" sz="2000" dirty="0">
                <a:latin typeface="Calibri" pitchFamily="34" charset="0"/>
              </a:rPr>
              <a:t>i</a:t>
            </a:r>
            <a:r>
              <a:rPr lang="en-US" sz="2000" dirty="0">
                <a:latin typeface="Calibri" pitchFamily="34" charset="0"/>
              </a:rPr>
              <a:t> da </a:t>
            </a:r>
            <a:r>
              <a:rPr lang="en-US" sz="2000" dirty="0" err="1">
                <a:latin typeface="Calibri" pitchFamily="34" charset="0"/>
              </a:rPr>
              <a:t>uzme</a:t>
            </a:r>
            <a:r>
              <a:rPr lang="en-US" sz="2000" dirty="0">
                <a:latin typeface="Calibri" pitchFamily="34" charset="0"/>
              </a:rPr>
              <a:t> u</a:t>
            </a:r>
            <a:r>
              <a:rPr lang="bs-Latn-BA" sz="2000" dirty="0">
                <a:latin typeface="Calibri" pitchFamily="34" charset="0"/>
              </a:rPr>
              <a:t>č</a:t>
            </a:r>
            <a:r>
              <a:rPr lang="en-US" sz="2000" dirty="0">
                <a:latin typeface="Calibri" pitchFamily="34" charset="0"/>
              </a:rPr>
              <a:t>e</a:t>
            </a:r>
            <a:r>
              <a:rPr lang="bs-Latn-BA" sz="2000" dirty="0" err="1">
                <a:latin typeface="Calibri" pitchFamily="34" charset="0"/>
              </a:rPr>
              <a:t>šć</a:t>
            </a:r>
            <a:r>
              <a:rPr lang="en-US" sz="2000" dirty="0">
                <a:latin typeface="Calibri" pitchFamily="34" charset="0"/>
              </a:rPr>
              <a:t>e u </a:t>
            </a:r>
            <a:r>
              <a:rPr lang="en-US" sz="2000" dirty="0" err="1">
                <a:latin typeface="Calibri" pitchFamily="34" charset="0"/>
              </a:rPr>
              <a:t>argumentaciji</a:t>
            </a:r>
            <a:r>
              <a:rPr lang="en-US" sz="2000" dirty="0">
                <a:latin typeface="Calibri" pitchFamily="34" charset="0"/>
              </a:rPr>
              <a:t>  </a:t>
            </a:r>
            <a:r>
              <a:rPr lang="ru-RU" sz="2000" dirty="0">
                <a:latin typeface="Calibri" pitchFamily="34" charset="0"/>
              </a:rPr>
              <a:t>(</a:t>
            </a:r>
            <a:r>
              <a:rPr lang="en-US" sz="2000" dirty="0">
                <a:latin typeface="Calibri" pitchFamily="34" charset="0"/>
              </a:rPr>
              <a:t>Perelman</a:t>
            </a:r>
            <a:r>
              <a:rPr lang="ru-RU" sz="2000" dirty="0">
                <a:latin typeface="Calibri" pitchFamily="34" charset="0"/>
              </a:rPr>
              <a:t>) </a:t>
            </a:r>
            <a:endParaRPr lang="en-US" sz="2000" dirty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buNone/>
            </a:pPr>
            <a:endParaRPr lang="ru-RU" sz="2000" dirty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000" dirty="0" err="1">
                <a:latin typeface="Calibri" pitchFamily="34" charset="0"/>
              </a:rPr>
              <a:t>Nema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unapr</a:t>
            </a:r>
            <a:r>
              <a:rPr lang="bs-Latn-BA" sz="2000" dirty="0" err="1">
                <a:latin typeface="Calibri" pitchFamily="34" charset="0"/>
              </a:rPr>
              <a:t>ij</a:t>
            </a:r>
            <a:r>
              <a:rPr lang="en-US" sz="2000" dirty="0" err="1">
                <a:latin typeface="Calibri" pitchFamily="34" charset="0"/>
              </a:rPr>
              <a:t>ed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utvr</a:t>
            </a:r>
            <a:r>
              <a:rPr lang="bs-Latn-BA" sz="2000" dirty="0">
                <a:latin typeface="Calibri" pitchFamily="34" charset="0"/>
              </a:rPr>
              <a:t>đ</a:t>
            </a:r>
            <a:r>
              <a:rPr lang="en-US" sz="2000" dirty="0" err="1">
                <a:latin typeface="Calibri" pitchFamily="34" charset="0"/>
              </a:rPr>
              <a:t>enih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tehnika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povezivanj</a:t>
            </a:r>
            <a:r>
              <a:rPr lang="bs-Latn-BA" sz="2000" dirty="0">
                <a:latin typeface="Calibri" pitchFamily="34" charset="0"/>
              </a:rPr>
              <a:t>a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argumenata</a:t>
            </a:r>
            <a:r>
              <a:rPr lang="en-US" sz="2000" dirty="0">
                <a:latin typeface="Calibri" pitchFamily="34" charset="0"/>
              </a:rPr>
              <a:t> (</a:t>
            </a:r>
            <a:r>
              <a:rPr lang="en-US" sz="2000" dirty="0" err="1">
                <a:latin typeface="Calibri" pitchFamily="34" charset="0"/>
              </a:rPr>
              <a:t>izbor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zavisi</a:t>
            </a:r>
            <a:r>
              <a:rPr lang="en-US" sz="2000" dirty="0">
                <a:latin typeface="Calibri" pitchFamily="34" charset="0"/>
              </a:rPr>
              <a:t> od </a:t>
            </a:r>
            <a:r>
              <a:rPr lang="en-US" sz="2000" dirty="0" err="1">
                <a:latin typeface="Calibri" pitchFamily="34" charset="0"/>
              </a:rPr>
              <a:t>opred</a:t>
            </a:r>
            <a:r>
              <a:rPr lang="bs-Latn-BA" sz="2000" dirty="0">
                <a:latin typeface="Calibri" pitchFamily="34" charset="0"/>
              </a:rPr>
              <a:t>j</a:t>
            </a:r>
            <a:r>
              <a:rPr lang="en-US" sz="2000" dirty="0">
                <a:latin typeface="Calibri" pitchFamily="34" charset="0"/>
              </a:rPr>
              <a:t>el</a:t>
            </a:r>
            <a:r>
              <a:rPr lang="bs-Latn-BA" sz="2000" dirty="0">
                <a:latin typeface="Calibri" pitchFamily="34" charset="0"/>
              </a:rPr>
              <a:t>j</a:t>
            </a:r>
            <a:r>
              <a:rPr lang="en-US" sz="2000" dirty="0" err="1">
                <a:latin typeface="Calibri" pitchFamily="34" charset="0"/>
              </a:rPr>
              <a:t>enj</a:t>
            </a:r>
            <a:r>
              <a:rPr lang="bs-Latn-BA" sz="2000" dirty="0">
                <a:latin typeface="Calibri" pitchFamily="34" charset="0"/>
              </a:rPr>
              <a:t>a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govornika</a:t>
            </a:r>
            <a:r>
              <a:rPr lang="en-US" sz="2000" dirty="0">
                <a:latin typeface="Calibri" pitchFamily="34" charset="0"/>
              </a:rPr>
              <a:t>)</a:t>
            </a:r>
          </a:p>
          <a:p>
            <a:pPr marL="109537" indent="0">
              <a:lnSpc>
                <a:spcPct val="80000"/>
              </a:lnSpc>
              <a:buNone/>
            </a:pPr>
            <a:endParaRPr lang="en-US" sz="2000" dirty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en-US" sz="2000" dirty="0" err="1">
                <a:latin typeface="Calibri" pitchFamily="34" charset="0"/>
              </a:rPr>
              <a:t>Argumenti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trebaju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biti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okvirno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utvr</a:t>
            </a:r>
            <a:r>
              <a:rPr lang="bs-Latn-BA" sz="2000" dirty="0">
                <a:latin typeface="Calibri" pitchFamily="34" charset="0"/>
              </a:rPr>
              <a:t>đ</a:t>
            </a:r>
            <a:r>
              <a:rPr lang="en-US" sz="2000" dirty="0" err="1">
                <a:latin typeface="Calibri" pitchFamily="34" charset="0"/>
              </a:rPr>
              <a:t>eni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kako</a:t>
            </a:r>
            <a:r>
              <a:rPr lang="en-US" sz="2000" dirty="0">
                <a:latin typeface="Calibri" pitchFamily="34" charset="0"/>
              </a:rPr>
              <a:t> bi </a:t>
            </a:r>
            <a:r>
              <a:rPr lang="en-US" sz="2000" dirty="0" err="1">
                <a:latin typeface="Calibri" pitchFamily="34" charset="0"/>
              </a:rPr>
              <a:t>mogli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biti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pravilno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prepoznati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i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kori</a:t>
            </a:r>
            <a:r>
              <a:rPr lang="bs-Latn-BA" sz="2000" dirty="0" err="1">
                <a:latin typeface="Calibri" pitchFamily="34" charset="0"/>
              </a:rPr>
              <a:t>šć</a:t>
            </a:r>
            <a:r>
              <a:rPr lang="en-US" sz="2000" dirty="0" err="1">
                <a:latin typeface="Calibri" pitchFamily="34" charset="0"/>
              </a:rPr>
              <a:t>eni</a:t>
            </a:r>
            <a:r>
              <a:rPr lang="en-US" sz="2000" dirty="0">
                <a:latin typeface="Calibri" pitchFamily="34" charset="0"/>
              </a:rPr>
              <a:t> 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endParaRPr lang="ru-RU" sz="2000" dirty="0">
              <a:latin typeface="Calibri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85359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9CDC46E-0CC3-4C3C-876B-A49C3249E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/>
              <a:t>Savremena</a:t>
            </a:r>
            <a:r>
              <a:rPr lang="en-US" sz="3200" dirty="0"/>
              <a:t> </a:t>
            </a:r>
            <a:r>
              <a:rPr lang="en-US" sz="3200" dirty="0" err="1"/>
              <a:t>sudska</a:t>
            </a:r>
            <a:r>
              <a:rPr lang="en-US" sz="3200" dirty="0"/>
              <a:t> </a:t>
            </a:r>
            <a:r>
              <a:rPr lang="en-US" sz="3200" dirty="0" err="1"/>
              <a:t>argumentacija</a:t>
            </a:r>
            <a:r>
              <a:rPr lang="bs-Latn-BA" sz="3200" dirty="0"/>
              <a:t> (II)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1B7EAEB-3F75-4AAF-BA3D-5F60FAA046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Novi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pravni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s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stem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zasnovan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onvenci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skom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pravu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praks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ESLjP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u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kom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je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uloga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suda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dijalo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š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transnacionalna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argumentacija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Promocij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č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ela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mk-MK" sz="2400" dirty="0">
                <a:latin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vaganje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balansiranje</a:t>
            </a:r>
            <a:r>
              <a:rPr lang="mk-MK" sz="2400" dirty="0">
                <a:latin typeface="Calibri" panose="020F0502020204030204" pitchFamily="34" charset="0"/>
                <a:cs typeface="Calibri" panose="020F0502020204030204" pitchFamily="34" charset="0"/>
              </a:rPr>
              <a:t>“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(weighing and balancing)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razli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č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itih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vr</a:t>
            </a:r>
            <a:r>
              <a:rPr lang="bs-Latn-BA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ij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ednosti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</a:p>
          <a:p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Uloga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sudskih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osobina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karakter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temperament,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fizi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č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konstitucija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odnos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prema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moralnim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vr</a:t>
            </a:r>
            <a:r>
              <a:rPr lang="bs-Latn-BA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ij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ednostima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navike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motivi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humanizam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dirty="0" err="1">
                <a:latin typeface="Calibri" pitchFamily="34" charset="0"/>
              </a:rPr>
              <a:t>Zamke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retori</a:t>
            </a:r>
            <a:r>
              <a:rPr lang="bs-Latn-BA" sz="2400" dirty="0">
                <a:latin typeface="Calibri" pitchFamily="34" charset="0"/>
              </a:rPr>
              <a:t>č</a:t>
            </a:r>
            <a:r>
              <a:rPr lang="en-US" sz="2400" dirty="0" err="1">
                <a:latin typeface="Calibri" pitchFamily="34" charset="0"/>
              </a:rPr>
              <a:t>kog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elementa</a:t>
            </a:r>
            <a:r>
              <a:rPr lang="bs-Latn-BA" sz="2400" dirty="0">
                <a:latin typeface="Calibri" pitchFamily="34" charset="0"/>
              </a:rPr>
              <a:t> </a:t>
            </a:r>
            <a:r>
              <a:rPr lang="en-US" sz="2400" dirty="0">
                <a:latin typeface="Calibri" pitchFamily="34" charset="0"/>
              </a:rPr>
              <a:t>ne </a:t>
            </a:r>
            <a:r>
              <a:rPr lang="en-US" sz="2400" dirty="0" err="1">
                <a:latin typeface="Calibri" pitchFamily="34" charset="0"/>
              </a:rPr>
              <a:t>sm</a:t>
            </a:r>
            <a:r>
              <a:rPr lang="bs-Latn-BA" sz="2400" dirty="0">
                <a:latin typeface="Calibri" pitchFamily="34" charset="0"/>
              </a:rPr>
              <a:t>iju</a:t>
            </a:r>
            <a:r>
              <a:rPr lang="en-US" sz="2400" dirty="0">
                <a:latin typeface="Calibri" pitchFamily="34" charset="0"/>
              </a:rPr>
              <a:t> se </a:t>
            </a:r>
            <a:r>
              <a:rPr lang="en-US" sz="2400" dirty="0" err="1">
                <a:latin typeface="Calibri" pitchFamily="34" charset="0"/>
              </a:rPr>
              <a:t>pretvoriti</a:t>
            </a:r>
            <a:r>
              <a:rPr lang="en-US" sz="2400" dirty="0">
                <a:latin typeface="Calibri" pitchFamily="34" charset="0"/>
              </a:rPr>
              <a:t> u </a:t>
            </a:r>
            <a:r>
              <a:rPr lang="en-US" sz="2400" dirty="0" err="1">
                <a:latin typeface="Calibri" pitchFamily="34" charset="0"/>
              </a:rPr>
              <a:t>strate</a:t>
            </a:r>
            <a:r>
              <a:rPr lang="bs-Latn-BA" sz="2400" dirty="0">
                <a:latin typeface="Calibri" pitchFamily="34" charset="0"/>
              </a:rPr>
              <a:t>š</a:t>
            </a:r>
            <a:r>
              <a:rPr lang="en-US" sz="2400" dirty="0" err="1">
                <a:latin typeface="Calibri" pitchFamily="34" charset="0"/>
              </a:rPr>
              <a:t>ko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manevri</a:t>
            </a:r>
            <a:r>
              <a:rPr lang="bs-Latn-BA" sz="2400" dirty="0">
                <a:latin typeface="Calibri" pitchFamily="34" charset="0"/>
              </a:rPr>
              <a:t>s</a:t>
            </a:r>
            <a:r>
              <a:rPr lang="en-US" sz="2400" dirty="0" err="1">
                <a:latin typeface="Calibri" pitchFamily="34" charset="0"/>
              </a:rPr>
              <a:t>anje</a:t>
            </a:r>
            <a:r>
              <a:rPr lang="en-US" sz="2400" dirty="0">
                <a:latin typeface="Calibri" pitchFamily="34" charset="0"/>
              </a:rPr>
              <a:t>, </a:t>
            </a:r>
            <a:r>
              <a:rPr lang="en-US" sz="2400" dirty="0" err="1">
                <a:latin typeface="Calibri" pitchFamily="34" charset="0"/>
              </a:rPr>
              <a:t>manipulacij</a:t>
            </a:r>
            <a:r>
              <a:rPr lang="bs-Latn-BA" sz="2400" dirty="0">
                <a:latin typeface="Calibri" pitchFamily="34" charset="0"/>
              </a:rPr>
              <a:t>u</a:t>
            </a:r>
            <a:endParaRPr lang="ru-RU" sz="2400" dirty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400" dirty="0">
                <a:latin typeface="Calibri" pitchFamily="34" charset="0"/>
              </a:rPr>
              <a:t> </a:t>
            </a:r>
            <a:r>
              <a:rPr lang="en-US" sz="2400" dirty="0">
                <a:latin typeface="Calibri" pitchFamily="34" charset="0"/>
              </a:rPr>
              <a:t>Ne </a:t>
            </a:r>
            <a:r>
              <a:rPr lang="en-US" sz="2400" dirty="0" err="1">
                <a:latin typeface="Calibri" pitchFamily="34" charset="0"/>
              </a:rPr>
              <a:t>fokusira</a:t>
            </a:r>
            <a:r>
              <a:rPr lang="en-US" sz="2400" dirty="0">
                <a:latin typeface="Calibri" pitchFamily="34" charset="0"/>
              </a:rPr>
              <a:t> se </a:t>
            </a:r>
            <a:r>
              <a:rPr lang="en-US" sz="2400" dirty="0" err="1">
                <a:latin typeface="Calibri" pitchFamily="34" charset="0"/>
              </a:rPr>
              <a:t>na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ja</a:t>
            </a:r>
            <a:r>
              <a:rPr lang="bs-Latn-BA" sz="2400" dirty="0">
                <a:latin typeface="Calibri" pitchFamily="34" charset="0"/>
              </a:rPr>
              <a:t>č</a:t>
            </a:r>
            <a:r>
              <a:rPr lang="en-US" sz="2400" dirty="0" err="1">
                <a:latin typeface="Calibri" pitchFamily="34" charset="0"/>
              </a:rPr>
              <a:t>inu</a:t>
            </a:r>
            <a:r>
              <a:rPr lang="en-US" sz="2400" dirty="0">
                <a:latin typeface="Calibri" pitchFamily="34" charset="0"/>
              </a:rPr>
              <a:t> argumenta </a:t>
            </a:r>
            <a:r>
              <a:rPr lang="en-US" sz="2400" dirty="0" err="1">
                <a:latin typeface="Calibri" pitchFamily="34" charset="0"/>
              </a:rPr>
              <a:t>ve</a:t>
            </a:r>
            <a:r>
              <a:rPr lang="bs-Latn-BA" sz="2400" dirty="0">
                <a:latin typeface="Calibri" pitchFamily="34" charset="0"/>
              </a:rPr>
              <a:t>ć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na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ekspresivnu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upotrebu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jezika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mk-MK" sz="2400" dirty="0">
                <a:latin typeface="Calibri" pitchFamily="34" charset="0"/>
              </a:rPr>
              <a:t>(</a:t>
            </a:r>
            <a:r>
              <a:rPr lang="en-US" sz="2400" dirty="0" err="1">
                <a:latin typeface="Calibri" pitchFamily="34" charset="0"/>
              </a:rPr>
              <a:t>i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pojavnosti</a:t>
            </a:r>
            <a:r>
              <a:rPr lang="en-US" sz="2400" dirty="0">
                <a:latin typeface="Calibri" pitchFamily="34" charset="0"/>
              </a:rPr>
              <a:t>) za </a:t>
            </a:r>
            <a:r>
              <a:rPr lang="en-US" sz="2400" dirty="0" err="1">
                <a:latin typeface="Calibri" pitchFamily="34" charset="0"/>
              </a:rPr>
              <a:t>vr</a:t>
            </a:r>
            <a:r>
              <a:rPr lang="bs-Latn-BA" sz="2400" dirty="0">
                <a:latin typeface="Calibri" pitchFamily="34" charset="0"/>
              </a:rPr>
              <a:t>š</a:t>
            </a:r>
            <a:r>
              <a:rPr lang="en-US" sz="2400" dirty="0" err="1">
                <a:latin typeface="Calibri" pitchFamily="34" charset="0"/>
              </a:rPr>
              <a:t>enje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uticaja</a:t>
            </a:r>
            <a:endParaRPr lang="en-US" sz="2400" dirty="0">
              <a:latin typeface="Calibri" pitchFamily="34" charset="0"/>
            </a:endParaRPr>
          </a:p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80286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77FD769-1043-4A87-886B-D26D9C4AC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/>
              <a:t>Akuzator</a:t>
            </a:r>
            <a:r>
              <a:rPr lang="bs-Latn-BA" sz="3200" dirty="0" err="1"/>
              <a:t>sk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postupak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A126247-4D34-4559-99F5-AAA83C5B0C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dirty="0" err="1">
                <a:latin typeface="Calibri" pitchFamily="34" charset="0"/>
              </a:rPr>
              <a:t>Sudija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nije</a:t>
            </a:r>
            <a:r>
              <a:rPr lang="en-US" dirty="0">
                <a:latin typeface="Calibri" pitchFamily="34" charset="0"/>
              </a:rPr>
              <a:t>  </a:t>
            </a:r>
            <a:r>
              <a:rPr lang="en-US" dirty="0" err="1" smtClean="0">
                <a:latin typeface="Calibri" pitchFamily="34" charset="0"/>
              </a:rPr>
              <a:t>traga</a:t>
            </a:r>
            <a:r>
              <a:rPr lang="bs-Latn-BA" dirty="0" smtClean="0">
                <a:latin typeface="Calibri" pitchFamily="34" charset="0"/>
              </a:rPr>
              <a:t>č za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istin</a:t>
            </a:r>
            <a:r>
              <a:rPr lang="bs-Latn-BA" dirty="0" smtClean="0">
                <a:latin typeface="Calibri" pitchFamily="34" charset="0"/>
              </a:rPr>
              <a:t>om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nego</a:t>
            </a:r>
            <a:r>
              <a:rPr lang="en-US" dirty="0">
                <a:latin typeface="Calibri" pitchFamily="34" charset="0"/>
              </a:rPr>
              <a:t> je </a:t>
            </a:r>
            <a:r>
              <a:rPr lang="en-US" dirty="0" err="1" smtClean="0">
                <a:latin typeface="Calibri" pitchFamily="34" charset="0"/>
              </a:rPr>
              <a:t>tre</a:t>
            </a:r>
            <a:r>
              <a:rPr lang="bs-Latn-BA" dirty="0" smtClean="0">
                <a:latin typeface="Calibri" pitchFamily="34" charset="0"/>
              </a:rPr>
              <a:t>ć</a:t>
            </a:r>
            <a:r>
              <a:rPr lang="en-US" dirty="0" smtClean="0">
                <a:latin typeface="Calibri" pitchFamily="34" charset="0"/>
              </a:rPr>
              <a:t>a </a:t>
            </a:r>
            <a:r>
              <a:rPr lang="en-US" dirty="0" err="1">
                <a:latin typeface="Calibri" pitchFamily="34" charset="0"/>
              </a:rPr>
              <a:t>strana</a:t>
            </a:r>
            <a:r>
              <a:rPr lang="en-US" dirty="0">
                <a:latin typeface="Calibri" pitchFamily="34" charset="0"/>
              </a:rPr>
              <a:t> u </a:t>
            </a:r>
            <a:r>
              <a:rPr lang="en-US" dirty="0" err="1">
                <a:latin typeface="Calibri" pitchFamily="34" charset="0"/>
              </a:rPr>
              <a:t>raspravi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kontrolor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procesne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pravde</a:t>
            </a:r>
            <a:r>
              <a:rPr lang="ru-RU" dirty="0">
                <a:latin typeface="Calibri" pitchFamily="34" charset="0"/>
              </a:rPr>
              <a:t>. </a:t>
            </a:r>
          </a:p>
          <a:p>
            <a:pPr eaLnBrk="1" hangingPunct="1">
              <a:lnSpc>
                <a:spcPct val="80000"/>
              </a:lnSpc>
            </a:pPr>
            <a:r>
              <a:rPr lang="ru-RU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Nikad</a:t>
            </a:r>
            <a:r>
              <a:rPr lang="en-US" dirty="0">
                <a:latin typeface="Calibri" pitchFamily="34" charset="0"/>
              </a:rPr>
              <a:t> ne </a:t>
            </a:r>
            <a:r>
              <a:rPr lang="en-US" dirty="0" err="1">
                <a:latin typeface="Calibri" pitchFamily="34" charset="0"/>
              </a:rPr>
              <a:t>treba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zapo</a:t>
            </a:r>
            <a:r>
              <a:rPr lang="bs-Latn-BA" dirty="0" smtClean="0">
                <a:latin typeface="Calibri" pitchFamily="34" charset="0"/>
              </a:rPr>
              <a:t>č</a:t>
            </a:r>
            <a:r>
              <a:rPr lang="en-US" dirty="0" err="1" smtClean="0">
                <a:latin typeface="Calibri" pitchFamily="34" charset="0"/>
              </a:rPr>
              <a:t>eti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govor</a:t>
            </a:r>
            <a:r>
              <a:rPr lang="en-US" dirty="0">
                <a:latin typeface="Calibri" pitchFamily="34" charset="0"/>
              </a:rPr>
              <a:t> po </a:t>
            </a:r>
            <a:r>
              <a:rPr lang="en-US" dirty="0" err="1">
                <a:latin typeface="Calibri" pitchFamily="34" charset="0"/>
              </a:rPr>
              <a:t>svojoj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inicijativi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nego</a:t>
            </a:r>
            <a:r>
              <a:rPr lang="en-US" dirty="0">
                <a:latin typeface="Calibri" pitchFamily="34" charset="0"/>
              </a:rPr>
              <a:t> </a:t>
            </a:r>
            <a:r>
              <a:rPr lang="bs-Latn-BA" dirty="0" smtClean="0">
                <a:latin typeface="Calibri" pitchFamily="34" charset="0"/>
              </a:rPr>
              <a:t>na osnovu tuđeg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govora</a:t>
            </a:r>
            <a:r>
              <a:rPr lang="en-US" dirty="0">
                <a:latin typeface="Calibri" pitchFamily="34" charset="0"/>
              </a:rPr>
              <a:t>. </a:t>
            </a:r>
          </a:p>
          <a:p>
            <a:pPr eaLnBrk="1" hangingPunct="1">
              <a:lnSpc>
                <a:spcPct val="80000"/>
              </a:lnSpc>
            </a:pPr>
            <a:r>
              <a:rPr lang="en-US" dirty="0" err="1" smtClean="0">
                <a:latin typeface="Calibri" pitchFamily="34" charset="0"/>
              </a:rPr>
              <a:t>Proce</a:t>
            </a:r>
            <a:r>
              <a:rPr lang="bs-Latn-BA" dirty="0" smtClean="0">
                <a:latin typeface="Calibri" pitchFamily="34" charset="0"/>
              </a:rPr>
              <a:t>sna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istina</a:t>
            </a:r>
            <a:r>
              <a:rPr lang="en-US" dirty="0">
                <a:latin typeface="Calibri" pitchFamily="34" charset="0"/>
              </a:rPr>
              <a:t> je </a:t>
            </a:r>
            <a:r>
              <a:rPr lang="en-US" dirty="0" err="1">
                <a:latin typeface="Calibri" pitchFamily="34" charset="0"/>
              </a:rPr>
              <a:t>povezana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jedn</a:t>
            </a:r>
            <a:r>
              <a:rPr lang="bs-Latn-BA" dirty="0" smtClean="0">
                <a:latin typeface="Calibri" pitchFamily="34" charset="0"/>
              </a:rPr>
              <a:t>a</a:t>
            </a:r>
            <a:r>
              <a:rPr lang="en-US" dirty="0" err="1" smtClean="0">
                <a:latin typeface="Calibri" pitchFamily="34" charset="0"/>
              </a:rPr>
              <a:t>kosti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oru</a:t>
            </a:r>
            <a:r>
              <a:rPr lang="bs-Latn-BA" dirty="0" smtClean="0">
                <a:latin typeface="Calibri" pitchFamily="34" charset="0"/>
              </a:rPr>
              <a:t>ž</a:t>
            </a:r>
            <a:r>
              <a:rPr lang="en-US" dirty="0" err="1" smtClean="0">
                <a:latin typeface="Calibri" pitchFamily="34" charset="0"/>
              </a:rPr>
              <a:t>ja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svi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smtClean="0">
                <a:latin typeface="Calibri" pitchFamily="34" charset="0"/>
              </a:rPr>
              <a:t>u</a:t>
            </a:r>
            <a:r>
              <a:rPr lang="bs-Latn-BA" dirty="0" smtClean="0">
                <a:latin typeface="Calibri" pitchFamily="34" charset="0"/>
              </a:rPr>
              <a:t>č</a:t>
            </a:r>
            <a:r>
              <a:rPr lang="en-US" dirty="0" err="1" smtClean="0">
                <a:latin typeface="Calibri" pitchFamily="34" charset="0"/>
              </a:rPr>
              <a:t>esnici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u </a:t>
            </a:r>
            <a:r>
              <a:rPr lang="en-US" dirty="0" err="1">
                <a:latin typeface="Calibri" pitchFamily="34" charset="0"/>
              </a:rPr>
              <a:t>svako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vr</a:t>
            </a:r>
            <a:r>
              <a:rPr lang="bs-Latn-BA" dirty="0" err="1" smtClean="0">
                <a:latin typeface="Calibri" pitchFamily="34" charset="0"/>
              </a:rPr>
              <a:t>ij</a:t>
            </a:r>
            <a:r>
              <a:rPr lang="en-US" dirty="0" err="1" smtClean="0">
                <a:latin typeface="Calibri" pitchFamily="34" charset="0"/>
              </a:rPr>
              <a:t>eme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imaju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jednake</a:t>
            </a:r>
            <a:r>
              <a:rPr lang="en-US" dirty="0">
                <a:latin typeface="Calibri" pitchFamily="34" charset="0"/>
              </a:rPr>
              <a:t> </a:t>
            </a:r>
            <a:r>
              <a:rPr lang="bs-Latn-BA" dirty="0" err="1">
                <a:latin typeface="Calibri" pitchFamily="34" charset="0"/>
              </a:rPr>
              <a:t>š</a:t>
            </a:r>
            <a:r>
              <a:rPr lang="en-US" dirty="0" err="1" smtClean="0">
                <a:latin typeface="Calibri" pitchFamily="34" charset="0"/>
              </a:rPr>
              <a:t>anse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za </a:t>
            </a:r>
            <a:r>
              <a:rPr lang="en-US" dirty="0" smtClean="0">
                <a:latin typeface="Calibri" pitchFamily="34" charset="0"/>
              </a:rPr>
              <a:t>u</a:t>
            </a:r>
            <a:r>
              <a:rPr lang="bs-Latn-BA" dirty="0" smtClean="0">
                <a:latin typeface="Calibri" pitchFamily="34" charset="0"/>
              </a:rPr>
              <a:t>č</a:t>
            </a:r>
            <a:r>
              <a:rPr lang="en-US" dirty="0" smtClean="0">
                <a:latin typeface="Calibri" pitchFamily="34" charset="0"/>
              </a:rPr>
              <a:t>e</a:t>
            </a:r>
            <a:r>
              <a:rPr lang="bs-Latn-BA" dirty="0" err="1" smtClean="0">
                <a:latin typeface="Calibri" pitchFamily="34" charset="0"/>
              </a:rPr>
              <a:t>šć</a:t>
            </a:r>
            <a:r>
              <a:rPr lang="en-US" dirty="0" smtClean="0">
                <a:latin typeface="Calibri" pitchFamily="34" charset="0"/>
              </a:rPr>
              <a:t>e</a:t>
            </a:r>
            <a:r>
              <a:rPr lang="en-US" dirty="0">
                <a:latin typeface="Calibri" pitchFamily="34" charset="0"/>
              </a:rPr>
              <a:t>, nude </a:t>
            </a:r>
            <a:r>
              <a:rPr lang="en-US" dirty="0" err="1" smtClean="0">
                <a:latin typeface="Calibri" pitchFamily="34" charset="0"/>
              </a:rPr>
              <a:t>tuma</a:t>
            </a:r>
            <a:r>
              <a:rPr lang="bs-Latn-BA" dirty="0" smtClean="0">
                <a:latin typeface="Calibri" pitchFamily="34" charset="0"/>
              </a:rPr>
              <a:t>č</a:t>
            </a:r>
            <a:r>
              <a:rPr lang="en-US" dirty="0" err="1" smtClean="0">
                <a:latin typeface="Calibri" pitchFamily="34" charset="0"/>
              </a:rPr>
              <a:t>enja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obja</a:t>
            </a:r>
            <a:r>
              <a:rPr lang="bs-Latn-BA" dirty="0" smtClean="0">
                <a:latin typeface="Calibri" pitchFamily="34" charset="0"/>
              </a:rPr>
              <a:t>š</a:t>
            </a:r>
            <a:r>
              <a:rPr lang="en-US" dirty="0" err="1" smtClean="0">
                <a:latin typeface="Calibri" pitchFamily="34" charset="0"/>
              </a:rPr>
              <a:t>njenja</a:t>
            </a:r>
            <a:r>
              <a:rPr lang="en-US" dirty="0" smtClean="0">
                <a:latin typeface="Calibri" pitchFamily="34" charset="0"/>
              </a:rPr>
              <a:t> </a:t>
            </a:r>
            <a:endParaRPr lang="en-US" dirty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dirty="0" err="1">
                <a:latin typeface="Calibri" pitchFamily="34" charset="0"/>
              </a:rPr>
              <a:t>Uzeti</a:t>
            </a:r>
            <a:r>
              <a:rPr lang="en-US" dirty="0">
                <a:latin typeface="Calibri" pitchFamily="34" charset="0"/>
              </a:rPr>
              <a:t> u </a:t>
            </a:r>
            <a:r>
              <a:rPr lang="en-US" dirty="0" smtClean="0">
                <a:latin typeface="Calibri" pitchFamily="34" charset="0"/>
              </a:rPr>
              <a:t>vid </a:t>
            </a:r>
            <a:r>
              <a:rPr lang="en-US" dirty="0" err="1" smtClean="0">
                <a:latin typeface="Calibri" pitchFamily="34" charset="0"/>
              </a:rPr>
              <a:t>ograni</a:t>
            </a:r>
            <a:r>
              <a:rPr lang="bs-Latn-BA" dirty="0" smtClean="0">
                <a:latin typeface="Calibri" pitchFamily="34" charset="0"/>
              </a:rPr>
              <a:t>č</a:t>
            </a:r>
            <a:r>
              <a:rPr lang="en-US" dirty="0" err="1" smtClean="0">
                <a:latin typeface="Calibri" pitchFamily="34" charset="0"/>
              </a:rPr>
              <a:t>enost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spoznajnih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mogu</a:t>
            </a:r>
            <a:r>
              <a:rPr lang="bs-Latn-BA" dirty="0" smtClean="0">
                <a:latin typeface="Calibri" pitchFamily="34" charset="0"/>
              </a:rPr>
              <a:t>ć</a:t>
            </a:r>
            <a:r>
              <a:rPr lang="en-US" dirty="0" err="1" smtClean="0">
                <a:latin typeface="Calibri" pitchFamily="34" charset="0"/>
              </a:rPr>
              <a:t>nosti</a:t>
            </a:r>
            <a:endParaRPr lang="en-US" dirty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20823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29860D1-0E2A-434B-80C1-FC26E4E74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Granice</a:t>
            </a:r>
            <a:r>
              <a:rPr lang="en-US" dirty="0"/>
              <a:t> </a:t>
            </a:r>
            <a:r>
              <a:rPr lang="en-US" dirty="0" err="1"/>
              <a:t>sudske</a:t>
            </a:r>
            <a:r>
              <a:rPr lang="en-US" dirty="0"/>
              <a:t> </a:t>
            </a:r>
            <a:r>
              <a:rPr lang="en-US" dirty="0" err="1" smtClean="0"/>
              <a:t>arbitr</a:t>
            </a:r>
            <a:r>
              <a:rPr lang="bs-Latn-BA" dirty="0" smtClean="0"/>
              <a:t>e</a:t>
            </a:r>
            <a:r>
              <a:rPr lang="en-US" dirty="0" err="1" smtClean="0"/>
              <a:t>rnosti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E5DA0F9-DDD8-496D-9CDD-AC5BE8E19C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dirty="0" err="1">
                <a:latin typeface="Calibri" pitchFamily="34" charset="0"/>
              </a:rPr>
              <a:t>Va</a:t>
            </a:r>
            <a:r>
              <a:rPr lang="bs-Latn-BA" sz="2400" dirty="0">
                <a:latin typeface="Calibri" pitchFamily="34" charset="0"/>
              </a:rPr>
              <a:t>ž</a:t>
            </a:r>
            <a:r>
              <a:rPr lang="en-US" sz="2400" dirty="0">
                <a:latin typeface="Calibri" pitchFamily="34" charset="0"/>
              </a:rPr>
              <a:t>e</a:t>
            </a:r>
            <a:r>
              <a:rPr lang="bs-Latn-BA" sz="2400" dirty="0">
                <a:latin typeface="Calibri" pitchFamily="34" charset="0"/>
              </a:rPr>
              <a:t>ć</a:t>
            </a:r>
            <a:r>
              <a:rPr lang="en-US" sz="2400" dirty="0" err="1">
                <a:latin typeface="Calibri" pitchFamily="34" charset="0"/>
              </a:rPr>
              <a:t>i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izvori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prava</a:t>
            </a:r>
            <a:r>
              <a:rPr lang="en-US" sz="2400" dirty="0">
                <a:latin typeface="Calibri" pitchFamily="34" charset="0"/>
              </a:rPr>
              <a:t>, op</a:t>
            </a:r>
            <a:r>
              <a:rPr lang="bs-Latn-BA" sz="2400" dirty="0">
                <a:latin typeface="Calibri" pitchFamily="34" charset="0"/>
              </a:rPr>
              <a:t>š</a:t>
            </a:r>
            <a:r>
              <a:rPr lang="en-US" sz="2400" dirty="0">
                <a:latin typeface="Calibri" pitchFamily="34" charset="0"/>
              </a:rPr>
              <a:t>ta </a:t>
            </a:r>
            <a:r>
              <a:rPr lang="en-US" sz="2400" dirty="0" err="1">
                <a:latin typeface="Calibri" pitchFamily="34" charset="0"/>
              </a:rPr>
              <a:t>pravna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na</a:t>
            </a:r>
            <a:r>
              <a:rPr lang="bs-Latn-BA" sz="2400" dirty="0">
                <a:latin typeface="Calibri" pitchFamily="34" charset="0"/>
              </a:rPr>
              <a:t>č</a:t>
            </a:r>
            <a:r>
              <a:rPr lang="en-US" sz="2400" dirty="0" err="1">
                <a:latin typeface="Calibri" pitchFamily="34" charset="0"/>
              </a:rPr>
              <a:t>ela</a:t>
            </a:r>
            <a:r>
              <a:rPr lang="en-US" sz="2400" dirty="0">
                <a:latin typeface="Calibri" pitchFamily="34" charset="0"/>
              </a:rPr>
              <a:t>, </a:t>
            </a:r>
            <a:r>
              <a:rPr lang="en-US" sz="2400" dirty="0" err="1">
                <a:latin typeface="Calibri" pitchFamily="34" charset="0"/>
              </a:rPr>
              <a:t>vezanost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suda</a:t>
            </a:r>
            <a:r>
              <a:rPr lang="en-US" sz="2400" dirty="0">
                <a:latin typeface="Calibri" pitchFamily="34" charset="0"/>
              </a:rPr>
              <a:t> za </a:t>
            </a:r>
            <a:r>
              <a:rPr lang="bs-Latn-BA" sz="2400" dirty="0">
                <a:latin typeface="Calibri" pitchFamily="34" charset="0"/>
              </a:rPr>
              <a:t>činjenice i pravne norme</a:t>
            </a:r>
            <a:r>
              <a:rPr lang="en-US" sz="2400" dirty="0">
                <a:latin typeface="Calibri" pitchFamily="34" charset="0"/>
              </a:rPr>
              <a:t>, </a:t>
            </a:r>
            <a:r>
              <a:rPr lang="en-US" sz="2400" dirty="0" err="1">
                <a:latin typeface="Calibri" pitchFamily="34" charset="0"/>
              </a:rPr>
              <a:t>relativna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jasnost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pravnih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normi</a:t>
            </a:r>
            <a:r>
              <a:rPr lang="en-US" sz="2400" dirty="0">
                <a:latin typeface="Calibri" pitchFamily="34" charset="0"/>
              </a:rPr>
              <a:t>, </a:t>
            </a:r>
            <a:r>
              <a:rPr lang="en-US" sz="2400" dirty="0" err="1">
                <a:latin typeface="Calibri" pitchFamily="34" charset="0"/>
              </a:rPr>
              <a:t>pravni</a:t>
            </a:r>
            <a:r>
              <a:rPr lang="en-US" sz="2400" dirty="0">
                <a:latin typeface="Calibri" pitchFamily="34" charset="0"/>
              </a:rPr>
              <a:t> l</a:t>
            </a:r>
            <a:r>
              <a:rPr lang="bs-Latn-BA" sz="2400" dirty="0" err="1">
                <a:latin typeface="Calibri" pitchFamily="34" charset="0"/>
              </a:rPr>
              <a:t>ij</a:t>
            </a:r>
            <a:r>
              <a:rPr lang="en-US" sz="2400" dirty="0" err="1">
                <a:latin typeface="Calibri" pitchFamily="34" charset="0"/>
              </a:rPr>
              <a:t>ekovi</a:t>
            </a:r>
            <a:r>
              <a:rPr lang="en-US" sz="2400" dirty="0">
                <a:latin typeface="Calibri" pitchFamily="34" charset="0"/>
              </a:rPr>
              <a:t>, </a:t>
            </a:r>
            <a:r>
              <a:rPr lang="en-US" sz="2400" dirty="0" err="1">
                <a:latin typeface="Calibri" pitchFamily="34" charset="0"/>
              </a:rPr>
              <a:t>obaveza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obrazl</a:t>
            </a:r>
            <a:r>
              <a:rPr lang="bs-Latn-BA" sz="2400" dirty="0" err="1">
                <a:latin typeface="Calibri" pitchFamily="34" charset="0"/>
              </a:rPr>
              <a:t>aganja</a:t>
            </a:r>
            <a:r>
              <a:rPr lang="bs-Latn-BA" sz="2400" dirty="0">
                <a:latin typeface="Calibri" pitchFamily="34" charset="0"/>
              </a:rPr>
              <a:t> sudskih </a:t>
            </a:r>
            <a:r>
              <a:rPr lang="en-US" sz="2400" dirty="0" err="1">
                <a:latin typeface="Calibri" pitchFamily="34" charset="0"/>
              </a:rPr>
              <a:t>odluka</a:t>
            </a:r>
            <a:r>
              <a:rPr lang="bs-Latn-BA" sz="2400" dirty="0">
                <a:latin typeface="Calibri" pitchFamily="34" charset="0"/>
              </a:rPr>
              <a:t>, </a:t>
            </a:r>
            <a:r>
              <a:rPr lang="en-US" sz="2400" dirty="0" err="1">
                <a:latin typeface="Calibri" pitchFamily="34" charset="0"/>
              </a:rPr>
              <a:t>evaluacija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sudije</a:t>
            </a:r>
            <a:r>
              <a:rPr lang="en-US" sz="2400" dirty="0">
                <a:latin typeface="Calibri" pitchFamily="34" charset="0"/>
              </a:rPr>
              <a:t>, </a:t>
            </a:r>
            <a:r>
              <a:rPr lang="en-US" sz="2400" dirty="0" err="1">
                <a:latin typeface="Calibri" pitchFamily="34" charset="0"/>
              </a:rPr>
              <a:t>odlu</a:t>
            </a:r>
            <a:r>
              <a:rPr lang="bs-Latn-BA" sz="2400" dirty="0">
                <a:latin typeface="Calibri" pitchFamily="34" charset="0"/>
              </a:rPr>
              <a:t>č</a:t>
            </a:r>
            <a:r>
              <a:rPr lang="en-US" sz="2400" dirty="0" err="1">
                <a:latin typeface="Calibri" pitchFamily="34" charset="0"/>
              </a:rPr>
              <a:t>ivanje</a:t>
            </a:r>
            <a:r>
              <a:rPr lang="bs-Latn-BA" sz="2400" dirty="0">
                <a:latin typeface="Calibri" pitchFamily="34" charset="0"/>
              </a:rPr>
              <a:t> u vijećima</a:t>
            </a:r>
            <a:r>
              <a:rPr lang="en-US" sz="2400" dirty="0">
                <a:latin typeface="Calibri" pitchFamily="34" charset="0"/>
              </a:rPr>
              <a:t>, </a:t>
            </a:r>
            <a:r>
              <a:rPr lang="en-US" sz="2400" dirty="0" err="1">
                <a:latin typeface="Calibri" pitchFamily="34" charset="0"/>
              </a:rPr>
              <a:t>garancije</a:t>
            </a:r>
            <a:r>
              <a:rPr lang="en-US" sz="2400" dirty="0">
                <a:latin typeface="Calibri" pitchFamily="34" charset="0"/>
              </a:rPr>
              <a:t> za </a:t>
            </a:r>
            <a:r>
              <a:rPr lang="en-US" sz="2400" dirty="0" err="1">
                <a:latin typeface="Calibri" pitchFamily="34" charset="0"/>
              </a:rPr>
              <a:t>neovisno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i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nepristrasno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pravosu</a:t>
            </a:r>
            <a:r>
              <a:rPr lang="bs-Latn-BA" sz="2400" dirty="0">
                <a:latin typeface="Calibri" pitchFamily="34" charset="0"/>
              </a:rPr>
              <a:t>đ</a:t>
            </a:r>
            <a:r>
              <a:rPr lang="en-US" sz="2400" dirty="0">
                <a:latin typeface="Calibri" pitchFamily="34" charset="0"/>
              </a:rPr>
              <a:t>e, </a:t>
            </a:r>
            <a:r>
              <a:rPr lang="en-US" sz="2400" dirty="0" err="1">
                <a:latin typeface="Calibri" pitchFamily="34" charset="0"/>
              </a:rPr>
              <a:t>konzistentna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sudska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praksa</a:t>
            </a:r>
            <a:r>
              <a:rPr lang="bs-Latn-BA" sz="2400" dirty="0">
                <a:latin typeface="Calibri" pitchFamily="34" charset="0"/>
              </a:rPr>
              <a:t>,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uloga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javnosti</a:t>
            </a:r>
            <a:r>
              <a:rPr lang="bs-Latn-BA" sz="2400" dirty="0">
                <a:latin typeface="Calibri" pitchFamily="34" charset="0"/>
              </a:rPr>
              <a:t>, </a:t>
            </a:r>
            <a:r>
              <a:rPr lang="en-US" sz="2400" dirty="0">
                <a:latin typeface="Calibri" pitchFamily="34" charset="0"/>
              </a:rPr>
              <a:t>monitoring </a:t>
            </a:r>
            <a:r>
              <a:rPr lang="en-US" sz="2400" dirty="0" err="1">
                <a:latin typeface="Calibri" pitchFamily="34" charset="0"/>
              </a:rPr>
              <a:t>procesa</a:t>
            </a:r>
            <a:r>
              <a:rPr lang="bs-Latn-BA" sz="2400" dirty="0">
                <a:latin typeface="Calibri" pitchFamily="34" charset="0"/>
              </a:rPr>
              <a:t>.</a:t>
            </a:r>
            <a:r>
              <a:rPr lang="en-US" sz="2400" dirty="0">
                <a:latin typeface="Calibri" pitchFamily="34" charset="0"/>
              </a:rPr>
              <a:t>  </a:t>
            </a:r>
          </a:p>
          <a:p>
            <a:pPr eaLnBrk="1" hangingPunct="1">
              <a:lnSpc>
                <a:spcPct val="80000"/>
              </a:lnSpc>
            </a:pPr>
            <a:endParaRPr lang="en-US" sz="2400" dirty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dirty="0" err="1">
                <a:latin typeface="Calibri" pitchFamily="34" charset="0"/>
              </a:rPr>
              <a:t>Institucionalni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mehanizmi</a:t>
            </a:r>
            <a:r>
              <a:rPr lang="en-US" sz="2400" dirty="0">
                <a:latin typeface="Calibri" pitchFamily="34" charset="0"/>
              </a:rPr>
              <a:t> u </a:t>
            </a:r>
            <a:r>
              <a:rPr lang="en-US" sz="2400" dirty="0" err="1">
                <a:latin typeface="Calibri" pitchFamily="34" charset="0"/>
              </a:rPr>
              <a:t>njihovoj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prakti</a:t>
            </a:r>
            <a:r>
              <a:rPr lang="bs-Latn-BA" sz="2400" dirty="0">
                <a:latin typeface="Calibri" pitchFamily="34" charset="0"/>
              </a:rPr>
              <a:t>č</a:t>
            </a:r>
            <a:r>
              <a:rPr lang="en-US" sz="2400" dirty="0" err="1">
                <a:latin typeface="Calibri" pitchFamily="34" charset="0"/>
              </a:rPr>
              <a:t>noj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upotrebi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mogu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biti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bs-Latn-BA" sz="2400" dirty="0">
                <a:latin typeface="Calibri" pitchFamily="34" charset="0"/>
              </a:rPr>
              <a:t>ili u svrhu </a:t>
            </a:r>
            <a:r>
              <a:rPr lang="en-US" sz="2400" dirty="0" err="1">
                <a:latin typeface="Calibri" pitchFamily="34" charset="0"/>
              </a:rPr>
              <a:t>progresa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ili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nazad</a:t>
            </a:r>
            <a:r>
              <a:rPr lang="bs-Latn-BA" sz="2400" dirty="0" err="1">
                <a:latin typeface="Calibri" pitchFamily="34" charset="0"/>
              </a:rPr>
              <a:t>ovanja</a:t>
            </a:r>
            <a:r>
              <a:rPr lang="en-US" sz="2400" dirty="0">
                <a:latin typeface="Calibri" pitchFamily="34" charset="0"/>
              </a:rPr>
              <a:t>. </a:t>
            </a:r>
            <a:endParaRPr lang="ru-RU" sz="2400" dirty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US" sz="2400" dirty="0">
              <a:latin typeface="Calibri" pitchFamily="34" charset="0"/>
            </a:endParaRPr>
          </a:p>
          <a:p>
            <a:pPr marL="109537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139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55E5AA1-9BC4-4B4E-A450-E4D7A77E8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/>
              <a:t>Ameri</a:t>
            </a:r>
            <a:r>
              <a:rPr lang="bs-Latn-BA" sz="2800" dirty="0"/>
              <a:t>č</a:t>
            </a:r>
            <a:r>
              <a:rPr lang="en-US" sz="2800" dirty="0" err="1"/>
              <a:t>ka</a:t>
            </a:r>
            <a:r>
              <a:rPr lang="en-US" sz="2800" dirty="0"/>
              <a:t> </a:t>
            </a:r>
            <a:r>
              <a:rPr lang="en-US" sz="2800" dirty="0" err="1"/>
              <a:t>pravosudna</a:t>
            </a:r>
            <a:r>
              <a:rPr lang="en-US" sz="2800" dirty="0"/>
              <a:t> </a:t>
            </a:r>
            <a:r>
              <a:rPr lang="en-US" sz="2800" dirty="0" err="1"/>
              <a:t>teorija</a:t>
            </a:r>
            <a:r>
              <a:rPr lang="en-US" sz="2800" dirty="0"/>
              <a:t> - </a:t>
            </a:r>
            <a:r>
              <a:rPr lang="en-US" sz="2800" dirty="0" err="1"/>
              <a:t>pravni</a:t>
            </a:r>
            <a:r>
              <a:rPr lang="en-US" sz="2800" dirty="0"/>
              <a:t> </a:t>
            </a:r>
            <a:r>
              <a:rPr lang="en-US" sz="2800" dirty="0" err="1"/>
              <a:t>realizam</a:t>
            </a:r>
            <a:r>
              <a:rPr lang="en-US" sz="2800" dirty="0"/>
              <a:t>- </a:t>
            </a:r>
            <a:r>
              <a:rPr lang="en-US" sz="2800" dirty="0" err="1"/>
              <a:t>kontr</a:t>
            </a:r>
            <a:r>
              <a:rPr lang="bs-Latn-BA" sz="2800" dirty="0"/>
              <a:t>a</a:t>
            </a:r>
            <a:r>
              <a:rPr lang="en-US" sz="2800" dirty="0" err="1"/>
              <a:t>verzna</a:t>
            </a:r>
            <a:r>
              <a:rPr lang="en-US" sz="2800" dirty="0"/>
              <a:t> </a:t>
            </a:r>
            <a:r>
              <a:rPr lang="en-US" sz="2800" dirty="0" err="1"/>
              <a:t>teorija</a:t>
            </a:r>
            <a:r>
              <a:rPr lang="en-US" sz="2800" dirty="0"/>
              <a:t> o </a:t>
            </a:r>
            <a:r>
              <a:rPr lang="en-US" sz="2800" dirty="0" err="1"/>
              <a:t>su</a:t>
            </a:r>
            <a:r>
              <a:rPr lang="bs-Latn-BA" sz="2800" dirty="0"/>
              <a:t>đ</a:t>
            </a:r>
            <a:r>
              <a:rPr lang="en-US" sz="2800" dirty="0" err="1"/>
              <a:t>enju</a:t>
            </a:r>
            <a:r>
              <a:rPr lang="en-US" sz="2800" dirty="0"/>
              <a:t>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630CA66-0775-4AB7-90A9-62D81BE9EB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</a:t>
            </a:r>
            <a:r>
              <a:rPr lang="bs-Latn-BA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ij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nego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konsultuju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zakonske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odredbe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sudije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imaju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gotov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ishod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slu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č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aja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koji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je u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 pravilu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zasnovan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nepravnim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razlozima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kao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sto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concept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pravde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ideologija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politi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č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preference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sudija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li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č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nost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Pismeno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obrazlo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ž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enje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odluka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je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samo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racionalizacija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don</a:t>
            </a:r>
            <a:r>
              <a:rPr lang="bs-Latn-BA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ij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ete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odluke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(hunching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intuitivno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Osn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va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č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nau</a:t>
            </a:r>
            <a:r>
              <a:rPr lang="bs-Latn-BA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č</a:t>
            </a:r>
            <a:r>
              <a:rPr lang="en-US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nik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sudija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SC USA </a:t>
            </a:r>
            <a:r>
              <a:rPr lang="mk-MK" sz="2400" dirty="0">
                <a:latin typeface="Calibri" panose="020F0502020204030204" pitchFamily="34" charset="0"/>
                <a:cs typeface="Calibri" panose="020F0502020204030204" pitchFamily="34" charset="0"/>
              </a:rPr>
              <a:t>Oliver Wendell Holmes, Jr. Holmes,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njegova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je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maksima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da  “</a:t>
            </a:r>
            <a:r>
              <a:rPr lang="bs-Latn-BA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Ž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ivot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zakona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nije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u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logici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ve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ć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u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iskustv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”.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1858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58D7581-FB96-48E2-AE35-46EC6FCCC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/>
              <a:t>Pravni</a:t>
            </a:r>
            <a:r>
              <a:rPr lang="en-US" sz="3200" dirty="0"/>
              <a:t> </a:t>
            </a:r>
            <a:r>
              <a:rPr lang="en-US" sz="3200" dirty="0" err="1"/>
              <a:t>realizam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D96D912-0592-47BA-9764-6FA0DCCA5F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mk-MK" sz="2400" dirty="0">
                <a:latin typeface="Calibri" panose="020F0502020204030204" pitchFamily="34" charset="0"/>
                <a:cs typeface="Calibri" panose="020F0502020204030204" pitchFamily="34" charset="0"/>
              </a:rPr>
              <a:t>Cardozo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teoreti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č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ar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sudija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mk-MK" sz="2400" dirty="0">
                <a:latin typeface="Calibri" panose="020F0502020204030204" pitchFamily="34" charset="0"/>
                <a:cs typeface="Calibri" panose="020F0502020204030204" pitchFamily="34" charset="0"/>
              </a:rPr>
              <a:t>(The Nature of the Judicial Process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1921</a:t>
            </a:r>
            <a:r>
              <a:rPr lang="mk-MK" sz="2400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mk-MK" sz="2400" dirty="0">
                <a:latin typeface="Calibri" panose="020F0502020204030204" pitchFamily="34" charset="0"/>
                <a:cs typeface="Calibri" panose="020F0502020204030204" pitchFamily="34" charset="0"/>
              </a:rPr>
              <a:t>Theodore Schroeder,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mk-MK" sz="2400" dirty="0">
                <a:latin typeface="Calibri" panose="020F0502020204030204" pitchFamily="34" charset="0"/>
                <a:cs typeface="Calibri" panose="020F0502020204030204" pitchFamily="34" charset="0"/>
              </a:rPr>
              <a:t>1918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) radio je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psiholo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š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analizu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sudskih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odluka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konstat</a:t>
            </a:r>
            <a:r>
              <a:rPr lang="bs-Latn-BA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ovao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odluke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jusitifikacija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personalnih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impulsa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sudije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determinirana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iz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prethodnih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sudskih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iskustava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mk-MK" sz="24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mk-MK" sz="2400" dirty="0">
                <a:latin typeface="Calibri" panose="020F0502020204030204" pitchFamily="34" charset="0"/>
                <a:cs typeface="Calibri" panose="020F0502020204030204" pitchFamily="34" charset="0"/>
              </a:rPr>
              <a:t>resultant integration of emotional tones”).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mk-MK" sz="2400" dirty="0">
                <a:latin typeface="Calibri" panose="020F0502020204030204" pitchFamily="34" charset="0"/>
                <a:cs typeface="Calibri" panose="020F0502020204030204" pitchFamily="34" charset="0"/>
              </a:rPr>
              <a:t>Max Radin, 1925,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tvrdio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je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da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sudije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ne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procesuiraju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logi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č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racionalno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nego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do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nose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instantne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odluke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situacione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) u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zavisnosti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od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njihove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obuke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predrasud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sv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esn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ih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ili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nesv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esn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ih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interes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estetskih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znanja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36785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3B7DC69-412E-4C49-AEB5-8FE7E9645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/>
              <a:t>Odbrambeni</a:t>
            </a:r>
            <a:r>
              <a:rPr lang="en-US" sz="3200" dirty="0"/>
              <a:t> </a:t>
            </a:r>
            <a:r>
              <a:rPr lang="en-US" sz="3200" dirty="0" err="1"/>
              <a:t>mehanizmi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538650C-620B-4623-9C4E-CE5398C1A6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utvrditi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da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li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po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š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tovana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pravila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logi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č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kog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zaklju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č</a:t>
            </a:r>
            <a:r>
              <a:rPr lang="en-US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ivanja</a:t>
            </a:r>
            <a:r>
              <a:rPr lang="bs-Latn-BA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trebaju se uzeti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u 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obzir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supro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stavljeni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argumenti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izb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egava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ti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jednostrano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oc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en-US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enjvanje</a:t>
            </a:r>
            <a:r>
              <a:rPr lang="bs-Latn-BA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osiguranje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procesnih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pravila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rasprave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jer je rasprava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centralni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d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o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procesa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08576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17548B1-8E70-46BB-A452-4C0F4DA32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/>
              <a:t>Kognitivne</a:t>
            </a:r>
            <a:r>
              <a:rPr lang="en-US" sz="3200" dirty="0"/>
              <a:t> </a:t>
            </a:r>
            <a:r>
              <a:rPr lang="en-US" sz="3200" dirty="0" err="1"/>
              <a:t>predrasude</a:t>
            </a:r>
            <a:r>
              <a:rPr lang="en-US" sz="3200" dirty="0"/>
              <a:t> (Cognitive prejudices)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01B4BEF-CEE5-446E-9135-FF2F40B87C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halo effect -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š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sveukupna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impresija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za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neku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osobu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uti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č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š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stav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njegovom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njenom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karakteru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npr.,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š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e mi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š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ljenje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za celebrities)</a:t>
            </a:r>
          </a:p>
          <a:p>
            <a:r>
              <a:rPr lang="mk-MK" sz="24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anchoring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kada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no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simo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odluku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upotrebljavamo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mk-MK" sz="2400" dirty="0">
                <a:latin typeface="Calibri" panose="020F0502020204030204" pitchFamily="34" charset="0"/>
                <a:cs typeface="Calibri" panose="020F0502020204030204" pitchFamily="34" charset="0"/>
              </a:rPr>
              <a:t>anchor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sidro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ili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polaznu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ta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č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zasnovanu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prv</a:t>
            </a:r>
            <a:r>
              <a:rPr lang="bs-Latn-BA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obitnoj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informaciji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koju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smo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saznali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koja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mo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ž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imati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ozbilj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n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uticaj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odluku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mk-MK" sz="2400" b="1" dirty="0">
                <a:latin typeface="Calibri" panose="020F0502020204030204" pitchFamily="34" charset="0"/>
                <a:cs typeface="Calibri" panose="020F0502020204030204" pitchFamily="34" charset="0"/>
              </a:rPr>
              <a:t>indsight bias</a:t>
            </a:r>
            <a:r>
              <a:rPr lang="mk-MK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knew-it-all-along phenomenon</a:t>
            </a:r>
            <a:r>
              <a:rPr lang="en-US" sz="24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mk-MK" sz="24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tendencija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percepiramo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doga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đ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aje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na način da su oni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nastali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prema našem </a:t>
            </a:r>
            <a:r>
              <a:rPr lang="bs-Latn-BA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predviđanju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samouv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erenost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I told you so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”-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Rekao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/la 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sam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ve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ć)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en-US" sz="180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5331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84B5424-47CD-43AB-B965-1D6CEC425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Argument, </a:t>
            </a:r>
            <a:r>
              <a:rPr lang="en-US" sz="3200" dirty="0" err="1"/>
              <a:t>argumentacija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D0EF30C-293F-48A8-9017-040208F1BA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mk-MK" sz="2000" b="1" dirty="0">
                <a:latin typeface="Calibri" panose="020F0502020204030204" pitchFamily="34" charset="0"/>
                <a:cs typeface="Calibri" panose="020F0502020204030204" pitchFamily="34" charset="0"/>
              </a:rPr>
              <a:t>Walton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Argumenat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je 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verbalni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socijalni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metod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r</a:t>
            </a:r>
            <a:r>
              <a:rPr lang="bs-Latn-BA" sz="2000" dirty="0">
                <a:latin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bs-Latn-BA" sz="2000" dirty="0">
                <a:latin typeface="Calibri" panose="020F0502020204030204" pitchFamily="34" charset="0"/>
                <a:cs typeface="Calibri" panose="020F0502020204030204" pitchFamily="34" charset="0"/>
              </a:rPr>
              <a:t>š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avanj</a:t>
            </a:r>
            <a:r>
              <a:rPr lang="bs-Latn-BA" sz="2000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/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ili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poku</a:t>
            </a:r>
            <a:r>
              <a:rPr lang="bs-Latn-BA" sz="2000" dirty="0">
                <a:latin typeface="Calibri" panose="020F0502020204030204" pitchFamily="34" charset="0"/>
                <a:cs typeface="Calibri" panose="020F0502020204030204" pitchFamily="34" charset="0"/>
              </a:rPr>
              <a:t>š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aj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r</a:t>
            </a:r>
            <a:r>
              <a:rPr lang="bs-Latn-BA" sz="2000" dirty="0">
                <a:latin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bs-Latn-BA" sz="2000" dirty="0">
                <a:latin typeface="Calibri" panose="020F0502020204030204" pitchFamily="34" charset="0"/>
                <a:cs typeface="Calibri" panose="020F0502020204030204" pitchFamily="34" charset="0"/>
              </a:rPr>
              <a:t>š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avanj</a:t>
            </a:r>
            <a:r>
              <a:rPr lang="bs-Latn-BA" sz="2000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konflikta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ili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razli</a:t>
            </a:r>
            <a:r>
              <a:rPr lang="bs-Latn-BA" sz="2000" dirty="0">
                <a:latin typeface="Calibri" panose="020F0502020204030204" pitchFamily="34" charset="0"/>
                <a:cs typeface="Calibri" panose="020F0502020204030204" pitchFamily="34" charset="0"/>
              </a:rPr>
              <a:t>č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itost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stavova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izme</a:t>
            </a:r>
            <a:r>
              <a:rPr lang="bs-Latn-BA" sz="2000" dirty="0">
                <a:latin typeface="Calibri" panose="020F0502020204030204" pitchFamily="34" charset="0"/>
                <a:cs typeface="Calibri" panose="020F0502020204030204" pitchFamily="34" charset="0"/>
              </a:rPr>
              <a:t>đ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u dv</a:t>
            </a:r>
            <a:r>
              <a:rPr lang="bs-Latn-BA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ij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ili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vi</a:t>
            </a:r>
            <a:r>
              <a:rPr lang="bs-Latn-BA" sz="2000" dirty="0">
                <a:latin typeface="Calibri" panose="020F0502020204030204" pitchFamily="34" charset="0"/>
                <a:cs typeface="Calibri" panose="020F0502020204030204" pitchFamily="34" charset="0"/>
              </a:rPr>
              <a:t>š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stran</a:t>
            </a:r>
            <a:r>
              <a:rPr lang="bs-Latn-BA" sz="2000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Entony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Veston</a:t>
            </a:r>
            <a:r>
              <a:rPr lang="mk-MK" sz="2000" dirty="0">
                <a:latin typeface="Calibri" panose="020F0502020204030204" pitchFamily="34" charset="0"/>
                <a:cs typeface="Calibri" panose="020F0502020204030204" pitchFamily="34" charset="0"/>
              </a:rPr>
              <a:t> „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izneti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argumenat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podrazumeva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nu</a:t>
            </a:r>
            <a:r>
              <a:rPr lang="bs-Latn-BA" sz="2000" dirty="0">
                <a:latin typeface="Calibri" panose="020F0502020204030204" pitchFamily="34" charset="0"/>
                <a:cs typeface="Calibri" panose="020F0502020204030204" pitchFamily="34" charset="0"/>
              </a:rPr>
              <a:t>đ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enje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niz</a:t>
            </a:r>
            <a:r>
              <a:rPr lang="bs-Latn-BA" sz="2000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razloga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ili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dokaza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u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prilogu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odre</a:t>
            </a:r>
            <a:r>
              <a:rPr lang="bs-Latn-BA" sz="2000" dirty="0">
                <a:latin typeface="Calibri" panose="020F0502020204030204" pitchFamily="34" charset="0"/>
                <a:cs typeface="Calibri" panose="020F0502020204030204" pitchFamily="34" charset="0"/>
              </a:rPr>
              <a:t>đ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enog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zaklju</a:t>
            </a:r>
            <a:r>
              <a:rPr lang="bs-Latn-BA" sz="2000" dirty="0">
                <a:latin typeface="Calibri" panose="020F0502020204030204" pitchFamily="34" charset="0"/>
                <a:cs typeface="Calibri" panose="020F0502020204030204" pitchFamily="34" charset="0"/>
              </a:rPr>
              <a:t>č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koji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zatim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trebaju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biti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ocenjeni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, a </a:t>
            </a:r>
            <a:r>
              <a:rPr lang="bs-Latn-BA" sz="2000" dirty="0">
                <a:latin typeface="Calibri" panose="020F0502020204030204" pitchFamily="34" charset="0"/>
                <a:cs typeface="Calibri" panose="020F0502020204030204" pitchFamily="34" charset="0"/>
              </a:rPr>
              <a:t>nakon njihovog usvajanja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razlozi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treba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da se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objasne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odbrane</a:t>
            </a:r>
            <a:r>
              <a:rPr lang="bs-Latn-BA" sz="2000" dirty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2000" dirty="0"/>
          </a:p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U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govoru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jedna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od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stranaka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preko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isticanj</a:t>
            </a:r>
            <a:r>
              <a:rPr lang="bs-Latn-BA" sz="2000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argumenta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poku</a:t>
            </a:r>
            <a:r>
              <a:rPr lang="bs-Latn-BA" sz="2000" dirty="0">
                <a:latin typeface="Calibri" panose="020F0502020204030204" pitchFamily="34" charset="0"/>
                <a:cs typeface="Calibri" panose="020F0502020204030204" pitchFamily="34" charset="0"/>
              </a:rPr>
              <a:t>š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ava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ub</a:t>
            </a:r>
            <a:r>
              <a:rPr lang="bs-Latn-BA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ij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edi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drugi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stranku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prihvati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zaklju</a:t>
            </a:r>
            <a:r>
              <a:rPr lang="bs-Latn-BA" sz="2000" dirty="0">
                <a:latin typeface="Calibri" panose="020F0502020204030204" pitchFamily="34" charset="0"/>
                <a:cs typeface="Calibri" panose="020F0502020204030204" pitchFamily="34" charset="0"/>
              </a:rPr>
              <a:t>č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ak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putem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bs-Latn-BA" sz="2000" dirty="0">
                <a:latin typeface="Calibri" panose="020F0502020204030204" pitchFamily="34" charset="0"/>
                <a:cs typeface="Calibri" panose="020F0502020204030204" pitchFamily="34" charset="0"/>
              </a:rPr>
              <a:t>nuđenja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razloga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izra</a:t>
            </a:r>
            <a:r>
              <a:rPr lang="bs-Latn-BA" sz="2000" dirty="0">
                <a:latin typeface="Calibri" panose="020F0502020204030204" pitchFamily="34" charset="0"/>
                <a:cs typeface="Calibri" panose="020F0502020204030204" pitchFamily="34" charset="0"/>
              </a:rPr>
              <a:t>ž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enih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u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premis</a:t>
            </a:r>
            <a:r>
              <a:rPr lang="bs-Latn-BA" sz="2000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ma. </a:t>
            </a:r>
          </a:p>
          <a:p>
            <a:pPr marL="109537" indent="0">
              <a:buNone/>
            </a:pPr>
            <a:endParaRPr lang="en-US" sz="2000" dirty="0"/>
          </a:p>
          <a:p>
            <a:pPr marL="109537" indent="0">
              <a:buNone/>
            </a:pP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000" dirty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36686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F52F26D-D501-49DC-8411-FC100D2C7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Kognitivne</a:t>
            </a:r>
            <a:r>
              <a:rPr lang="en-US" dirty="0"/>
              <a:t> </a:t>
            </a:r>
            <a:r>
              <a:rPr lang="en-US" dirty="0" err="1" smtClean="0"/>
              <a:t>predrasude</a:t>
            </a:r>
            <a:r>
              <a:rPr lang="bs-Latn-BA" dirty="0" smtClean="0"/>
              <a:t> (II)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1CB8094-492F-40F1-8F71-9F01F82991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base rate fallacy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kada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osoba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donosi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odluku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a da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tome 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ne uzima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u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obzir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prethodno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znanje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ili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v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ero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atnost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ishoda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uzima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druge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informacije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koje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nisu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relevantne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109537" indent="0">
              <a:buNone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Ignori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anje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statisti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č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kih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podataka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polaze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ć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od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iracionalnih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ube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đ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enja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se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statistika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ne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primenjuje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u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konkretnom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slu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č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aju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Ne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mo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ž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emo 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izvagati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ta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č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nost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odre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đ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ene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odluke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ali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mo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ž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emo 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reducirati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dono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š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enje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lo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š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ih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odluka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91165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B4477B9-650E-4C2A-BA80-67294F6CE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/>
              <a:t>Tehnike</a:t>
            </a:r>
            <a:r>
              <a:rPr lang="en-US" sz="3200" dirty="0"/>
              <a:t> za </a:t>
            </a:r>
            <a:r>
              <a:rPr lang="en-US" sz="3200" dirty="0" err="1"/>
              <a:t>osloba</a:t>
            </a:r>
            <a:r>
              <a:rPr lang="bs-Latn-BA" sz="3200" dirty="0"/>
              <a:t>đ</a:t>
            </a:r>
            <a:r>
              <a:rPr lang="en-US" sz="3200" dirty="0" err="1"/>
              <a:t>anje</a:t>
            </a:r>
            <a:r>
              <a:rPr lang="en-US" sz="3200" dirty="0"/>
              <a:t> od </a:t>
            </a:r>
            <a:r>
              <a:rPr lang="en-US" sz="3200" dirty="0" err="1"/>
              <a:t>predrasuda</a:t>
            </a:r>
            <a:r>
              <a:rPr lang="bs-Latn-BA" sz="3200" dirty="0"/>
              <a:t> (</a:t>
            </a:r>
            <a:r>
              <a:rPr lang="en-US" sz="3200" dirty="0" err="1"/>
              <a:t>Debiasing</a:t>
            </a:r>
            <a:r>
              <a:rPr lang="en-US" sz="3200" dirty="0"/>
              <a:t> techniques</a:t>
            </a:r>
            <a:r>
              <a:rPr lang="bs-Latn-BA" sz="3200" dirty="0"/>
              <a:t>)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904FE15-122E-471F-BC29-92C7315502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000" dirty="0"/>
          </a:p>
          <a:p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zakonske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procedure</a:t>
            </a:r>
            <a:r>
              <a:rPr lang="mk-MK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odgovornost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sudija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obaveza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obrazl</a:t>
            </a:r>
            <a:r>
              <a:rPr lang="bs-Latn-BA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aganja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odluke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cenzura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u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vidu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nedopustivih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dokaza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pravne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norme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koj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ostavljaju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manji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prostor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za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diskreci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onu ocjenu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sudije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( 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npr.,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ujednacena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sudska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praksa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sudije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trebaju biti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sv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esn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svojih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predrasuda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8718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1DE0370-BDE8-43A4-9955-2585BF0F1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/>
              <a:t>Strategije</a:t>
            </a:r>
            <a:r>
              <a:rPr lang="en-US" sz="2800" dirty="0"/>
              <a:t> za </a:t>
            </a:r>
            <a:r>
              <a:rPr lang="bs-Latn-BA" sz="2800" dirty="0"/>
              <a:t>razvijanje</a:t>
            </a:r>
            <a:r>
              <a:rPr lang="en-US" sz="2800" dirty="0"/>
              <a:t> </a:t>
            </a:r>
            <a:r>
              <a:rPr lang="en-US" sz="2800" dirty="0" err="1"/>
              <a:t>sposobnosti</a:t>
            </a:r>
            <a:r>
              <a:rPr lang="en-US" sz="2800" dirty="0"/>
              <a:t> za </a:t>
            </a:r>
            <a:r>
              <a:rPr lang="en-US" sz="2800" dirty="0" err="1"/>
              <a:t>odlu</a:t>
            </a:r>
            <a:r>
              <a:rPr lang="bs-Latn-BA" sz="2800" dirty="0"/>
              <a:t>č</a:t>
            </a:r>
            <a:r>
              <a:rPr lang="en-US" sz="2800" dirty="0" err="1"/>
              <a:t>ivanje</a:t>
            </a:r>
            <a:r>
              <a:rPr lang="en-US" sz="2800" dirty="0"/>
              <a:t> (decision readiness</a:t>
            </a:r>
            <a:r>
              <a:rPr lang="bs-Latn-BA" sz="2800" dirty="0"/>
              <a:t>)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51A7A04-70B6-4293-9736-6AFAB7E966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Personalne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prom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ene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edukacija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motivacija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gra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đ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enje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kapaciteta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za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sagledavanje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alternativnih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r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š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enja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mogu</a:t>
            </a:r>
            <a:r>
              <a:rPr lang="bs-Latn-BA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ćih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različitih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gumen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preispitati tzv.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inicijaln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hipotez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bs-Latn-BA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onsultiranje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literature,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komentar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odluk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vi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š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ih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sudova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sudsk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praks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e uopšte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Check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lista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sta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treba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uraditi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sistematizovani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č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konstat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ov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ati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prisustvo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ili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nepostojanje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odre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đ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enih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elementa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sporno-nesporno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, sve to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smanjuje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gre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š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zbog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nedostat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u </a:t>
            </a:r>
            <a:r>
              <a:rPr lang="bs-Latn-BA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zapamćivanju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Sticanje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v</a:t>
            </a:r>
            <a:r>
              <a:rPr lang="bs-Latn-BA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ješ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tina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za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misaoni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red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sistematizovanost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kao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osnova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zdravorazumske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odluke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6185443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C02D5D5-57AB-42FA-8AAF-714DAE335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Prom</a:t>
            </a:r>
            <a:r>
              <a:rPr lang="bs-Latn-BA" dirty="0" smtClean="0"/>
              <a:t>j</a:t>
            </a:r>
            <a:r>
              <a:rPr lang="en-US" dirty="0" err="1" smtClean="0"/>
              <a:t>ena</a:t>
            </a:r>
            <a:r>
              <a:rPr lang="en-US" dirty="0" smtClean="0"/>
              <a:t> </a:t>
            </a:r>
            <a:r>
              <a:rPr lang="en-US" dirty="0" err="1"/>
              <a:t>okoline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34CE444-0FD5-4A2D-93E7-42B888C2A0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Sudija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treba predvidjeti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rezultate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lo</a:t>
            </a:r>
            <a:r>
              <a:rPr lang="bs-Latn-BA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še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g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izbora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ukidanje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odluka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svojih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kolega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mogu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ć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disciplinska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odgovornost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gubljenje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ugleda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u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pravosudnoj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zajednici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Sistem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odgovornosti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mk-MK" sz="2400" dirty="0">
                <a:latin typeface="Calibri" panose="020F0502020204030204" pitchFamily="34" charset="0"/>
                <a:cs typeface="Calibri" panose="020F0502020204030204" pitchFamily="34" charset="0"/>
              </a:rPr>
              <a:t> (accountability)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ali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samo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ako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nije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selektivno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sprovo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đ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ena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Pod</a:t>
            </a:r>
            <a:r>
              <a:rPr lang="bs-Latn-BA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ij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ela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socijalnih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normi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uzimanje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pozitivnih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primera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ž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alost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obrnuto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Komentari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mi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š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ljenj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zajednice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 su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zna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č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ajan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korektiv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za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nadvladavanje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samouv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ernosti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koja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nema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realne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osnove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u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objektivni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subjektivni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faktor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im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kvalifikacija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ma.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Uvo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đ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enje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obaveznog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mentori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anja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mladih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sudija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tu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ž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la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ca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9192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/>
          <p:cNvSpPr>
            <a:spLocks noGrp="1"/>
          </p:cNvSpPr>
          <p:nvPr>
            <p:ph type="title"/>
          </p:nvPr>
        </p:nvSpPr>
        <p:spPr>
          <a:xfrm>
            <a:off x="1835727" y="498764"/>
            <a:ext cx="8229600" cy="846138"/>
          </a:xfrm>
        </p:spPr>
        <p:txBody>
          <a:bodyPr/>
          <a:lstStyle/>
          <a:p>
            <a:pPr eaLnBrk="1" hangingPunct="1"/>
            <a:r>
              <a:rPr lang="en-US" sz="3200" dirty="0">
                <a:latin typeface="Calibri" pitchFamily="34" charset="0"/>
              </a:rPr>
              <a:t>Da</a:t>
            </a:r>
            <a:r>
              <a:rPr lang="bs-Latn-BA" sz="3200" dirty="0">
                <a:latin typeface="Calibri" pitchFamily="34" charset="0"/>
              </a:rPr>
              <a:t> </a:t>
            </a:r>
            <a:r>
              <a:rPr lang="en-US" sz="3200" dirty="0">
                <a:latin typeface="Calibri" pitchFamily="34" charset="0"/>
              </a:rPr>
              <a:t>li je </a:t>
            </a:r>
            <a:r>
              <a:rPr lang="en-US" sz="3200" dirty="0" err="1">
                <a:latin typeface="Calibri" pitchFamily="34" charset="0"/>
              </a:rPr>
              <a:t>mogu</a:t>
            </a:r>
            <a:r>
              <a:rPr lang="bs-Latn-BA" sz="3200" dirty="0">
                <a:latin typeface="Calibri" pitchFamily="34" charset="0"/>
              </a:rPr>
              <a:t>ć</a:t>
            </a:r>
            <a:r>
              <a:rPr lang="en-US" sz="3200" dirty="0">
                <a:latin typeface="Calibri" pitchFamily="34" charset="0"/>
              </a:rPr>
              <a:t>e </a:t>
            </a:r>
            <a:r>
              <a:rPr lang="bs-Latn-BA" sz="3200" dirty="0" smtClean="0">
                <a:latin typeface="Calibri" pitchFamily="34" charset="0"/>
              </a:rPr>
              <a:t>„</a:t>
            </a:r>
            <a:r>
              <a:rPr lang="en-US" sz="3200" dirty="0" err="1" smtClean="0">
                <a:latin typeface="Calibri" pitchFamily="34" charset="0"/>
              </a:rPr>
              <a:t>iz</a:t>
            </a:r>
            <a:r>
              <a:rPr lang="bs-Latn-BA" sz="3200" dirty="0" smtClean="0">
                <a:latin typeface="Calibri" pitchFamily="34" charset="0"/>
              </a:rPr>
              <a:t>vagati“</a:t>
            </a:r>
            <a:r>
              <a:rPr lang="en-US" sz="3200" dirty="0" smtClean="0">
                <a:latin typeface="Calibri" pitchFamily="34" charset="0"/>
              </a:rPr>
              <a:t> </a:t>
            </a:r>
            <a:r>
              <a:rPr lang="en-US" sz="3200" dirty="0" err="1">
                <a:latin typeface="Calibri" pitchFamily="34" charset="0"/>
              </a:rPr>
              <a:t>kvalitet</a:t>
            </a:r>
            <a:r>
              <a:rPr lang="en-US" sz="3200" dirty="0">
                <a:latin typeface="Calibri" pitchFamily="34" charset="0"/>
              </a:rPr>
              <a:t> </a:t>
            </a:r>
            <a:r>
              <a:rPr lang="en-US" sz="3200" dirty="0" err="1">
                <a:latin typeface="Calibri" pitchFamily="34" charset="0"/>
              </a:rPr>
              <a:t>sudske</a:t>
            </a:r>
            <a:r>
              <a:rPr lang="en-US" sz="3200" dirty="0">
                <a:latin typeface="Calibri" pitchFamily="34" charset="0"/>
              </a:rPr>
              <a:t> </a:t>
            </a:r>
            <a:r>
              <a:rPr lang="en-US" sz="3200" dirty="0" err="1">
                <a:latin typeface="Calibri" pitchFamily="34" charset="0"/>
              </a:rPr>
              <a:t>odluke</a:t>
            </a:r>
            <a:endParaRPr lang="en-US" sz="3200" dirty="0">
              <a:latin typeface="Calibri" pitchFamily="34" charset="0"/>
            </a:endParaRPr>
          </a:p>
        </p:txBody>
      </p:sp>
      <p:sp>
        <p:nvSpPr>
          <p:cNvPr id="3072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dirty="0" err="1">
                <a:latin typeface="Calibri" pitchFamily="34" charset="0"/>
              </a:rPr>
              <a:t>Nema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kvalit</a:t>
            </a:r>
            <a:r>
              <a:rPr lang="bs-Latn-BA" sz="2400" dirty="0">
                <a:latin typeface="Calibri" pitchFamily="34" charset="0"/>
              </a:rPr>
              <a:t>e</a:t>
            </a:r>
            <a:r>
              <a:rPr lang="en-US" sz="2400" dirty="0">
                <a:latin typeface="Calibri" pitchFamily="34" charset="0"/>
              </a:rPr>
              <a:t>ta </a:t>
            </a:r>
            <a:r>
              <a:rPr lang="en-US" sz="2400" dirty="0" err="1">
                <a:latin typeface="Calibri" pitchFamily="34" charset="0"/>
              </a:rPr>
              <a:t>ako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odluka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nije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neovisna</a:t>
            </a:r>
            <a:r>
              <a:rPr lang="bs-Latn-BA" sz="2400" dirty="0">
                <a:latin typeface="Calibri" pitchFamily="34" charset="0"/>
              </a:rPr>
              <a:t>.</a:t>
            </a:r>
            <a:endParaRPr lang="en-US" sz="2400" dirty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mk-MK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Sudija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bs-Latn-BA" sz="2400" dirty="0">
                <a:latin typeface="Calibri" pitchFamily="34" charset="0"/>
              </a:rPr>
              <a:t>treba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ima</a:t>
            </a:r>
            <a:r>
              <a:rPr lang="bs-Latn-BA" sz="2400" dirty="0">
                <a:latin typeface="Calibri" pitchFamily="34" charset="0"/>
              </a:rPr>
              <a:t>tu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potupunu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kontrolu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bs-Latn-BA" sz="2400" dirty="0">
                <a:latin typeface="Calibri" pitchFamily="34" charset="0"/>
              </a:rPr>
              <a:t>u pogledu </a:t>
            </a:r>
            <a:r>
              <a:rPr lang="en-US" sz="2400" dirty="0" err="1">
                <a:latin typeface="Calibri" pitchFamily="34" charset="0"/>
              </a:rPr>
              <a:t>svoje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odluke</a:t>
            </a:r>
            <a:r>
              <a:rPr lang="en-US" sz="2400" dirty="0">
                <a:latin typeface="Calibri" pitchFamily="34" charset="0"/>
              </a:rPr>
              <a:t>, bez </a:t>
            </a:r>
            <a:r>
              <a:rPr lang="en-US" sz="2400" dirty="0" err="1">
                <a:latin typeface="Calibri" pitchFamily="34" charset="0"/>
              </a:rPr>
              <a:t>pritisaka</a:t>
            </a:r>
            <a:r>
              <a:rPr lang="en-US" sz="2400" dirty="0">
                <a:latin typeface="Calibri" pitchFamily="34" charset="0"/>
              </a:rPr>
              <a:t> da </a:t>
            </a:r>
            <a:r>
              <a:rPr lang="en-US" sz="2400" dirty="0" err="1">
                <a:latin typeface="Calibri" pitchFamily="34" charset="0"/>
              </a:rPr>
              <a:t>odlu</a:t>
            </a:r>
            <a:r>
              <a:rPr lang="bs-Latn-BA" sz="2400" dirty="0">
                <a:latin typeface="Calibri" pitchFamily="34" charset="0"/>
              </a:rPr>
              <a:t>č</a:t>
            </a:r>
            <a:r>
              <a:rPr lang="en-US" sz="2400" dirty="0" err="1">
                <a:latin typeface="Calibri" pitchFamily="34" charset="0"/>
              </a:rPr>
              <a:t>uje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i</a:t>
            </a:r>
            <a:r>
              <a:rPr lang="en-US" sz="2400" dirty="0">
                <a:latin typeface="Calibri" pitchFamily="34" charset="0"/>
              </a:rPr>
              <a:t> to </a:t>
            </a:r>
            <a:r>
              <a:rPr lang="en-US" sz="2400" dirty="0" err="1">
                <a:latin typeface="Calibri" pitchFamily="34" charset="0"/>
              </a:rPr>
              <a:t>samo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na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osnovu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bs-Latn-BA" sz="2400" dirty="0">
                <a:latin typeface="Calibri" pitchFamily="34" charset="0"/>
              </a:rPr>
              <a:t>činjenica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i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dokaza</a:t>
            </a:r>
            <a:r>
              <a:rPr lang="en-US" sz="2400" dirty="0">
                <a:latin typeface="Calibri" pitchFamily="34" charset="0"/>
              </a:rPr>
              <a:t>. 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err="1">
                <a:latin typeface="Calibri" pitchFamily="34" charset="0"/>
              </a:rPr>
              <a:t>Autoritet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odluke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zavisi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i</a:t>
            </a:r>
            <a:r>
              <a:rPr lang="en-US" sz="2400" dirty="0">
                <a:latin typeface="Calibri" pitchFamily="34" charset="0"/>
              </a:rPr>
              <a:t> od </a:t>
            </a:r>
            <a:r>
              <a:rPr lang="en-US" sz="2400" dirty="0" err="1">
                <a:latin typeface="Calibri" pitchFamily="34" charset="0"/>
              </a:rPr>
              <a:t>odluke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drugih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bs-Latn-BA" sz="2400" dirty="0">
                <a:latin typeface="Calibri" pitchFamily="34" charset="0"/>
              </a:rPr>
              <a:t>nadležnih tijela</a:t>
            </a:r>
            <a:r>
              <a:rPr lang="en-US" sz="2400" dirty="0">
                <a:latin typeface="Calibri" pitchFamily="34" charset="0"/>
              </a:rPr>
              <a:t> (</a:t>
            </a:r>
            <a:r>
              <a:rPr lang="en-US" sz="2400" dirty="0" err="1">
                <a:latin typeface="Calibri" pitchFamily="34" charset="0"/>
              </a:rPr>
              <a:t>politi</a:t>
            </a:r>
            <a:r>
              <a:rPr lang="bs-Latn-BA" sz="2400" dirty="0">
                <a:latin typeface="Calibri" pitchFamily="34" charset="0"/>
              </a:rPr>
              <a:t>č</a:t>
            </a:r>
            <a:r>
              <a:rPr lang="en-US" sz="2400" dirty="0" err="1">
                <a:latin typeface="Calibri" pitchFamily="34" charset="0"/>
              </a:rPr>
              <a:t>ke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amnestije</a:t>
            </a:r>
            <a:r>
              <a:rPr lang="en-US" sz="2400" dirty="0">
                <a:latin typeface="Calibri" pitchFamily="34" charset="0"/>
              </a:rPr>
              <a:t>, </a:t>
            </a:r>
            <a:r>
              <a:rPr lang="en-US" sz="2400" dirty="0" err="1">
                <a:latin typeface="Calibri" pitchFamily="34" charset="0"/>
              </a:rPr>
              <a:t>pomilovanja</a:t>
            </a:r>
            <a:r>
              <a:rPr lang="en-US" sz="2400" dirty="0">
                <a:latin typeface="Calibri" pitchFamily="34" charset="0"/>
              </a:rPr>
              <a:t>), </a:t>
            </a:r>
            <a:r>
              <a:rPr lang="bs-Latn-BA" sz="2400" dirty="0">
                <a:latin typeface="Calibri" pitchFamily="34" charset="0"/>
              </a:rPr>
              <a:t>ili </a:t>
            </a:r>
            <a:r>
              <a:rPr lang="en-US" sz="2400" dirty="0" err="1">
                <a:latin typeface="Calibri" pitchFamily="34" charset="0"/>
              </a:rPr>
              <a:t>odluk</a:t>
            </a:r>
            <a:r>
              <a:rPr lang="bs-Latn-BA" sz="2400" dirty="0">
                <a:latin typeface="Calibri" pitchFamily="34" charset="0"/>
              </a:rPr>
              <a:t>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istra</a:t>
            </a:r>
            <a:r>
              <a:rPr lang="bs-Latn-BA" sz="2400" dirty="0">
                <a:latin typeface="Calibri" pitchFamily="34" charset="0"/>
              </a:rPr>
              <a:t>ž</a:t>
            </a:r>
            <a:r>
              <a:rPr lang="en-US" sz="2400" dirty="0" err="1">
                <a:latin typeface="Calibri" pitchFamily="34" charset="0"/>
              </a:rPr>
              <a:t>nih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komisija</a:t>
            </a:r>
            <a:r>
              <a:rPr lang="bs-Latn-BA" sz="2400" dirty="0">
                <a:latin typeface="Calibri" pitchFamily="34" charset="0"/>
              </a:rPr>
              <a:t>.</a:t>
            </a:r>
            <a:endParaRPr lang="en-US" sz="2400" dirty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bs-Latn-BA" sz="2400" dirty="0">
                <a:latin typeface="Calibri" pitchFamily="34" charset="0"/>
              </a:rPr>
              <a:t>O</a:t>
            </a:r>
            <a:r>
              <a:rPr lang="en-US" sz="2400" dirty="0" err="1">
                <a:latin typeface="Calibri" pitchFamily="34" charset="0"/>
              </a:rPr>
              <a:t>baveza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obrazl</a:t>
            </a:r>
            <a:r>
              <a:rPr lang="bs-Latn-BA" sz="2400" dirty="0" err="1">
                <a:latin typeface="Calibri" pitchFamily="34" charset="0"/>
              </a:rPr>
              <a:t>aganja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odluke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kao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osnova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njenog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kvaliteta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nije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propisana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bs-Latn-BA" sz="2400" dirty="0">
                <a:latin typeface="Calibri" pitchFamily="34" charset="0"/>
              </a:rPr>
              <a:t>samo </a:t>
            </a:r>
            <a:r>
              <a:rPr lang="en-US" sz="2400" dirty="0">
                <a:latin typeface="Calibri" pitchFamily="34" charset="0"/>
              </a:rPr>
              <a:t>u </a:t>
            </a:r>
            <a:r>
              <a:rPr lang="bs-Latn-BA" sz="2400" dirty="0" err="1">
                <a:latin typeface="Calibri" pitchFamily="34" charset="0"/>
              </a:rPr>
              <a:t>u</a:t>
            </a:r>
            <a:r>
              <a:rPr lang="en-US" sz="2400" dirty="0" err="1">
                <a:latin typeface="Calibri" pitchFamily="34" charset="0"/>
              </a:rPr>
              <a:t>stavu</a:t>
            </a:r>
            <a:r>
              <a:rPr lang="en-US" sz="2400" dirty="0">
                <a:latin typeface="Calibri" pitchFamily="34" charset="0"/>
              </a:rPr>
              <a:t>, </a:t>
            </a:r>
            <a:r>
              <a:rPr lang="en-US" sz="2400" dirty="0" err="1">
                <a:latin typeface="Calibri" pitchFamily="34" charset="0"/>
              </a:rPr>
              <a:t>nego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bs-Latn-BA" sz="2400" dirty="0">
                <a:latin typeface="Calibri" pitchFamily="34" charset="0"/>
              </a:rPr>
              <a:t>i </a:t>
            </a:r>
            <a:r>
              <a:rPr lang="en-US" sz="2400" dirty="0">
                <a:latin typeface="Calibri" pitchFamily="34" charset="0"/>
              </a:rPr>
              <a:t>u </a:t>
            </a:r>
            <a:r>
              <a:rPr lang="en-US" sz="2400" dirty="0" err="1">
                <a:latin typeface="Calibri" pitchFamily="34" charset="0"/>
              </a:rPr>
              <a:t>zakon</a:t>
            </a:r>
            <a:r>
              <a:rPr lang="bs-Latn-BA" sz="2400" dirty="0" err="1">
                <a:latin typeface="Calibri" pitchFamily="34" charset="0"/>
              </a:rPr>
              <a:t>odavstvu</a:t>
            </a:r>
            <a:r>
              <a:rPr lang="bs-Latn-BA" sz="2400" dirty="0">
                <a:latin typeface="Calibri" pitchFamily="34" charset="0"/>
              </a:rPr>
              <a:t> o krivičnom pravosuđu, među</a:t>
            </a:r>
            <a:r>
              <a:rPr lang="en-US" sz="2400" dirty="0" err="1">
                <a:latin typeface="Calibri" pitchFamily="34" charset="0"/>
              </a:rPr>
              <a:t>narodnim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standardima</a:t>
            </a:r>
            <a:r>
              <a:rPr lang="bs-Latn-BA" sz="2400" dirty="0">
                <a:latin typeface="Calibri" pitchFamily="34" charset="0"/>
              </a:rPr>
              <a:t>, ili e</a:t>
            </a:r>
            <a:r>
              <a:rPr lang="en-US" sz="2400" dirty="0" err="1">
                <a:latin typeface="Calibri" pitchFamily="34" charset="0"/>
              </a:rPr>
              <a:t>ti</a:t>
            </a:r>
            <a:r>
              <a:rPr lang="bs-Latn-BA" sz="2400" dirty="0">
                <a:latin typeface="Calibri" pitchFamily="34" charset="0"/>
              </a:rPr>
              <a:t>č</a:t>
            </a:r>
            <a:r>
              <a:rPr lang="en-US" sz="2400" dirty="0" err="1">
                <a:latin typeface="Calibri" pitchFamily="34" charset="0"/>
              </a:rPr>
              <a:t>ki</a:t>
            </a:r>
            <a:r>
              <a:rPr lang="bs-Latn-BA" sz="2400" dirty="0">
                <a:latin typeface="Calibri" pitchFamily="34" charset="0"/>
              </a:rPr>
              <a:t>m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kodeks</a:t>
            </a:r>
            <a:r>
              <a:rPr lang="bs-Latn-BA" sz="2400" dirty="0">
                <a:latin typeface="Calibri" pitchFamily="34" charset="0"/>
              </a:rPr>
              <a:t>ima.</a:t>
            </a:r>
            <a:r>
              <a:rPr lang="en-US" sz="2400" dirty="0">
                <a:latin typeface="Calibri" pitchFamily="34" charset="0"/>
              </a:rPr>
              <a:t> </a:t>
            </a:r>
            <a:endParaRPr lang="mk-MK" sz="2400" dirty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US" sz="20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06227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A148C2E-1736-4A3C-B544-B117C95DE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/>
              <a:t>Pravo</a:t>
            </a:r>
            <a:r>
              <a:rPr lang="en-US" sz="2800" dirty="0"/>
              <a:t> </a:t>
            </a:r>
            <a:r>
              <a:rPr lang="bs-Latn-BA" sz="2800" dirty="0"/>
              <a:t>na </a:t>
            </a:r>
            <a:r>
              <a:rPr lang="en-US" sz="2800" dirty="0" err="1"/>
              <a:t>obrazlo</a:t>
            </a:r>
            <a:r>
              <a:rPr lang="bs-Latn-BA" sz="2800" dirty="0"/>
              <a:t>ž</a:t>
            </a:r>
            <a:r>
              <a:rPr lang="en-US" sz="2800" dirty="0"/>
              <a:t>en</a:t>
            </a:r>
            <a:r>
              <a:rPr lang="bs-Latn-BA" sz="2800" dirty="0"/>
              <a:t>u</a:t>
            </a:r>
            <a:r>
              <a:rPr lang="en-US" sz="2800" dirty="0"/>
              <a:t> </a:t>
            </a:r>
            <a:r>
              <a:rPr lang="en-US" sz="2800" dirty="0" err="1"/>
              <a:t>odluk</a:t>
            </a:r>
            <a:r>
              <a:rPr lang="bs-Latn-BA" sz="2800" dirty="0"/>
              <a:t>u</a:t>
            </a:r>
            <a:r>
              <a:rPr lang="en-US" sz="2800" dirty="0"/>
              <a:t> (clan 6 </a:t>
            </a:r>
            <a:r>
              <a:rPr lang="en-US" sz="2800" dirty="0" err="1"/>
              <a:t>EKLjP</a:t>
            </a:r>
            <a:r>
              <a:rPr lang="en-US" sz="2800" dirty="0"/>
              <a:t>)</a:t>
            </a:r>
            <a:r>
              <a:rPr lang="bs-Latn-BA" sz="2800" dirty="0"/>
              <a:t> </a:t>
            </a:r>
            <a:r>
              <a:rPr lang="en-US" sz="2800" dirty="0"/>
              <a:t>- </a:t>
            </a:r>
            <a:r>
              <a:rPr lang="en-US" sz="2800" dirty="0" err="1"/>
              <a:t>standardi</a:t>
            </a:r>
            <a:r>
              <a:rPr lang="en-US" sz="2800" dirty="0"/>
              <a:t> </a:t>
            </a:r>
            <a:r>
              <a:rPr lang="en-US" sz="2800" dirty="0" err="1"/>
              <a:t>obrazlo</a:t>
            </a:r>
            <a:r>
              <a:rPr lang="bs-Latn-BA" sz="2800" dirty="0"/>
              <a:t>ž</a:t>
            </a:r>
            <a:r>
              <a:rPr lang="en-US" sz="2800" dirty="0" err="1"/>
              <a:t>ene</a:t>
            </a:r>
            <a:r>
              <a:rPr lang="en-US" sz="2800" dirty="0"/>
              <a:t> </a:t>
            </a:r>
            <a:r>
              <a:rPr lang="en-US" sz="2800" dirty="0" err="1"/>
              <a:t>odluke</a:t>
            </a:r>
            <a:r>
              <a:rPr lang="en-US" sz="2800" dirty="0"/>
              <a:t> </a:t>
            </a:r>
            <a:r>
              <a:rPr lang="bs-Latn-BA" sz="2800" dirty="0"/>
              <a:t>(</a:t>
            </a:r>
            <a:r>
              <a:rPr lang="en-US" sz="2800" dirty="0" err="1"/>
              <a:t>ESLjP</a:t>
            </a:r>
            <a:r>
              <a:rPr lang="bs-Latn-BA" sz="2800" dirty="0"/>
              <a:t>)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2322EEC-3C10-457B-B54E-97A01E1C53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Da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li je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omogu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ć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ena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kontrola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logi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č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kog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procesa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pomo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ć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u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kojeg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je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sudija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do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š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odluke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r>
              <a:rPr lang="mk-MK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Da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li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zaklju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č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u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skladu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bs-Latn-BA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z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akonom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da li su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logi</a:t>
            </a:r>
            <a:r>
              <a:rPr lang="bs-Latn-BA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čn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Da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li 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odluka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sadr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ž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odgovor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naj</a:t>
            </a:r>
            <a:r>
              <a:rPr lang="bs-Latn-BA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važnij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elemente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strana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č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kih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argumenta,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pravne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fakti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č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materijalno-pravne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ili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roce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sne?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Da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li je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sud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naveo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dovoljno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jasne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razloge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kako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bi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stranci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omogu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ć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kori</a:t>
            </a:r>
            <a:r>
              <a:rPr lang="bs-Latn-BA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št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enje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pravnog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leka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337137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D59884A-2972-4B0E-A95A-5938EE5AE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Da</a:t>
            </a:r>
            <a:r>
              <a:rPr lang="bs-Latn-BA" sz="2800" dirty="0"/>
              <a:t> </a:t>
            </a:r>
            <a:r>
              <a:rPr lang="en-US" sz="2800" dirty="0"/>
              <a:t>li se </a:t>
            </a:r>
            <a:r>
              <a:rPr lang="en-US" sz="2800" dirty="0" err="1"/>
              <a:t>mogu</a:t>
            </a:r>
            <a:r>
              <a:rPr lang="en-US" sz="2800" dirty="0"/>
              <a:t> </a:t>
            </a:r>
            <a:r>
              <a:rPr lang="en-US" sz="2800" dirty="0" err="1"/>
              <a:t>prona</a:t>
            </a:r>
            <a:r>
              <a:rPr lang="bs-Latn-BA" sz="2800" dirty="0"/>
              <a:t>ć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implicitni</a:t>
            </a:r>
            <a:r>
              <a:rPr lang="en-US" sz="2800" dirty="0"/>
              <a:t> </a:t>
            </a:r>
            <a:r>
              <a:rPr lang="en-US" sz="2800" dirty="0" err="1"/>
              <a:t>argumenti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55785D0-7F93-4CC1-BB55-A985E571D6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U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korelaciji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čl.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6 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EKLJP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javnost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rasprave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objavljivanje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odluka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uloga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socijalnih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medija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komentari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reakcije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opšta javnost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U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korelaciji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pravom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neovisan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nepristrasan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sud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jer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omogu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ć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ava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javnosti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uvid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u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sudijsko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rasu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đ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ivanje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uvid u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č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koji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se došlo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do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odluke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U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kojoj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m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eri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se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sudije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pozivaju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eksplicitne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argumente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ustvari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koriste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implicitne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 (ili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skrivene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48771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C9444BE-BBF3-44CE-8848-84841C8FC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/>
              <a:t>Tehnike</a:t>
            </a:r>
            <a:r>
              <a:rPr lang="en-US" sz="3200" dirty="0"/>
              <a:t> </a:t>
            </a:r>
            <a:r>
              <a:rPr lang="en-US" sz="3200" dirty="0" err="1"/>
              <a:t>dobrog</a:t>
            </a:r>
            <a:r>
              <a:rPr lang="en-US" sz="3200" dirty="0"/>
              <a:t> </a:t>
            </a:r>
            <a:r>
              <a:rPr lang="en-US" sz="3200" dirty="0" err="1"/>
              <a:t>pisanja</a:t>
            </a:r>
            <a:r>
              <a:rPr lang="en-US" sz="3200" dirty="0"/>
              <a:t> </a:t>
            </a:r>
            <a:r>
              <a:rPr lang="en-US" sz="3200" dirty="0" err="1"/>
              <a:t>presuda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ABFD567-F563-44FD-8DE9-A07F6EE47B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U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kojoj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meri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sudije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upoznat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tehnikama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dobrog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pisanja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, posebno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obrazlo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ž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enja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odluka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(skills)</a:t>
            </a:r>
          </a:p>
          <a:p>
            <a:r>
              <a:rPr lang="mk-MK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li se ova v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š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tina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mo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ž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nau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č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iti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smtClean="0">
                <a:latin typeface="Calibri" panose="020F0502020204030204" pitchFamily="34" charset="0"/>
                <a:cs typeface="Calibri" panose="020F0502020204030204" pitchFamily="34" charset="0"/>
              </a:rPr>
              <a:t>Sudija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mozda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ima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dobar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s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stem 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pri pisanju obrazloženja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presud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bs-Latn-BA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sistematičnost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ali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možda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ima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problema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svoj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m r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č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ito</a:t>
            </a:r>
            <a:r>
              <a:rPr lang="bs-Latn-BA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šć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u,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pismeno</a:t>
            </a:r>
            <a:r>
              <a:rPr lang="bs-Latn-BA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šću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sposobno</a:t>
            </a:r>
            <a:r>
              <a:rPr lang="bs-Latn-BA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šću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pismenog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izra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ž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avanja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elokven</a:t>
            </a:r>
            <a:r>
              <a:rPr lang="bs-Latn-BA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tnošću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mk-MK" sz="2400" dirty="0">
                <a:latin typeface="Calibri" panose="020F0502020204030204" pitchFamily="34" charset="0"/>
                <a:cs typeface="Calibri" panose="020F0502020204030204" pitchFamily="34" charset="0"/>
              </a:rPr>
              <a:t>Journal of Dispute Resolution, Volume 2015 | Issue 1 Article 7, 2015, Writing Reasoned Decisions and Opinions: AGuide for Novice, Experienced, and Foreign Judges. 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590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2FE6415-E9F9-44AE-9E03-A1CABBAA8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U </a:t>
            </a:r>
            <a:r>
              <a:rPr lang="en-US" sz="3200" dirty="0" err="1"/>
              <a:t>zavisnosti</a:t>
            </a:r>
            <a:r>
              <a:rPr lang="en-US" sz="3200" dirty="0"/>
              <a:t> od </a:t>
            </a:r>
            <a:r>
              <a:rPr lang="en-US" sz="3200" dirty="0" err="1"/>
              <a:t>cilj</a:t>
            </a:r>
            <a:r>
              <a:rPr lang="en-US" sz="3200" dirty="0"/>
              <a:t> </a:t>
            </a:r>
            <a:r>
              <a:rPr lang="en-US" sz="3200" dirty="0" err="1"/>
              <a:t>prezentera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F0DA766-252E-4C2E-90BD-87807D0280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Fakti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č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ka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upotreba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informacije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ciljem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informi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anje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publike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koje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podlo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ž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ne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verifikaciji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mk-MK" sz="24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nau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č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č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asopis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</a:p>
          <a:p>
            <a:r>
              <a:rPr lang="mk-MK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Pozicionirana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upotreba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objektivnih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subjektivnih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hipoteti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č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kih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informacija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cilljem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informi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anje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publike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poziciji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gledi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š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ta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prezentera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mk-MK" sz="24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kolumna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mk-MK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Ube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đ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iva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č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ka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upotreba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objektivnih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subjektivnih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hipoteti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č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kih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informacija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ciljem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ub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đ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ivanje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publike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da ne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š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to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uradi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812077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E17C092-98C6-45E9-9F8E-B2669A522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/>
              <a:t>Kompleksna</a:t>
            </a:r>
            <a:r>
              <a:rPr lang="en-US" sz="3200" dirty="0"/>
              <a:t> oblast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vokabular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3E47F85-B3AD-48B2-BE4D-D17ADABAB7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err="1">
                <a:latin typeface="Calibri" pitchFamily="34" charset="0"/>
              </a:rPr>
              <a:t>Koristi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hipoteze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metode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drugih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nau</a:t>
            </a:r>
            <a:r>
              <a:rPr lang="bs-Latn-BA" dirty="0" smtClean="0">
                <a:latin typeface="Calibri" pitchFamily="34" charset="0"/>
              </a:rPr>
              <a:t>č</a:t>
            </a:r>
            <a:r>
              <a:rPr lang="en-US" dirty="0" err="1" smtClean="0">
                <a:latin typeface="Calibri" pitchFamily="34" charset="0"/>
              </a:rPr>
              <a:t>nih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disciplina</a:t>
            </a:r>
            <a:r>
              <a:rPr lang="ru-RU" dirty="0">
                <a:latin typeface="Calibri" pitchFamily="34" charset="0"/>
              </a:rPr>
              <a:t>: </a:t>
            </a:r>
            <a:r>
              <a:rPr lang="en-US" dirty="0" err="1">
                <a:latin typeface="Calibri" pitchFamily="34" charset="0"/>
              </a:rPr>
              <a:t>pravna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filozofija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logika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lingvistika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teorija</a:t>
            </a:r>
            <a:r>
              <a:rPr lang="en-US" dirty="0">
                <a:latin typeface="Calibri" pitchFamily="34" charset="0"/>
              </a:rPr>
              <a:t> literature, </a:t>
            </a:r>
            <a:r>
              <a:rPr lang="en-US" dirty="0" err="1">
                <a:latin typeface="Calibri" pitchFamily="34" charset="0"/>
              </a:rPr>
              <a:t>sociologije</a:t>
            </a:r>
            <a:r>
              <a:rPr lang="en-US" dirty="0">
                <a:latin typeface="Calibri" pitchFamily="34" charset="0"/>
              </a:rPr>
              <a:t>, </a:t>
            </a:r>
            <a:r>
              <a:rPr lang="mk-MK" dirty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AI &amp; L</a:t>
            </a:r>
            <a:endParaRPr lang="mk-MK" dirty="0">
              <a:latin typeface="Calibri" pitchFamily="34" charset="0"/>
            </a:endParaRPr>
          </a:p>
          <a:p>
            <a:pPr eaLnBrk="1" hangingPunct="1"/>
            <a:r>
              <a:rPr lang="en-US" dirty="0" err="1">
                <a:latin typeface="Calibri" pitchFamily="34" charset="0"/>
              </a:rPr>
              <a:t>Nedostatak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istra</a:t>
            </a:r>
            <a:r>
              <a:rPr lang="bs-Latn-BA" dirty="0" smtClean="0">
                <a:latin typeface="Calibri" pitchFamily="34" charset="0"/>
              </a:rPr>
              <a:t>ž</a:t>
            </a:r>
            <a:r>
              <a:rPr lang="en-US" dirty="0" err="1" smtClean="0">
                <a:latin typeface="Calibri" pitchFamily="34" charset="0"/>
              </a:rPr>
              <a:t>ivanja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u </a:t>
            </a:r>
            <a:r>
              <a:rPr lang="en-US" dirty="0" err="1" smtClean="0">
                <a:latin typeface="Calibri" pitchFamily="34" charset="0"/>
              </a:rPr>
              <a:t>na</a:t>
            </a:r>
            <a:r>
              <a:rPr lang="bs-Latn-BA" dirty="0" smtClean="0">
                <a:latin typeface="Calibri" pitchFamily="34" charset="0"/>
              </a:rPr>
              <a:t>š</a:t>
            </a:r>
            <a:r>
              <a:rPr lang="en-US" dirty="0" err="1" smtClean="0">
                <a:latin typeface="Calibri" pitchFamily="34" charset="0"/>
              </a:rPr>
              <a:t>oj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pravnoj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teoriji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pravosudnoj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praksi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zbog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prakse</a:t>
            </a:r>
            <a:r>
              <a:rPr lang="en-US" dirty="0">
                <a:latin typeface="Calibri" pitchFamily="34" charset="0"/>
              </a:rPr>
              <a:t> </a:t>
            </a:r>
            <a:r>
              <a:rPr lang="ru-RU" dirty="0">
                <a:latin typeface="Calibri" pitchFamily="34" charset="0"/>
              </a:rPr>
              <a:t>„</a:t>
            </a:r>
            <a:r>
              <a:rPr lang="en-US" dirty="0" err="1">
                <a:latin typeface="Calibri" pitchFamily="34" charset="0"/>
              </a:rPr>
              <a:t>kontinentalnog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nacionalnog</a:t>
            </a:r>
            <a:r>
              <a:rPr lang="ru-RU" dirty="0" smtClean="0">
                <a:latin typeface="Calibri" pitchFamily="34" charset="0"/>
              </a:rPr>
              <a:t>“ </a:t>
            </a:r>
            <a:r>
              <a:rPr lang="en-US" dirty="0" err="1" smtClean="0">
                <a:latin typeface="Calibri" pitchFamily="34" charset="0"/>
              </a:rPr>
              <a:t>su</a:t>
            </a:r>
            <a:r>
              <a:rPr lang="bs-Latn-BA" dirty="0" smtClean="0">
                <a:latin typeface="Calibri" pitchFamily="34" charset="0"/>
              </a:rPr>
              <a:t>đ</a:t>
            </a:r>
            <a:r>
              <a:rPr lang="en-US" dirty="0" err="1" smtClean="0">
                <a:latin typeface="Calibri" pitchFamily="34" charset="0"/>
              </a:rPr>
              <a:t>enja</a:t>
            </a:r>
            <a:r>
              <a:rPr lang="ru-RU" dirty="0" smtClean="0">
                <a:latin typeface="Calibri" pitchFamily="34" charset="0"/>
              </a:rPr>
              <a:t> </a:t>
            </a:r>
            <a:endParaRPr lang="ru-RU" dirty="0">
              <a:latin typeface="Calibri" pitchFamily="34" charset="0"/>
            </a:endParaRPr>
          </a:p>
          <a:p>
            <a:pPr eaLnBrk="1" hangingPunct="1"/>
            <a:r>
              <a:rPr lang="en-US" dirty="0" err="1">
                <a:latin typeface="Calibri" pitchFamily="34" charset="0"/>
              </a:rPr>
              <a:t>Bogata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literatur</a:t>
            </a:r>
            <a:r>
              <a:rPr lang="bs-Latn-BA" dirty="0" smtClean="0">
                <a:latin typeface="Calibri" pitchFamily="34" charset="0"/>
              </a:rPr>
              <a:t>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iz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sistema</a:t>
            </a:r>
            <a:r>
              <a:rPr lang="en-US" dirty="0">
                <a:latin typeface="Calibri" pitchFamily="34" charset="0"/>
              </a:rPr>
              <a:t> “ common law”  </a:t>
            </a:r>
            <a:r>
              <a:rPr lang="mk-MK" dirty="0">
                <a:latin typeface="Calibri" pitchFamily="34" charset="0"/>
              </a:rPr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71529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00C9062-5405-4A61-B70B-E8BBB4DF2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/>
              <a:t>Benefiti</a:t>
            </a:r>
            <a:r>
              <a:rPr lang="en-US" sz="3200" dirty="0"/>
              <a:t> </a:t>
            </a:r>
            <a:r>
              <a:rPr lang="en-US" sz="3200" dirty="0" err="1"/>
              <a:t>upotrebe</a:t>
            </a:r>
            <a:r>
              <a:rPr lang="en-US" sz="3200" dirty="0"/>
              <a:t> </a:t>
            </a:r>
            <a:r>
              <a:rPr lang="en-US" sz="3200" dirty="0" err="1"/>
              <a:t>argumenata</a:t>
            </a:r>
            <a:r>
              <a:rPr lang="en-US" sz="3200" dirty="0"/>
              <a:t> u </a:t>
            </a:r>
            <a:r>
              <a:rPr lang="en-US" sz="3200" dirty="0" err="1"/>
              <a:t>sudskom</a:t>
            </a:r>
            <a:r>
              <a:rPr lang="en-US" sz="3200" dirty="0"/>
              <a:t> </a:t>
            </a:r>
            <a:r>
              <a:rPr lang="en-US" sz="3200" dirty="0" err="1"/>
              <a:t>postupku</a:t>
            </a:r>
            <a:r>
              <a:rPr lang="en-US" sz="3200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4F56A1E-47A2-45E6-859D-00A1C339AD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z="2400" dirty="0">
              <a:latin typeface="Calibri" pitchFamily="34" charset="0"/>
            </a:endParaRPr>
          </a:p>
          <a:p>
            <a:pPr eaLnBrk="1" hangingPunct="1"/>
            <a:r>
              <a:rPr lang="en-US" sz="2400" dirty="0" err="1">
                <a:latin typeface="Calibri" pitchFamily="34" charset="0"/>
              </a:rPr>
              <a:t>Svaka</a:t>
            </a:r>
            <a:r>
              <a:rPr lang="en-US" sz="2400" dirty="0">
                <a:latin typeface="Calibri" pitchFamily="34" charset="0"/>
              </a:rPr>
              <a:t> od </a:t>
            </a:r>
            <a:r>
              <a:rPr lang="en-US" sz="2400" dirty="0" err="1">
                <a:latin typeface="Calibri" pitchFamily="34" charset="0"/>
              </a:rPr>
              <a:t>stranaka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ce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mo</a:t>
            </a:r>
            <a:r>
              <a:rPr lang="bs-Latn-BA" sz="2400" dirty="0">
                <a:latin typeface="Calibri" pitchFamily="34" charset="0"/>
              </a:rPr>
              <a:t>ć</a:t>
            </a:r>
            <a:r>
              <a:rPr lang="en-US" sz="2400" dirty="0" err="1">
                <a:latin typeface="Calibri" pitchFamily="34" charset="0"/>
              </a:rPr>
              <a:t>i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postavljati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kriti</a:t>
            </a:r>
            <a:r>
              <a:rPr lang="bs-Latn-BA" sz="2400" dirty="0">
                <a:latin typeface="Calibri" pitchFamily="34" charset="0"/>
              </a:rPr>
              <a:t>č</a:t>
            </a:r>
            <a:r>
              <a:rPr lang="en-US" sz="2400" dirty="0" err="1">
                <a:latin typeface="Calibri" pitchFamily="34" charset="0"/>
              </a:rPr>
              <a:t>ka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pitanja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i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predvid</a:t>
            </a:r>
            <a:r>
              <a:rPr lang="bs-Latn-BA" sz="2400" dirty="0">
                <a:latin typeface="Calibri" pitchFamily="34" charset="0"/>
              </a:rPr>
              <a:t>j</a:t>
            </a:r>
            <a:r>
              <a:rPr lang="en-US" sz="2400" dirty="0" err="1">
                <a:latin typeface="Calibri" pitchFamily="34" charset="0"/>
              </a:rPr>
              <a:t>eti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argumente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protivnika</a:t>
            </a:r>
            <a:r>
              <a:rPr lang="en-US" sz="2400" dirty="0">
                <a:latin typeface="Calibri" pitchFamily="34" charset="0"/>
              </a:rPr>
              <a:t>;</a:t>
            </a:r>
            <a:endParaRPr lang="mk-MK" sz="2400" dirty="0">
              <a:latin typeface="Calibri" pitchFamily="34" charset="0"/>
            </a:endParaRPr>
          </a:p>
          <a:p>
            <a:pPr eaLnBrk="1" hangingPunct="1"/>
            <a:endParaRPr lang="mk-MK" sz="2400" dirty="0">
              <a:latin typeface="Calibri" pitchFamily="34" charset="0"/>
            </a:endParaRPr>
          </a:p>
          <a:p>
            <a:pPr eaLnBrk="1" hangingPunct="1"/>
            <a:r>
              <a:rPr lang="en-US" sz="2400" dirty="0" err="1">
                <a:latin typeface="Calibri" pitchFamily="34" charset="0"/>
              </a:rPr>
              <a:t>Sudije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bs-Latn-BA" sz="2400" dirty="0" err="1">
                <a:latin typeface="Calibri" pitchFamily="34" charset="0"/>
              </a:rPr>
              <a:t>ć</a:t>
            </a:r>
            <a:r>
              <a:rPr lang="en-US" sz="2400" dirty="0">
                <a:latin typeface="Calibri" pitchFamily="34" charset="0"/>
              </a:rPr>
              <a:t>e </a:t>
            </a:r>
            <a:r>
              <a:rPr lang="bs-Latn-BA" sz="2400" dirty="0">
                <a:latin typeface="Calibri" pitchFamily="34" charset="0"/>
              </a:rPr>
              <a:t>moći </a:t>
            </a:r>
            <a:r>
              <a:rPr lang="en-US" sz="2400" dirty="0">
                <a:latin typeface="Calibri" pitchFamily="34" charset="0"/>
              </a:rPr>
              <a:t>da </a:t>
            </a:r>
            <a:r>
              <a:rPr lang="en-US" sz="2400" dirty="0" err="1">
                <a:latin typeface="Calibri" pitchFamily="34" charset="0"/>
              </a:rPr>
              <a:t>oc</a:t>
            </a:r>
            <a:r>
              <a:rPr lang="bs-Latn-BA" sz="2400" dirty="0" err="1">
                <a:latin typeface="Calibri" pitchFamily="34" charset="0"/>
              </a:rPr>
              <a:t>ij</a:t>
            </a:r>
            <a:r>
              <a:rPr lang="en-US" sz="2400" dirty="0" err="1">
                <a:latin typeface="Calibri" pitchFamily="34" charset="0"/>
              </a:rPr>
              <a:t>ene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slabe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i</a:t>
            </a:r>
            <a:r>
              <a:rPr lang="en-US" sz="2400" dirty="0">
                <a:latin typeface="Calibri" pitchFamily="34" charset="0"/>
              </a:rPr>
              <a:t> jake </a:t>
            </a:r>
            <a:r>
              <a:rPr lang="en-US" sz="2400" dirty="0" err="1">
                <a:latin typeface="Calibri" pitchFamily="34" charset="0"/>
              </a:rPr>
              <a:t>strane</a:t>
            </a:r>
            <a:r>
              <a:rPr lang="en-US" sz="2400" dirty="0">
                <a:latin typeface="Calibri" pitchFamily="34" charset="0"/>
              </a:rPr>
              <a:t> argument</a:t>
            </a:r>
            <a:r>
              <a:rPr lang="bs-Latn-BA" sz="2400" dirty="0" err="1">
                <a:latin typeface="Calibri" pitchFamily="34" charset="0"/>
              </a:rPr>
              <a:t>acij</a:t>
            </a:r>
            <a:r>
              <a:rPr lang="en-US" sz="2400" dirty="0">
                <a:latin typeface="Calibri" pitchFamily="34" charset="0"/>
              </a:rPr>
              <a:t>e </a:t>
            </a:r>
            <a:r>
              <a:rPr lang="en-US" sz="2400" dirty="0" err="1">
                <a:latin typeface="Calibri" pitchFamily="34" charset="0"/>
              </a:rPr>
              <a:t>stranaka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ali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i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kvalitet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vlastite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argumentacije</a:t>
            </a:r>
            <a:r>
              <a:rPr lang="en-US" sz="2400" dirty="0">
                <a:latin typeface="Calibri" pitchFamily="34" charset="0"/>
              </a:rPr>
              <a:t>; </a:t>
            </a:r>
            <a:endParaRPr lang="ru-RU" sz="2400" dirty="0">
              <a:latin typeface="Calibri" pitchFamily="34" charset="0"/>
            </a:endParaRPr>
          </a:p>
          <a:p>
            <a:pPr eaLnBrk="1" hangingPunct="1"/>
            <a:endParaRPr lang="ru-RU" sz="2400" dirty="0">
              <a:latin typeface="Calibri" pitchFamily="34" charset="0"/>
            </a:endParaRPr>
          </a:p>
          <a:p>
            <a:pPr eaLnBrk="1" hangingPunct="1"/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Doprin</a:t>
            </a:r>
            <a:r>
              <a:rPr lang="bs-Latn-BA" sz="2400" dirty="0" err="1">
                <a:latin typeface="Calibri" pitchFamily="34" charset="0"/>
              </a:rPr>
              <a:t>ij</a:t>
            </a:r>
            <a:r>
              <a:rPr lang="en-US" sz="2400" dirty="0">
                <a:latin typeface="Calibri" pitchFamily="34" charset="0"/>
              </a:rPr>
              <a:t>et </a:t>
            </a:r>
            <a:r>
              <a:rPr lang="bs-Latn-BA" sz="2400" dirty="0" err="1">
                <a:latin typeface="Calibri" pitchFamily="34" charset="0"/>
              </a:rPr>
              <a:t>ć</a:t>
            </a:r>
            <a:r>
              <a:rPr lang="en-US" sz="2400" dirty="0">
                <a:latin typeface="Calibri" pitchFamily="34" charset="0"/>
              </a:rPr>
              <a:t>e </a:t>
            </a:r>
            <a:r>
              <a:rPr lang="en-US" sz="2400" dirty="0" err="1">
                <a:latin typeface="Calibri" pitchFamily="34" charset="0"/>
              </a:rPr>
              <a:t>razvoju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adverzijalne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rasprave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i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upotrebe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argumenata</a:t>
            </a:r>
            <a:r>
              <a:rPr lang="en-US" sz="2400" dirty="0">
                <a:latin typeface="Calibri" pitchFamily="34" charset="0"/>
              </a:rPr>
              <a:t> u </a:t>
            </a:r>
            <a:r>
              <a:rPr lang="en-US" sz="2400" dirty="0" err="1">
                <a:latin typeface="Calibri" pitchFamily="34" charset="0"/>
              </a:rPr>
              <a:t>smislu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pr</a:t>
            </a:r>
            <a:r>
              <a:rPr lang="bs-Latn-BA" sz="2400" dirty="0">
                <a:latin typeface="Calibri" pitchFamily="34" charset="0"/>
              </a:rPr>
              <a:t>a</a:t>
            </a:r>
            <a:r>
              <a:rPr lang="en-US" sz="2400" dirty="0">
                <a:latin typeface="Calibri" pitchFamily="34" charset="0"/>
              </a:rPr>
              <a:t>v</a:t>
            </a:r>
            <a:r>
              <a:rPr lang="bs-Latn-BA" sz="2400" dirty="0">
                <a:latin typeface="Calibri" pitchFamily="34" charset="0"/>
              </a:rPr>
              <a:t>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na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obrazlo</a:t>
            </a:r>
            <a:r>
              <a:rPr lang="bs-Latn-BA" sz="2400" dirty="0">
                <a:latin typeface="Calibri" pitchFamily="34" charset="0"/>
              </a:rPr>
              <a:t>ž</a:t>
            </a:r>
            <a:r>
              <a:rPr lang="en-US" sz="2400" dirty="0" err="1">
                <a:latin typeface="Calibri" pitchFamily="34" charset="0"/>
              </a:rPr>
              <a:t>enu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odluku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iz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bs-Latn-BA" sz="2400" dirty="0">
                <a:latin typeface="Calibri" pitchFamily="34" charset="0"/>
              </a:rPr>
              <a:t>č</a:t>
            </a:r>
            <a:r>
              <a:rPr lang="en-US" sz="2400" dirty="0">
                <a:latin typeface="Calibri" pitchFamily="34" charset="0"/>
              </a:rPr>
              <a:t>l</a:t>
            </a:r>
            <a:r>
              <a:rPr lang="bs-Latn-BA" sz="2400" dirty="0">
                <a:latin typeface="Calibri" pitchFamily="34" charset="0"/>
              </a:rPr>
              <a:t>.</a:t>
            </a:r>
            <a:r>
              <a:rPr lang="en-US" sz="2400" dirty="0">
                <a:latin typeface="Calibri" pitchFamily="34" charset="0"/>
              </a:rPr>
              <a:t> 6</a:t>
            </a:r>
            <a:r>
              <a:rPr lang="bs-Latn-BA" sz="2400" dirty="0">
                <a:latin typeface="Calibri" pitchFamily="34" charset="0"/>
              </a:rPr>
              <a:t>.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EKLjP</a:t>
            </a:r>
            <a:r>
              <a:rPr lang="mk-MK" sz="2400" dirty="0">
                <a:latin typeface="Calibri" pitchFamily="34" charset="0"/>
              </a:rPr>
              <a:t>.</a:t>
            </a:r>
            <a:endParaRPr lang="ru-RU" sz="2400" dirty="0">
              <a:latin typeface="Calibri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63752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0EA44E1-0A14-4E6F-9023-77462E2564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/>
              <a:t>Teorijski</a:t>
            </a:r>
            <a:r>
              <a:rPr lang="en-US" sz="3200" dirty="0"/>
              <a:t> </a:t>
            </a:r>
            <a:r>
              <a:rPr lang="en-US" sz="3200" dirty="0" err="1"/>
              <a:t>pristupi</a:t>
            </a:r>
            <a:r>
              <a:rPr lang="bs-Latn-BA" sz="3200" dirty="0"/>
              <a:t>: </a:t>
            </a:r>
            <a:r>
              <a:rPr lang="en-US" sz="3200" dirty="0"/>
              <a:t>Hart-</a:t>
            </a:r>
            <a:r>
              <a:rPr lang="en-US" sz="3200" dirty="0" err="1"/>
              <a:t>Dworkin</a:t>
            </a:r>
            <a:r>
              <a:rPr lang="en-US" sz="3200" dirty="0"/>
              <a:t>-McCormick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56E8ED4-2B5E-48F1-87E4-E96FEC63B0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dirty="0" err="1">
                <a:latin typeface="Calibri" pitchFamily="34" charset="0"/>
              </a:rPr>
              <a:t>Pravni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pozitivizam</a:t>
            </a:r>
            <a:r>
              <a:rPr lang="en-US" sz="2400" dirty="0">
                <a:latin typeface="Calibri" pitchFamily="34" charset="0"/>
              </a:rPr>
              <a:t> je </a:t>
            </a:r>
            <a:r>
              <a:rPr lang="en-US" sz="2400" dirty="0" err="1">
                <a:latin typeface="Calibri" pitchFamily="34" charset="0"/>
              </a:rPr>
              <a:t>opisivao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pravno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rezoniranje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kao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mehani</a:t>
            </a:r>
            <a:r>
              <a:rPr lang="bs-Latn-BA" sz="2400" dirty="0">
                <a:latin typeface="Calibri" pitchFamily="34" charset="0"/>
              </a:rPr>
              <a:t>č</a:t>
            </a:r>
            <a:r>
              <a:rPr lang="en-US" sz="2400" dirty="0" err="1">
                <a:latin typeface="Calibri" pitchFamily="34" charset="0"/>
              </a:rPr>
              <a:t>ko</a:t>
            </a:r>
            <a:r>
              <a:rPr lang="en-US" sz="2400" dirty="0">
                <a:latin typeface="Calibri" pitchFamily="34" charset="0"/>
              </a:rPr>
              <a:t> –</a:t>
            </a:r>
            <a:r>
              <a:rPr lang="en-US" sz="2400" dirty="0" err="1">
                <a:latin typeface="Calibri" pitchFamily="34" charset="0"/>
              </a:rPr>
              <a:t>deduktivno</a:t>
            </a:r>
            <a:r>
              <a:rPr lang="en-US" sz="2400" dirty="0">
                <a:latin typeface="Calibri" pitchFamily="34" charset="0"/>
              </a:rPr>
              <a:t> – </a:t>
            </a:r>
            <a:r>
              <a:rPr lang="en-US" sz="2400" dirty="0" err="1">
                <a:latin typeface="Calibri" pitchFamily="34" charset="0"/>
              </a:rPr>
              <a:t>supsumiranje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fakt</a:t>
            </a:r>
            <a:r>
              <a:rPr lang="bs-Latn-BA" sz="2400" dirty="0">
                <a:latin typeface="Calibri" pitchFamily="34" charset="0"/>
              </a:rPr>
              <a:t>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prema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zakonskim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pravilima</a:t>
            </a:r>
            <a:r>
              <a:rPr lang="en-US" sz="2400" dirty="0">
                <a:latin typeface="Calibri" pitchFamily="34" charset="0"/>
              </a:rPr>
              <a:t>, a </a:t>
            </a:r>
            <a:r>
              <a:rPr lang="en-US" sz="2400" dirty="0" err="1">
                <a:latin typeface="Calibri" pitchFamily="34" charset="0"/>
              </a:rPr>
              <a:t>sve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ono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bs-Latn-BA" sz="2400" dirty="0" err="1">
                <a:latin typeface="Calibri" pitchFamily="34" charset="0"/>
              </a:rPr>
              <a:t>š</a:t>
            </a:r>
            <a:r>
              <a:rPr lang="en-US" sz="2400" dirty="0">
                <a:latin typeface="Calibri" pitchFamily="34" charset="0"/>
              </a:rPr>
              <a:t>to </a:t>
            </a:r>
            <a:r>
              <a:rPr lang="en-US" sz="2400" dirty="0" err="1">
                <a:latin typeface="Calibri" pitchFamily="34" charset="0"/>
              </a:rPr>
              <a:t>izlazi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iz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ovih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granica</a:t>
            </a:r>
            <a:r>
              <a:rPr lang="en-US" sz="2400" dirty="0">
                <a:latin typeface="Calibri" pitchFamily="34" charset="0"/>
              </a:rPr>
              <a:t> je </a:t>
            </a:r>
            <a:r>
              <a:rPr lang="en-US" sz="2400" dirty="0" err="1">
                <a:latin typeface="Calibri" pitchFamily="34" charset="0"/>
              </a:rPr>
              <a:t>totalno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arbitrarno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i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rezultat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sudskih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kaprica</a:t>
            </a:r>
            <a:r>
              <a:rPr lang="en-US" sz="2400" dirty="0">
                <a:latin typeface="Calibri" pitchFamily="34" charset="0"/>
              </a:rPr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 err="1">
                <a:latin typeface="Calibri" pitchFamily="34" charset="0"/>
              </a:rPr>
              <a:t>Pozitivizam</a:t>
            </a:r>
            <a:r>
              <a:rPr lang="en-US" sz="2400" dirty="0">
                <a:latin typeface="Calibri" pitchFamily="34" charset="0"/>
              </a:rPr>
              <a:t> ne </a:t>
            </a:r>
            <a:r>
              <a:rPr lang="en-US" sz="2400" dirty="0" err="1">
                <a:latin typeface="Calibri" pitchFamily="34" charset="0"/>
              </a:rPr>
              <a:t>mo</a:t>
            </a:r>
            <a:r>
              <a:rPr lang="bs-Latn-BA" sz="2400" dirty="0">
                <a:latin typeface="Calibri" pitchFamily="34" charset="0"/>
              </a:rPr>
              <a:t>ž</a:t>
            </a:r>
            <a:r>
              <a:rPr lang="en-US" sz="2400" dirty="0">
                <a:latin typeface="Calibri" pitchFamily="34" charset="0"/>
              </a:rPr>
              <a:t>e </a:t>
            </a:r>
            <a:r>
              <a:rPr lang="en-US" sz="2400" dirty="0" err="1">
                <a:latin typeface="Calibri" pitchFamily="34" charset="0"/>
              </a:rPr>
              <a:t>objasniti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kako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sudije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odlu</a:t>
            </a:r>
            <a:r>
              <a:rPr lang="bs-Latn-BA" sz="2400" dirty="0">
                <a:latin typeface="Calibri" pitchFamily="34" charset="0"/>
              </a:rPr>
              <a:t>č</a:t>
            </a:r>
            <a:r>
              <a:rPr lang="en-US" sz="2400" dirty="0" err="1">
                <a:latin typeface="Calibri" pitchFamily="34" charset="0"/>
              </a:rPr>
              <a:t>uju</a:t>
            </a:r>
            <a:r>
              <a:rPr lang="en-US" sz="2400" dirty="0">
                <a:latin typeface="Calibri" pitchFamily="34" charset="0"/>
              </a:rPr>
              <a:t> u </a:t>
            </a:r>
            <a:r>
              <a:rPr lang="en-US" sz="2400" dirty="0" err="1">
                <a:latin typeface="Calibri" pitchFamily="34" charset="0"/>
              </a:rPr>
              <a:t>te</a:t>
            </a:r>
            <a:r>
              <a:rPr lang="bs-Latn-BA" sz="2400" dirty="0">
                <a:latin typeface="Calibri" pitchFamily="34" charset="0"/>
              </a:rPr>
              <a:t>š</a:t>
            </a:r>
            <a:r>
              <a:rPr lang="en-US" sz="2400" dirty="0" err="1">
                <a:latin typeface="Calibri" pitchFamily="34" charset="0"/>
              </a:rPr>
              <a:t>kim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slu</a:t>
            </a:r>
            <a:r>
              <a:rPr lang="bs-Latn-BA" sz="2400" dirty="0">
                <a:latin typeface="Calibri" pitchFamily="34" charset="0"/>
              </a:rPr>
              <a:t>č</a:t>
            </a:r>
            <a:r>
              <a:rPr lang="en-US" sz="2400" dirty="0" err="1">
                <a:latin typeface="Calibri" pitchFamily="34" charset="0"/>
              </a:rPr>
              <a:t>ajevima</a:t>
            </a:r>
            <a:r>
              <a:rPr lang="en-US" sz="2400" dirty="0">
                <a:latin typeface="Calibri" pitchFamily="34" charset="0"/>
              </a:rPr>
              <a:t> u </a:t>
            </a:r>
            <a:r>
              <a:rPr lang="en-US" sz="2400" dirty="0" err="1">
                <a:latin typeface="Calibri" pitchFamily="34" charset="0"/>
              </a:rPr>
              <a:t>kojima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sud</a:t>
            </a:r>
            <a:r>
              <a:rPr lang="bs-Latn-BA" sz="2400" dirty="0" err="1">
                <a:latin typeface="Calibri" pitchFamily="34" charset="0"/>
              </a:rPr>
              <a:t>ija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mora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odm</a:t>
            </a:r>
            <a:r>
              <a:rPr lang="bs-Latn-BA" sz="2400" dirty="0">
                <a:latin typeface="Calibri" pitchFamily="34" charset="0"/>
              </a:rPr>
              <a:t>j</a:t>
            </a:r>
            <a:r>
              <a:rPr lang="en-US" sz="2400" dirty="0" err="1">
                <a:latin typeface="Calibri" pitchFamily="34" charset="0"/>
              </a:rPr>
              <a:t>eriti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te</a:t>
            </a:r>
            <a:r>
              <a:rPr lang="bs-Latn-BA" sz="2400" dirty="0">
                <a:latin typeface="Calibri" pitchFamily="34" charset="0"/>
              </a:rPr>
              <a:t>ž</a:t>
            </a:r>
            <a:r>
              <a:rPr lang="en-US" sz="2400" dirty="0" err="1">
                <a:latin typeface="Calibri" pitchFamily="34" charset="0"/>
              </a:rPr>
              <a:t>inu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pravila</a:t>
            </a:r>
            <a:r>
              <a:rPr lang="en-US" sz="2400" dirty="0">
                <a:latin typeface="Calibri" pitchFamily="34" charset="0"/>
              </a:rPr>
              <a:t>, </a:t>
            </a:r>
            <a:r>
              <a:rPr lang="en-US" sz="2400" dirty="0" err="1">
                <a:latin typeface="Calibri" pitchFamily="34" charset="0"/>
              </a:rPr>
              <a:t>ali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i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moralnih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i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politi</a:t>
            </a:r>
            <a:r>
              <a:rPr lang="bs-Latn-BA" sz="2400" dirty="0">
                <a:latin typeface="Calibri" pitchFamily="34" charset="0"/>
              </a:rPr>
              <a:t>č</a:t>
            </a:r>
            <a:r>
              <a:rPr lang="en-US" sz="2400" dirty="0" err="1">
                <a:latin typeface="Calibri" pitchFamily="34" charset="0"/>
              </a:rPr>
              <a:t>kih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principa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i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prona</a:t>
            </a:r>
            <a:r>
              <a:rPr lang="bs-Latn-BA" sz="2400" dirty="0">
                <a:latin typeface="Calibri" pitchFamily="34" charset="0"/>
              </a:rPr>
              <a:t>ć</a:t>
            </a:r>
            <a:r>
              <a:rPr lang="en-US" sz="2400" dirty="0" err="1">
                <a:latin typeface="Calibri" pitchFamily="34" charset="0"/>
              </a:rPr>
              <a:t>i</a:t>
            </a:r>
            <a:r>
              <a:rPr lang="en-US" sz="2400" dirty="0">
                <a:latin typeface="Calibri" pitchFamily="34" charset="0"/>
              </a:rPr>
              <a:t> ta</a:t>
            </a:r>
            <a:r>
              <a:rPr lang="bs-Latn-BA" sz="2400" dirty="0">
                <a:latin typeface="Calibri" pitchFamily="34" charset="0"/>
              </a:rPr>
              <a:t>č</a:t>
            </a:r>
            <a:r>
              <a:rPr lang="en-US" sz="2400" dirty="0">
                <a:latin typeface="Calibri" pitchFamily="34" charset="0"/>
              </a:rPr>
              <a:t>an </a:t>
            </a:r>
            <a:r>
              <a:rPr lang="en-US" sz="2400" dirty="0" err="1">
                <a:latin typeface="Calibri" pitchFamily="34" charset="0"/>
              </a:rPr>
              <a:t>odgovor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ru-RU" sz="2400" dirty="0">
                <a:latin typeface="Calibri" pitchFamily="34" charset="0"/>
              </a:rPr>
              <a:t>(</a:t>
            </a:r>
            <a:r>
              <a:rPr lang="mk-MK" sz="2400" dirty="0">
                <a:latin typeface="Calibri" pitchFamily="34" charset="0"/>
              </a:rPr>
              <a:t>one right answer</a:t>
            </a:r>
            <a:r>
              <a:rPr lang="ru-RU" sz="2400" dirty="0">
                <a:latin typeface="Calibri" pitchFamily="34" charset="0"/>
              </a:rPr>
              <a:t>).</a:t>
            </a:r>
            <a:r>
              <a:rPr lang="en-US" sz="2400" dirty="0">
                <a:latin typeface="Calibri" pitchFamily="34" charset="0"/>
              </a:rPr>
              <a:t> “ Empire of Law” 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 err="1">
                <a:latin typeface="Calibri" pitchFamily="34" charset="0"/>
              </a:rPr>
              <a:t>Odluka</a:t>
            </a:r>
            <a:r>
              <a:rPr lang="en-US" sz="2400" dirty="0">
                <a:latin typeface="Calibri" pitchFamily="34" charset="0"/>
              </a:rPr>
              <a:t> ne </a:t>
            </a:r>
            <a:r>
              <a:rPr lang="en-US" sz="2400" dirty="0" err="1">
                <a:latin typeface="Calibri" pitchFamily="34" charset="0"/>
              </a:rPr>
              <a:t>moze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biti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prikazana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kao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jedino</a:t>
            </a:r>
            <a:r>
              <a:rPr lang="en-US" sz="2400" dirty="0">
                <a:latin typeface="Calibri" pitchFamily="34" charset="0"/>
              </a:rPr>
              <a:t> ta</a:t>
            </a:r>
            <a:r>
              <a:rPr lang="bs-Latn-BA" sz="2400" dirty="0">
                <a:latin typeface="Calibri" pitchFamily="34" charset="0"/>
              </a:rPr>
              <a:t>č</a:t>
            </a:r>
            <a:r>
              <a:rPr lang="en-US" sz="2400" dirty="0" err="1">
                <a:latin typeface="Calibri" pitchFamily="34" charset="0"/>
              </a:rPr>
              <a:t>na</a:t>
            </a:r>
            <a:r>
              <a:rPr lang="en-US" sz="2400" dirty="0">
                <a:latin typeface="Calibri" pitchFamily="34" charset="0"/>
              </a:rPr>
              <a:t>, </a:t>
            </a:r>
            <a:r>
              <a:rPr lang="en-US" sz="2400" dirty="0" err="1">
                <a:latin typeface="Calibri" pitchFamily="34" charset="0"/>
              </a:rPr>
              <a:t>nego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prihva</a:t>
            </a:r>
            <a:r>
              <a:rPr lang="bs-Latn-BA" sz="2400" dirty="0">
                <a:latin typeface="Calibri" pitchFamily="34" charset="0"/>
              </a:rPr>
              <a:t>ć</a:t>
            </a:r>
            <a:r>
              <a:rPr lang="en-US" sz="2400" dirty="0" err="1">
                <a:latin typeface="Calibri" pitchFamily="34" charset="0"/>
              </a:rPr>
              <a:t>ena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kao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obrazlo</a:t>
            </a:r>
            <a:r>
              <a:rPr lang="bs-Latn-BA" sz="2400" dirty="0">
                <a:latin typeface="Calibri" pitchFamily="34" charset="0"/>
              </a:rPr>
              <a:t>ž</a:t>
            </a:r>
            <a:r>
              <a:rPr lang="en-US" sz="2400" dirty="0" err="1">
                <a:latin typeface="Calibri" pitchFamily="34" charset="0"/>
              </a:rPr>
              <a:t>eni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proizvod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nerpstrasnog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izbora</a:t>
            </a:r>
            <a:r>
              <a:rPr lang="en-US" sz="2400" dirty="0">
                <a:latin typeface="Calibri" pitchFamily="34" charset="0"/>
              </a:rPr>
              <a:t> a </a:t>
            </a:r>
            <a:r>
              <a:rPr lang="en-US" sz="2400" dirty="0" err="1">
                <a:latin typeface="Calibri" pitchFamily="34" charset="0"/>
              </a:rPr>
              <a:t>kriteriujumi</a:t>
            </a:r>
            <a:r>
              <a:rPr lang="en-US" sz="2400" dirty="0">
                <a:latin typeface="Calibri" pitchFamily="34" charset="0"/>
              </a:rPr>
              <a:t> za </a:t>
            </a:r>
            <a:r>
              <a:rPr lang="en-US" sz="2400" dirty="0" err="1">
                <a:latin typeface="Calibri" pitchFamily="34" charset="0"/>
              </a:rPr>
              <a:t>oc</a:t>
            </a:r>
            <a:r>
              <a:rPr lang="bs-Latn-BA" sz="2400" dirty="0">
                <a:latin typeface="Calibri" pitchFamily="34" charset="0"/>
              </a:rPr>
              <a:t>j</a:t>
            </a:r>
            <a:r>
              <a:rPr lang="en-US" sz="2400" dirty="0" err="1">
                <a:latin typeface="Calibri" pitchFamily="34" charset="0"/>
              </a:rPr>
              <a:t>enu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su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konzistentnost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i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koherentnost</a:t>
            </a:r>
            <a:r>
              <a:rPr lang="en-US" sz="2400" dirty="0">
                <a:latin typeface="Calibri" pitchFamily="34" charset="0"/>
              </a:rPr>
              <a:t>. </a:t>
            </a:r>
            <a:endParaRPr lang="en-US" sz="2400" dirty="0"/>
          </a:p>
          <a:p>
            <a:pPr eaLnBrk="1" hangingPunct="1">
              <a:lnSpc>
                <a:spcPct val="90000"/>
              </a:lnSpc>
            </a:pPr>
            <a:endParaRPr lang="ru-RU" sz="2000" dirty="0">
              <a:latin typeface="Calibri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35610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57B1BE0-62C1-461A-9FAF-09AECD592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>
                <a:latin typeface="Calibri" pitchFamily="34" charset="0"/>
              </a:rPr>
              <a:t>Logi</a:t>
            </a:r>
            <a:r>
              <a:rPr lang="bs-Latn-BA" sz="3200" dirty="0">
                <a:latin typeface="Calibri" pitchFamily="34" charset="0"/>
              </a:rPr>
              <a:t>č</a:t>
            </a:r>
            <a:r>
              <a:rPr lang="en-US" sz="3200" dirty="0" err="1">
                <a:latin typeface="Calibri" pitchFamily="34" charset="0"/>
              </a:rPr>
              <a:t>ki</a:t>
            </a:r>
            <a:r>
              <a:rPr lang="en-US" sz="3200" dirty="0">
                <a:latin typeface="Calibri" pitchFamily="34" charset="0"/>
              </a:rPr>
              <a:t>, </a:t>
            </a:r>
            <a:r>
              <a:rPr lang="en-US" sz="3200" dirty="0" err="1">
                <a:latin typeface="Calibri" pitchFamily="34" charset="0"/>
              </a:rPr>
              <a:t>retori</a:t>
            </a:r>
            <a:r>
              <a:rPr lang="bs-Latn-BA" sz="3200" dirty="0">
                <a:latin typeface="Calibri" pitchFamily="34" charset="0"/>
              </a:rPr>
              <a:t>č</a:t>
            </a:r>
            <a:r>
              <a:rPr lang="en-US" sz="3200" dirty="0" err="1">
                <a:latin typeface="Calibri" pitchFamily="34" charset="0"/>
              </a:rPr>
              <a:t>ki</a:t>
            </a:r>
            <a:r>
              <a:rPr lang="en-US" sz="3200" dirty="0">
                <a:latin typeface="Calibri" pitchFamily="34" charset="0"/>
              </a:rPr>
              <a:t> </a:t>
            </a:r>
            <a:r>
              <a:rPr lang="en-US" sz="3200" dirty="0" err="1">
                <a:latin typeface="Calibri" pitchFamily="34" charset="0"/>
              </a:rPr>
              <a:t>i</a:t>
            </a:r>
            <a:r>
              <a:rPr lang="en-US" sz="3200" dirty="0">
                <a:latin typeface="Calibri" pitchFamily="34" charset="0"/>
              </a:rPr>
              <a:t> pragma-</a:t>
            </a:r>
            <a:r>
              <a:rPr lang="en-US" sz="3200" dirty="0" err="1">
                <a:latin typeface="Calibri" pitchFamily="34" charset="0"/>
              </a:rPr>
              <a:t>dijalekti</a:t>
            </a:r>
            <a:r>
              <a:rPr lang="bs-Latn-BA" sz="3200" dirty="0">
                <a:latin typeface="Calibri" pitchFamily="34" charset="0"/>
              </a:rPr>
              <a:t>č</a:t>
            </a:r>
            <a:r>
              <a:rPr lang="en-US" sz="3200" dirty="0" err="1">
                <a:latin typeface="Calibri" pitchFamily="34" charset="0"/>
              </a:rPr>
              <a:t>ki</a:t>
            </a:r>
            <a:r>
              <a:rPr lang="en-US" sz="3200" dirty="0">
                <a:latin typeface="Calibri" pitchFamily="34" charset="0"/>
              </a:rPr>
              <a:t> </a:t>
            </a:r>
            <a:r>
              <a:rPr lang="en-US" sz="3200" dirty="0" err="1">
                <a:latin typeface="Calibri" pitchFamily="34" charset="0"/>
              </a:rPr>
              <a:t>pristup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B569959-9E22-4F33-9F57-BF57D76277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538" indent="0"/>
            <a:r>
              <a:rPr lang="en-US" sz="2400" dirty="0" err="1">
                <a:latin typeface="Calibri" pitchFamily="34" charset="0"/>
              </a:rPr>
              <a:t>Sudska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odluka</a:t>
            </a:r>
            <a:r>
              <a:rPr lang="en-US" sz="2400" dirty="0">
                <a:latin typeface="Calibri" pitchFamily="34" charset="0"/>
              </a:rPr>
              <a:t> mora </a:t>
            </a:r>
            <a:r>
              <a:rPr lang="en-US" sz="2400" dirty="0" err="1">
                <a:latin typeface="Calibri" pitchFamily="34" charset="0"/>
              </a:rPr>
              <a:t>imati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podr</a:t>
            </a:r>
            <a:r>
              <a:rPr lang="bs-Latn-BA" sz="2400" dirty="0">
                <a:latin typeface="Calibri" pitchFamily="34" charset="0"/>
              </a:rPr>
              <a:t>š</a:t>
            </a:r>
            <a:r>
              <a:rPr lang="en-US" sz="2400" dirty="0" err="1">
                <a:latin typeface="Calibri" pitchFamily="34" charset="0"/>
              </a:rPr>
              <a:t>ku</a:t>
            </a:r>
            <a:r>
              <a:rPr lang="en-US" sz="2400" dirty="0">
                <a:latin typeface="Calibri" pitchFamily="34" charset="0"/>
              </a:rPr>
              <a:t> u </a:t>
            </a:r>
            <a:r>
              <a:rPr lang="en-US" sz="2400" dirty="0" err="1">
                <a:latin typeface="Calibri" pitchFamily="34" charset="0"/>
              </a:rPr>
              <a:t>logi</a:t>
            </a:r>
            <a:r>
              <a:rPr lang="bs-Latn-BA" sz="2400" dirty="0">
                <a:latin typeface="Calibri" pitchFamily="34" charset="0"/>
              </a:rPr>
              <a:t>č</a:t>
            </a:r>
            <a:r>
              <a:rPr lang="en-US" sz="2400" dirty="0" err="1">
                <a:latin typeface="Calibri" pitchFamily="34" charset="0"/>
              </a:rPr>
              <a:t>kim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deduktivnim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zakonima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ru-RU" sz="2400" dirty="0">
                <a:latin typeface="Calibri" pitchFamily="34" charset="0"/>
              </a:rPr>
              <a:t>(</a:t>
            </a:r>
            <a:r>
              <a:rPr lang="en-US" sz="2400" dirty="0">
                <a:latin typeface="Calibri" pitchFamily="34" charset="0"/>
              </a:rPr>
              <a:t>test </a:t>
            </a:r>
            <a:r>
              <a:rPr lang="en-US" sz="2400" dirty="0" err="1">
                <a:latin typeface="Calibri" pitchFamily="34" charset="0"/>
              </a:rPr>
              <a:t>logi</a:t>
            </a:r>
            <a:r>
              <a:rPr lang="bs-Latn-BA" sz="2400" dirty="0">
                <a:latin typeface="Calibri" pitchFamily="34" charset="0"/>
              </a:rPr>
              <a:t>č</a:t>
            </a:r>
            <a:r>
              <a:rPr lang="en-US" sz="2400" dirty="0" err="1">
                <a:latin typeface="Calibri" pitchFamily="34" charset="0"/>
              </a:rPr>
              <a:t>ke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razumnosti</a:t>
            </a:r>
            <a:r>
              <a:rPr lang="en-US" sz="2400" dirty="0">
                <a:latin typeface="Calibri" pitchFamily="34" charset="0"/>
              </a:rPr>
              <a:t>) </a:t>
            </a:r>
            <a:endParaRPr lang="ru-RU" sz="2400" dirty="0">
              <a:latin typeface="Calibri" pitchFamily="34" charset="0"/>
            </a:endParaRPr>
          </a:p>
          <a:p>
            <a:pPr marL="109538" indent="0">
              <a:buNone/>
            </a:pPr>
            <a:endParaRPr lang="ru-RU" sz="2400" dirty="0">
              <a:latin typeface="Calibri" pitchFamily="34" charset="0"/>
            </a:endParaRPr>
          </a:p>
          <a:p>
            <a:pPr marL="109538" indent="0"/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Argumenat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mora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ub</a:t>
            </a:r>
            <a:r>
              <a:rPr lang="bs-Latn-BA" sz="2400" dirty="0">
                <a:latin typeface="Calibri" pitchFamily="34" charset="0"/>
              </a:rPr>
              <a:t>j</a:t>
            </a:r>
            <a:r>
              <a:rPr lang="en-US" sz="2400" dirty="0">
                <a:latin typeface="Calibri" pitchFamily="34" charset="0"/>
              </a:rPr>
              <a:t>e</a:t>
            </a:r>
            <a:r>
              <a:rPr lang="bs-Latn-BA" sz="2400" dirty="0">
                <a:latin typeface="Calibri" pitchFamily="34" charset="0"/>
              </a:rPr>
              <a:t>đ</a:t>
            </a:r>
            <a:r>
              <a:rPr lang="en-US" sz="2400" dirty="0" err="1">
                <a:latin typeface="Calibri" pitchFamily="34" charset="0"/>
              </a:rPr>
              <a:t>ivati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ve</a:t>
            </a:r>
            <a:r>
              <a:rPr lang="bs-Latn-BA" sz="2400" dirty="0">
                <a:latin typeface="Calibri" pitchFamily="34" charset="0"/>
              </a:rPr>
              <a:t>š</a:t>
            </a:r>
            <a:r>
              <a:rPr lang="en-US" sz="2400" dirty="0" err="1">
                <a:latin typeface="Calibri" pitchFamily="34" charset="0"/>
              </a:rPr>
              <a:t>tinom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prezentacije</a:t>
            </a:r>
            <a:r>
              <a:rPr lang="en-US" sz="2400" dirty="0">
                <a:latin typeface="Calibri" pitchFamily="34" charset="0"/>
              </a:rPr>
              <a:t> a </a:t>
            </a:r>
            <a:r>
              <a:rPr lang="en-US" sz="2400" dirty="0" err="1">
                <a:latin typeface="Calibri" pitchFamily="34" charset="0"/>
              </a:rPr>
              <a:t>odluka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mora</a:t>
            </a:r>
            <a:r>
              <a:rPr lang="en-US" sz="2400" dirty="0">
                <a:latin typeface="Calibri" pitchFamily="34" charset="0"/>
              </a:rPr>
              <a:t> bi</a:t>
            </a:r>
            <a:r>
              <a:rPr lang="bs-Latn-BA" sz="2400" dirty="0">
                <a:latin typeface="Calibri" pitchFamily="34" charset="0"/>
              </a:rPr>
              <a:t>t</a:t>
            </a:r>
            <a:r>
              <a:rPr lang="en-US" sz="2400" dirty="0" err="1">
                <a:latin typeface="Calibri" pitchFamily="34" charset="0"/>
              </a:rPr>
              <a:t>i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opravdana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pred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publikom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upotrebom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retori</a:t>
            </a:r>
            <a:r>
              <a:rPr lang="bs-Latn-BA" sz="2400" dirty="0">
                <a:latin typeface="Calibri" pitchFamily="34" charset="0"/>
              </a:rPr>
              <a:t>č</a:t>
            </a:r>
            <a:r>
              <a:rPr lang="en-US" sz="2400" dirty="0" err="1">
                <a:latin typeface="Calibri" pitchFamily="34" charset="0"/>
              </a:rPr>
              <a:t>kih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elemenata</a:t>
            </a:r>
            <a:r>
              <a:rPr lang="en-US" sz="2400" dirty="0">
                <a:latin typeface="Calibri" pitchFamily="34" charset="0"/>
              </a:rPr>
              <a:t>. </a:t>
            </a:r>
          </a:p>
          <a:p>
            <a:pPr marL="109538" indent="0"/>
            <a:endParaRPr lang="en-US" sz="2400" dirty="0">
              <a:latin typeface="Calibri" pitchFamily="34" charset="0"/>
            </a:endParaRPr>
          </a:p>
          <a:p>
            <a:pPr marL="109538" indent="0"/>
            <a:r>
              <a:rPr lang="en-US" sz="2400" dirty="0" err="1">
                <a:latin typeface="Calibri" pitchFamily="34" charset="0"/>
              </a:rPr>
              <a:t>Stranke</a:t>
            </a:r>
            <a:r>
              <a:rPr lang="en-US" sz="2400" dirty="0">
                <a:latin typeface="Calibri" pitchFamily="34" charset="0"/>
              </a:rPr>
              <a:t> u </a:t>
            </a:r>
            <a:r>
              <a:rPr lang="en-US" sz="2400" dirty="0" err="1">
                <a:latin typeface="Calibri" pitchFamily="34" charset="0"/>
              </a:rPr>
              <a:t>dijalogu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trebaju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po</a:t>
            </a:r>
            <a:r>
              <a:rPr lang="bs-Latn-BA" sz="2400" dirty="0">
                <a:latin typeface="Calibri" pitchFamily="34" charset="0"/>
              </a:rPr>
              <a:t>š</a:t>
            </a:r>
            <a:r>
              <a:rPr lang="en-US" sz="2400" dirty="0" err="1">
                <a:latin typeface="Calibri" pitchFamily="34" charset="0"/>
              </a:rPr>
              <a:t>tivati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odre</a:t>
            </a:r>
            <a:r>
              <a:rPr lang="bs-Latn-BA" sz="2400" dirty="0">
                <a:latin typeface="Calibri" pitchFamily="34" charset="0"/>
              </a:rPr>
              <a:t>đ</a:t>
            </a:r>
            <a:r>
              <a:rPr lang="en-US" sz="2400" dirty="0" err="1">
                <a:latin typeface="Calibri" pitchFamily="34" charset="0"/>
              </a:rPr>
              <a:t>ena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pravila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racionalne-kriti</a:t>
            </a:r>
            <a:r>
              <a:rPr lang="bs-Latn-BA" sz="2400" dirty="0">
                <a:latin typeface="Calibri" pitchFamily="34" charset="0"/>
              </a:rPr>
              <a:t>č</a:t>
            </a:r>
            <a:r>
              <a:rPr lang="en-US" sz="2400" dirty="0" err="1">
                <a:latin typeface="Calibri" pitchFamily="34" charset="0"/>
              </a:rPr>
              <a:t>ke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diskusije</a:t>
            </a:r>
            <a:r>
              <a:rPr lang="en-US" sz="2400" dirty="0">
                <a:latin typeface="Calibri" pitchFamily="34" charset="0"/>
              </a:rPr>
              <a:t> (</a:t>
            </a:r>
            <a:r>
              <a:rPr lang="en-US" sz="2400" dirty="0" err="1">
                <a:latin typeface="Calibri" pitchFamily="34" charset="0"/>
              </a:rPr>
              <a:t>procesna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pravila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bs-Latn-BA" sz="2400" dirty="0">
                <a:latin typeface="Calibri" pitchFamily="34" charset="0"/>
              </a:rPr>
              <a:t>o </a:t>
            </a:r>
            <a:r>
              <a:rPr lang="en-US" sz="2400" dirty="0" err="1">
                <a:latin typeface="Calibri" pitchFamily="34" charset="0"/>
              </a:rPr>
              <a:t>odr</a:t>
            </a:r>
            <a:r>
              <a:rPr lang="bs-Latn-BA" sz="2400" dirty="0">
                <a:latin typeface="Calibri" pitchFamily="34" charset="0"/>
              </a:rPr>
              <a:t>ž</a:t>
            </a:r>
            <a:r>
              <a:rPr lang="en-US" sz="2400" dirty="0" err="1">
                <a:latin typeface="Calibri" pitchFamily="34" charset="0"/>
              </a:rPr>
              <a:t>avanj</a:t>
            </a:r>
            <a:r>
              <a:rPr lang="bs-Latn-BA" sz="2400" dirty="0">
                <a:latin typeface="Calibri" pitchFamily="34" charset="0"/>
              </a:rPr>
              <a:t>u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rasprave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i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bs-Latn-BA" sz="2400" dirty="0">
                <a:latin typeface="Calibri" pitchFamily="34" charset="0"/>
              </a:rPr>
              <a:t>o </a:t>
            </a:r>
            <a:r>
              <a:rPr lang="en-US" sz="2400" dirty="0" err="1">
                <a:latin typeface="Calibri" pitchFamily="34" charset="0"/>
              </a:rPr>
              <a:t>sadr</a:t>
            </a:r>
            <a:r>
              <a:rPr lang="bs-Latn-BA" sz="2400" dirty="0">
                <a:latin typeface="Calibri" pitchFamily="34" charset="0"/>
              </a:rPr>
              <a:t>ž</a:t>
            </a:r>
            <a:r>
              <a:rPr lang="en-US" sz="2400" dirty="0" err="1">
                <a:latin typeface="Calibri" pitchFamily="34" charset="0"/>
              </a:rPr>
              <a:t>aj</a:t>
            </a:r>
            <a:r>
              <a:rPr lang="bs-Latn-BA" sz="2400" dirty="0">
                <a:latin typeface="Calibri" pitchFamily="34" charset="0"/>
              </a:rPr>
              <a:t>u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odluke</a:t>
            </a:r>
            <a:r>
              <a:rPr lang="en-US" sz="2400" dirty="0">
                <a:latin typeface="Calibri" pitchFamily="34" charset="0"/>
              </a:rPr>
              <a:t>)</a:t>
            </a:r>
            <a:endParaRPr lang="ru-RU" sz="2400" dirty="0">
              <a:latin typeface="Calibri" pitchFamily="34" charset="0"/>
            </a:endParaRPr>
          </a:p>
          <a:p>
            <a:pPr marL="109538" indent="0">
              <a:buNone/>
            </a:pPr>
            <a:endParaRPr lang="ru-RU" sz="2400" dirty="0">
              <a:latin typeface="Calibri" pitchFamily="34" charset="0"/>
            </a:endParaRPr>
          </a:p>
          <a:p>
            <a:pPr marL="109538" indent="0"/>
            <a:endParaRPr lang="ru-RU" sz="2000" dirty="0">
              <a:latin typeface="Calibri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94243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5DEBEA2-81AA-4D73-A70A-E0B048345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>
                <a:latin typeface="Calibri" pitchFamily="34" charset="0"/>
              </a:rPr>
              <a:t>Perelmanova</a:t>
            </a:r>
            <a:r>
              <a:rPr lang="en-US" sz="3200" dirty="0">
                <a:latin typeface="Calibri" pitchFamily="34" charset="0"/>
              </a:rPr>
              <a:t> Nova </a:t>
            </a:r>
            <a:r>
              <a:rPr lang="en-US" sz="3200" dirty="0" err="1">
                <a:latin typeface="Calibri" pitchFamily="34" charset="0"/>
              </a:rPr>
              <a:t>retorika</a:t>
            </a:r>
            <a:r>
              <a:rPr lang="bs-Latn-BA" sz="3200" dirty="0">
                <a:latin typeface="Calibri" pitchFamily="34" charset="0"/>
              </a:rPr>
              <a:t> </a:t>
            </a:r>
            <a:r>
              <a:rPr lang="en-US" sz="3200" dirty="0">
                <a:latin typeface="Calibri" pitchFamily="34" charset="0"/>
              </a:rPr>
              <a:t>- </a:t>
            </a:r>
            <a:r>
              <a:rPr lang="en-US" sz="3200" dirty="0" err="1">
                <a:latin typeface="Calibri" pitchFamily="34" charset="0"/>
              </a:rPr>
              <a:t>Neformalna</a:t>
            </a:r>
            <a:r>
              <a:rPr lang="en-US" sz="3200" dirty="0">
                <a:latin typeface="Calibri" pitchFamily="34" charset="0"/>
              </a:rPr>
              <a:t> </a:t>
            </a:r>
            <a:r>
              <a:rPr lang="en-US" sz="3200" dirty="0" err="1">
                <a:latin typeface="Calibri" pitchFamily="34" charset="0"/>
              </a:rPr>
              <a:t>logika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BCBA4A7-6BF8-45E6-BF01-705E0FAF02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dirty="0" err="1">
                <a:latin typeface="Calibri" pitchFamily="34" charset="0"/>
              </a:rPr>
              <a:t>Sudske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odluke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nisu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samo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zaklju</a:t>
            </a:r>
            <a:r>
              <a:rPr lang="bs-Latn-BA" sz="2400" dirty="0">
                <a:latin typeface="Calibri" pitchFamily="34" charset="0"/>
              </a:rPr>
              <a:t>č</a:t>
            </a:r>
            <a:r>
              <a:rPr lang="en-US" sz="2400" dirty="0">
                <a:latin typeface="Calibri" pitchFamily="34" charset="0"/>
              </a:rPr>
              <a:t>ci </a:t>
            </a:r>
            <a:r>
              <a:rPr lang="en-US" sz="2400" dirty="0" err="1">
                <a:latin typeface="Calibri" pitchFamily="34" charset="0"/>
              </a:rPr>
              <a:t>kojim</a:t>
            </a:r>
            <a:r>
              <a:rPr lang="en-US" sz="2400" dirty="0">
                <a:latin typeface="Calibri" pitchFamily="34" charset="0"/>
              </a:rPr>
              <a:t> se </a:t>
            </a:r>
            <a:r>
              <a:rPr lang="en-US" sz="2400" dirty="0" err="1">
                <a:latin typeface="Calibri" pitchFamily="34" charset="0"/>
              </a:rPr>
              <a:t>dolazi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bs-Latn-BA" sz="2400" dirty="0">
                <a:latin typeface="Calibri" pitchFamily="34" charset="0"/>
              </a:rPr>
              <a:t>na osnovu </a:t>
            </a:r>
            <a:r>
              <a:rPr lang="en-US" sz="2400" dirty="0" err="1">
                <a:latin typeface="Calibri" pitchFamily="34" charset="0"/>
              </a:rPr>
              <a:t>formalno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logi</a:t>
            </a:r>
            <a:r>
              <a:rPr lang="bs-Latn-BA" sz="2400" dirty="0">
                <a:latin typeface="Calibri" pitchFamily="34" charset="0"/>
              </a:rPr>
              <a:t>č</a:t>
            </a:r>
            <a:r>
              <a:rPr lang="en-US" sz="2400" dirty="0" err="1">
                <a:latin typeface="Calibri" pitchFamily="34" charset="0"/>
              </a:rPr>
              <a:t>kih-dedukcijskih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pravila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ve</a:t>
            </a:r>
            <a:r>
              <a:rPr lang="bs-Latn-BA" sz="2400" dirty="0">
                <a:latin typeface="Calibri" pitchFamily="34" charset="0"/>
              </a:rPr>
              <a:t>ć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predstavljaju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intelektualne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operacije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sa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vr</a:t>
            </a:r>
            <a:r>
              <a:rPr lang="bs-Latn-BA" sz="2400" dirty="0" err="1">
                <a:latin typeface="Calibri" pitchFamily="34" charset="0"/>
              </a:rPr>
              <a:t>ij</a:t>
            </a:r>
            <a:r>
              <a:rPr lang="en-US" sz="2400" dirty="0" err="1">
                <a:latin typeface="Calibri" pitchFamily="34" charset="0"/>
              </a:rPr>
              <a:t>ednosnim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elementima</a:t>
            </a:r>
            <a:r>
              <a:rPr lang="en-US" sz="2400" dirty="0">
                <a:latin typeface="Calibri" pitchFamily="34" charset="0"/>
              </a:rPr>
              <a:t>. </a:t>
            </a:r>
          </a:p>
          <a:p>
            <a:pPr marL="109537" indent="0">
              <a:buNone/>
            </a:pPr>
            <a:endParaRPr lang="ru-RU" sz="2400" dirty="0"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400" dirty="0" err="1">
                <a:latin typeface="Calibri" pitchFamily="34" charset="0"/>
              </a:rPr>
              <a:t>Determiniranost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stepenovanj</a:t>
            </a:r>
            <a:r>
              <a:rPr lang="bs-Latn-BA" sz="2400" dirty="0">
                <a:latin typeface="Calibri" pitchFamily="34" charset="0"/>
              </a:rPr>
              <a:t>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sudskog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rasu</a:t>
            </a:r>
            <a:r>
              <a:rPr lang="bs-Latn-BA" sz="2400" dirty="0">
                <a:latin typeface="Calibri" pitchFamily="34" charset="0"/>
              </a:rPr>
              <a:t>đ</a:t>
            </a:r>
            <a:r>
              <a:rPr lang="en-US" sz="2400" dirty="0" err="1">
                <a:latin typeface="Calibri" pitchFamily="34" charset="0"/>
              </a:rPr>
              <a:t>ivanja</a:t>
            </a:r>
            <a:r>
              <a:rPr lang="en-US" sz="2400" dirty="0">
                <a:latin typeface="Calibri" pitchFamily="34" charset="0"/>
              </a:rPr>
              <a:t> od </a:t>
            </a:r>
            <a:r>
              <a:rPr lang="en-US" sz="2400" dirty="0" err="1">
                <a:latin typeface="Calibri" pitchFamily="34" charset="0"/>
              </a:rPr>
              <a:t>monolo</a:t>
            </a:r>
            <a:r>
              <a:rPr lang="bs-Latn-BA" sz="2400" dirty="0">
                <a:latin typeface="Calibri" pitchFamily="34" charset="0"/>
              </a:rPr>
              <a:t>š</a:t>
            </a:r>
            <a:r>
              <a:rPr lang="en-US" sz="2400" dirty="0" err="1">
                <a:latin typeface="Calibri" pitchFamily="34" charset="0"/>
              </a:rPr>
              <a:t>kog</a:t>
            </a:r>
            <a:r>
              <a:rPr lang="en-US" sz="2400" dirty="0">
                <a:latin typeface="Calibri" pitchFamily="34" charset="0"/>
              </a:rPr>
              <a:t> do </a:t>
            </a:r>
            <a:r>
              <a:rPr lang="en-US" sz="2400" dirty="0" err="1">
                <a:latin typeface="Calibri" pitchFamily="34" charset="0"/>
              </a:rPr>
              <a:t>dijalo</a:t>
            </a:r>
            <a:r>
              <a:rPr lang="bs-Latn-BA" sz="2400" dirty="0">
                <a:latin typeface="Calibri" pitchFamily="34" charset="0"/>
              </a:rPr>
              <a:t>š</a:t>
            </a:r>
            <a:r>
              <a:rPr lang="en-US" sz="2400" dirty="0" err="1">
                <a:latin typeface="Calibri" pitchFamily="34" charset="0"/>
              </a:rPr>
              <a:t>kog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bs-Latn-BA" sz="2400" dirty="0">
                <a:latin typeface="Calibri" pitchFamily="34" charset="0"/>
              </a:rPr>
              <a:t>zavisi </a:t>
            </a:r>
            <a:r>
              <a:rPr lang="en-US" sz="2400" dirty="0">
                <a:latin typeface="Calibri" pitchFamily="34" charset="0"/>
              </a:rPr>
              <a:t>od </a:t>
            </a:r>
            <a:r>
              <a:rPr lang="en-US" sz="2400" dirty="0" err="1">
                <a:latin typeface="Calibri" pitchFamily="34" charset="0"/>
              </a:rPr>
              <a:t>stepena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demokratskog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razvoja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drustva</a:t>
            </a:r>
            <a:r>
              <a:rPr lang="en-US" sz="2400" dirty="0">
                <a:latin typeface="Calibri" pitchFamily="34" charset="0"/>
              </a:rPr>
              <a:t>. </a:t>
            </a:r>
            <a:endParaRPr lang="ru-RU" sz="2400" dirty="0"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ru-RU" sz="2400" dirty="0"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400" dirty="0" err="1">
                <a:latin typeface="Calibri" pitchFamily="34" charset="0"/>
              </a:rPr>
              <a:t>Subjekti</a:t>
            </a:r>
            <a:r>
              <a:rPr lang="en-US" sz="2400" dirty="0">
                <a:latin typeface="Calibri" pitchFamily="34" charset="0"/>
              </a:rPr>
              <a:t> u </a:t>
            </a:r>
            <a:r>
              <a:rPr lang="en-US" sz="2400" dirty="0" err="1">
                <a:latin typeface="Calibri" pitchFamily="34" charset="0"/>
              </a:rPr>
              <a:t>raspravi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mogu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imati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razli</a:t>
            </a:r>
            <a:r>
              <a:rPr lang="bs-Latn-BA" sz="2400" dirty="0">
                <a:latin typeface="Calibri" pitchFamily="34" charset="0"/>
              </a:rPr>
              <a:t>č</a:t>
            </a:r>
            <a:r>
              <a:rPr lang="en-US" sz="2400" dirty="0" err="1">
                <a:latin typeface="Calibri" pitchFamily="34" charset="0"/>
              </a:rPr>
              <a:t>ite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uloge</a:t>
            </a:r>
            <a:r>
              <a:rPr lang="bs-Latn-BA" sz="2400" dirty="0">
                <a:latin typeface="Calibri" pitchFamily="34" charset="0"/>
              </a:rPr>
              <a:t>,</a:t>
            </a:r>
            <a:r>
              <a:rPr lang="en-US" sz="2400" dirty="0">
                <a:latin typeface="Calibri" pitchFamily="34" charset="0"/>
              </a:rPr>
              <a:t> od </a:t>
            </a:r>
            <a:r>
              <a:rPr lang="en-US" sz="2400" dirty="0" err="1">
                <a:latin typeface="Calibri" pitchFamily="34" charset="0"/>
              </a:rPr>
              <a:t>slu</a:t>
            </a:r>
            <a:r>
              <a:rPr lang="bs-Latn-BA" sz="2400" dirty="0">
                <a:latin typeface="Calibri" pitchFamily="34" charset="0"/>
              </a:rPr>
              <a:t>š</a:t>
            </a:r>
            <a:r>
              <a:rPr lang="en-US" sz="2400" dirty="0" err="1">
                <a:latin typeface="Calibri" pitchFamily="34" charset="0"/>
              </a:rPr>
              <a:t>atelja</a:t>
            </a:r>
            <a:r>
              <a:rPr lang="en-US" sz="2400" dirty="0">
                <a:latin typeface="Calibri" pitchFamily="34" charset="0"/>
              </a:rPr>
              <a:t> pa </a:t>
            </a:r>
            <a:r>
              <a:rPr lang="en-US" sz="2400" dirty="0" err="1">
                <a:latin typeface="Calibri" pitchFamily="34" charset="0"/>
              </a:rPr>
              <a:t>sve</a:t>
            </a:r>
            <a:r>
              <a:rPr lang="en-US" sz="2400" dirty="0">
                <a:latin typeface="Calibri" pitchFamily="34" charset="0"/>
              </a:rPr>
              <a:t> do </a:t>
            </a:r>
            <a:r>
              <a:rPr lang="en-US" sz="2400" dirty="0" err="1">
                <a:latin typeface="Calibri" pitchFamily="34" charset="0"/>
              </a:rPr>
              <a:t>aktivnih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subjekta</a:t>
            </a:r>
            <a:r>
              <a:rPr lang="en-US" sz="2400" dirty="0">
                <a:latin typeface="Calibri" pitchFamily="34" charset="0"/>
              </a:rPr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749857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4F1417A-C20A-4FB8-9D74-D6D4B8B19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Monolog</a:t>
            </a:r>
            <a:r>
              <a:rPr lang="bs-Latn-BA" sz="3200" dirty="0"/>
              <a:t> </a:t>
            </a:r>
            <a:r>
              <a:rPr lang="en-US" sz="3200" dirty="0"/>
              <a:t>- </a:t>
            </a:r>
            <a:r>
              <a:rPr lang="en-US" sz="3200" dirty="0" err="1"/>
              <a:t>dijalog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9DBA150-954F-47B4-93EA-E898F36AC3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dirty="0" err="1">
                <a:latin typeface="Calibri" pitchFamily="34" charset="0"/>
              </a:rPr>
              <a:t>Ako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sudija</a:t>
            </a:r>
            <a:r>
              <a:rPr lang="en-US" sz="2400" dirty="0">
                <a:latin typeface="Calibri" pitchFamily="34" charset="0"/>
              </a:rPr>
              <a:t> ne </a:t>
            </a:r>
            <a:r>
              <a:rPr lang="en-US" sz="2400" dirty="0" err="1">
                <a:latin typeface="Calibri" pitchFamily="34" charset="0"/>
              </a:rPr>
              <a:t>omogu</a:t>
            </a:r>
            <a:r>
              <a:rPr lang="bs-Latn-BA" sz="2400" dirty="0">
                <a:latin typeface="Calibri" pitchFamily="34" charset="0"/>
              </a:rPr>
              <a:t>ć</a:t>
            </a:r>
            <a:r>
              <a:rPr lang="en-US" sz="2400" dirty="0" err="1">
                <a:latin typeface="Calibri" pitchFamily="34" charset="0"/>
              </a:rPr>
              <a:t>i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kriti</a:t>
            </a:r>
            <a:r>
              <a:rPr lang="bs-Latn-BA" sz="2400" dirty="0">
                <a:latin typeface="Calibri" pitchFamily="34" charset="0"/>
              </a:rPr>
              <a:t>č</a:t>
            </a:r>
            <a:r>
              <a:rPr lang="en-US" sz="2400" dirty="0" err="1">
                <a:latin typeface="Calibri" pitchFamily="34" charset="0"/>
              </a:rPr>
              <a:t>ko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ispitivanje</a:t>
            </a:r>
            <a:r>
              <a:rPr lang="en-US" sz="2400" dirty="0">
                <a:latin typeface="Calibri" pitchFamily="34" charset="0"/>
              </a:rPr>
              <a:t> (</a:t>
            </a:r>
            <a:r>
              <a:rPr lang="en-US" sz="2400" dirty="0" err="1">
                <a:latin typeface="Calibri" pitchFamily="34" charset="0"/>
              </a:rPr>
              <a:t>ispitivanje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ja</a:t>
            </a:r>
            <a:r>
              <a:rPr lang="bs-Latn-BA" sz="2400" dirty="0">
                <a:latin typeface="Calibri" pitchFamily="34" charset="0"/>
              </a:rPr>
              <a:t>č</a:t>
            </a:r>
            <a:r>
              <a:rPr lang="en-US" sz="2400" dirty="0">
                <a:latin typeface="Calibri" pitchFamily="34" charset="0"/>
              </a:rPr>
              <a:t>in</a:t>
            </a:r>
            <a:r>
              <a:rPr lang="bs-Latn-BA" sz="2400" dirty="0">
                <a:latin typeface="Calibri" pitchFamily="34" charset="0"/>
              </a:rPr>
              <a:t>e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supro</a:t>
            </a:r>
            <a:r>
              <a:rPr lang="bs-Latn-BA" sz="2400" dirty="0">
                <a:latin typeface="Calibri" pitchFamily="34" charset="0"/>
              </a:rPr>
              <a:t>t</a:t>
            </a:r>
            <a:r>
              <a:rPr lang="en-US" sz="2400" dirty="0" err="1">
                <a:latin typeface="Calibri" pitchFamily="34" charset="0"/>
              </a:rPr>
              <a:t>stavljenih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argumenata</a:t>
            </a:r>
            <a:r>
              <a:rPr lang="en-US" sz="2400" dirty="0">
                <a:latin typeface="Calibri" pitchFamily="34" charset="0"/>
              </a:rPr>
              <a:t>), </a:t>
            </a:r>
            <a:r>
              <a:rPr lang="en-US" sz="2400" dirty="0" err="1">
                <a:latin typeface="Calibri" pitchFamily="34" charset="0"/>
              </a:rPr>
              <a:t>onda</a:t>
            </a:r>
            <a:r>
              <a:rPr lang="en-US" sz="2400" dirty="0">
                <a:latin typeface="Calibri" pitchFamily="34" charset="0"/>
              </a:rPr>
              <a:t> ne </a:t>
            </a:r>
            <a:r>
              <a:rPr lang="en-US" sz="2400" dirty="0" err="1">
                <a:latin typeface="Calibri" pitchFamily="34" charset="0"/>
              </a:rPr>
              <a:t>postoji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dijalogi</a:t>
            </a:r>
            <a:r>
              <a:rPr lang="bs-Latn-BA" sz="2400" dirty="0">
                <a:latin typeface="Calibri" pitchFamily="34" charset="0"/>
              </a:rPr>
              <a:t>č</a:t>
            </a:r>
            <a:r>
              <a:rPr lang="en-US" sz="2400" dirty="0" err="1">
                <a:latin typeface="Calibri" pitchFamily="34" charset="0"/>
              </a:rPr>
              <a:t>ka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argumentacija</a:t>
            </a:r>
            <a:r>
              <a:rPr lang="en-US" sz="2400" dirty="0">
                <a:latin typeface="Calibri" pitchFamily="34" charset="0"/>
              </a:rPr>
              <a:t>, u tom </a:t>
            </a:r>
            <a:r>
              <a:rPr lang="en-US" sz="2400" dirty="0" err="1">
                <a:latin typeface="Calibri" pitchFamily="34" charset="0"/>
              </a:rPr>
              <a:t>slu</a:t>
            </a:r>
            <a:r>
              <a:rPr lang="bs-Latn-BA" sz="2400" dirty="0">
                <a:latin typeface="Calibri" pitchFamily="34" charset="0"/>
              </a:rPr>
              <a:t>č</a:t>
            </a:r>
            <a:r>
              <a:rPr lang="en-US" sz="2400" dirty="0" err="1">
                <a:latin typeface="Calibri" pitchFamily="34" charset="0"/>
              </a:rPr>
              <a:t>aju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sudija</a:t>
            </a:r>
            <a:r>
              <a:rPr lang="en-US" sz="2400" dirty="0">
                <a:latin typeface="Calibri" pitchFamily="34" charset="0"/>
              </a:rPr>
              <a:t> je </a:t>
            </a:r>
            <a:r>
              <a:rPr lang="en-US" sz="2400" dirty="0" err="1">
                <a:latin typeface="Calibri" pitchFamily="34" charset="0"/>
              </a:rPr>
              <a:t>jedinstven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govornik</a:t>
            </a:r>
            <a:r>
              <a:rPr lang="en-US" sz="2400" dirty="0">
                <a:latin typeface="Calibri" pitchFamily="34" charset="0"/>
              </a:rPr>
              <a:t> a </a:t>
            </a:r>
            <a:r>
              <a:rPr lang="en-US" sz="2400" dirty="0" err="1">
                <a:latin typeface="Calibri" pitchFamily="34" charset="0"/>
              </a:rPr>
              <a:t>odluka</a:t>
            </a:r>
            <a:r>
              <a:rPr lang="en-US" sz="2400" dirty="0">
                <a:latin typeface="Calibri" pitchFamily="34" charset="0"/>
              </a:rPr>
              <a:t> je </a:t>
            </a:r>
            <a:r>
              <a:rPr lang="en-US" sz="2400" dirty="0" err="1">
                <a:latin typeface="Calibri" pitchFamily="34" charset="0"/>
              </a:rPr>
              <a:t>izraz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monologa</a:t>
            </a:r>
            <a:r>
              <a:rPr lang="en-US" sz="2400" dirty="0">
                <a:latin typeface="Calibri" pitchFamily="34" charset="0"/>
              </a:rPr>
              <a:t>, </a:t>
            </a:r>
            <a:r>
              <a:rPr lang="en-US" sz="2400" dirty="0" err="1">
                <a:latin typeface="Calibri" pitchFamily="34" charset="0"/>
              </a:rPr>
              <a:t>vlasti</a:t>
            </a:r>
            <a:r>
              <a:rPr lang="en-US" sz="2400" dirty="0">
                <a:latin typeface="Calibri" pitchFamily="34" charset="0"/>
              </a:rPr>
              <a:t>, a ne </a:t>
            </a:r>
            <a:r>
              <a:rPr lang="en-US" sz="2400" dirty="0" err="1">
                <a:latin typeface="Calibri" pitchFamily="34" charset="0"/>
              </a:rPr>
              <a:t>rezultat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ravnopravne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rasprave</a:t>
            </a:r>
            <a:r>
              <a:rPr lang="en-US" sz="2400" dirty="0">
                <a:latin typeface="Calibri" pitchFamily="34" charset="0"/>
              </a:rPr>
              <a:t>;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Uloga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sudije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u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jednom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raspravnom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krivi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č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nom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postupku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treba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bude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u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po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š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tovanj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č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ela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jednakosti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supro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stavljenih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stranaka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Ako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toga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nema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onda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je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jedna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stranka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privilegovana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nema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dijaloga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nego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preovladava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monolog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ili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stran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sudije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ili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jedne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stranke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koja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ima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monopol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a to je u</a:t>
            </a:r>
            <a:r>
              <a:rPr lang="bs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 pravilu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tu</a:t>
            </a:r>
            <a:r>
              <a:rPr lang="bs-Latn-BA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žilac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dirty="0">
                <a:latin typeface="Calibri" pitchFamily="34" charset="0"/>
              </a:rPr>
              <a:t>Od </a:t>
            </a:r>
            <a:r>
              <a:rPr lang="en-US" sz="2400" dirty="0" err="1">
                <a:latin typeface="Calibri" pitchFamily="34" charset="0"/>
              </a:rPr>
              <a:t>znacaja</a:t>
            </a:r>
            <a:r>
              <a:rPr lang="en-US" sz="2400" dirty="0">
                <a:latin typeface="Calibri" pitchFamily="34" charset="0"/>
              </a:rPr>
              <a:t> je ne </a:t>
            </a:r>
            <a:r>
              <a:rPr lang="en-US" sz="2400" dirty="0" err="1">
                <a:latin typeface="Calibri" pitchFamily="34" charset="0"/>
              </a:rPr>
              <a:t>samo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objektivna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neovisnost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i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nepristrasnot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suda</a:t>
            </a:r>
            <a:r>
              <a:rPr lang="en-US" sz="2400" dirty="0">
                <a:latin typeface="Calibri" pitchFamily="34" charset="0"/>
              </a:rPr>
              <a:t> (</a:t>
            </a:r>
            <a:r>
              <a:rPr lang="en-US" sz="2400" dirty="0" err="1">
                <a:latin typeface="Calibri" pitchFamily="34" charset="0"/>
              </a:rPr>
              <a:t>osobine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sudskog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karaktera</a:t>
            </a:r>
            <a:r>
              <a:rPr lang="en-US" sz="2400" dirty="0">
                <a:latin typeface="Calibri" pitchFamily="34" charset="0"/>
              </a:rPr>
              <a:t>)</a:t>
            </a:r>
            <a:r>
              <a:rPr lang="bs-Latn-BA" sz="2400" dirty="0">
                <a:latin typeface="Calibri" pitchFamily="34" charset="0"/>
              </a:rPr>
              <a:t>,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nego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i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percepcija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koj</a:t>
            </a:r>
            <a:r>
              <a:rPr lang="bs-Latn-BA" sz="2400" dirty="0">
                <a:latin typeface="Calibri" pitchFamily="34" charset="0"/>
              </a:rPr>
              <a:t>u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sud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bs-Latn-BA" sz="2400" dirty="0">
                <a:latin typeface="Calibri" pitchFamily="34" charset="0"/>
              </a:rPr>
              <a:t>ostavlja </a:t>
            </a:r>
            <a:r>
              <a:rPr lang="en-US" sz="2400" dirty="0">
                <a:latin typeface="Calibri" pitchFamily="34" charset="0"/>
              </a:rPr>
              <a:t>u </a:t>
            </a:r>
            <a:r>
              <a:rPr lang="en-US" sz="2400" dirty="0" err="1">
                <a:latin typeface="Calibri" pitchFamily="34" charset="0"/>
              </a:rPr>
              <a:t>javnosti</a:t>
            </a:r>
            <a:endParaRPr lang="en-US" sz="2400" dirty="0">
              <a:latin typeface="Calibri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3613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2398</Words>
  <Application>Microsoft Office PowerPoint</Application>
  <PresentationFormat>Widescreen</PresentationFormat>
  <Paragraphs>141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Cambria Math</vt:lpstr>
      <vt:lpstr>Office Theme</vt:lpstr>
      <vt:lpstr>Uloga pravne argumentacije i kvalitet krivičnih presuda</vt:lpstr>
      <vt:lpstr>Argument, argumentacija</vt:lpstr>
      <vt:lpstr>U zavisnosti od cilj prezentera</vt:lpstr>
      <vt:lpstr>Kompleksna oblast i vokabular</vt:lpstr>
      <vt:lpstr>Benefiti upotrebe argumenata u sudskom postupku </vt:lpstr>
      <vt:lpstr>Teorijski pristupi: Hart-Dworkin-McCormick</vt:lpstr>
      <vt:lpstr>Logički, retorički i pragma-dijalektički pristup</vt:lpstr>
      <vt:lpstr>Perelmanova Nova retorika - Neformalna logika</vt:lpstr>
      <vt:lpstr>Monolog - dijalog</vt:lpstr>
      <vt:lpstr>Sudska argumentacija/specifično okruženje (I)</vt:lpstr>
      <vt:lpstr>Sudska argumentacija/ specifično okruženje (II)</vt:lpstr>
      <vt:lpstr>Savremena sudska argumentacija</vt:lpstr>
      <vt:lpstr>Savremena sudska argumentacija (II)</vt:lpstr>
      <vt:lpstr>Akuzatorski postupak</vt:lpstr>
      <vt:lpstr>Granice sudske arbitrernosti</vt:lpstr>
      <vt:lpstr>Američka pravosudna teorija - pravni realizam- kontraverzna teorija o suđenju  </vt:lpstr>
      <vt:lpstr>Pravni realizam</vt:lpstr>
      <vt:lpstr>Odbrambeni mehanizmi</vt:lpstr>
      <vt:lpstr>Kognitivne predrasude (Cognitive prejudices)</vt:lpstr>
      <vt:lpstr>Kognitivne predrasude (II)</vt:lpstr>
      <vt:lpstr>Tehnike za oslobađanje od predrasuda (Debiasing techniques)</vt:lpstr>
      <vt:lpstr>Strategije za razvijanje sposobnosti za odlučivanje (decision readiness)</vt:lpstr>
      <vt:lpstr>Promjena okoline</vt:lpstr>
      <vt:lpstr>Da li je moguće „izvagati“ kvalitet sudske odluke</vt:lpstr>
      <vt:lpstr>Pravo na obrazloženu odluku (clan 6 EKLjP) - standardi obrazložene odluke (ESLjP)</vt:lpstr>
      <vt:lpstr>Da li se mogu pronaći implicitni argumenti</vt:lpstr>
      <vt:lpstr>Tehnike dobrog pisanja presuda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Uloga pravne argumentacije i kvalitet krivičnih presuda</dc:title>
  <dc:creator>H</dc:creator>
  <cp:lastModifiedBy>H</cp:lastModifiedBy>
  <cp:revision>5</cp:revision>
  <dcterms:created xsi:type="dcterms:W3CDTF">2020-03-21T13:19:31Z</dcterms:created>
  <dcterms:modified xsi:type="dcterms:W3CDTF">2020-03-22T10:58:58Z</dcterms:modified>
</cp:coreProperties>
</file>