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326" r:id="rId2"/>
    <p:sldId id="327" r:id="rId3"/>
    <p:sldId id="328" r:id="rId4"/>
    <p:sldId id="257" r:id="rId5"/>
    <p:sldId id="258" r:id="rId6"/>
    <p:sldId id="259" r:id="rId7"/>
    <p:sldId id="260" r:id="rId8"/>
    <p:sldId id="261" r:id="rId9"/>
    <p:sldId id="262" r:id="rId10"/>
    <p:sldId id="265" r:id="rId11"/>
    <p:sldId id="266" r:id="rId12"/>
    <p:sldId id="302" r:id="rId13"/>
    <p:sldId id="300" r:id="rId14"/>
    <p:sldId id="269" r:id="rId15"/>
    <p:sldId id="271" r:id="rId16"/>
    <p:sldId id="272" r:id="rId17"/>
    <p:sldId id="275" r:id="rId18"/>
    <p:sldId id="276" r:id="rId19"/>
    <p:sldId id="278" r:id="rId20"/>
    <p:sldId id="279" r:id="rId21"/>
    <p:sldId id="280" r:id="rId22"/>
    <p:sldId id="323" r:id="rId23"/>
    <p:sldId id="324" r:id="rId24"/>
    <p:sldId id="325" r:id="rId25"/>
    <p:sldId id="281" r:id="rId26"/>
    <p:sldId id="303" r:id="rId27"/>
    <p:sldId id="282" r:id="rId28"/>
    <p:sldId id="283" r:id="rId29"/>
    <p:sldId id="285" r:id="rId30"/>
    <p:sldId id="286" r:id="rId31"/>
    <p:sldId id="308" r:id="rId32"/>
    <p:sldId id="309" r:id="rId33"/>
    <p:sldId id="310" r:id="rId34"/>
    <p:sldId id="311" r:id="rId35"/>
    <p:sldId id="287" r:id="rId36"/>
    <p:sldId id="288" r:id="rId37"/>
    <p:sldId id="289" r:id="rId38"/>
    <p:sldId id="306" r:id="rId39"/>
    <p:sldId id="307" r:id="rId40"/>
    <p:sldId id="290" r:id="rId41"/>
    <p:sldId id="291" r:id="rId42"/>
    <p:sldId id="292" r:id="rId43"/>
    <p:sldId id="293" r:id="rId44"/>
    <p:sldId id="304" r:id="rId45"/>
    <p:sldId id="294" r:id="rId46"/>
    <p:sldId id="295" r:id="rId47"/>
    <p:sldId id="296" r:id="rId48"/>
    <p:sldId id="297" r:id="rId49"/>
    <p:sldId id="298" r:id="rId50"/>
    <p:sldId id="312" r:id="rId51"/>
    <p:sldId id="313" r:id="rId52"/>
    <p:sldId id="314" r:id="rId53"/>
    <p:sldId id="315" r:id="rId54"/>
    <p:sldId id="316" r:id="rId55"/>
    <p:sldId id="317" r:id="rId56"/>
    <p:sldId id="318" r:id="rId57"/>
    <p:sldId id="319" r:id="rId58"/>
    <p:sldId id="320" r:id="rId59"/>
    <p:sldId id="321" r:id="rId60"/>
    <p:sldId id="322" r:id="rId61"/>
    <p:sldId id="299" r:id="rId6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664" y="-85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3B60C-534A-4AB3-91FC-1C688DEDCBF9}" type="datetimeFigureOut">
              <a:rPr lang="bs-Latn-BA" smtClean="0"/>
              <a:pPr/>
              <a:t>30.3.2020</a:t>
            </a:fld>
            <a:endParaRPr lang="bs-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EE8015-19F3-40C4-BE6E-C60346C82EAD}" type="slidenum">
              <a:rPr lang="bs-Latn-BA" smtClean="0"/>
              <a:pPr/>
              <a:t>‹#›</a:t>
            </a:fld>
            <a:endParaRPr lang="bs-Latn-BA"/>
          </a:p>
        </p:txBody>
      </p:sp>
    </p:spTree>
    <p:extLst>
      <p:ext uri="{BB962C8B-B14F-4D97-AF65-F5344CB8AC3E}">
        <p14:creationId xmlns:p14="http://schemas.microsoft.com/office/powerpoint/2010/main" xmlns="" val="32947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dirty="0"/>
          </a:p>
        </p:txBody>
      </p:sp>
      <p:sp>
        <p:nvSpPr>
          <p:cNvPr id="4" name="Slide Number Placeholder 3"/>
          <p:cNvSpPr>
            <a:spLocks noGrp="1"/>
          </p:cNvSpPr>
          <p:nvPr>
            <p:ph type="sldNum" sz="quarter" idx="10"/>
          </p:nvPr>
        </p:nvSpPr>
        <p:spPr/>
        <p:txBody>
          <a:bodyPr/>
          <a:lstStyle/>
          <a:p>
            <a:fld id="{67EE8015-19F3-40C4-BE6E-C60346C82EAD}" type="slidenum">
              <a:rPr lang="bs-Latn-BA" smtClean="0"/>
              <a:pPr/>
              <a:t>40</a:t>
            </a:fld>
            <a:endParaRPr lang="bs-Latn-BA"/>
          </a:p>
        </p:txBody>
      </p:sp>
    </p:spTree>
    <p:extLst>
      <p:ext uri="{BB962C8B-B14F-4D97-AF65-F5344CB8AC3E}">
        <p14:creationId xmlns:p14="http://schemas.microsoft.com/office/powerpoint/2010/main" xmlns="" val="15869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F6542798-D9E1-454B-A0F9-28230AF8CB6C}"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F6542798-D9E1-454B-A0F9-28230AF8CB6C}" type="slidenum">
              <a:rPr lang="bs-Latn-BA" smtClean="0"/>
              <a:pPr/>
              <a:t>‹#›</a:t>
            </a:fld>
            <a:endParaRPr lang="bs-Latn-B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DFC1DAE-666D-4631-9C51-7A7CD93A0169}" type="datetimeFigureOut">
              <a:rPr lang="bs-Latn-BA" smtClean="0"/>
              <a:pPr/>
              <a:t>30.3.2020</a:t>
            </a:fld>
            <a:endParaRPr lang="bs-Latn-BA"/>
          </a:p>
        </p:txBody>
      </p:sp>
      <p:sp>
        <p:nvSpPr>
          <p:cNvPr id="9" name="Slide Number Placeholder 8"/>
          <p:cNvSpPr>
            <a:spLocks noGrp="1"/>
          </p:cNvSpPr>
          <p:nvPr>
            <p:ph type="sldNum" sz="quarter" idx="11"/>
          </p:nvPr>
        </p:nvSpPr>
        <p:spPr/>
        <p:txBody>
          <a:bodyPr/>
          <a:lstStyle/>
          <a:p>
            <a:fld id="{F6542798-D9E1-454B-A0F9-28230AF8CB6C}" type="slidenum">
              <a:rPr lang="bs-Latn-BA" smtClean="0"/>
              <a:pPr/>
              <a:t>‹#›</a:t>
            </a:fld>
            <a:endParaRPr lang="bs-Latn-BA"/>
          </a:p>
        </p:txBody>
      </p:sp>
      <p:sp>
        <p:nvSpPr>
          <p:cNvPr id="10" name="Footer Placeholder 9"/>
          <p:cNvSpPr>
            <a:spLocks noGrp="1"/>
          </p:cNvSpPr>
          <p:nvPr>
            <p:ph type="ftr" sz="quarter" idx="12"/>
          </p:nvPr>
        </p:nvSpPr>
        <p:spPr/>
        <p:txBody>
          <a:bodyPr/>
          <a:lstStyle/>
          <a:p>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6542798-D9E1-454B-A0F9-28230AF8CB6C}" type="slidenum">
              <a:rPr lang="bs-Latn-BA" smtClean="0"/>
              <a:pPr/>
              <a:t>‹#›</a:t>
            </a:fld>
            <a:endParaRPr lang="bs-Latn-B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bs-Latn-B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DFC1DAE-666D-4631-9C51-7A7CD93A0169}" type="datetimeFigureOut">
              <a:rPr lang="bs-Latn-BA" smtClean="0"/>
              <a:pPr/>
              <a:t>30.3.2020</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024066"/>
          </a:xfrm>
        </p:spPr>
        <p:txBody>
          <a:bodyPr/>
          <a:lstStyle/>
          <a:p>
            <a:r>
              <a:rPr lang="hr-HR" sz="4400" b="1" dirty="0" smtClean="0">
                <a:solidFill>
                  <a:srgbClr val="0070C0"/>
                </a:solidFill>
              </a:rPr>
              <a:t>Uloga i značaj sudije za maloljetnike u postupanju prema maloljetnim prestupnicima </a:t>
            </a:r>
            <a:endParaRPr lang="hr-HR" sz="4400" b="1" dirty="0">
              <a:solidFill>
                <a:srgbClr val="0070C0"/>
              </a:solidFill>
            </a:endParaRPr>
          </a:p>
        </p:txBody>
      </p:sp>
      <p:sp>
        <p:nvSpPr>
          <p:cNvPr id="3" name="Subtitle 2"/>
          <p:cNvSpPr>
            <a:spLocks noGrp="1"/>
          </p:cNvSpPr>
          <p:nvPr>
            <p:ph type="subTitle" idx="1"/>
          </p:nvPr>
        </p:nvSpPr>
        <p:spPr/>
        <p:txBody>
          <a:bodyPr/>
          <a:lstStyle/>
          <a:p>
            <a:r>
              <a:rPr lang="hr-HR" dirty="0" smtClean="0"/>
              <a:t>On lin nastava za 31.3.2020. godine</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7632848" cy="5924128"/>
          </a:xfrm>
        </p:spPr>
        <p:txBody>
          <a:bodyPr>
            <a:normAutofit fontScale="85000" lnSpcReduction="20000"/>
          </a:bodyPr>
          <a:lstStyle/>
          <a:p>
            <a:pPr marL="114300" indent="0" algn="just">
              <a:buNone/>
            </a:pPr>
            <a:r>
              <a:rPr lang="bs-Latn-BA" sz="2600" b="1" dirty="0" smtClean="0"/>
              <a:t>Dijete</a:t>
            </a:r>
            <a:r>
              <a:rPr lang="bs-Latn-BA" sz="2600" dirty="0" smtClean="0"/>
              <a:t> </a:t>
            </a:r>
            <a:r>
              <a:rPr lang="bs-Latn-BA" sz="2600" dirty="0"/>
              <a:t>je </a:t>
            </a:r>
            <a:r>
              <a:rPr lang="bs-Latn-BA" sz="2600" dirty="0" smtClean="0"/>
              <a:t>svaka </a:t>
            </a:r>
            <a:r>
              <a:rPr lang="bs-Latn-BA" sz="2600" dirty="0"/>
              <a:t>osoba koja nije navršila 18 godina života. </a:t>
            </a:r>
            <a:r>
              <a:rPr lang="bs-Latn-BA" sz="2600" dirty="0" smtClean="0"/>
              <a:t>Dijete koje </a:t>
            </a:r>
            <a:r>
              <a:rPr lang="bs-Latn-BA" sz="2600" dirty="0"/>
              <a:t>u vrijeme izvršenja krivičnog djela nije navršilo 14 godina </a:t>
            </a:r>
            <a:r>
              <a:rPr lang="bs-Latn-BA" sz="2600" dirty="0" smtClean="0"/>
              <a:t>nije </a:t>
            </a:r>
            <a:r>
              <a:rPr lang="bs-Latn-BA" sz="2600" dirty="0"/>
              <a:t>krivično odgovorno.</a:t>
            </a:r>
          </a:p>
          <a:p>
            <a:pPr marL="114300" indent="0" algn="just">
              <a:buNone/>
            </a:pPr>
            <a:r>
              <a:rPr lang="bs-Latn-BA" sz="2600" dirty="0"/>
              <a:t> </a:t>
            </a:r>
          </a:p>
          <a:p>
            <a:pPr marL="114300" indent="0" algn="just">
              <a:buNone/>
            </a:pPr>
            <a:r>
              <a:rPr lang="bs-Latn-BA" sz="2600" b="1" dirty="0" smtClean="0"/>
              <a:t>Maloljetnik</a:t>
            </a:r>
            <a:r>
              <a:rPr lang="bs-Latn-BA" sz="2600" dirty="0" smtClean="0"/>
              <a:t> </a:t>
            </a:r>
            <a:r>
              <a:rPr lang="bs-Latn-BA" sz="2600" dirty="0"/>
              <a:t>je dijete koje je u vrijeme izvršenja krivičnog djela navršilo </a:t>
            </a:r>
            <a:r>
              <a:rPr lang="bs-Latn-BA" sz="2600" dirty="0" smtClean="0"/>
              <a:t>14 </a:t>
            </a:r>
            <a:r>
              <a:rPr lang="bs-Latn-BA" sz="2600" dirty="0"/>
              <a:t>godina a nije navršilo 18 godina života i prema kome se mogu izreći krivične sankcije i druge mjere predviđene Zakonom.</a:t>
            </a:r>
          </a:p>
          <a:p>
            <a:pPr marL="114300" indent="0" algn="just">
              <a:buNone/>
            </a:pPr>
            <a:r>
              <a:rPr lang="bs-Latn-BA" sz="2600" dirty="0"/>
              <a:t> </a:t>
            </a:r>
          </a:p>
          <a:p>
            <a:pPr marL="114300" lvl="0" indent="0" algn="just">
              <a:buNone/>
            </a:pPr>
            <a:r>
              <a:rPr lang="bs-Latn-BA" sz="2600" b="1" dirty="0" smtClean="0"/>
              <a:t>Mlađi </a:t>
            </a:r>
            <a:r>
              <a:rPr lang="bs-Latn-BA" sz="2600" b="1" dirty="0"/>
              <a:t>maloljetnik </a:t>
            </a:r>
            <a:r>
              <a:rPr lang="bs-Latn-BA" sz="2600" dirty="0"/>
              <a:t>je maloljetnik koji je u vrijeme izvršenja krivičnog djela navršio 14 a nije navršio 16 godina života.</a:t>
            </a:r>
          </a:p>
          <a:p>
            <a:pPr marL="114300" indent="0" algn="just">
              <a:buNone/>
            </a:pPr>
            <a:r>
              <a:rPr lang="bs-Latn-BA" sz="2600" dirty="0"/>
              <a:t> </a:t>
            </a:r>
          </a:p>
          <a:p>
            <a:pPr marL="114300" lvl="0" indent="0" algn="just">
              <a:buNone/>
            </a:pPr>
            <a:r>
              <a:rPr lang="bs-Latn-BA" sz="2600" b="1" dirty="0"/>
              <a:t>Stariji maloljetnik </a:t>
            </a:r>
            <a:r>
              <a:rPr lang="bs-Latn-BA" sz="2600" dirty="0"/>
              <a:t>je maloljetnik koji je u vrijeme izvršenja krivičnog djela navršio 16 a nije navršio 18 godina života.</a:t>
            </a:r>
          </a:p>
          <a:p>
            <a:pPr marL="114300" indent="0" algn="just">
              <a:buNone/>
            </a:pPr>
            <a:r>
              <a:rPr lang="bs-Latn-BA" sz="2600" dirty="0"/>
              <a:t> </a:t>
            </a:r>
          </a:p>
          <a:p>
            <a:pPr marL="114300" lvl="0" indent="0" algn="just">
              <a:buNone/>
            </a:pPr>
            <a:r>
              <a:rPr lang="bs-Latn-BA" sz="2600" b="1" u="sng" dirty="0"/>
              <a:t>Mlađa punoljetna osoba </a:t>
            </a:r>
            <a:r>
              <a:rPr lang="bs-Latn-BA" sz="2600" u="sng" dirty="0"/>
              <a:t>je osoba koja je u vrijeme izvršenja krivičnog djela navršila 18 a nije navršila 21 godinu života </a:t>
            </a:r>
            <a:r>
              <a:rPr lang="bs-Latn-BA" sz="2600" u="sng" dirty="0" smtClean="0"/>
              <a:t>(a </a:t>
            </a:r>
            <a:r>
              <a:rPr lang="bs-Latn-BA" sz="2600" u="sng" dirty="0"/>
              <a:t>čiji razvoj nije na tom nivou da bi se mogla smatrati punoljetnom </a:t>
            </a:r>
            <a:r>
              <a:rPr lang="bs-Latn-BA" sz="2600" u="sng" dirty="0" smtClean="0"/>
              <a:t>osobom).</a:t>
            </a:r>
            <a:endParaRPr lang="bs-Latn-BA" sz="2600" u="sng" dirty="0"/>
          </a:p>
          <a:p>
            <a:endParaRPr lang="bs-Latn-BA" dirty="0"/>
          </a:p>
        </p:txBody>
      </p:sp>
    </p:spTree>
    <p:extLst>
      <p:ext uri="{BB962C8B-B14F-4D97-AF65-F5344CB8AC3E}">
        <p14:creationId xmlns:p14="http://schemas.microsoft.com/office/powerpoint/2010/main" xmlns="" val="4247167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38138"/>
          </a:xfrm>
        </p:spPr>
        <p:txBody>
          <a:bodyPr/>
          <a:lstStyle/>
          <a:p>
            <a:r>
              <a:rPr lang="bs-Latn-BA" dirty="0" smtClean="0"/>
              <a:t>Specijalizacija</a:t>
            </a:r>
            <a:endParaRPr lang="bs-Latn-BA" dirty="0"/>
          </a:p>
        </p:txBody>
      </p:sp>
      <p:sp>
        <p:nvSpPr>
          <p:cNvPr id="3" name="Content Placeholder 2"/>
          <p:cNvSpPr>
            <a:spLocks noGrp="1"/>
          </p:cNvSpPr>
          <p:nvPr>
            <p:ph idx="1"/>
          </p:nvPr>
        </p:nvSpPr>
        <p:spPr>
          <a:xfrm>
            <a:off x="395536" y="1484784"/>
            <a:ext cx="7632848" cy="4916016"/>
          </a:xfrm>
        </p:spPr>
        <p:txBody>
          <a:bodyPr>
            <a:noAutofit/>
          </a:bodyPr>
          <a:lstStyle/>
          <a:p>
            <a:pPr algn="just"/>
            <a:r>
              <a:rPr lang="bs-Latn-BA" sz="2300" dirty="0"/>
              <a:t>"</a:t>
            </a:r>
            <a:r>
              <a:rPr lang="bs-Latn-BA" sz="2300" b="1" dirty="0" smtClean="0"/>
              <a:t>tužilac za maloljetnike</a:t>
            </a:r>
            <a:r>
              <a:rPr lang="bs-Latn-BA" sz="2300" dirty="0" smtClean="0"/>
              <a:t>„ odnosno"</a:t>
            </a:r>
            <a:r>
              <a:rPr lang="bs-Latn-BA" sz="2300" b="1" dirty="0" smtClean="0"/>
              <a:t>sudija </a:t>
            </a:r>
            <a:r>
              <a:rPr lang="bs-Latn-BA" sz="2300" b="1" dirty="0"/>
              <a:t>za maloljetnike</a:t>
            </a:r>
            <a:r>
              <a:rPr lang="bs-Latn-BA" sz="2300" dirty="0"/>
              <a:t>" </a:t>
            </a:r>
            <a:r>
              <a:rPr lang="bs-Latn-BA" sz="2300" dirty="0" smtClean="0"/>
              <a:t>je tužilac/sudija </a:t>
            </a:r>
            <a:r>
              <a:rPr lang="bs-Latn-BA" sz="2300" dirty="0"/>
              <a:t>koji posjeduje afinitet za rad sa djecom i specijalna znanja </a:t>
            </a:r>
            <a:r>
              <a:rPr lang="bs-Latn-BA" sz="2300" dirty="0" smtClean="0"/>
              <a:t>o pravima </a:t>
            </a:r>
            <a:r>
              <a:rPr lang="bs-Latn-BA" sz="2300" dirty="0"/>
              <a:t>djeteta i prestupništva mladih, kao i druga znanja </a:t>
            </a:r>
            <a:r>
              <a:rPr lang="bs-Latn-BA" sz="2300" dirty="0" smtClean="0"/>
              <a:t>i vještine </a:t>
            </a:r>
            <a:r>
              <a:rPr lang="bs-Latn-BA" sz="2300" dirty="0"/>
              <a:t>koje ga </a:t>
            </a:r>
            <a:r>
              <a:rPr lang="bs-Latn-BA" sz="2300" dirty="0" smtClean="0"/>
              <a:t>čine kompetentnim </a:t>
            </a:r>
            <a:r>
              <a:rPr lang="bs-Latn-BA" sz="2300" dirty="0"/>
              <a:t>za rad na slučajevima maloljetničkog </a:t>
            </a:r>
            <a:r>
              <a:rPr lang="bs-Latn-BA" sz="2300" dirty="0" smtClean="0"/>
              <a:t>prijestupništva</a:t>
            </a:r>
            <a:r>
              <a:rPr lang="bs-Latn-BA" sz="2300" dirty="0"/>
              <a:t>.</a:t>
            </a:r>
            <a:endParaRPr lang="bs-Latn-BA" sz="2300" dirty="0" smtClean="0"/>
          </a:p>
          <a:p>
            <a:pPr algn="just"/>
            <a:endParaRPr lang="bs-Latn-BA" sz="2300" dirty="0"/>
          </a:p>
          <a:p>
            <a:pPr algn="just"/>
            <a:r>
              <a:rPr lang="bs-Latn-BA" sz="2300" dirty="0"/>
              <a:t>Sudija i </a:t>
            </a:r>
            <a:r>
              <a:rPr lang="bs-Latn-BA" sz="2300" dirty="0" smtClean="0"/>
              <a:t>tužilac </a:t>
            </a:r>
            <a:r>
              <a:rPr lang="bs-Latn-BA" sz="2300" dirty="0"/>
              <a:t>moraju imati izraženu sklonost za odgoj, potrebe i interese mladih i </a:t>
            </a:r>
            <a:r>
              <a:rPr lang="bs-Latn-BA" sz="2300" dirty="0" smtClean="0"/>
              <a:t>posebna znanja.</a:t>
            </a:r>
          </a:p>
          <a:p>
            <a:pPr marL="114300" indent="0" algn="just">
              <a:buNone/>
            </a:pPr>
            <a:endParaRPr lang="bs-Latn-BA" sz="2300" dirty="0"/>
          </a:p>
          <a:p>
            <a:pPr algn="just"/>
            <a:r>
              <a:rPr lang="pl-PL" sz="2300" dirty="0"/>
              <a:t>U policijskom organu postoji odjeljenje za maloljetnike koje se sastoji od jednog ili </a:t>
            </a:r>
            <a:r>
              <a:rPr lang="pl-PL" sz="2300" dirty="0" smtClean="0"/>
              <a:t>više </a:t>
            </a:r>
            <a:r>
              <a:rPr lang="bs-Latn-BA" sz="2300" dirty="0" smtClean="0"/>
              <a:t>ovlaštenih </a:t>
            </a:r>
            <a:r>
              <a:rPr lang="bs-Latn-BA" sz="2300" dirty="0"/>
              <a:t>službenih osoba za maloljetnike i jednog ili više stručnih savjetnika</a:t>
            </a:r>
            <a:endParaRPr lang="bs-Latn-BA" sz="2300" dirty="0" smtClean="0"/>
          </a:p>
        </p:txBody>
      </p:sp>
    </p:spTree>
    <p:extLst>
      <p:ext uri="{BB962C8B-B14F-4D97-AF65-F5344CB8AC3E}">
        <p14:creationId xmlns:p14="http://schemas.microsoft.com/office/powerpoint/2010/main" xmlns="" val="3793849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143000"/>
          </a:xfrm>
        </p:spPr>
        <p:txBody>
          <a:bodyPr/>
          <a:lstStyle/>
          <a:p>
            <a:r>
              <a:rPr lang="bs-Latn-BA" sz="3800" dirty="0" smtClean="0"/>
              <a:t>Nadležnost sudova za maloljetnike</a:t>
            </a:r>
            <a:endParaRPr lang="bs-Latn-BA" sz="3800" dirty="0"/>
          </a:p>
        </p:txBody>
      </p:sp>
      <p:sp>
        <p:nvSpPr>
          <p:cNvPr id="3" name="Content Placeholder 2"/>
          <p:cNvSpPr>
            <a:spLocks noGrp="1"/>
          </p:cNvSpPr>
          <p:nvPr>
            <p:ph idx="1"/>
          </p:nvPr>
        </p:nvSpPr>
        <p:spPr>
          <a:xfrm>
            <a:off x="395536" y="1340768"/>
            <a:ext cx="7632848" cy="5112568"/>
          </a:xfrm>
        </p:spPr>
        <p:txBody>
          <a:bodyPr>
            <a:noAutofit/>
          </a:bodyPr>
          <a:lstStyle/>
          <a:p>
            <a:pPr marL="114300" indent="0" algn="just">
              <a:spcAft>
                <a:spcPts val="1200"/>
              </a:spcAft>
              <a:buNone/>
            </a:pPr>
            <a:r>
              <a:rPr lang="bs-Latn-BA" sz="2400" dirty="0" smtClean="0"/>
              <a:t>Nadležnost </a:t>
            </a:r>
            <a:r>
              <a:rPr lang="bs-Latn-BA" sz="2400" dirty="0"/>
              <a:t>sudova za suđenje maloljetniku i mlađem punoljetnom licu prestaje s navršenom </a:t>
            </a:r>
            <a:r>
              <a:rPr lang="bs-Latn-BA" sz="2400" dirty="0" smtClean="0"/>
              <a:t>23. </a:t>
            </a:r>
            <a:r>
              <a:rPr lang="bs-Latn-BA" sz="2400" dirty="0"/>
              <a:t>godinom života. </a:t>
            </a:r>
            <a:endParaRPr lang="bs-Latn-BA" sz="2400" dirty="0" smtClean="0"/>
          </a:p>
          <a:p>
            <a:pPr marL="114300" indent="0" algn="just">
              <a:spcAft>
                <a:spcPts val="1200"/>
              </a:spcAft>
              <a:buNone/>
            </a:pPr>
            <a:r>
              <a:rPr lang="bs-Latn-BA" sz="2400" dirty="0" smtClean="0"/>
              <a:t>Za </a:t>
            </a:r>
            <a:r>
              <a:rPr lang="bs-Latn-BA" sz="2400" dirty="0"/>
              <a:t>sva krivična djela učinjena od strane maloljetnika stvarno nadležan je da odlučuje sud prvog </a:t>
            </a:r>
            <a:r>
              <a:rPr lang="bs-Latn-BA" sz="2400" dirty="0" smtClean="0"/>
              <a:t>stepena - </a:t>
            </a:r>
            <a:r>
              <a:rPr lang="bs-Latn-BA" sz="2400" dirty="0"/>
              <a:t>općinski/osnovni </a:t>
            </a:r>
            <a:r>
              <a:rPr lang="bs-Latn-BA" sz="2400" dirty="0" smtClean="0"/>
              <a:t>sud, </a:t>
            </a:r>
            <a:r>
              <a:rPr lang="bs-Latn-BA" sz="2400" dirty="0"/>
              <a:t>te bez obzira na krivično djelo sudi sudija pojedinac. </a:t>
            </a:r>
            <a:endParaRPr lang="bs-Latn-BA" sz="2400" dirty="0" smtClean="0"/>
          </a:p>
          <a:p>
            <a:pPr marL="114300" indent="0" algn="just">
              <a:spcAft>
                <a:spcPts val="1200"/>
              </a:spcAft>
              <a:buNone/>
            </a:pPr>
            <a:r>
              <a:rPr lang="bs-Latn-BA" sz="2400" dirty="0" smtClean="0"/>
              <a:t>O </a:t>
            </a:r>
            <a:r>
              <a:rPr lang="bs-Latn-BA" sz="2400" dirty="0"/>
              <a:t>žalbama protiv odluka prvostepenih sudova nadležan je da odlučuje sud drugog stepena- kantonalni/okružni </a:t>
            </a:r>
            <a:r>
              <a:rPr lang="bs-Latn-BA" sz="2400" dirty="0" smtClean="0"/>
              <a:t>sud.</a:t>
            </a:r>
          </a:p>
          <a:p>
            <a:pPr marL="114300" indent="0" algn="just">
              <a:spcAft>
                <a:spcPts val="1200"/>
              </a:spcAft>
              <a:buNone/>
            </a:pPr>
            <a:r>
              <a:rPr lang="bs-Latn-BA" sz="2400" dirty="0" smtClean="0"/>
              <a:t>U </a:t>
            </a:r>
            <a:r>
              <a:rPr lang="bs-Latn-BA" sz="2400" dirty="0"/>
              <a:t>sudovima prvog i drugog stepena postoji vijeće za maloljetnike sastavljeno od trojice sudija (vanraspravno vijeće). </a:t>
            </a:r>
          </a:p>
          <a:p>
            <a:pPr marL="114300" indent="0" algn="just">
              <a:spcAft>
                <a:spcPts val="600"/>
              </a:spcAft>
              <a:buNone/>
            </a:pPr>
            <a:r>
              <a:rPr lang="bs-Latn-BA" sz="2400" dirty="0"/>
              <a:t> </a:t>
            </a:r>
          </a:p>
        </p:txBody>
      </p:sp>
    </p:spTree>
    <p:extLst>
      <p:ext uri="{BB962C8B-B14F-4D97-AF65-F5344CB8AC3E}">
        <p14:creationId xmlns:p14="http://schemas.microsoft.com/office/powerpoint/2010/main" xmlns="" val="2793555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smtClean="0"/>
              <a:t>Nadležnost tužioca u postupcima prema maloljetnim počiniocima krivičnih djela</a:t>
            </a:r>
            <a:endParaRPr lang="bs-Latn-BA" sz="3600" dirty="0"/>
          </a:p>
        </p:txBody>
      </p:sp>
      <p:sp>
        <p:nvSpPr>
          <p:cNvPr id="3" name="Content Placeholder 2"/>
          <p:cNvSpPr>
            <a:spLocks noGrp="1"/>
          </p:cNvSpPr>
          <p:nvPr>
            <p:ph idx="1"/>
          </p:nvPr>
        </p:nvSpPr>
        <p:spPr>
          <a:xfrm>
            <a:off x="395536" y="1600200"/>
            <a:ext cx="7632848" cy="4800600"/>
          </a:xfrm>
        </p:spPr>
        <p:txBody>
          <a:bodyPr>
            <a:normAutofit fontScale="92500"/>
          </a:bodyPr>
          <a:lstStyle/>
          <a:p>
            <a:pPr marL="114300" indent="0" algn="just">
              <a:buNone/>
            </a:pPr>
            <a:r>
              <a:rPr lang="hr-HR" sz="2300" dirty="0" smtClean="0"/>
              <a:t>Osnovno </a:t>
            </a:r>
            <a:r>
              <a:rPr lang="hr-HR" sz="2300" dirty="0"/>
              <a:t>pravo i osnovna dužnost tužitelja je otkrivanje i gonjenje učinitelja krivičnih djela koja su u nadležnosti </a:t>
            </a:r>
            <a:r>
              <a:rPr lang="hr-HR" sz="2300" dirty="0" smtClean="0"/>
              <a:t>suda te u slučaju krivičnog djela počinjenog od strane maloljetnika ima sva ostala prava i dužnosti iz člana 45. ZKP FBiH s manjim razlikama: </a:t>
            </a:r>
          </a:p>
          <a:p>
            <a:pPr marL="114300" indent="0" algn="just">
              <a:buNone/>
            </a:pPr>
            <a:endParaRPr lang="hr-HR" sz="2300" dirty="0" smtClean="0"/>
          </a:p>
          <a:p>
            <a:pPr marL="114300" indent="0" algn="just">
              <a:buNone/>
            </a:pPr>
            <a:r>
              <a:rPr lang="hr-HR" sz="2300" dirty="0" smtClean="0"/>
              <a:t>- ne provodi istragu već pripremni postupak</a:t>
            </a:r>
          </a:p>
          <a:p>
            <a:pPr marL="114300" indent="0" algn="just">
              <a:buNone/>
            </a:pPr>
            <a:r>
              <a:rPr lang="hr-HR" sz="2300" dirty="0" smtClean="0"/>
              <a:t>- ne podiže optužnicu već podnosi obrazložen prijedlog za izricanje odgojne mjere ili kazne maloljetničkog zatvora</a:t>
            </a:r>
          </a:p>
          <a:p>
            <a:pPr marL="114300" indent="0" algn="just">
              <a:buNone/>
            </a:pPr>
            <a:r>
              <a:rPr lang="hr-HR" sz="2300" dirty="0" smtClean="0"/>
              <a:t>- ne podnosi zahtjev za izdavanje kaznenog naloga</a:t>
            </a:r>
          </a:p>
          <a:p>
            <a:pPr algn="just">
              <a:buFontTx/>
              <a:buChar char="-"/>
            </a:pPr>
            <a:endParaRPr lang="hr-HR" sz="2300" dirty="0"/>
          </a:p>
          <a:p>
            <a:pPr marL="114300" indent="0" algn="just">
              <a:buNone/>
            </a:pPr>
            <a:r>
              <a:rPr lang="hr-HR" sz="2300" b="1" u="sng" dirty="0" smtClean="0"/>
              <a:t>Kao i svi </a:t>
            </a:r>
            <a:r>
              <a:rPr lang="bs-Latn-BA" sz="2300" b="1" u="sng" dirty="0"/>
              <a:t>učesnici uključeni u krivični postupak </a:t>
            </a:r>
            <a:r>
              <a:rPr lang="bs-Latn-BA" sz="2300" b="1" u="sng" dirty="0" smtClean="0"/>
              <a:t>ima odgojnu ulogu u cilju rehabilitacije </a:t>
            </a:r>
            <a:r>
              <a:rPr lang="bs-Latn-BA" sz="2300" b="1" u="sng" dirty="0"/>
              <a:t>i </a:t>
            </a:r>
            <a:r>
              <a:rPr lang="bs-Latn-BA" sz="2300" b="1" u="sng" dirty="0" smtClean="0"/>
              <a:t>socijalne reintegracije maloljetnika </a:t>
            </a:r>
            <a:r>
              <a:rPr lang="bs-Latn-BA" sz="2300" b="1" u="sng" dirty="0"/>
              <a:t>i njegovom preuzimanju konstruktivne uloge u društvu.</a:t>
            </a:r>
          </a:p>
          <a:p>
            <a:endParaRPr lang="bs-Latn-BA" dirty="0"/>
          </a:p>
        </p:txBody>
      </p:sp>
    </p:spTree>
    <p:extLst>
      <p:ext uri="{BB962C8B-B14F-4D97-AF65-F5344CB8AC3E}">
        <p14:creationId xmlns:p14="http://schemas.microsoft.com/office/powerpoint/2010/main" xmlns="" val="110078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a:bodyPr>
          <a:lstStyle/>
          <a:p>
            <a:pPr marL="114300" indent="0" algn="just">
              <a:spcAft>
                <a:spcPts val="1200"/>
              </a:spcAft>
              <a:buNone/>
            </a:pPr>
            <a:r>
              <a:rPr lang="bs-Latn-BA" sz="2400" dirty="0">
                <a:solidFill>
                  <a:srgbClr val="FF0000"/>
                </a:solidFill>
              </a:rPr>
              <a:t>Kada ovlaštena službena osoba utvrdi da osoba za koju postoje osnovi sumnje da je učinila krivično djelo </a:t>
            </a:r>
            <a:r>
              <a:rPr lang="bs-Latn-BA" sz="2400" u="sng" dirty="0">
                <a:solidFill>
                  <a:srgbClr val="FF0000"/>
                </a:solidFill>
              </a:rPr>
              <a:t>nije navršila 14 godina</a:t>
            </a:r>
            <a:r>
              <a:rPr lang="bs-Latn-BA" sz="2400" dirty="0">
                <a:solidFill>
                  <a:srgbClr val="FF0000"/>
                </a:solidFill>
              </a:rPr>
              <a:t>, neće je ispitati nego o tome odmah obavještava </a:t>
            </a:r>
            <a:r>
              <a:rPr lang="bs-Latn-BA" sz="2400" dirty="0" smtClean="0">
                <a:solidFill>
                  <a:srgbClr val="FF0000"/>
                </a:solidFill>
              </a:rPr>
              <a:t>tužioca </a:t>
            </a:r>
            <a:r>
              <a:rPr lang="bs-Latn-BA" sz="2400" dirty="0">
                <a:solidFill>
                  <a:srgbClr val="FF0000"/>
                </a:solidFill>
              </a:rPr>
              <a:t>i organ starateljstva. </a:t>
            </a:r>
            <a:endParaRPr lang="bs-Latn-BA" sz="2400" dirty="0" smtClean="0">
              <a:solidFill>
                <a:srgbClr val="FF0000"/>
              </a:solidFill>
            </a:endParaRPr>
          </a:p>
          <a:p>
            <a:pPr marL="114300" indent="0" algn="just">
              <a:spcAft>
                <a:spcPts val="1200"/>
              </a:spcAft>
              <a:buNone/>
            </a:pPr>
            <a:r>
              <a:rPr lang="bs-Latn-BA" sz="2400" dirty="0" smtClean="0">
                <a:solidFill>
                  <a:srgbClr val="FF0000"/>
                </a:solidFill>
              </a:rPr>
              <a:t>Ovlaštena </a:t>
            </a:r>
            <a:r>
              <a:rPr lang="bs-Latn-BA" sz="2400" dirty="0">
                <a:solidFill>
                  <a:srgbClr val="FF0000"/>
                </a:solidFill>
              </a:rPr>
              <a:t>službena osoba ispituje dijete i </a:t>
            </a:r>
            <a:r>
              <a:rPr lang="bs-Latn-BA" sz="2400" dirty="0" smtClean="0">
                <a:solidFill>
                  <a:srgbClr val="FF0000"/>
                </a:solidFill>
              </a:rPr>
              <a:t>tužiocu </a:t>
            </a:r>
            <a:r>
              <a:rPr lang="bs-Latn-BA" sz="2400" dirty="0">
                <a:solidFill>
                  <a:srgbClr val="FF0000"/>
                </a:solidFill>
              </a:rPr>
              <a:t>podnosi službeni izvještaj samo u slučaju kada se radi o krivičnom djelu koje je imalo </a:t>
            </a:r>
            <a:r>
              <a:rPr lang="bs-Latn-BA" sz="2400" u="sng" dirty="0">
                <a:solidFill>
                  <a:srgbClr val="FF0000"/>
                </a:solidFill>
              </a:rPr>
              <a:t>za posljedicu teško narušavanje tjelesnog integriteta druge osobe ili je učinjena znatna materijalna šteta</a:t>
            </a:r>
            <a:r>
              <a:rPr lang="bs-Latn-BA" sz="2400" dirty="0">
                <a:solidFill>
                  <a:srgbClr val="FF0000"/>
                </a:solidFill>
              </a:rPr>
              <a:t>. </a:t>
            </a:r>
            <a:endParaRPr lang="bs-Latn-BA" sz="2400" dirty="0" smtClean="0">
              <a:solidFill>
                <a:srgbClr val="FF0000"/>
              </a:solidFill>
            </a:endParaRPr>
          </a:p>
          <a:p>
            <a:pPr marL="114300" indent="0" algn="just">
              <a:spcAft>
                <a:spcPts val="1200"/>
              </a:spcAft>
              <a:buNone/>
            </a:pPr>
            <a:r>
              <a:rPr lang="bs-Latn-BA" sz="2400" dirty="0" smtClean="0">
                <a:solidFill>
                  <a:srgbClr val="FF0000"/>
                </a:solidFill>
              </a:rPr>
              <a:t>Kad tužilac </a:t>
            </a:r>
            <a:r>
              <a:rPr lang="bs-Latn-BA" sz="2400" dirty="0">
                <a:solidFill>
                  <a:srgbClr val="FF0000"/>
                </a:solidFill>
              </a:rPr>
              <a:t>utvrdi da osoba za koju se osnovano sumnja da je učinila krivično djelo nije navršila 14 godina, donosi </a:t>
            </a:r>
            <a:r>
              <a:rPr lang="bs-Latn-BA" sz="2400" u="sng" dirty="0">
                <a:solidFill>
                  <a:srgbClr val="FF0000"/>
                </a:solidFill>
              </a:rPr>
              <a:t>naredbu o nepokretanju krivičnog postupka, a podatke o djelu i učinitelju dostavlja organu starateljstva radi poduzimanja mjera zaštite </a:t>
            </a:r>
            <a:r>
              <a:rPr lang="bs-Latn-BA" sz="2400" dirty="0">
                <a:solidFill>
                  <a:srgbClr val="FF0000"/>
                </a:solidFill>
              </a:rPr>
              <a:t>u okviru njegove nadležnosti. </a:t>
            </a:r>
          </a:p>
          <a:p>
            <a:pPr algn="just">
              <a:spcAft>
                <a:spcPts val="1200"/>
              </a:spcAft>
            </a:pPr>
            <a:endParaRPr lang="bs-Latn-BA" sz="2400" dirty="0"/>
          </a:p>
        </p:txBody>
      </p:sp>
    </p:spTree>
    <p:extLst>
      <p:ext uri="{BB962C8B-B14F-4D97-AF65-F5344CB8AC3E}">
        <p14:creationId xmlns:p14="http://schemas.microsoft.com/office/powerpoint/2010/main" xmlns="" val="2990530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1143000"/>
          </a:xfrm>
        </p:spPr>
        <p:txBody>
          <a:bodyPr/>
          <a:lstStyle/>
          <a:p>
            <a:pPr algn="just"/>
            <a:r>
              <a:rPr lang="bs-Latn-BA" sz="4000" dirty="0" smtClean="0"/>
              <a:t>Pokretanje krivičnog postupka prema maloljetniku</a:t>
            </a:r>
            <a:endParaRPr lang="bs-Latn-BA" sz="4000" dirty="0"/>
          </a:p>
        </p:txBody>
      </p:sp>
      <p:sp>
        <p:nvSpPr>
          <p:cNvPr id="3" name="Content Placeholder 2"/>
          <p:cNvSpPr>
            <a:spLocks noGrp="1"/>
          </p:cNvSpPr>
          <p:nvPr>
            <p:ph idx="1"/>
          </p:nvPr>
        </p:nvSpPr>
        <p:spPr>
          <a:xfrm>
            <a:off x="323528" y="1600200"/>
            <a:ext cx="7704856" cy="4800600"/>
          </a:xfrm>
        </p:spPr>
        <p:txBody>
          <a:bodyPr>
            <a:normAutofit lnSpcReduction="10000"/>
          </a:bodyPr>
          <a:lstStyle/>
          <a:p>
            <a:endParaRPr lang="bs-Latn-BA" dirty="0" smtClean="0"/>
          </a:p>
          <a:p>
            <a:pPr algn="just"/>
            <a:r>
              <a:rPr lang="bs-Latn-BA" sz="2800" dirty="0" smtClean="0"/>
              <a:t>Naredbu </a:t>
            </a:r>
            <a:r>
              <a:rPr lang="bs-Latn-BA" sz="2800" dirty="0"/>
              <a:t>za pokretanje pripremnog postupka </a:t>
            </a:r>
            <a:r>
              <a:rPr lang="bs-Latn-BA" sz="2800" dirty="0" smtClean="0"/>
              <a:t>donosi tužilac. </a:t>
            </a:r>
          </a:p>
          <a:p>
            <a:pPr algn="just"/>
            <a:endParaRPr lang="bs-Latn-BA" sz="2800" dirty="0"/>
          </a:p>
          <a:p>
            <a:pPr algn="just"/>
            <a:r>
              <a:rPr lang="bs-Latn-BA" sz="2800" dirty="0" smtClean="0"/>
              <a:t>Pri </a:t>
            </a:r>
            <a:r>
              <a:rPr lang="bs-Latn-BA" sz="2800" dirty="0"/>
              <a:t>poduzimanju radnji u prisustvu maloljetnika, a naročito pri njegovom ispitivanju postupa se obazrivo vodeći računa o zrelosti, ličnim karakteristikama i zaštiti privatnosti maloljetnika kako vođenje krivičnog postupka ne bi štetno uticalo na njegov fizički, mentalni i kognitivni razvoj.</a:t>
            </a:r>
          </a:p>
          <a:p>
            <a:pPr algn="just"/>
            <a:endParaRPr lang="bs-Latn-BA" sz="2800" dirty="0"/>
          </a:p>
        </p:txBody>
      </p:sp>
    </p:spTree>
    <p:extLst>
      <p:ext uri="{BB962C8B-B14F-4D97-AF65-F5344CB8AC3E}">
        <p14:creationId xmlns:p14="http://schemas.microsoft.com/office/powerpoint/2010/main" xmlns="" val="455509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Pravo na branioca</a:t>
            </a:r>
            <a:endParaRPr lang="bs-Latn-BA" dirty="0"/>
          </a:p>
        </p:txBody>
      </p:sp>
      <p:sp>
        <p:nvSpPr>
          <p:cNvPr id="3" name="Content Placeholder 2"/>
          <p:cNvSpPr>
            <a:spLocks noGrp="1"/>
          </p:cNvSpPr>
          <p:nvPr>
            <p:ph idx="1"/>
          </p:nvPr>
        </p:nvSpPr>
        <p:spPr>
          <a:xfrm>
            <a:off x="323528" y="1412776"/>
            <a:ext cx="7704856" cy="4988024"/>
          </a:xfrm>
        </p:spPr>
        <p:txBody>
          <a:bodyPr>
            <a:normAutofit lnSpcReduction="10000"/>
          </a:bodyPr>
          <a:lstStyle/>
          <a:p>
            <a:pPr marL="114300" indent="0" algn="just">
              <a:buNone/>
            </a:pPr>
            <a:r>
              <a:rPr lang="bs-Latn-BA" sz="2400" dirty="0"/>
              <a:t>Maloljetnik mora imati </a:t>
            </a:r>
            <a:r>
              <a:rPr lang="bs-Latn-BA" sz="2400" dirty="0" smtClean="0"/>
              <a:t>branioca:</a:t>
            </a:r>
          </a:p>
          <a:p>
            <a:pPr marL="114300" indent="0" algn="just">
              <a:buNone/>
            </a:pPr>
            <a:endParaRPr lang="bs-Latn-BA" sz="2400" dirty="0" smtClean="0"/>
          </a:p>
          <a:p>
            <a:pPr algn="just">
              <a:buFontTx/>
              <a:buChar char="-"/>
            </a:pPr>
            <a:r>
              <a:rPr lang="bs-Latn-BA" sz="2400" dirty="0" smtClean="0"/>
              <a:t>prilikom </a:t>
            </a:r>
            <a:r>
              <a:rPr lang="bs-Latn-BA" sz="2400" dirty="0"/>
              <a:t>prvog saslušanja od </a:t>
            </a:r>
            <a:r>
              <a:rPr lang="bs-Latn-BA" sz="2400" dirty="0" smtClean="0"/>
              <a:t>tužioca </a:t>
            </a:r>
            <a:r>
              <a:rPr lang="bs-Latn-BA" sz="2400" dirty="0"/>
              <a:t>ili ovlaštene službene osobe, kao i tokom cijelog postupka. </a:t>
            </a:r>
            <a:endParaRPr lang="bs-Latn-BA" sz="2400" dirty="0" smtClean="0"/>
          </a:p>
          <a:p>
            <a:pPr algn="just">
              <a:buFontTx/>
              <a:buChar char="-"/>
            </a:pPr>
            <a:r>
              <a:rPr lang="bs-Latn-BA" sz="2400" dirty="0" smtClean="0"/>
              <a:t>kada </a:t>
            </a:r>
            <a:r>
              <a:rPr lang="bs-Latn-BA" sz="2400" dirty="0"/>
              <a:t>ovlaštena službena osoba izriče policijsko upozorenje i kada </a:t>
            </a:r>
            <a:r>
              <a:rPr lang="bs-Latn-BA" sz="2400" dirty="0" smtClean="0"/>
              <a:t>tužilac uvjetuje </a:t>
            </a:r>
            <a:r>
              <a:rPr lang="bs-Latn-BA" sz="2400" dirty="0"/>
              <a:t>nepokretanje postupka prema maloljetniku ispunjenjem odgojne preporuke. </a:t>
            </a:r>
            <a:endParaRPr lang="bs-Latn-BA" sz="2400" dirty="0" smtClean="0"/>
          </a:p>
          <a:p>
            <a:pPr algn="just">
              <a:buFontTx/>
              <a:buChar char="-"/>
            </a:pPr>
            <a:endParaRPr lang="bs-Latn-BA" sz="2400" dirty="0" smtClean="0"/>
          </a:p>
          <a:p>
            <a:pPr marL="114300" indent="0" algn="just">
              <a:buNone/>
            </a:pPr>
            <a:r>
              <a:rPr lang="bs-Latn-BA" sz="2400" dirty="0" smtClean="0"/>
              <a:t>Ako </a:t>
            </a:r>
            <a:r>
              <a:rPr lang="bs-Latn-BA" sz="2400" dirty="0"/>
              <a:t>sam maloljetnik, njegov zakonski zastupnik ili srodnici ne uzmu </a:t>
            </a:r>
            <a:r>
              <a:rPr lang="bs-Latn-BA" sz="2400" dirty="0" smtClean="0"/>
              <a:t>branioca, </a:t>
            </a:r>
            <a:r>
              <a:rPr lang="bs-Latn-BA" sz="2400" dirty="0"/>
              <a:t>o tome se obavještava sudija koji na prijedlog </a:t>
            </a:r>
            <a:r>
              <a:rPr lang="bs-Latn-BA" sz="2400" dirty="0" smtClean="0"/>
              <a:t>tužioca </a:t>
            </a:r>
            <a:r>
              <a:rPr lang="bs-Latn-BA" sz="2400" dirty="0"/>
              <a:t>ili ovlaštene službene osobe postavlja </a:t>
            </a:r>
            <a:r>
              <a:rPr lang="bs-Latn-BA" sz="2400" dirty="0" smtClean="0"/>
              <a:t>branioca </a:t>
            </a:r>
            <a:r>
              <a:rPr lang="bs-Latn-BA" sz="2400" dirty="0"/>
              <a:t>po službenoj dužnosti. </a:t>
            </a:r>
            <a:r>
              <a:rPr lang="bs-Latn-BA" sz="2400" dirty="0" smtClean="0"/>
              <a:t>Branilac </a:t>
            </a:r>
            <a:r>
              <a:rPr lang="bs-Latn-BA" sz="2400" dirty="0"/>
              <a:t>mora imati posebna znanja.</a:t>
            </a:r>
          </a:p>
          <a:p>
            <a:endParaRPr lang="bs-Latn-BA" dirty="0"/>
          </a:p>
          <a:p>
            <a:endParaRPr lang="bs-Latn-BA" dirty="0"/>
          </a:p>
        </p:txBody>
      </p:sp>
    </p:spTree>
    <p:extLst>
      <p:ext uri="{BB962C8B-B14F-4D97-AF65-F5344CB8AC3E}">
        <p14:creationId xmlns:p14="http://schemas.microsoft.com/office/powerpoint/2010/main" xmlns="" val="3122874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620000" cy="940966"/>
          </a:xfrm>
        </p:spPr>
        <p:txBody>
          <a:bodyPr/>
          <a:lstStyle/>
          <a:p>
            <a:r>
              <a:rPr lang="bs-Latn-BA" sz="4000" dirty="0"/>
              <a:t>Zaštita </a:t>
            </a:r>
            <a:r>
              <a:rPr lang="bs-Latn-BA" sz="4000" dirty="0" smtClean="0"/>
              <a:t>privatnosti maloljetnika </a:t>
            </a:r>
            <a:r>
              <a:rPr lang="bs-Latn-BA" dirty="0"/>
              <a:t/>
            </a:r>
            <a:br>
              <a:rPr lang="bs-Latn-BA" dirty="0"/>
            </a:br>
            <a:endParaRPr lang="bs-Latn-BA" dirty="0"/>
          </a:p>
        </p:txBody>
      </p:sp>
      <p:sp>
        <p:nvSpPr>
          <p:cNvPr id="3" name="Content Placeholder 2"/>
          <p:cNvSpPr>
            <a:spLocks noGrp="1"/>
          </p:cNvSpPr>
          <p:nvPr>
            <p:ph idx="1"/>
          </p:nvPr>
        </p:nvSpPr>
        <p:spPr>
          <a:xfrm>
            <a:off x="457200" y="1196752"/>
            <a:ext cx="7499176" cy="5204048"/>
          </a:xfrm>
        </p:spPr>
        <p:txBody>
          <a:bodyPr>
            <a:normAutofit lnSpcReduction="10000"/>
          </a:bodyPr>
          <a:lstStyle/>
          <a:p>
            <a:pPr marL="114300" indent="0" algn="just">
              <a:buNone/>
            </a:pPr>
            <a:r>
              <a:rPr lang="bs-Latn-BA" sz="2800" dirty="0" smtClean="0"/>
              <a:t>Pravo </a:t>
            </a:r>
            <a:r>
              <a:rPr lang="bs-Latn-BA" sz="2800" dirty="0"/>
              <a:t>na privatnost maloljetnog učinioca krivičnog djela se poštuje u svim fazama postupka tako da se u medijima neće objaviti ime i drugi podaci koji otkrivaju identitet maloljetnika</a:t>
            </a:r>
            <a:r>
              <a:rPr lang="bs-Latn-BA" sz="2800" dirty="0" smtClean="0"/>
              <a:t>.</a:t>
            </a:r>
          </a:p>
          <a:p>
            <a:pPr algn="just"/>
            <a:endParaRPr lang="bs-Latn-BA" sz="2800" dirty="0"/>
          </a:p>
          <a:p>
            <a:pPr marL="114300" indent="0" algn="just">
              <a:buNone/>
            </a:pPr>
            <a:r>
              <a:rPr lang="bs-Latn-BA" sz="2800" dirty="0"/>
              <a:t>Ne smije se objaviti tok krivičnog postupka prema maloljetniku, ni odluke donesene u tom postupku, niti se može u svrhu objavljivanja vršiti video i audio snimanje toka postupka. Pravomoćna odluka suda može se objaviti, ali bez navođenja imena maloljetnika i drugih podataka iz kojih bi se mogao utvrditi njegov identitet.</a:t>
            </a:r>
          </a:p>
          <a:p>
            <a:endParaRPr lang="bs-Latn-BA" dirty="0"/>
          </a:p>
        </p:txBody>
      </p:sp>
    </p:spTree>
    <p:extLst>
      <p:ext uri="{BB962C8B-B14F-4D97-AF65-F5344CB8AC3E}">
        <p14:creationId xmlns:p14="http://schemas.microsoft.com/office/powerpoint/2010/main" xmlns="" val="621041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smtClean="0"/>
              <a:t>Obazrivost i hitnost u postupanju</a:t>
            </a:r>
            <a:endParaRPr lang="bs-Latn-BA" sz="4000" dirty="0"/>
          </a:p>
        </p:txBody>
      </p:sp>
      <p:sp>
        <p:nvSpPr>
          <p:cNvPr id="3" name="Content Placeholder 2"/>
          <p:cNvSpPr>
            <a:spLocks noGrp="1"/>
          </p:cNvSpPr>
          <p:nvPr>
            <p:ph idx="1"/>
          </p:nvPr>
        </p:nvSpPr>
        <p:spPr>
          <a:xfrm>
            <a:off x="323528" y="1340768"/>
            <a:ext cx="7632848" cy="5060032"/>
          </a:xfrm>
        </p:spPr>
        <p:txBody>
          <a:bodyPr>
            <a:normAutofit fontScale="92500" lnSpcReduction="10000"/>
          </a:bodyPr>
          <a:lstStyle/>
          <a:p>
            <a:pPr marL="114300" indent="0" algn="just">
              <a:buNone/>
            </a:pPr>
            <a:r>
              <a:rPr lang="bs-Latn-BA" sz="2300" dirty="0"/>
              <a:t>Pri poduzimanju radnji u prisustvu maloljetnika, a naročito pri njegovom ispitivanju postupa se obazrivo vodeći računa o zrelosti, ličnim karakteristikama i zaštiti privatnosti maloljetnika kako vođenje krivičnog postupka </a:t>
            </a:r>
            <a:r>
              <a:rPr lang="bs-Latn-BA" sz="2300" u="sng" dirty="0"/>
              <a:t>ne bi štetno uticalo na njegov fizički, mentalni i kognitivni razvoj</a:t>
            </a:r>
            <a:r>
              <a:rPr lang="bs-Latn-BA" sz="2300" u="sng" dirty="0" smtClean="0"/>
              <a:t>.</a:t>
            </a:r>
          </a:p>
          <a:p>
            <a:pPr marL="114300" indent="0" algn="just">
              <a:buNone/>
            </a:pPr>
            <a:endParaRPr lang="bs-Latn-BA" sz="2300" u="sng" dirty="0" smtClean="0"/>
          </a:p>
          <a:p>
            <a:pPr marL="114300" indent="0" algn="just">
              <a:buNone/>
            </a:pPr>
            <a:r>
              <a:rPr lang="bs-Latn-BA" sz="2300" dirty="0"/>
              <a:t>Organi koji učestvuju u postupku prema maloljetniku, kao i drugi organi i ustanove od kojih se traže obavještenja, izvještaji ili mišljenja, dužni su postupati </a:t>
            </a:r>
            <a:r>
              <a:rPr lang="bs-Latn-BA" sz="2300" u="sng" dirty="0"/>
              <a:t>najhitnije</a:t>
            </a:r>
            <a:r>
              <a:rPr lang="bs-Latn-BA" sz="2300" dirty="0"/>
              <a:t> kako bi se postupak što prije završio</a:t>
            </a:r>
            <a:r>
              <a:rPr lang="bs-Latn-BA" sz="2300" dirty="0" smtClean="0"/>
              <a:t>.</a:t>
            </a:r>
          </a:p>
          <a:p>
            <a:pPr algn="just"/>
            <a:endParaRPr lang="bs-Latn-BA" sz="2300" dirty="0"/>
          </a:p>
          <a:p>
            <a:pPr marL="114300" indent="0" algn="just">
              <a:buNone/>
            </a:pPr>
            <a:r>
              <a:rPr lang="bs-Latn-BA" sz="2300" dirty="0" smtClean="0"/>
              <a:t>Svrha </a:t>
            </a:r>
            <a:r>
              <a:rPr lang="bs-Latn-BA" sz="2300" dirty="0"/>
              <a:t>obveze hitnog postupanja </a:t>
            </a:r>
            <a:r>
              <a:rPr lang="bs-Latn-BA" sz="2300" dirty="0" smtClean="0"/>
              <a:t>je maksimalno </a:t>
            </a:r>
            <a:r>
              <a:rPr lang="bs-Latn-BA" sz="2300" dirty="0"/>
              <a:t>ubrzati postupak, ostvariti potrebnu koncentraciju svih mjera i radnji u postupku, i tako, </a:t>
            </a:r>
            <a:r>
              <a:rPr lang="bs-Latn-BA" sz="2300" u="sng" dirty="0" smtClean="0"/>
              <a:t>što je više moguće</a:t>
            </a:r>
            <a:r>
              <a:rPr lang="bs-Latn-BA" sz="2300" u="sng" dirty="0"/>
              <a:t>, skratiti vrijeme od trenutka saznanja da se </a:t>
            </a:r>
            <a:r>
              <a:rPr lang="bs-Latn-BA" sz="2300" u="sng" dirty="0" smtClean="0"/>
              <a:t>maloljetnik dovodi </a:t>
            </a:r>
            <a:r>
              <a:rPr lang="bs-Latn-BA" sz="2300" u="sng" dirty="0"/>
              <a:t>u </a:t>
            </a:r>
            <a:r>
              <a:rPr lang="bs-Latn-BA" sz="2300" u="sng" dirty="0" smtClean="0"/>
              <a:t>vezu </a:t>
            </a:r>
            <a:r>
              <a:rPr lang="bs-Latn-BA" sz="2300" u="sng" dirty="0"/>
              <a:t>s </a:t>
            </a:r>
            <a:r>
              <a:rPr lang="bs-Latn-BA" sz="2300" u="sng" dirty="0" smtClean="0"/>
              <a:t>počinjenjem krivičnog djela </a:t>
            </a:r>
            <a:r>
              <a:rPr lang="bs-Latn-BA" sz="2300" u="sng" dirty="0"/>
              <a:t>do vremena izricanja i primjene maloljetničkih </a:t>
            </a:r>
            <a:r>
              <a:rPr lang="bs-Latn-BA" sz="2300" u="sng" dirty="0" smtClean="0"/>
              <a:t>sankcija.</a:t>
            </a:r>
            <a:endParaRPr lang="bs-Latn-BA" sz="2300" u="sng" dirty="0"/>
          </a:p>
          <a:p>
            <a:pPr marL="114300" indent="0" algn="just">
              <a:buNone/>
            </a:pPr>
            <a:endParaRPr lang="bs-Latn-BA" dirty="0" smtClean="0"/>
          </a:p>
          <a:p>
            <a:pPr marL="114300" indent="0">
              <a:buNone/>
            </a:pPr>
            <a:endParaRPr lang="bs-Latn-BA" dirty="0"/>
          </a:p>
        </p:txBody>
      </p:sp>
    </p:spTree>
    <p:extLst>
      <p:ext uri="{BB962C8B-B14F-4D97-AF65-F5344CB8AC3E}">
        <p14:creationId xmlns:p14="http://schemas.microsoft.com/office/powerpoint/2010/main" xmlns="" val="2482766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smtClean="0"/>
              <a:t>Mjesna nadležnost suda (tužilaštva)</a:t>
            </a:r>
            <a:endParaRPr lang="bs-Latn-BA" sz="4000" dirty="0"/>
          </a:p>
        </p:txBody>
      </p:sp>
      <p:sp>
        <p:nvSpPr>
          <p:cNvPr id="3" name="Content Placeholder 2"/>
          <p:cNvSpPr>
            <a:spLocks noGrp="1"/>
          </p:cNvSpPr>
          <p:nvPr>
            <p:ph idx="1"/>
          </p:nvPr>
        </p:nvSpPr>
        <p:spPr>
          <a:xfrm>
            <a:off x="395536" y="1600200"/>
            <a:ext cx="7560840" cy="4800600"/>
          </a:xfrm>
        </p:spPr>
        <p:txBody>
          <a:bodyPr>
            <a:normAutofit/>
          </a:bodyPr>
          <a:lstStyle/>
          <a:p>
            <a:pPr marL="114300" indent="0" algn="just">
              <a:spcAft>
                <a:spcPts val="1200"/>
              </a:spcAft>
              <a:buNone/>
            </a:pPr>
            <a:r>
              <a:rPr lang="bs-Latn-BA" sz="2300" dirty="0" smtClean="0"/>
              <a:t>Za </a:t>
            </a:r>
            <a:r>
              <a:rPr lang="bs-Latn-BA" sz="2300" dirty="0"/>
              <a:t>postupak prema maloljetnicima, po pravilu, mjesno je nadležan sud njegovog prebivališta, a ako maloljetnik nema prebivališta ili ono nije poznato - sud boravišta maloljetnika. </a:t>
            </a:r>
            <a:endParaRPr lang="bs-Latn-BA" sz="2300" dirty="0" smtClean="0"/>
          </a:p>
          <a:p>
            <a:pPr marL="114300" indent="0" algn="just">
              <a:spcAft>
                <a:spcPts val="1200"/>
              </a:spcAft>
              <a:buNone/>
            </a:pPr>
            <a:r>
              <a:rPr lang="bs-Latn-BA" sz="2300" dirty="0" smtClean="0"/>
              <a:t>Postupak </a:t>
            </a:r>
            <a:r>
              <a:rPr lang="bs-Latn-BA" sz="2300" dirty="0"/>
              <a:t>se može provesti pred sudom </a:t>
            </a:r>
            <a:r>
              <a:rPr lang="bs-Latn-BA" sz="2300" dirty="0" smtClean="0"/>
              <a:t>mjesta </a:t>
            </a:r>
            <a:r>
              <a:rPr lang="bs-Latn-BA" sz="2300" dirty="0"/>
              <a:t>izvršenja krivičnog djela, odnosno pred sudom na čijem se području nalazi zavod ili ustanova za izvršenje krivičnih sankcija u kojoj se maloljetnik nalazi, ako je očigledno da će se pred tim sudom postupak lakše provesti</a:t>
            </a:r>
            <a:r>
              <a:rPr lang="bs-Latn-BA" sz="2300" dirty="0" smtClean="0"/>
              <a:t>.</a:t>
            </a:r>
            <a:endParaRPr lang="bs-Latn-BA" sz="2300" dirty="0"/>
          </a:p>
          <a:p>
            <a:pPr marL="114300" indent="0" algn="just">
              <a:spcAft>
                <a:spcPts val="1200"/>
              </a:spcAft>
              <a:buNone/>
            </a:pPr>
            <a:r>
              <a:rPr lang="bs-Latn-BA" sz="2300" dirty="0"/>
              <a:t>Tužilac </a:t>
            </a:r>
            <a:r>
              <a:rPr lang="bs-Latn-BA" sz="2300" dirty="0" smtClean="0"/>
              <a:t>odlučuje o tome gdje će se postupak provesti, dok </a:t>
            </a:r>
            <a:r>
              <a:rPr lang="bs-Latn-BA" sz="2300" dirty="0"/>
              <a:t>policija predaje </a:t>
            </a:r>
            <a:r>
              <a:rPr lang="bs-Latn-BA" sz="2300" dirty="0" smtClean="0"/>
              <a:t>izvještaj </a:t>
            </a:r>
            <a:r>
              <a:rPr lang="bs-Latn-BA" sz="2300" dirty="0"/>
              <a:t>tužilaštvu po mjestu </a:t>
            </a:r>
            <a:r>
              <a:rPr lang="bs-Latn-BA" sz="2300" dirty="0" smtClean="0"/>
              <a:t>izvršenja krivičnog djela. </a:t>
            </a:r>
            <a:endParaRPr lang="bs-Latn-BA" sz="2300" dirty="0"/>
          </a:p>
          <a:p>
            <a:endParaRPr lang="bs-Latn-BA" dirty="0"/>
          </a:p>
        </p:txBody>
      </p:sp>
    </p:spTree>
    <p:extLst>
      <p:ext uri="{BB962C8B-B14F-4D97-AF65-F5344CB8AC3E}">
        <p14:creationId xmlns:p14="http://schemas.microsoft.com/office/powerpoint/2010/main" xmlns="" val="3047828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rgbClr val="0070C0"/>
                </a:solidFill>
              </a:rPr>
              <a:t>Poštovane kolegice i kolege</a:t>
            </a:r>
            <a:endParaRPr lang="hr-HR"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just"/>
            <a:r>
              <a:rPr lang="hr-HR" sz="2400" b="1" dirty="0" smtClean="0">
                <a:solidFill>
                  <a:srgbClr val="0070C0"/>
                </a:solidFill>
              </a:rPr>
              <a:t>Prema našem planu i programu danas se upoznajemo sa ulogom izuzetno zanačajnog subjekta u okviru maloljetničkog pravosuđa a to je sud odnosno sudija za maloljetnike.</a:t>
            </a:r>
          </a:p>
          <a:p>
            <a:pPr algn="just"/>
            <a:r>
              <a:rPr lang="hr-HR" sz="2400" b="1" dirty="0" smtClean="0">
                <a:solidFill>
                  <a:srgbClr val="0070C0"/>
                </a:solidFill>
              </a:rPr>
              <a:t>Tim povodom današnju prezentaciju je u saradnji sa mnom, doc. </a:t>
            </a:r>
            <a:r>
              <a:rPr lang="hr-HR" sz="2400" b="1" dirty="0" smtClean="0">
                <a:solidFill>
                  <a:srgbClr val="0070C0"/>
                </a:solidFill>
              </a:rPr>
              <a:t>d</a:t>
            </a:r>
            <a:r>
              <a:rPr lang="hr-HR" sz="2400" b="1" dirty="0" smtClean="0">
                <a:solidFill>
                  <a:srgbClr val="0070C0"/>
                </a:solidFill>
              </a:rPr>
              <a:t>r Vildanom Pleh, sudija za maloljetnike </a:t>
            </a:r>
            <a:r>
              <a:rPr lang="bs-Latn-BA" sz="2400" b="1" u="sng" dirty="0" smtClean="0">
                <a:solidFill>
                  <a:srgbClr val="0070C0"/>
                </a:solidFill>
              </a:rPr>
              <a:t>Jasmina Sazdovski MA,</a:t>
            </a:r>
            <a:r>
              <a:rPr lang="bs-Latn-BA" sz="2400" b="1" dirty="0" smtClean="0">
                <a:solidFill>
                  <a:srgbClr val="0070C0"/>
                </a:solidFill>
              </a:rPr>
              <a:t> sudija Krivičnog odjeljenja i sudija za maloljetnike Općinskog suda u </a:t>
            </a:r>
            <a:r>
              <a:rPr lang="bs-Latn-BA" sz="2400" b="1" dirty="0" smtClean="0">
                <a:solidFill>
                  <a:srgbClr val="0070C0"/>
                </a:solidFill>
              </a:rPr>
              <a:t>Sarajevu, pripremila prezentaciju kako bi vam na što adekavatniji način predstavila rad i značaj  sudije za maloljetnike. </a:t>
            </a:r>
          </a:p>
          <a:p>
            <a:pPr algn="just"/>
            <a:r>
              <a:rPr lang="bs-Latn-BA" sz="2400" b="1" dirty="0" smtClean="0">
                <a:solidFill>
                  <a:srgbClr val="0070C0"/>
                </a:solidFill>
              </a:rPr>
              <a:t>Sudija Sazdovski ima bogato iskustvo u radu sa djecom i maloljetnicima i jedan od prvih sudija koja je oživjele veliki broj novih instituta koje je novo krivično zakonodavstvo za maloljetnike  propisalo. Također je i vrijedna edukatorica i stručne  javnosti u Centru za edukaciju sudija i tužilaca. </a:t>
            </a:r>
          </a:p>
          <a:p>
            <a:pPr algn="just">
              <a:buNone/>
            </a:pPr>
            <a:endParaRPr lang="bs-Latn-BA" sz="2400" b="1" dirty="0" smtClean="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smtClean="0"/>
              <a:t>Podaci o ličnosti i prilikama maloljetnika</a:t>
            </a:r>
            <a:endParaRPr lang="bs-Latn-BA" sz="3600" dirty="0"/>
          </a:p>
        </p:txBody>
      </p:sp>
      <p:sp>
        <p:nvSpPr>
          <p:cNvPr id="3" name="Content Placeholder 2"/>
          <p:cNvSpPr>
            <a:spLocks noGrp="1"/>
          </p:cNvSpPr>
          <p:nvPr>
            <p:ph idx="1"/>
          </p:nvPr>
        </p:nvSpPr>
        <p:spPr>
          <a:xfrm>
            <a:off x="323528" y="1600200"/>
            <a:ext cx="7632848" cy="4800600"/>
          </a:xfrm>
        </p:spPr>
        <p:txBody>
          <a:bodyPr>
            <a:normAutofit/>
          </a:bodyPr>
          <a:lstStyle/>
          <a:p>
            <a:pPr marL="114300" indent="0" algn="just">
              <a:buNone/>
            </a:pPr>
            <a:r>
              <a:rPr lang="bs-Latn-BA" sz="2400" dirty="0"/>
              <a:t>Prije pokretanja pripremnog postupka </a:t>
            </a:r>
            <a:r>
              <a:rPr lang="bs-Latn-BA" sz="2400" dirty="0" smtClean="0"/>
              <a:t>tužilac </a:t>
            </a:r>
            <a:r>
              <a:rPr lang="bs-Latn-BA" sz="2400" dirty="0"/>
              <a:t>je dužan od </a:t>
            </a:r>
            <a:r>
              <a:rPr lang="bs-Latn-BA" sz="2400" dirty="0" smtClean="0"/>
              <a:t>nadležnog </a:t>
            </a:r>
            <a:r>
              <a:rPr lang="bs-Latn-BA" sz="2400" dirty="0"/>
              <a:t>organa starateljstva pribaviti podatke koji se tiču uzrasta, zrelosti i drugih osobina ličnosti maloljetnika, o sredini i prilikama u kojim on živi kako bi mogao odlučiti da li će za konkretni slučaj postupati primjenom principa oportuniteta, postupak obustaviti ili pristupiti postupku primjene odgojne preporuke ili će donijeti naredbu za pokretanje pripremnog postupka. </a:t>
            </a:r>
          </a:p>
          <a:p>
            <a:pPr marL="114300" indent="0" algn="just">
              <a:buNone/>
            </a:pPr>
            <a:r>
              <a:rPr lang="bs-Latn-BA" sz="2400" dirty="0"/>
              <a:t> </a:t>
            </a:r>
          </a:p>
          <a:p>
            <a:pPr marL="114300" indent="0" algn="just">
              <a:buNone/>
            </a:pPr>
            <a:r>
              <a:rPr lang="bs-Latn-BA" sz="2400" dirty="0"/>
              <a:t>Anamnezu pribavlja i ovlaštena službena osoba kada su ispunjeni uvjeti za izricanje policijskog upozorenja. </a:t>
            </a:r>
          </a:p>
        </p:txBody>
      </p:sp>
    </p:spTree>
    <p:extLst>
      <p:ext uri="{BB962C8B-B14F-4D97-AF65-F5344CB8AC3E}">
        <p14:creationId xmlns:p14="http://schemas.microsoft.com/office/powerpoint/2010/main" xmlns="" val="3473773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200" dirty="0" smtClean="0"/>
              <a:t>Ispitivanje maloljetnika</a:t>
            </a:r>
            <a:endParaRPr lang="bs-Latn-BA" sz="4200" dirty="0"/>
          </a:p>
        </p:txBody>
      </p:sp>
      <p:sp>
        <p:nvSpPr>
          <p:cNvPr id="3" name="Content Placeholder 2"/>
          <p:cNvSpPr>
            <a:spLocks noGrp="1"/>
          </p:cNvSpPr>
          <p:nvPr>
            <p:ph idx="1"/>
          </p:nvPr>
        </p:nvSpPr>
        <p:spPr>
          <a:xfrm>
            <a:off x="467544" y="1484784"/>
            <a:ext cx="7620000" cy="5040560"/>
          </a:xfrm>
        </p:spPr>
        <p:txBody>
          <a:bodyPr>
            <a:normAutofit fontScale="55000" lnSpcReduction="20000"/>
          </a:bodyPr>
          <a:lstStyle/>
          <a:p>
            <a:pPr marL="114300" indent="0" algn="just">
              <a:buNone/>
            </a:pPr>
            <a:r>
              <a:rPr lang="bs-Latn-BA" sz="4400" dirty="0" smtClean="0"/>
              <a:t>Po </a:t>
            </a:r>
            <a:r>
              <a:rPr lang="bs-Latn-BA" sz="4400" dirty="0"/>
              <a:t>pravilu, ispitivanje maloljetnika vrši </a:t>
            </a:r>
            <a:r>
              <a:rPr lang="bs-Latn-BA" sz="4400" dirty="0" smtClean="0"/>
              <a:t>tužilac, </a:t>
            </a:r>
            <a:r>
              <a:rPr lang="bs-Latn-BA" sz="4400" dirty="0"/>
              <a:t>a ovlaštena službena osoba ispitivanje vrši uz odobrenje </a:t>
            </a:r>
            <a:r>
              <a:rPr lang="bs-Latn-BA" sz="4400" dirty="0" smtClean="0"/>
              <a:t>tužioca. </a:t>
            </a:r>
          </a:p>
          <a:p>
            <a:pPr marL="114300" indent="0" algn="just">
              <a:buNone/>
            </a:pPr>
            <a:endParaRPr lang="bs-Latn-BA" sz="4400" dirty="0" smtClean="0"/>
          </a:p>
          <a:p>
            <a:pPr marL="114300" indent="0" algn="just">
              <a:buNone/>
            </a:pPr>
            <a:r>
              <a:rPr lang="bs-Latn-BA" sz="4400" dirty="0"/>
              <a:t>Za krivična djela sa propisanom novčanom kaznom ili kaznom zatvora do tri godine, ovlaštena službena osoba koja ima posebna znanja, </a:t>
            </a:r>
            <a:r>
              <a:rPr lang="bs-Latn-BA" sz="4400" u="sng" dirty="0"/>
              <a:t>uz pribavljeno odobrenje </a:t>
            </a:r>
            <a:r>
              <a:rPr lang="bs-Latn-BA" sz="4400" u="sng" dirty="0" smtClean="0"/>
              <a:t>tužioca</a:t>
            </a:r>
            <a:r>
              <a:rPr lang="bs-Latn-BA" sz="4400" dirty="0" smtClean="0"/>
              <a:t>, </a:t>
            </a:r>
            <a:r>
              <a:rPr lang="bs-Latn-BA" sz="4400" dirty="0"/>
              <a:t>ispituje maloljetnika. </a:t>
            </a:r>
          </a:p>
          <a:p>
            <a:pPr algn="just"/>
            <a:endParaRPr lang="bs-Latn-BA" sz="4400" dirty="0"/>
          </a:p>
          <a:p>
            <a:pPr marL="114300" indent="0" algn="just">
              <a:buNone/>
            </a:pPr>
            <a:r>
              <a:rPr lang="bs-Latn-BA" sz="4400" dirty="0" smtClean="0"/>
              <a:t>Maloljetnik se ispituje u </a:t>
            </a:r>
            <a:r>
              <a:rPr lang="bs-Latn-BA" sz="4400" dirty="0"/>
              <a:t>prisustvu njegovog </a:t>
            </a:r>
            <a:r>
              <a:rPr lang="bs-Latn-BA" sz="4400" dirty="0" smtClean="0"/>
              <a:t>branioca, </a:t>
            </a:r>
            <a:r>
              <a:rPr lang="bs-Latn-BA" sz="4400" dirty="0"/>
              <a:t>roditelja, staratelja, odnosno usvojitelja. Kada su </a:t>
            </a:r>
            <a:r>
              <a:rPr lang="bs-Latn-BA" sz="4400" dirty="0" smtClean="0"/>
              <a:t>oni spriječeni </a:t>
            </a:r>
            <a:r>
              <a:rPr lang="bs-Latn-BA" sz="4400" dirty="0"/>
              <a:t>prisustvovati ispitivanju, </a:t>
            </a:r>
            <a:r>
              <a:rPr lang="bs-Latn-BA" sz="4400" dirty="0" smtClean="0"/>
              <a:t>ili </a:t>
            </a:r>
            <a:r>
              <a:rPr lang="bs-Latn-BA" sz="4400" dirty="0"/>
              <a:t>ako njihovo prisustvo ne bi bilo u interesu maloljetnika, ovlaštena </a:t>
            </a:r>
            <a:r>
              <a:rPr lang="bs-Latn-BA" sz="4400" dirty="0" smtClean="0"/>
              <a:t>maloljetnik se </a:t>
            </a:r>
            <a:r>
              <a:rPr lang="bs-Latn-BA" sz="4400" dirty="0"/>
              <a:t>ispituje </a:t>
            </a:r>
            <a:r>
              <a:rPr lang="bs-Latn-BA" sz="4400" dirty="0" smtClean="0"/>
              <a:t>u </a:t>
            </a:r>
            <a:r>
              <a:rPr lang="bs-Latn-BA" sz="4400" dirty="0"/>
              <a:t>prisustvu predstavnika organa starateljstva ili predstavnika ustanove za smještaj maloljetnika.</a:t>
            </a:r>
          </a:p>
          <a:p>
            <a:endParaRPr lang="bs-Latn-BA" dirty="0"/>
          </a:p>
        </p:txBody>
      </p:sp>
    </p:spTree>
    <p:extLst>
      <p:ext uri="{BB962C8B-B14F-4D97-AF65-F5344CB8AC3E}">
        <p14:creationId xmlns:p14="http://schemas.microsoft.com/office/powerpoint/2010/main" xmlns="" val="1894612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Alternativne mjere i njihovo izricanje</a:t>
            </a:r>
            <a:endParaRPr lang="hr-HR" dirty="0"/>
          </a:p>
        </p:txBody>
      </p:sp>
      <p:sp>
        <p:nvSpPr>
          <p:cNvPr id="3" name="Content Placeholder 2"/>
          <p:cNvSpPr>
            <a:spLocks noGrp="1"/>
          </p:cNvSpPr>
          <p:nvPr>
            <p:ph idx="1"/>
          </p:nvPr>
        </p:nvSpPr>
        <p:spPr/>
        <p:txBody>
          <a:bodyPr>
            <a:normAutofit/>
          </a:bodyPr>
          <a:lstStyle/>
          <a:p>
            <a:pPr marL="571500" indent="-457200">
              <a:buAutoNum type="arabicPeriod"/>
            </a:pPr>
            <a:r>
              <a:rPr lang="hr-HR" sz="4800" dirty="0" smtClean="0"/>
              <a:t>Policijsko upozorenje </a:t>
            </a:r>
          </a:p>
          <a:p>
            <a:pPr marL="571500" indent="-457200">
              <a:buAutoNum type="arabicPeriod"/>
            </a:pPr>
            <a:r>
              <a:rPr lang="hr-HR" sz="4800" dirty="0" smtClean="0"/>
              <a:t>Primjena načela oportuniteta i odgojne preporuke</a:t>
            </a:r>
          </a:p>
          <a:p>
            <a:pPr marL="571500" indent="-457200">
              <a:buNone/>
            </a:pPr>
            <a:endParaRPr lang="hr-HR" sz="32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Drugi dio biće posvećen</a:t>
            </a:r>
            <a:endParaRPr lang="hr-HR" dirty="0"/>
          </a:p>
        </p:txBody>
      </p:sp>
      <p:sp>
        <p:nvSpPr>
          <p:cNvPr id="3" name="Content Placeholder 2"/>
          <p:cNvSpPr>
            <a:spLocks noGrp="1"/>
          </p:cNvSpPr>
          <p:nvPr>
            <p:ph idx="1"/>
          </p:nvPr>
        </p:nvSpPr>
        <p:spPr/>
        <p:txBody>
          <a:bodyPr>
            <a:normAutofit/>
          </a:bodyPr>
          <a:lstStyle/>
          <a:p>
            <a:r>
              <a:rPr lang="hr-HR" sz="3200" dirty="0" smtClean="0"/>
              <a:t>Primjena načela legaliteta, pokretanje  i vođenje krivičnog postupka prema maloljetnicima, </a:t>
            </a:r>
            <a:endParaRPr lang="hr-HR" sz="3200" dirty="0" smtClean="0"/>
          </a:p>
          <a:p>
            <a:r>
              <a:rPr lang="hr-HR" sz="3200" dirty="0" smtClean="0"/>
              <a:t>izricanje </a:t>
            </a:r>
            <a:r>
              <a:rPr lang="hr-HR" sz="3200" dirty="0" smtClean="0"/>
              <a:t>i izvršenje alternativnih sankcija i krivičnih sankcija za maloljetnike. </a:t>
            </a:r>
          </a:p>
          <a:p>
            <a:r>
              <a:rPr lang="hr-HR" sz="3200" i="1" dirty="0" smtClean="0"/>
              <a:t>O posebnoj ulozi suda pri izvršenju krivičnih sankcija biće posebno riječi na sljedećim predavanjima.</a:t>
            </a:r>
            <a:endParaRPr lang="hr-HR" sz="32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r>
              <a:rPr lang="hr-HR" sz="3600" dirty="0" smtClean="0"/>
              <a:t>Posljednja tema je p</a:t>
            </a:r>
            <a:r>
              <a:rPr lang="bs-Latn-BA" sz="3600" dirty="0" smtClean="0"/>
              <a:t>ostupak </a:t>
            </a:r>
            <a:r>
              <a:rPr lang="bs-Latn-BA" sz="3600" dirty="0" smtClean="0"/>
              <a:t>u slučaju krivičnih djela na štetu djece i </a:t>
            </a:r>
            <a:r>
              <a:rPr lang="bs-Latn-BA" sz="3600" dirty="0" smtClean="0"/>
              <a:t>maloljetnika koja je izuzetno značajna za postupanje sa djecom i maloljetnicima koji su žrtve ili svjedoci krivičnog događaja. </a:t>
            </a:r>
            <a:endParaRPr lang="hr-H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Uslovi za policijsko upozorenje</a:t>
            </a:r>
            <a:endParaRPr lang="bs-Latn-BA" dirty="0"/>
          </a:p>
        </p:txBody>
      </p:sp>
      <p:sp>
        <p:nvSpPr>
          <p:cNvPr id="3" name="Content Placeholder 2"/>
          <p:cNvSpPr>
            <a:spLocks noGrp="1"/>
          </p:cNvSpPr>
          <p:nvPr>
            <p:ph idx="1"/>
          </p:nvPr>
        </p:nvSpPr>
        <p:spPr>
          <a:xfrm>
            <a:off x="457200" y="1340768"/>
            <a:ext cx="7571184" cy="5060032"/>
          </a:xfrm>
        </p:spPr>
        <p:txBody>
          <a:bodyPr>
            <a:normAutofit fontScale="55000" lnSpcReduction="20000"/>
          </a:bodyPr>
          <a:lstStyle/>
          <a:p>
            <a:endParaRPr lang="bs-Latn-BA" sz="2800" dirty="0" smtClean="0"/>
          </a:p>
          <a:p>
            <a:pPr marL="114300" indent="0" algn="just">
              <a:buNone/>
            </a:pPr>
            <a:r>
              <a:rPr lang="bs-Latn-BA" sz="4400" dirty="0" smtClean="0"/>
              <a:t>Nakon što u roku 24 sata ispita maloljetnika i prikupi dokaze, ovlaštena službena osoba, uz službeni izvještaj može tužiocu dostaviti i obrazložen prijedlog da se maloljetnik za konkretni slučaj samo upozori.  </a:t>
            </a:r>
          </a:p>
          <a:p>
            <a:endParaRPr lang="bs-Latn-BA" sz="4400" dirty="0" smtClean="0"/>
          </a:p>
          <a:p>
            <a:pPr marL="114300" indent="0" algn="just">
              <a:buNone/>
            </a:pPr>
            <a:r>
              <a:rPr lang="bs-Latn-BA" sz="4400" dirty="0" smtClean="0"/>
              <a:t>Ako tužilac utvrdi da postoje dokazi da je maloljetnik učinio krivično djelo i da, s obzirom na prirodu krivičnog djela i okolnosti pod kojima je učinjeno, raniji život maloljetnika i njegove lične karakteristike, pokretanje krivičnog postupka ne bi bilo cjelishodno, tužilac može dati traženo odobrenje i predmet dostaviti ovlaštenoj službenoj osobi da maloljetniku izrekne policijsko upozorenje. </a:t>
            </a:r>
          </a:p>
          <a:p>
            <a:pPr marL="114300" indent="0" algn="just">
              <a:buNone/>
            </a:pPr>
            <a:endParaRPr lang="bs-Latn-BA" sz="4400" dirty="0" smtClean="0"/>
          </a:p>
          <a:p>
            <a:pPr marL="114300" indent="0" algn="just">
              <a:buNone/>
            </a:pPr>
            <a:r>
              <a:rPr lang="bs-Latn-BA" sz="2400" dirty="0" smtClean="0"/>
              <a:t> </a:t>
            </a:r>
          </a:p>
          <a:p>
            <a:endParaRPr lang="bs-Latn-BA" dirty="0" smtClean="0"/>
          </a:p>
          <a:p>
            <a:endParaRPr lang="bs-Latn-BA" dirty="0"/>
          </a:p>
        </p:txBody>
      </p:sp>
    </p:spTree>
    <p:extLst>
      <p:ext uri="{BB962C8B-B14F-4D97-AF65-F5344CB8AC3E}">
        <p14:creationId xmlns:p14="http://schemas.microsoft.com/office/powerpoint/2010/main" xmlns="" val="2038907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Autofit/>
          </a:bodyPr>
          <a:lstStyle/>
          <a:p>
            <a:pPr algn="just"/>
            <a:r>
              <a:rPr lang="bs-Latn-BA" sz="2300" dirty="0" smtClean="0"/>
              <a:t>Za </a:t>
            </a:r>
            <a:r>
              <a:rPr lang="bs-Latn-BA" sz="2300" dirty="0"/>
              <a:t>krivična djela za koja je propisana novčana kazna ili kazna zatvora do tri godine, ako su ispunjeni uvjeti iz člana 88. ovog zakona i ako je to srazmjerno okolnostima i težini učinjenog krivičnog djela u </a:t>
            </a:r>
            <a:r>
              <a:rPr lang="bs-Latn-BA" sz="2300" dirty="0" smtClean="0"/>
              <a:t>skladu </a:t>
            </a:r>
            <a:r>
              <a:rPr lang="bs-Latn-BA" sz="2300" dirty="0"/>
              <a:t>sa članom 9. ovog zakona. </a:t>
            </a:r>
            <a:endParaRPr lang="bs-Latn-BA" sz="2300" dirty="0" smtClean="0"/>
          </a:p>
          <a:p>
            <a:pPr algn="just"/>
            <a:endParaRPr lang="bs-Latn-BA" sz="2300" dirty="0" smtClean="0"/>
          </a:p>
          <a:p>
            <a:pPr algn="just"/>
            <a:r>
              <a:rPr lang="bs-Latn-BA" sz="2300" dirty="0" smtClean="0"/>
              <a:t>ako </a:t>
            </a:r>
            <a:r>
              <a:rPr lang="bs-Latn-BA" sz="2300" dirty="0"/>
              <a:t>maloljetnik priznaje krivično </a:t>
            </a:r>
            <a:r>
              <a:rPr lang="bs-Latn-BA" sz="2300" dirty="0" smtClean="0"/>
              <a:t>djelo i to slobodno </a:t>
            </a:r>
            <a:r>
              <a:rPr lang="bs-Latn-BA" sz="2300" dirty="0"/>
              <a:t>i </a:t>
            </a:r>
            <a:r>
              <a:rPr lang="bs-Latn-BA" sz="2300" dirty="0" smtClean="0"/>
              <a:t>dobrovoljno</a:t>
            </a:r>
          </a:p>
          <a:p>
            <a:pPr algn="just"/>
            <a:endParaRPr lang="bs-Latn-BA" sz="2300" dirty="0" smtClean="0"/>
          </a:p>
          <a:p>
            <a:pPr algn="just"/>
            <a:r>
              <a:rPr lang="bs-Latn-BA" sz="2300" dirty="0" smtClean="0"/>
              <a:t>ako </a:t>
            </a:r>
            <a:r>
              <a:rPr lang="bs-Latn-BA" sz="2300" dirty="0"/>
              <a:t>postoji dovoljno dokaza da je maloljetnik učinio krivično djelo; </a:t>
            </a:r>
            <a:endParaRPr lang="bs-Latn-BA" sz="2300" dirty="0" smtClean="0"/>
          </a:p>
          <a:p>
            <a:pPr algn="just"/>
            <a:endParaRPr lang="bs-Latn-BA" sz="2300" dirty="0" smtClean="0"/>
          </a:p>
          <a:p>
            <a:pPr algn="just"/>
            <a:r>
              <a:rPr lang="bs-Latn-BA" sz="2300" dirty="0" smtClean="0"/>
              <a:t>ako prema </a:t>
            </a:r>
            <a:r>
              <a:rPr lang="bs-Latn-BA" sz="2300" dirty="0"/>
              <a:t>maloljetniku nije ranije izricano policijsko upozorenje, primijenjena odgojna preporuka ili izricana krivična sankcija. </a:t>
            </a:r>
          </a:p>
        </p:txBody>
      </p:sp>
    </p:spTree>
    <p:extLst>
      <p:ext uri="{BB962C8B-B14F-4D97-AF65-F5344CB8AC3E}">
        <p14:creationId xmlns:p14="http://schemas.microsoft.com/office/powerpoint/2010/main" xmlns="" val="3263111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Autofit/>
          </a:bodyPr>
          <a:lstStyle/>
          <a:p>
            <a:pPr marL="114300" indent="0">
              <a:buNone/>
            </a:pPr>
            <a:endParaRPr lang="bs-Latn-BA" sz="2400" dirty="0"/>
          </a:p>
          <a:p>
            <a:pPr marL="114300" indent="0" algn="just">
              <a:buNone/>
            </a:pPr>
            <a:r>
              <a:rPr lang="bs-Latn-BA" sz="2400" dirty="0" smtClean="0"/>
              <a:t>Ovlaštena </a:t>
            </a:r>
            <a:r>
              <a:rPr lang="bs-Latn-BA" sz="2400" dirty="0"/>
              <a:t>službena osoba će najdalje u roku tri dana od dostavljanja predmeta o maloljetniku izreći policijsko upozorenje i tom prilikom ukazati na društvenu neprihvatljivost i štetnost njegovog ponašanja, posljedice koje takvo ponašanje može na njega imati, kao i na mogućnost vođenja krivičnog postupka i izricanje krivične sankcije u slučaju ponovnog izvršenja krivičnog djela. </a:t>
            </a:r>
            <a:endParaRPr lang="bs-Latn-BA" sz="2400" dirty="0" smtClean="0"/>
          </a:p>
          <a:p>
            <a:pPr algn="just"/>
            <a:endParaRPr lang="bs-Latn-BA" sz="2400" dirty="0"/>
          </a:p>
          <a:p>
            <a:pPr marL="114300" indent="0" algn="just">
              <a:buNone/>
            </a:pPr>
            <a:r>
              <a:rPr lang="bs-Latn-BA" sz="2400" dirty="0" smtClean="0"/>
              <a:t>Odluka </a:t>
            </a:r>
            <a:r>
              <a:rPr lang="bs-Latn-BA" sz="2400" dirty="0"/>
              <a:t>se bilježi u spisu i u roku tri dana od donošenja odluke će u pisanoj </a:t>
            </a:r>
            <a:r>
              <a:rPr lang="bs-Latn-BA" sz="2400" dirty="0" smtClean="0"/>
              <a:t>formi </a:t>
            </a:r>
            <a:r>
              <a:rPr lang="bs-Latn-BA" sz="2400" dirty="0"/>
              <a:t>obavijestiti </a:t>
            </a:r>
            <a:r>
              <a:rPr lang="bs-Latn-BA" sz="2400" dirty="0" smtClean="0"/>
              <a:t>tužioca, </a:t>
            </a:r>
            <a:r>
              <a:rPr lang="bs-Latn-BA" sz="2400" dirty="0"/>
              <a:t>maloljetnika i njegovog </a:t>
            </a:r>
            <a:r>
              <a:rPr lang="bs-Latn-BA" sz="2400" dirty="0" smtClean="0"/>
              <a:t>branioca</a:t>
            </a:r>
            <a:r>
              <a:rPr lang="bs-Latn-BA" sz="2400" dirty="0"/>
              <a:t>, roditelja, odnosno staratelja ili usvojitelja maloljetnika, organ socijalnog staranja, kao i oštećenog, uz navođenje razloga za donošenje ove odluke. </a:t>
            </a:r>
          </a:p>
          <a:p>
            <a:pPr algn="just"/>
            <a:endParaRPr lang="bs-Latn-BA" sz="2400" dirty="0"/>
          </a:p>
          <a:p>
            <a:pPr algn="just"/>
            <a:endParaRPr lang="bs-Latn-BA" sz="2400" dirty="0"/>
          </a:p>
        </p:txBody>
      </p:sp>
    </p:spTree>
    <p:extLst>
      <p:ext uri="{BB962C8B-B14F-4D97-AF65-F5344CB8AC3E}">
        <p14:creationId xmlns:p14="http://schemas.microsoft.com/office/powerpoint/2010/main" xmlns="" val="476411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620000" cy="5492080"/>
          </a:xfrm>
        </p:spPr>
        <p:txBody>
          <a:bodyPr/>
          <a:lstStyle/>
          <a:p>
            <a:pPr marL="114300" indent="0" algn="just">
              <a:buNone/>
            </a:pPr>
            <a:r>
              <a:rPr lang="bs-Latn-BA" sz="2800" dirty="0" smtClean="0"/>
              <a:t>Priznanje </a:t>
            </a:r>
            <a:r>
              <a:rPr lang="bs-Latn-BA" sz="2800" dirty="0"/>
              <a:t>maloljetnika da je učinio krivično djelo ne može biti korišteno protiv njega u bilo kojem drugom naknadnom postupku. </a:t>
            </a:r>
          </a:p>
          <a:p>
            <a:pPr marL="114300" indent="0" algn="just">
              <a:buNone/>
            </a:pPr>
            <a:endParaRPr lang="bs-Latn-BA" sz="2800" dirty="0"/>
          </a:p>
          <a:p>
            <a:pPr marL="114300" indent="0" algn="just">
              <a:buNone/>
            </a:pPr>
            <a:r>
              <a:rPr lang="bs-Latn-BA" sz="2800" dirty="0"/>
              <a:t>Ako </a:t>
            </a:r>
            <a:r>
              <a:rPr lang="bs-Latn-BA" sz="2800" dirty="0" smtClean="0"/>
              <a:t>tužilac </a:t>
            </a:r>
            <a:r>
              <a:rPr lang="bs-Latn-BA" sz="2800" dirty="0"/>
              <a:t>ne odobri izricanje policijskog upozorenja o tome obavještava ovlaštenu službenu osobu i prije pokretanja pripremnog postupka razmatra mogućnost i opravdanost izricanja odgojne preporuke ili donosi naredbu za pokretanje pripremnog </a:t>
            </a:r>
            <a:r>
              <a:rPr lang="bs-Latn-BA" sz="2800" dirty="0" smtClean="0"/>
              <a:t>postupka. </a:t>
            </a:r>
            <a:endParaRPr lang="bs-Latn-BA" sz="2800" dirty="0"/>
          </a:p>
          <a:p>
            <a:endParaRPr lang="bs-Latn-BA" dirty="0"/>
          </a:p>
        </p:txBody>
      </p:sp>
    </p:spTree>
    <p:extLst>
      <p:ext uri="{BB962C8B-B14F-4D97-AF65-F5344CB8AC3E}">
        <p14:creationId xmlns:p14="http://schemas.microsoft.com/office/powerpoint/2010/main" xmlns="" val="18997123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r>
              <a:rPr lang="bs-Latn-BA" sz="4000" dirty="0" smtClean="0"/>
              <a:t>Načelo oportuniteta</a:t>
            </a:r>
            <a:endParaRPr lang="bs-Latn-BA" sz="4000" dirty="0"/>
          </a:p>
        </p:txBody>
      </p:sp>
      <p:sp>
        <p:nvSpPr>
          <p:cNvPr id="3" name="Content Placeholder 2"/>
          <p:cNvSpPr>
            <a:spLocks noGrp="1"/>
          </p:cNvSpPr>
          <p:nvPr>
            <p:ph idx="1"/>
          </p:nvPr>
        </p:nvSpPr>
        <p:spPr>
          <a:xfrm>
            <a:off x="457200" y="1340768"/>
            <a:ext cx="7620000" cy="5060032"/>
          </a:xfrm>
        </p:spPr>
        <p:txBody>
          <a:bodyPr>
            <a:normAutofit fontScale="70000" lnSpcReduction="20000"/>
          </a:bodyPr>
          <a:lstStyle/>
          <a:p>
            <a:pPr marL="114300" indent="0" algn="just">
              <a:buNone/>
            </a:pPr>
            <a:r>
              <a:rPr lang="bs-Latn-BA" sz="3000" dirty="0" smtClean="0"/>
              <a:t>Tužilac može odlučiti da ne pokrene pripremni postupak iako </a:t>
            </a:r>
            <a:r>
              <a:rPr lang="bs-Latn-BA" sz="3000" dirty="0"/>
              <a:t>postoje dokazi da je maloljetnik učinio krivično </a:t>
            </a:r>
            <a:r>
              <a:rPr lang="bs-Latn-BA" sz="3000" dirty="0" smtClean="0"/>
              <a:t>djelo:</a:t>
            </a:r>
          </a:p>
          <a:p>
            <a:pPr algn="just">
              <a:buFontTx/>
              <a:buChar char="-"/>
            </a:pPr>
            <a:r>
              <a:rPr lang="bs-Latn-BA" sz="3000" dirty="0"/>
              <a:t>z</a:t>
            </a:r>
            <a:r>
              <a:rPr lang="bs-Latn-BA" sz="3000" dirty="0" smtClean="0"/>
              <a:t>a </a:t>
            </a:r>
            <a:r>
              <a:rPr lang="bs-Latn-BA" sz="3000" dirty="0"/>
              <a:t>krivična djela sa propisanom novčanom kaznom ili kaznom zatvora </a:t>
            </a:r>
            <a:r>
              <a:rPr lang="bs-Latn-BA" sz="3000" u="sng" dirty="0"/>
              <a:t>do tri godine</a:t>
            </a:r>
            <a:r>
              <a:rPr lang="bs-Latn-BA" sz="3000" dirty="0"/>
              <a:t>, </a:t>
            </a:r>
            <a:endParaRPr lang="bs-Latn-BA" sz="3000" dirty="0" smtClean="0"/>
          </a:p>
          <a:p>
            <a:pPr algn="just">
              <a:buFontTx/>
              <a:buChar char="-"/>
            </a:pPr>
            <a:r>
              <a:rPr lang="bs-Latn-BA" sz="3000" dirty="0" smtClean="0"/>
              <a:t>ako </a:t>
            </a:r>
            <a:r>
              <a:rPr lang="bs-Latn-BA" sz="3000" dirty="0"/>
              <a:t>smatra da </a:t>
            </a:r>
            <a:r>
              <a:rPr lang="bs-Latn-BA" sz="3000" u="sng" dirty="0"/>
              <a:t>ne bi bilo cjelishodno </a:t>
            </a:r>
            <a:r>
              <a:rPr lang="bs-Latn-BA" sz="3000" dirty="0"/>
              <a:t>da se vodi postupak prema maloljetniku, s obzirom na prirodu krivičnog djela i okolnosti pod kojima je učinjeno, raniji život maloljetnika i njegove lične karakteristike. </a:t>
            </a:r>
            <a:endParaRPr lang="bs-Latn-BA" sz="3000" dirty="0" smtClean="0"/>
          </a:p>
          <a:p>
            <a:pPr algn="just">
              <a:buFontTx/>
              <a:buChar char="-"/>
            </a:pPr>
            <a:r>
              <a:rPr lang="bs-Latn-BA" sz="3000" dirty="0" smtClean="0"/>
              <a:t>za krivična </a:t>
            </a:r>
            <a:r>
              <a:rPr lang="bs-Latn-BA" sz="3000" dirty="0"/>
              <a:t>djela sa propisanom kaznom zatvora </a:t>
            </a:r>
            <a:r>
              <a:rPr lang="bs-Latn-BA" sz="3000" u="sng" dirty="0"/>
              <a:t>više od tri godine </a:t>
            </a:r>
            <a:r>
              <a:rPr lang="bs-Latn-BA" sz="3000" dirty="0"/>
              <a:t>ako je takvo postupanje u skladu sa </a:t>
            </a:r>
            <a:r>
              <a:rPr lang="bs-Latn-BA" sz="3000" u="sng" dirty="0"/>
              <a:t>principom </a:t>
            </a:r>
            <a:r>
              <a:rPr lang="bs-Latn-BA" sz="3000" u="sng" dirty="0" smtClean="0"/>
              <a:t>srazmjernosti</a:t>
            </a:r>
            <a:r>
              <a:rPr lang="bs-Latn-BA" sz="3000" dirty="0" smtClean="0"/>
              <a:t>. </a:t>
            </a:r>
            <a:endParaRPr lang="bs-Latn-BA" sz="3000" dirty="0"/>
          </a:p>
          <a:p>
            <a:pPr marL="114300" indent="0" algn="just">
              <a:buNone/>
            </a:pPr>
            <a:r>
              <a:rPr lang="bs-Latn-BA" sz="3000" dirty="0"/>
              <a:t> </a:t>
            </a:r>
          </a:p>
          <a:p>
            <a:pPr marL="114300" indent="0" algn="just">
              <a:buNone/>
            </a:pPr>
            <a:r>
              <a:rPr lang="bs-Latn-BA" sz="3000" dirty="0"/>
              <a:t>Kad je izvršenje kazne ili odgojne mjere u toku, </a:t>
            </a:r>
            <a:r>
              <a:rPr lang="bs-Latn-BA" sz="3000" dirty="0" smtClean="0"/>
              <a:t>tužilac </a:t>
            </a:r>
            <a:r>
              <a:rPr lang="bs-Latn-BA" sz="3000" dirty="0"/>
              <a:t>može odlučiti da ne zahtijeva pokretanje krivičnog postupka za drugo krivično djelo maloljetnika, ako, s obzirom na težinu tog krivičnog djela, kao i na kaznu, odnosno odgojnu mjeru koja se izvršava, ne bi imalo svrhe vođenje postupka i izricanje krivičnopravne sankcije za to djelo. </a:t>
            </a:r>
          </a:p>
          <a:p>
            <a:pPr algn="just"/>
            <a:endParaRPr lang="bs-Latn-BA" dirty="0"/>
          </a:p>
        </p:txBody>
      </p:sp>
    </p:spTree>
    <p:extLst>
      <p:ext uri="{BB962C8B-B14F-4D97-AF65-F5344CB8AC3E}">
        <p14:creationId xmlns:p14="http://schemas.microsoft.com/office/powerpoint/2010/main" xmlns="" val="3102099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solidFill>
                  <a:srgbClr val="0070C0"/>
                </a:solidFill>
              </a:rPr>
              <a:t>Pored općih sadržaja o maloljetnicima prestavićemo ulogu i značaj sudije za maloljetnike u izricanju alternativnih mjera, u toku  krivičnog  (pripremnog) postupaka, izricanju i primjeni izrečenih alternativnih sankcija i krivičnih sankcija.</a:t>
            </a:r>
          </a:p>
          <a:p>
            <a:endParaRPr lang="hr-HR" dirty="0" smtClean="0">
              <a:solidFill>
                <a:srgbClr val="0070C0"/>
              </a:solidFill>
            </a:endParaRPr>
          </a:p>
          <a:p>
            <a:r>
              <a:rPr lang="hr-HR" dirty="0" smtClean="0">
                <a:solidFill>
                  <a:srgbClr val="0070C0"/>
                </a:solidFill>
              </a:rPr>
              <a:t>Radi kontinuiteta govorićemo  i o institutima  čije izricanje nije u nadležnosti sudije već tužioca za maloljetnike , kako bi se vi mogli lakše upoznati i savladati sadržaje  vezane za navedenu temu. </a:t>
            </a:r>
          </a:p>
          <a:p>
            <a:endParaRPr lang="hr-HR" dirty="0" smtClean="0">
              <a:solidFill>
                <a:srgbClr val="0070C0"/>
              </a:solidFill>
            </a:endParaRPr>
          </a:p>
          <a:p>
            <a:r>
              <a:rPr lang="hr-HR" dirty="0" smtClean="0">
                <a:solidFill>
                  <a:srgbClr val="0070C0"/>
                </a:solidFill>
              </a:rPr>
              <a:t>Pa krenimo redom!</a:t>
            </a:r>
            <a:endParaRPr lang="hr-HR"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620000" cy="1012974"/>
          </a:xfrm>
        </p:spPr>
        <p:txBody>
          <a:bodyPr/>
          <a:lstStyle/>
          <a:p>
            <a:pPr algn="just"/>
            <a:r>
              <a:rPr lang="bs-Latn-BA" sz="3200" dirty="0" smtClean="0"/>
              <a:t>Dužnost tužioca da razmotri </a:t>
            </a:r>
            <a:r>
              <a:rPr lang="bs-Latn-BA" sz="3200" dirty="0"/>
              <a:t>mogućnost i opravdanost primjene odgojne preporuke</a:t>
            </a:r>
          </a:p>
        </p:txBody>
      </p:sp>
      <p:sp>
        <p:nvSpPr>
          <p:cNvPr id="3" name="Content Placeholder 2"/>
          <p:cNvSpPr>
            <a:spLocks noGrp="1"/>
          </p:cNvSpPr>
          <p:nvPr>
            <p:ph idx="1"/>
          </p:nvPr>
        </p:nvSpPr>
        <p:spPr>
          <a:xfrm>
            <a:off x="457200" y="1700808"/>
            <a:ext cx="7620000" cy="4699992"/>
          </a:xfrm>
        </p:spPr>
        <p:txBody>
          <a:bodyPr>
            <a:normAutofit fontScale="92500"/>
          </a:bodyPr>
          <a:lstStyle/>
          <a:p>
            <a:pPr marL="114300" indent="0" algn="just">
              <a:buNone/>
            </a:pPr>
            <a:r>
              <a:rPr lang="bs-Latn-BA" sz="2500" dirty="0" smtClean="0"/>
              <a:t>Prije </a:t>
            </a:r>
            <a:r>
              <a:rPr lang="bs-Latn-BA" sz="2500" dirty="0"/>
              <a:t>donošenja naredbe za pokretanje pripremnog postupka prema maloljetniku </a:t>
            </a:r>
            <a:r>
              <a:rPr lang="bs-Latn-BA" sz="2500" dirty="0" smtClean="0"/>
              <a:t>tužilac </a:t>
            </a:r>
            <a:r>
              <a:rPr lang="bs-Latn-BA" sz="2500" dirty="0"/>
              <a:t>je dužan razmotriti mogućnost i opravdanost primjene odgojne </a:t>
            </a:r>
            <a:r>
              <a:rPr lang="bs-Latn-BA" sz="2500" dirty="0" smtClean="0"/>
              <a:t>preporuke. </a:t>
            </a:r>
          </a:p>
          <a:p>
            <a:pPr marL="114300" indent="0" algn="just">
              <a:buNone/>
            </a:pPr>
            <a:endParaRPr lang="bs-Latn-BA" sz="2500" dirty="0"/>
          </a:p>
          <a:p>
            <a:pPr marL="114300" indent="0" algn="just">
              <a:buNone/>
            </a:pPr>
            <a:r>
              <a:rPr lang="bs-Latn-BA" sz="2500" dirty="0" smtClean="0"/>
              <a:t>Kada tužilac nađe da ima mjesta primjeni odgojne preporuke, te kada su za to ispunjeni uslovi, izriče maloljetniku odgojnu preporuku, te ukoliko je maloljetnik ispunio obavezu iz odgojne preporuke, tužilac donosi naredbu o nepokretanju pripremnog postupka. </a:t>
            </a:r>
          </a:p>
          <a:p>
            <a:pPr algn="just"/>
            <a:endParaRPr lang="bs-Latn-BA" sz="2500" dirty="0" smtClean="0"/>
          </a:p>
          <a:p>
            <a:pPr marL="114300" indent="0" algn="just">
              <a:buNone/>
            </a:pPr>
            <a:r>
              <a:rPr lang="bs-Latn-BA" sz="2500" dirty="0" smtClean="0"/>
              <a:t>Kada tužilac ne </a:t>
            </a:r>
            <a:r>
              <a:rPr lang="bs-Latn-BA" sz="2500" dirty="0"/>
              <a:t>primijeni odgojnu preporuku dužan je obrazložiti razloge za donošenje takve odluke.</a:t>
            </a:r>
          </a:p>
          <a:p>
            <a:endParaRPr lang="bs-Latn-BA" sz="2400" dirty="0"/>
          </a:p>
        </p:txBody>
      </p:sp>
    </p:spTree>
    <p:extLst>
      <p:ext uri="{BB962C8B-B14F-4D97-AF65-F5344CB8AC3E}">
        <p14:creationId xmlns:p14="http://schemas.microsoft.com/office/powerpoint/2010/main" xmlns="" val="2262141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r>
              <a:rPr lang="bs-Latn-BA" sz="4000" dirty="0" smtClean="0"/>
              <a:t>Odgojne preporuke</a:t>
            </a:r>
            <a:endParaRPr lang="bs-Latn-BA" sz="4000" dirty="0"/>
          </a:p>
        </p:txBody>
      </p:sp>
      <p:sp>
        <p:nvSpPr>
          <p:cNvPr id="3" name="Content Placeholder 2"/>
          <p:cNvSpPr>
            <a:spLocks noGrp="1"/>
          </p:cNvSpPr>
          <p:nvPr>
            <p:ph idx="1"/>
          </p:nvPr>
        </p:nvSpPr>
        <p:spPr>
          <a:xfrm>
            <a:off x="457200" y="1268760"/>
            <a:ext cx="7620000" cy="5132040"/>
          </a:xfrm>
        </p:spPr>
        <p:txBody>
          <a:bodyPr>
            <a:noAutofit/>
          </a:bodyPr>
          <a:lstStyle/>
          <a:p>
            <a:pPr marL="114300" indent="0" algn="just">
              <a:buNone/>
            </a:pPr>
            <a:r>
              <a:rPr lang="bs-Latn-BA" sz="2400" dirty="0" smtClean="0"/>
              <a:t>Oblik </a:t>
            </a:r>
            <a:r>
              <a:rPr lang="bs-Latn-BA" sz="2400" dirty="0"/>
              <a:t>alternativnih mjera koje tužitelji ili sudije na osnovu principa oportuniteta primijenjuju prema maloljetnom učiniocu krivičnog djela </a:t>
            </a:r>
            <a:r>
              <a:rPr lang="bs-Latn-BA" sz="2400" dirty="0" smtClean="0"/>
              <a:t>u cilju </a:t>
            </a:r>
            <a:r>
              <a:rPr lang="bs-Latn-BA" sz="2400" dirty="0"/>
              <a:t>skretanje (</a:t>
            </a:r>
            <a:r>
              <a:rPr lang="bs-Latn-BA" sz="2400" dirty="0" smtClean="0"/>
              <a:t>diverzije) </a:t>
            </a:r>
            <a:r>
              <a:rPr lang="bs-Latn-BA" sz="2400" dirty="0"/>
              <a:t>sa uobičajenog krivičnog </a:t>
            </a:r>
            <a:r>
              <a:rPr lang="bs-Latn-BA" sz="2400" dirty="0" smtClean="0"/>
              <a:t>postupka</a:t>
            </a:r>
            <a:r>
              <a:rPr lang="bs-Latn-BA" sz="2400" dirty="0"/>
              <a:t> i </a:t>
            </a:r>
            <a:r>
              <a:rPr lang="bs-Latn-BA" sz="2400" dirty="0" smtClean="0"/>
              <a:t>uticaja </a:t>
            </a:r>
            <a:r>
              <a:rPr lang="bs-Latn-BA" sz="2400" dirty="0"/>
              <a:t>na pravilan razvoj maloljetnika i jačanje njegove lične odgovornosti kako ubuduće ne bi činio krivična djela. </a:t>
            </a:r>
            <a:endParaRPr lang="bs-Latn-BA" sz="2400" dirty="0" smtClean="0"/>
          </a:p>
          <a:p>
            <a:endParaRPr lang="bs-Latn-BA" sz="2400" dirty="0"/>
          </a:p>
          <a:p>
            <a:pPr marL="114300" indent="0" algn="just">
              <a:buNone/>
            </a:pPr>
            <a:r>
              <a:rPr lang="bs-Latn-BA" dirty="0" smtClean="0">
                <a:latin typeface="Calibri (Body)"/>
              </a:rPr>
              <a:t>Z</a:t>
            </a:r>
            <a:r>
              <a:rPr lang="vi-VN" dirty="0" smtClean="0">
                <a:latin typeface="Calibri (Body)"/>
              </a:rPr>
              <a:t>a </a:t>
            </a:r>
            <a:r>
              <a:rPr lang="vi-VN" dirty="0">
                <a:latin typeface="Calibri (Body)"/>
              </a:rPr>
              <a:t>krivična djela za koja je propisana novčana kazna ili kazna zatvora do tri godine, a za krivična djela za koja je zapriječena kazna duža od tri godine zatvora - ako su ispunjeni uvjeti iz člana 89. stav (1) ovog zakona i ako je to srazmjerno okolnostima i težini učinjenog krivičnog djela u skladu sa članom 9. ovog zakona. </a:t>
            </a:r>
            <a:endParaRPr lang="bs-Latn-BA" dirty="0" smtClean="0">
              <a:latin typeface="Calibri (Body)"/>
            </a:endParaRPr>
          </a:p>
          <a:p>
            <a:endParaRPr lang="bs-Latn-BA" sz="2400" dirty="0"/>
          </a:p>
        </p:txBody>
      </p:sp>
    </p:spTree>
    <p:extLst>
      <p:ext uri="{BB962C8B-B14F-4D97-AF65-F5344CB8AC3E}">
        <p14:creationId xmlns:p14="http://schemas.microsoft.com/office/powerpoint/2010/main" xmlns="" val="9310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lnSpcReduction="10000"/>
          </a:bodyPr>
          <a:lstStyle/>
          <a:p>
            <a:pPr algn="just">
              <a:buFontTx/>
              <a:buChar char="-"/>
            </a:pPr>
            <a:r>
              <a:rPr lang="vi-VN" sz="2400" dirty="0" smtClean="0">
                <a:latin typeface="Calibri (Body)"/>
              </a:rPr>
              <a:t>da </a:t>
            </a:r>
            <a:r>
              <a:rPr lang="vi-VN" sz="2400" dirty="0">
                <a:latin typeface="Calibri (Body)"/>
              </a:rPr>
              <a:t>maloljetnik priznaje krivično djelo</a:t>
            </a:r>
            <a:r>
              <a:rPr lang="bs-Latn-BA" sz="2400" dirty="0">
                <a:latin typeface="Calibri (Body)"/>
              </a:rPr>
              <a:t> i to </a:t>
            </a:r>
            <a:r>
              <a:rPr lang="vi-VN" sz="2400" dirty="0">
                <a:latin typeface="Calibri (Body)"/>
              </a:rPr>
              <a:t>slobodno i dobrovoljno, </a:t>
            </a:r>
            <a:endParaRPr lang="bs-Latn-BA" sz="2400" dirty="0" smtClean="0">
              <a:latin typeface="Calibri (Body)"/>
            </a:endParaRPr>
          </a:p>
          <a:p>
            <a:pPr algn="just">
              <a:buFontTx/>
              <a:buChar char="-"/>
            </a:pPr>
            <a:endParaRPr lang="bs-Latn-BA" sz="2400" dirty="0"/>
          </a:p>
          <a:p>
            <a:pPr algn="just">
              <a:buFontTx/>
              <a:buChar char="-"/>
            </a:pPr>
            <a:r>
              <a:rPr lang="vi-VN" sz="2400" dirty="0" smtClean="0"/>
              <a:t>da </a:t>
            </a:r>
            <a:r>
              <a:rPr lang="vi-VN" sz="2400" dirty="0"/>
              <a:t>postoji dovoljno dokaza da je maloljetnik učinio krivično djelo, </a:t>
            </a:r>
            <a:endParaRPr lang="bs-Latn-BA" sz="2400" dirty="0" smtClean="0"/>
          </a:p>
          <a:p>
            <a:pPr algn="just">
              <a:buFontTx/>
              <a:buChar char="-"/>
            </a:pPr>
            <a:endParaRPr lang="bs-Latn-BA" sz="2400" dirty="0"/>
          </a:p>
          <a:p>
            <a:pPr algn="just">
              <a:buFontTx/>
              <a:buChar char="-"/>
            </a:pPr>
            <a:r>
              <a:rPr lang="vi-VN" sz="2400" dirty="0" smtClean="0"/>
              <a:t>da </a:t>
            </a:r>
            <a:r>
              <a:rPr lang="vi-VN" sz="2400" dirty="0"/>
              <a:t>maloljetnik u pisanoj formi izražava spremnost za pomirenje sa oštećenim, </a:t>
            </a:r>
            <a:endParaRPr lang="bs-Latn-BA" sz="2400" dirty="0" smtClean="0"/>
          </a:p>
          <a:p>
            <a:pPr marL="114300" indent="0" algn="just">
              <a:buNone/>
            </a:pPr>
            <a:endParaRPr lang="bs-Latn-BA" sz="2400" dirty="0"/>
          </a:p>
          <a:p>
            <a:pPr algn="just">
              <a:buFontTx/>
              <a:buChar char="-"/>
            </a:pPr>
            <a:r>
              <a:rPr lang="vi-VN" sz="2400" dirty="0" smtClean="0"/>
              <a:t>da </a:t>
            </a:r>
            <a:r>
              <a:rPr lang="vi-VN" sz="2400" dirty="0"/>
              <a:t>maloljetnik u pisanoj formi </a:t>
            </a:r>
            <a:r>
              <a:rPr lang="vi-VN" sz="2400" u="sng" dirty="0"/>
              <a:t>dâ pristanak za primjenu odgojne preporuke, a mlađi maloljetnik i uz pristanak roditelja ili </a:t>
            </a:r>
            <a:r>
              <a:rPr lang="vi-VN" sz="2400" u="sng" dirty="0" smtClean="0"/>
              <a:t>staratelj</a:t>
            </a:r>
            <a:r>
              <a:rPr lang="bs-Latn-BA" sz="2400" u="sng" dirty="0" smtClean="0"/>
              <a:t>a,</a:t>
            </a:r>
          </a:p>
          <a:p>
            <a:pPr algn="just">
              <a:buFontTx/>
              <a:buChar char="-"/>
            </a:pPr>
            <a:endParaRPr lang="bs-Latn-BA" sz="2400" dirty="0" smtClean="0"/>
          </a:p>
          <a:p>
            <a:pPr marL="114300" indent="0" algn="just">
              <a:buNone/>
            </a:pPr>
            <a:r>
              <a:rPr lang="vi-VN" sz="2400" dirty="0" smtClean="0"/>
              <a:t> </a:t>
            </a:r>
            <a:r>
              <a:rPr lang="bs-Latn-BA" sz="2400" dirty="0"/>
              <a:t>- </a:t>
            </a:r>
            <a:r>
              <a:rPr lang="vi-VN" sz="2400" dirty="0"/>
              <a:t>da u pisanoj formi pristanak dâ i oštećeni u slučaju </a:t>
            </a:r>
            <a:r>
              <a:rPr lang="bs-Latn-BA" sz="2400" dirty="0" smtClean="0"/>
              <a:t>    </a:t>
            </a:r>
            <a:r>
              <a:rPr lang="vi-VN" sz="2400" dirty="0" smtClean="0"/>
              <a:t>kada </a:t>
            </a:r>
            <a:r>
              <a:rPr lang="vi-VN" sz="2400" dirty="0"/>
              <a:t>se to prema zakonu </a:t>
            </a:r>
            <a:r>
              <a:rPr lang="vi-VN" sz="2400" dirty="0" smtClean="0"/>
              <a:t>zahtijeva</a:t>
            </a:r>
            <a:r>
              <a:rPr lang="bs-Latn-BA" sz="2400" dirty="0" smtClean="0"/>
              <a:t>.</a:t>
            </a:r>
            <a:endParaRPr lang="bs-Latn-BA" sz="2400" dirty="0"/>
          </a:p>
          <a:p>
            <a:pPr marL="114300" indent="0" algn="just">
              <a:buNone/>
            </a:pPr>
            <a:endParaRPr lang="bs-Latn-BA" sz="2400" dirty="0" smtClean="0"/>
          </a:p>
          <a:p>
            <a:pPr marL="114300" indent="0" algn="just">
              <a:buNone/>
            </a:pPr>
            <a:endParaRPr lang="bs-Latn-BA" sz="2400" dirty="0" smtClean="0"/>
          </a:p>
          <a:p>
            <a:pPr marL="114300" indent="0" algn="just">
              <a:buNone/>
            </a:pPr>
            <a:endParaRPr lang="bs-Latn-BA" sz="2400" dirty="0"/>
          </a:p>
          <a:p>
            <a:pPr marL="114300" indent="0" algn="just">
              <a:buNone/>
            </a:pPr>
            <a:endParaRPr lang="bs-Latn-BA" sz="2400" dirty="0" smtClean="0"/>
          </a:p>
          <a:p>
            <a:pPr marL="114300" indent="0" algn="just">
              <a:buNone/>
            </a:pPr>
            <a:endParaRPr lang="bs-Latn-BA" sz="2400" dirty="0" smtClean="0"/>
          </a:p>
          <a:p>
            <a:pPr marL="114300" indent="0" algn="just">
              <a:buNone/>
            </a:pPr>
            <a:endParaRPr lang="bs-Latn-BA" sz="2400" dirty="0" smtClean="0"/>
          </a:p>
          <a:p>
            <a:pPr marL="114300" indent="0" algn="just">
              <a:buNone/>
            </a:pPr>
            <a:endParaRPr lang="bs-Latn-BA" sz="2400" dirty="0"/>
          </a:p>
          <a:p>
            <a:pPr marL="114300" indent="0" algn="just">
              <a:buNone/>
            </a:pPr>
            <a:endParaRPr lang="bs-Latn-BA" sz="2400" dirty="0" smtClean="0"/>
          </a:p>
          <a:p>
            <a:pPr algn="just">
              <a:buFontTx/>
              <a:buChar char="-"/>
            </a:pPr>
            <a:endParaRPr lang="bs-Latn-BA" dirty="0"/>
          </a:p>
        </p:txBody>
      </p:sp>
    </p:spTree>
    <p:extLst>
      <p:ext uri="{BB962C8B-B14F-4D97-AF65-F5344CB8AC3E}">
        <p14:creationId xmlns:p14="http://schemas.microsoft.com/office/powerpoint/2010/main" xmlns="" val="4175264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a:bodyPr>
          <a:lstStyle/>
          <a:p>
            <a:pPr marL="114300" indent="0" algn="just">
              <a:buNone/>
            </a:pPr>
            <a:r>
              <a:rPr lang="vi-VN" sz="2300" dirty="0"/>
              <a:t>Odgojne preporuke su: </a:t>
            </a:r>
            <a:endParaRPr lang="bs-Latn-BA" sz="2300" dirty="0" smtClean="0"/>
          </a:p>
          <a:p>
            <a:pPr marL="114300" indent="0" algn="just">
              <a:buNone/>
            </a:pPr>
            <a:endParaRPr lang="bs-Latn-BA" sz="2300" dirty="0" smtClean="0"/>
          </a:p>
          <a:p>
            <a:pPr marL="114300" indent="0" algn="just">
              <a:buNone/>
            </a:pPr>
            <a:r>
              <a:rPr lang="vi-VN" sz="2300" dirty="0" smtClean="0"/>
              <a:t>a</a:t>
            </a:r>
            <a:r>
              <a:rPr lang="vi-VN" sz="2300" dirty="0"/>
              <a:t>) lično izvinjenje oštećenom, </a:t>
            </a:r>
            <a:endParaRPr lang="bs-Latn-BA" sz="2300" dirty="0" smtClean="0"/>
          </a:p>
          <a:p>
            <a:pPr marL="114300" indent="0" algn="just">
              <a:buNone/>
            </a:pPr>
            <a:r>
              <a:rPr lang="vi-VN" sz="2300" dirty="0" smtClean="0"/>
              <a:t>b</a:t>
            </a:r>
            <a:r>
              <a:rPr lang="vi-VN" sz="2300" dirty="0"/>
              <a:t>) nadoknada štete oštećenom, </a:t>
            </a:r>
            <a:endParaRPr lang="bs-Latn-BA" sz="2300" dirty="0" smtClean="0"/>
          </a:p>
          <a:p>
            <a:pPr marL="114300" indent="0" algn="just">
              <a:buNone/>
            </a:pPr>
            <a:r>
              <a:rPr lang="vi-VN" sz="2300" dirty="0" smtClean="0"/>
              <a:t>c</a:t>
            </a:r>
            <a:r>
              <a:rPr lang="vi-VN" sz="2300" dirty="0"/>
              <a:t>) redovno pohađanje škole ili redovno odlaženje na posao, </a:t>
            </a:r>
            <a:endParaRPr lang="bs-Latn-BA" sz="2300" dirty="0" smtClean="0"/>
          </a:p>
          <a:p>
            <a:pPr marL="114300" indent="0" algn="just">
              <a:buNone/>
            </a:pPr>
            <a:r>
              <a:rPr lang="vi-VN" sz="2300" dirty="0" smtClean="0"/>
              <a:t>d</a:t>
            </a:r>
            <a:r>
              <a:rPr lang="vi-VN" sz="2300" dirty="0"/>
              <a:t>) uključivanje u rad, bez nadoknade, u humanitarne organizacije ili poslove socijalnog, lokalnog ili ekološkog sadržaja, </a:t>
            </a:r>
            <a:endParaRPr lang="bs-Latn-BA" sz="2300" dirty="0" smtClean="0"/>
          </a:p>
          <a:p>
            <a:pPr marL="114300" indent="0" algn="just">
              <a:buNone/>
            </a:pPr>
            <a:r>
              <a:rPr lang="vi-VN" sz="2300" dirty="0" smtClean="0"/>
              <a:t>e)</a:t>
            </a:r>
            <a:r>
              <a:rPr lang="bs-Latn-BA" sz="2300" dirty="0" smtClean="0"/>
              <a:t> </a:t>
            </a:r>
            <a:r>
              <a:rPr lang="vi-VN" sz="2300" dirty="0" smtClean="0"/>
              <a:t>liječenje </a:t>
            </a:r>
            <a:r>
              <a:rPr lang="vi-VN" sz="2300" dirty="0"/>
              <a:t>u odgovarajućoj zdravstvenoj ustanovi (bolničko ili ambulantno), </a:t>
            </a:r>
            <a:endParaRPr lang="bs-Latn-BA" sz="2300" dirty="0" smtClean="0"/>
          </a:p>
          <a:p>
            <a:pPr marL="114300" indent="0" algn="just">
              <a:buNone/>
            </a:pPr>
            <a:r>
              <a:rPr lang="vi-VN" sz="2300" dirty="0" smtClean="0"/>
              <a:t>f</a:t>
            </a:r>
            <a:r>
              <a:rPr lang="vi-VN" sz="2300" dirty="0"/>
              <a:t>) uključivanje u pojedinačni ili grupni tretman odgojnih, obrazovnih, psiholoških i drugih savjetovališta. </a:t>
            </a:r>
            <a:endParaRPr lang="bs-Latn-BA" sz="2300" dirty="0" smtClean="0"/>
          </a:p>
          <a:p>
            <a:pPr marL="114300" indent="0" algn="just">
              <a:buNone/>
            </a:pPr>
            <a:r>
              <a:rPr lang="vi-VN" sz="2300" dirty="0" smtClean="0"/>
              <a:t>Tužitelj </a:t>
            </a:r>
            <a:r>
              <a:rPr lang="vi-VN" sz="2300" dirty="0"/>
              <a:t>ili sudija mogu za konkretan slučaj odrediti primjenu jedne ili više odgojnih </a:t>
            </a:r>
            <a:r>
              <a:rPr lang="vi-VN" sz="2300" dirty="0" smtClean="0"/>
              <a:t>preporuka. </a:t>
            </a:r>
            <a:endParaRPr lang="bs-Latn-BA" sz="2300" dirty="0"/>
          </a:p>
        </p:txBody>
      </p:sp>
    </p:spTree>
    <p:extLst>
      <p:ext uri="{BB962C8B-B14F-4D97-AF65-F5344CB8AC3E}">
        <p14:creationId xmlns:p14="http://schemas.microsoft.com/office/powerpoint/2010/main" xmlns="" val="2036294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7753672" cy="5780112"/>
          </a:xfrm>
        </p:spPr>
        <p:txBody>
          <a:bodyPr>
            <a:normAutofit/>
          </a:bodyPr>
          <a:lstStyle/>
          <a:p>
            <a:pPr marL="114300" indent="0" algn="just">
              <a:buNone/>
            </a:pPr>
            <a:r>
              <a:rPr lang="bs-Latn-BA" sz="2300" dirty="0"/>
              <a:t>Pri izboru odgojnih preporuka tužitelj ili sudija uzet će u obzir mišljenje i sveukupne interese maloljetnika, kao i interese oštećenog, vodeći računa da se </a:t>
            </a:r>
            <a:r>
              <a:rPr lang="bs-Latn-BA" sz="2300" dirty="0" smtClean="0"/>
              <a:t>primjenom </a:t>
            </a:r>
            <a:r>
              <a:rPr lang="bs-Latn-BA" sz="2300" dirty="0"/>
              <a:t>odgojnih preporuka, ne ometa redovno školovanje ili rad maloljetnika. </a:t>
            </a:r>
          </a:p>
          <a:p>
            <a:pPr algn="just"/>
            <a:endParaRPr lang="bs-Latn-BA" sz="2300" dirty="0" smtClean="0"/>
          </a:p>
          <a:p>
            <a:pPr marL="114300" indent="0" algn="just">
              <a:buNone/>
            </a:pPr>
            <a:r>
              <a:rPr lang="bs-Latn-BA" sz="2300" dirty="0" smtClean="0"/>
              <a:t>Odgojne </a:t>
            </a:r>
            <a:r>
              <a:rPr lang="bs-Latn-BA" sz="2300" dirty="0"/>
              <a:t>preporuke mogu trajati najduže jednu godinu i izriču se na pune sate, dane i mjesece. </a:t>
            </a:r>
            <a:endParaRPr lang="bs-Latn-BA" sz="2300" dirty="0" smtClean="0"/>
          </a:p>
          <a:p>
            <a:pPr algn="just"/>
            <a:endParaRPr lang="bs-Latn-BA" sz="2300" dirty="0"/>
          </a:p>
          <a:p>
            <a:pPr marL="114300" indent="0" algn="just">
              <a:buNone/>
            </a:pPr>
            <a:r>
              <a:rPr lang="bs-Latn-BA" sz="2300" dirty="0" smtClean="0"/>
              <a:t>Odgojne </a:t>
            </a:r>
            <a:r>
              <a:rPr lang="bs-Latn-BA" sz="2300" dirty="0"/>
              <a:t>preporuke mogu se tokom njihovog trajanja zamijeniti drugom odgojnom preporukom ili ukinuti. </a:t>
            </a:r>
          </a:p>
          <a:p>
            <a:pPr marL="114300" indent="0" algn="just">
              <a:buNone/>
            </a:pPr>
            <a:endParaRPr lang="bs-Latn-BA" sz="2300" dirty="0" smtClean="0"/>
          </a:p>
          <a:p>
            <a:pPr marL="114300" indent="0" algn="just">
              <a:buNone/>
            </a:pPr>
            <a:r>
              <a:rPr lang="bs-Latn-BA" sz="2300" dirty="0" smtClean="0"/>
              <a:t>Izbor </a:t>
            </a:r>
            <a:r>
              <a:rPr lang="bs-Latn-BA" sz="2300" dirty="0"/>
              <a:t>i primjenjivanje odgojnih preporuka vrši se u saradnji sa roditeljima, usvojiteljem ili starateljem maloljetnika i nadležnim organom starateljstva. Maloljetniku se omogućava savjetovanje i sa braniteljem. </a:t>
            </a:r>
          </a:p>
        </p:txBody>
      </p:sp>
    </p:spTree>
    <p:extLst>
      <p:ext uri="{BB962C8B-B14F-4D97-AF65-F5344CB8AC3E}">
        <p14:creationId xmlns:p14="http://schemas.microsoft.com/office/powerpoint/2010/main" xmlns="" val="2007777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a:t>Pripremni postupak</a:t>
            </a:r>
          </a:p>
        </p:txBody>
      </p:sp>
      <p:sp>
        <p:nvSpPr>
          <p:cNvPr id="3" name="Content Placeholder 2"/>
          <p:cNvSpPr>
            <a:spLocks noGrp="1"/>
          </p:cNvSpPr>
          <p:nvPr>
            <p:ph idx="1"/>
          </p:nvPr>
        </p:nvSpPr>
        <p:spPr>
          <a:xfrm>
            <a:off x="457200" y="1268760"/>
            <a:ext cx="7620000" cy="5132040"/>
          </a:xfrm>
        </p:spPr>
        <p:txBody>
          <a:bodyPr>
            <a:normAutofit fontScale="25000" lnSpcReduction="20000"/>
          </a:bodyPr>
          <a:lstStyle/>
          <a:p>
            <a:pPr algn="just">
              <a:buFontTx/>
              <a:buChar char="-"/>
            </a:pPr>
            <a:endParaRPr lang="bs-Latn-BA" sz="8800" dirty="0" smtClean="0"/>
          </a:p>
          <a:p>
            <a:pPr algn="just">
              <a:buFontTx/>
              <a:buChar char="-"/>
            </a:pPr>
            <a:r>
              <a:rPr lang="bs-Latn-BA" sz="9200" dirty="0" smtClean="0"/>
              <a:t>Ako </a:t>
            </a:r>
            <a:r>
              <a:rPr lang="bs-Latn-BA" sz="9200" dirty="0"/>
              <a:t>postoje osnovi sumnje da je maloljetna osoba učinila krivično djelo, </a:t>
            </a:r>
            <a:endParaRPr lang="bs-Latn-BA" sz="9200" dirty="0" smtClean="0"/>
          </a:p>
          <a:p>
            <a:pPr algn="just">
              <a:buFontTx/>
              <a:buChar char="-"/>
            </a:pPr>
            <a:r>
              <a:rPr lang="bs-Latn-BA" sz="9200" dirty="0" smtClean="0"/>
              <a:t>nema </a:t>
            </a:r>
            <a:r>
              <a:rPr lang="bs-Latn-BA" sz="9200" dirty="0"/>
              <a:t>mogućnosti niti opravdanja za primjenu odgojnih preporuka ili </a:t>
            </a:r>
            <a:r>
              <a:rPr lang="bs-Latn-BA" sz="9200" dirty="0" smtClean="0"/>
              <a:t>maloljetnik </a:t>
            </a:r>
            <a:r>
              <a:rPr lang="bs-Latn-BA" sz="9200" dirty="0"/>
              <a:t>neopravdano odbije ili neuredno izvršava odgojnu </a:t>
            </a:r>
            <a:r>
              <a:rPr lang="bs-Latn-BA" sz="9200" dirty="0" smtClean="0"/>
              <a:t>preporuku. </a:t>
            </a:r>
          </a:p>
          <a:p>
            <a:pPr marL="114300" indent="0" algn="just">
              <a:buNone/>
            </a:pPr>
            <a:endParaRPr lang="bs-Latn-BA" sz="9200" dirty="0"/>
          </a:p>
          <a:p>
            <a:pPr marL="114300" indent="0" algn="just">
              <a:buNone/>
            </a:pPr>
            <a:r>
              <a:rPr lang="bs-Latn-BA" sz="9200" dirty="0" smtClean="0"/>
              <a:t>Tužilac okončava pripremni </a:t>
            </a:r>
            <a:r>
              <a:rPr lang="bs-Latn-BA" sz="9200" dirty="0"/>
              <a:t>postupak u roku </a:t>
            </a:r>
            <a:r>
              <a:rPr lang="bs-Latn-BA" sz="9200" u="sng" dirty="0"/>
              <a:t>90 dana</a:t>
            </a:r>
            <a:r>
              <a:rPr lang="bs-Latn-BA" sz="9200" dirty="0"/>
              <a:t> od donošenja </a:t>
            </a:r>
            <a:r>
              <a:rPr lang="bs-Latn-BA" sz="9200" dirty="0" smtClean="0"/>
              <a:t>naredbe.</a:t>
            </a:r>
          </a:p>
          <a:p>
            <a:pPr marL="114300" indent="0" algn="just">
              <a:buNone/>
            </a:pPr>
            <a:endParaRPr lang="bs-Latn-BA" sz="9200" dirty="0" smtClean="0"/>
          </a:p>
          <a:p>
            <a:pPr marL="114300" indent="0" algn="just">
              <a:buNone/>
            </a:pPr>
            <a:r>
              <a:rPr lang="bs-Latn-BA" sz="9200" dirty="0" smtClean="0"/>
              <a:t>U </a:t>
            </a:r>
            <a:r>
              <a:rPr lang="bs-Latn-BA" sz="9200" dirty="0"/>
              <a:t>pripremnom postupku, pored činjenica koje se odnose na krivično djelo, </a:t>
            </a:r>
            <a:r>
              <a:rPr lang="bs-Latn-BA" sz="9200" dirty="0" smtClean="0"/>
              <a:t>tužilac, </a:t>
            </a:r>
            <a:r>
              <a:rPr lang="bs-Latn-BA" sz="9200" dirty="0"/>
              <a:t>na osnovu socijalne anamneze, pribavlja i </a:t>
            </a:r>
            <a:r>
              <a:rPr lang="bs-Latn-BA" sz="9200" u="sng" dirty="0"/>
              <a:t>druge podatke</a:t>
            </a:r>
            <a:r>
              <a:rPr lang="bs-Latn-BA" sz="9200" dirty="0"/>
              <a:t> koji se tiču ličnosti maloljetnika i njegovog ponašanja, sredine i prilika u kojima živi, o čemu saslušava osobe koje mogu dati potrebne podatke. </a:t>
            </a:r>
          </a:p>
          <a:p>
            <a:endParaRPr lang="bs-Latn-BA" dirty="0"/>
          </a:p>
        </p:txBody>
      </p:sp>
    </p:spTree>
    <p:extLst>
      <p:ext uri="{BB962C8B-B14F-4D97-AF65-F5344CB8AC3E}">
        <p14:creationId xmlns:p14="http://schemas.microsoft.com/office/powerpoint/2010/main" xmlns="" val="8021946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endParaRPr lang="bs-Latn-BA" dirty="0" smtClean="0"/>
          </a:p>
          <a:p>
            <a:pPr marL="114300" indent="0" algn="just">
              <a:buNone/>
            </a:pPr>
            <a:r>
              <a:rPr lang="bs-Latn-BA" sz="2800" dirty="0" smtClean="0"/>
              <a:t>Radnjama </a:t>
            </a:r>
            <a:r>
              <a:rPr lang="bs-Latn-BA" sz="2800" dirty="0"/>
              <a:t>u pripremnom postupku </a:t>
            </a:r>
            <a:r>
              <a:rPr lang="bs-Latn-BA" sz="2800" u="sng" dirty="0"/>
              <a:t>prisustvuje maloljetnik</a:t>
            </a:r>
            <a:r>
              <a:rPr lang="bs-Latn-BA" sz="2800" dirty="0"/>
              <a:t> i branilac, osim ako to nije u njegovom najboljem interesu. </a:t>
            </a:r>
            <a:endParaRPr lang="bs-Latn-BA" sz="2800" dirty="0" smtClean="0"/>
          </a:p>
          <a:p>
            <a:pPr algn="just"/>
            <a:endParaRPr lang="bs-Latn-BA" sz="2800" dirty="0"/>
          </a:p>
          <a:p>
            <a:pPr marL="114300" indent="0" algn="just">
              <a:buNone/>
            </a:pPr>
            <a:r>
              <a:rPr lang="bs-Latn-BA" sz="2800" dirty="0" smtClean="0"/>
              <a:t>Ispitivanje </a:t>
            </a:r>
            <a:r>
              <a:rPr lang="bs-Latn-BA" sz="2800" dirty="0"/>
              <a:t>maloljetne osobe, kad je to potrebno, obavlja se uz pomoć pedagoga ili druge stručne osobe. </a:t>
            </a:r>
            <a:r>
              <a:rPr lang="bs-Latn-BA" sz="2800" dirty="0" smtClean="0"/>
              <a:t>Kada </a:t>
            </a:r>
            <a:r>
              <a:rPr lang="bs-Latn-BA" sz="2800" dirty="0"/>
              <a:t>predstavnik organa starateljstva i roditelj, odnosno staratelj ili usvojitelj maloljetnika</a:t>
            </a:r>
            <a:r>
              <a:rPr lang="bs-Latn-BA" sz="2800" dirty="0" smtClean="0"/>
              <a:t> </a:t>
            </a:r>
            <a:r>
              <a:rPr lang="bs-Latn-BA" sz="2800" dirty="0"/>
              <a:t>prisustvuju </a:t>
            </a:r>
            <a:r>
              <a:rPr lang="bs-Latn-BA" sz="2800" dirty="0" smtClean="0"/>
              <a:t>radnjama u pripremnom postupku, </a:t>
            </a:r>
            <a:r>
              <a:rPr lang="bs-Latn-BA" sz="2800" dirty="0"/>
              <a:t>mogu davati prijedloge i upućivati pitanja osobi koja se ispituje, odnosno saslušava. </a:t>
            </a:r>
            <a:endParaRPr lang="bs-Latn-BA" sz="2800" dirty="0" smtClean="0"/>
          </a:p>
          <a:p>
            <a:pPr marL="114300" indent="0" algn="just">
              <a:buNone/>
            </a:pPr>
            <a:r>
              <a:rPr lang="bs-Latn-BA" sz="2800" dirty="0"/>
              <a:t> </a:t>
            </a:r>
          </a:p>
          <a:p>
            <a:endParaRPr lang="bs-Latn-BA" dirty="0"/>
          </a:p>
        </p:txBody>
      </p:sp>
    </p:spTree>
    <p:extLst>
      <p:ext uri="{BB962C8B-B14F-4D97-AF65-F5344CB8AC3E}">
        <p14:creationId xmlns:p14="http://schemas.microsoft.com/office/powerpoint/2010/main" xmlns="" val="35164943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r>
              <a:rPr lang="bs-Latn-BA" sz="4400" dirty="0" smtClean="0"/>
              <a:t>Privremeni smještaj</a:t>
            </a:r>
            <a:endParaRPr lang="bs-Latn-BA" sz="4400" dirty="0"/>
          </a:p>
        </p:txBody>
      </p:sp>
      <p:sp>
        <p:nvSpPr>
          <p:cNvPr id="3" name="Content Placeholder 2"/>
          <p:cNvSpPr>
            <a:spLocks noGrp="1"/>
          </p:cNvSpPr>
          <p:nvPr>
            <p:ph idx="1"/>
          </p:nvPr>
        </p:nvSpPr>
        <p:spPr>
          <a:xfrm>
            <a:off x="323528" y="1340768"/>
            <a:ext cx="7753672" cy="5060032"/>
          </a:xfrm>
        </p:spPr>
        <p:txBody>
          <a:bodyPr/>
          <a:lstStyle/>
          <a:p>
            <a:pPr marL="114300" indent="0" algn="just">
              <a:buNone/>
            </a:pPr>
            <a:r>
              <a:rPr lang="bs-Latn-BA" sz="2300" dirty="0"/>
              <a:t>Sudija može na prijedlog </a:t>
            </a:r>
            <a:r>
              <a:rPr lang="bs-Latn-BA" sz="2300" dirty="0" smtClean="0"/>
              <a:t>tužioca odrediti </a:t>
            </a:r>
            <a:r>
              <a:rPr lang="bs-Latn-BA" sz="2300" dirty="0"/>
              <a:t>da se maloljetnik u toku pripremnog postupka privremeno smjesti u prihvatilište ili sličnu ustanovu za prihvat maloljetnika ako je to potrebno radi izdvajanja maloljetnika iz sredine u kojoj je živio ili radi pružanja pomoći, zaštite ili smještaja maloljetnika, a posebno ako je to potrebno radi otklanjanja opasnosti od ponavljanja krivičnog djela. </a:t>
            </a:r>
            <a:endParaRPr lang="bs-Latn-BA" sz="2300" dirty="0" smtClean="0"/>
          </a:p>
          <a:p>
            <a:pPr algn="just"/>
            <a:endParaRPr lang="bs-Latn-BA" sz="2300" dirty="0"/>
          </a:p>
          <a:p>
            <a:pPr marL="114300" indent="0" algn="just">
              <a:buNone/>
            </a:pPr>
            <a:r>
              <a:rPr lang="bs-Latn-BA" sz="2300" dirty="0"/>
              <a:t>Izvršenje mjere privremenog smještaja provodi se prema odredbama koje vrijede za ustanove, a u pogledu dužine trajanja, kontrole opravdanosti trajanja ovog smještaja i drugih prava, primjenjuju se odredbe Zakona koje se odnose na maloljetnike u pritvoru. </a:t>
            </a:r>
          </a:p>
          <a:p>
            <a:endParaRPr lang="bs-Latn-BA" dirty="0"/>
          </a:p>
        </p:txBody>
      </p:sp>
    </p:spTree>
    <p:extLst>
      <p:ext uri="{BB962C8B-B14F-4D97-AF65-F5344CB8AC3E}">
        <p14:creationId xmlns:p14="http://schemas.microsoft.com/office/powerpoint/2010/main" xmlns="" val="6710180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7753672" cy="5924128"/>
          </a:xfrm>
        </p:spPr>
        <p:txBody>
          <a:bodyPr>
            <a:normAutofit lnSpcReduction="10000"/>
          </a:bodyPr>
          <a:lstStyle/>
          <a:p>
            <a:pPr marL="114300" indent="0" algn="just">
              <a:buNone/>
            </a:pPr>
            <a:r>
              <a:rPr lang="bs-Latn-BA" sz="2400" dirty="0" smtClean="0"/>
              <a:t>Pored otklanjanja opasnosti od ponavljanja krivičnog djela ima i svoj rehabilitacioni karakter jer je maloljetnik kojeg je potrebno spriječiti da ponovi krivično djelo najčešće već kriminalno inficiran te mu je takav </a:t>
            </a:r>
            <a:r>
              <a:rPr lang="bs-Latn-BA" sz="2400" u="sng" dirty="0" smtClean="0"/>
              <a:t>tretman tokom lišenja slobode</a:t>
            </a:r>
            <a:r>
              <a:rPr lang="bs-Latn-BA" sz="2400" dirty="0" smtClean="0"/>
              <a:t> potreban.  </a:t>
            </a:r>
          </a:p>
          <a:p>
            <a:pPr algn="just"/>
            <a:endParaRPr lang="bs-Latn-BA" sz="2400" dirty="0" smtClean="0"/>
          </a:p>
          <a:p>
            <a:pPr marL="114300" indent="0" algn="just">
              <a:buNone/>
            </a:pPr>
            <a:r>
              <a:rPr lang="bs-Latn-BA" sz="2400" dirty="0" smtClean="0"/>
              <a:t>Dodatna konstruktivna funkcija, da se za vrijeme boravka maloljetnika u ustanovi tokom izvršavanja mjere privremenog smještaja obavi </a:t>
            </a:r>
            <a:r>
              <a:rPr lang="bs-Latn-BA" sz="2400" u="sng" dirty="0" smtClean="0"/>
              <a:t>dijagnostika i opservacija </a:t>
            </a:r>
            <a:r>
              <a:rPr lang="bs-Latn-BA" sz="2400" dirty="0" smtClean="0"/>
              <a:t>maloljetnika kojom se utvrđuje i procjenjuje etiologija i intenzitet poremećaja u ponašanju maloljetnika, procjena psihičkog, intelektualnog, pedagoško-psihološkog i socijalnog statusa maloljetnika, te daje prijedlog daljeg tretmana, a u cilju pomoći tužiocu i sudiji za maloljetnike da donese adekvatnu odluku o sankciji za maloljetnika, a kako bi se u konačnici postigla svrha krivičnih sankcija prema maloljetnicima. </a:t>
            </a:r>
          </a:p>
          <a:p>
            <a:endParaRPr lang="bs-Latn-BA" dirty="0"/>
          </a:p>
          <a:p>
            <a:endParaRPr lang="bs-Latn-BA" dirty="0"/>
          </a:p>
        </p:txBody>
      </p:sp>
    </p:spTree>
    <p:extLst>
      <p:ext uri="{BB962C8B-B14F-4D97-AF65-F5344CB8AC3E}">
        <p14:creationId xmlns:p14="http://schemas.microsoft.com/office/powerpoint/2010/main" xmlns="" val="2075498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lnSpcReduction="10000"/>
          </a:bodyPr>
          <a:lstStyle/>
          <a:p>
            <a:pPr marL="114300" indent="0" algn="just">
              <a:buNone/>
            </a:pPr>
            <a:r>
              <a:rPr lang="bs-Latn-BA" sz="2400" dirty="0" smtClean="0"/>
              <a:t>Maloljetnik se smješta u "prihvatilište </a:t>
            </a:r>
            <a:r>
              <a:rPr lang="bs-Latn-BA" sz="2400" dirty="0"/>
              <a:t>za djecu i </a:t>
            </a:r>
            <a:r>
              <a:rPr lang="bs-Latn-BA" sz="2400" dirty="0" smtClean="0"/>
              <a:t>maloljetnike„, ustanovu čiji </a:t>
            </a:r>
            <a:r>
              <a:rPr lang="bs-Latn-BA" sz="2400" dirty="0"/>
              <a:t>je osnovni zadatak prihvat, privremeno zbrinjavanje i opservacija, a u koju maloljetni učinilac krivičnog djela može biti smješten prema odluci suda umjesto pritvora</a:t>
            </a:r>
            <a:r>
              <a:rPr lang="bs-Latn-BA" sz="2400" dirty="0" smtClean="0"/>
              <a:t>;</a:t>
            </a:r>
          </a:p>
          <a:p>
            <a:pPr algn="just"/>
            <a:endParaRPr lang="bs-Latn-BA" sz="2400" dirty="0" smtClean="0"/>
          </a:p>
          <a:p>
            <a:pPr marL="114300" indent="0" algn="just">
              <a:buNone/>
            </a:pPr>
            <a:r>
              <a:rPr lang="bs-Latn-BA" sz="2400" dirty="0" smtClean="0"/>
              <a:t>- Zavod za vaspitanje muške djece i omladine Sarajevo</a:t>
            </a:r>
          </a:p>
          <a:p>
            <a:pPr marL="114300" indent="0" algn="just">
              <a:buNone/>
            </a:pPr>
            <a:r>
              <a:rPr lang="bs-Latn-BA" sz="2400" dirty="0" smtClean="0"/>
              <a:t>- Odgojni centi pri kantonima</a:t>
            </a:r>
          </a:p>
          <a:p>
            <a:pPr marL="114300" indent="0" algn="just">
              <a:buNone/>
            </a:pPr>
            <a:endParaRPr lang="bs-Latn-BA" sz="2400" dirty="0"/>
          </a:p>
          <a:p>
            <a:pPr marL="114300" indent="0" algn="just">
              <a:buNone/>
            </a:pPr>
            <a:r>
              <a:rPr lang="bs-Latn-BA" sz="2400" dirty="0" smtClean="0"/>
              <a:t>Pored stacionarne dijagnostike i opservacije u slučaju privremenog smještaja, dijagnostika i opservacija se može izvršiti i </a:t>
            </a:r>
            <a:r>
              <a:rPr lang="bs-Latn-BA" sz="2400" u="sng" dirty="0" smtClean="0"/>
              <a:t>u ambulantnoj formi.</a:t>
            </a:r>
          </a:p>
          <a:p>
            <a:pPr algn="just"/>
            <a:endParaRPr lang="bs-Latn-BA" sz="2400" dirty="0" smtClean="0"/>
          </a:p>
          <a:p>
            <a:pPr marL="114300" indent="0" algn="just">
              <a:buNone/>
            </a:pPr>
            <a:r>
              <a:rPr lang="bs-Latn-BA" sz="2400" dirty="0" smtClean="0"/>
              <a:t>Veoma važan istrument za procjenu potreba tretmana maloljetnika. </a:t>
            </a:r>
            <a:endParaRPr lang="bs-Latn-BA" sz="2400" dirty="0"/>
          </a:p>
        </p:txBody>
      </p:sp>
    </p:spTree>
    <p:extLst>
      <p:ext uri="{BB962C8B-B14F-4D97-AF65-F5344CB8AC3E}">
        <p14:creationId xmlns:p14="http://schemas.microsoft.com/office/powerpoint/2010/main" xmlns="" val="358728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a:t>Pravni položaj maloljetnih </a:t>
            </a:r>
            <a:r>
              <a:rPr lang="bs-Latn-BA" sz="3600" dirty="0" smtClean="0"/>
              <a:t>prestupnika </a:t>
            </a:r>
            <a:endParaRPr lang="bs-Latn-BA" sz="3600" dirty="0"/>
          </a:p>
        </p:txBody>
      </p:sp>
      <p:sp>
        <p:nvSpPr>
          <p:cNvPr id="3" name="Content Placeholder 2"/>
          <p:cNvSpPr>
            <a:spLocks noGrp="1"/>
          </p:cNvSpPr>
          <p:nvPr>
            <p:ph idx="1"/>
          </p:nvPr>
        </p:nvSpPr>
        <p:spPr>
          <a:xfrm>
            <a:off x="323528" y="1600200"/>
            <a:ext cx="7704856" cy="4800600"/>
          </a:xfrm>
        </p:spPr>
        <p:txBody>
          <a:bodyPr>
            <a:normAutofit lnSpcReduction="10000"/>
          </a:bodyPr>
          <a:lstStyle/>
          <a:p>
            <a:pPr marL="114300" indent="0" algn="just">
              <a:buNone/>
            </a:pPr>
            <a:r>
              <a:rPr lang="bs-Latn-BA" sz="2800" dirty="0"/>
              <a:t>Bosna i Hercegovina prema brojnim međunarodnim </a:t>
            </a:r>
            <a:r>
              <a:rPr lang="bs-Latn-BA" sz="2800" dirty="0" smtClean="0"/>
              <a:t>instrumentima, </a:t>
            </a:r>
            <a:r>
              <a:rPr lang="bs-Latn-BA" sz="2800" dirty="0"/>
              <a:t>ima dužnost osigurati ostvarenje najboljeg interesa djeteta, </a:t>
            </a:r>
            <a:r>
              <a:rPr lang="bs-Latn-BA" sz="2800" dirty="0" smtClean="0"/>
              <a:t>posebno </a:t>
            </a:r>
            <a:r>
              <a:rPr lang="bs-Latn-BA" sz="2800" dirty="0"/>
              <a:t>u slučajevima kada su djeca, odnosno maloljetnici, uključeni u krivične sudske </a:t>
            </a:r>
            <a:r>
              <a:rPr lang="bs-Latn-BA" sz="2800" dirty="0" smtClean="0"/>
              <a:t>postupke.</a:t>
            </a:r>
            <a:endParaRPr lang="bs-Latn-BA" sz="2800" dirty="0"/>
          </a:p>
          <a:p>
            <a:pPr marL="114300" indent="0">
              <a:buNone/>
            </a:pPr>
            <a:endParaRPr lang="bs-Latn-BA" sz="2800" dirty="0" smtClean="0"/>
          </a:p>
          <a:p>
            <a:pPr marL="114300" indent="0" algn="just">
              <a:buNone/>
            </a:pPr>
            <a:r>
              <a:rPr lang="bs-Latn-BA" sz="2800" dirty="0" smtClean="0"/>
              <a:t>Pravičan </a:t>
            </a:r>
            <a:r>
              <a:rPr lang="bs-Latn-BA" sz="2800" dirty="0"/>
              <a:t>i human pristup djeci koja su u sukobu sa zakonom, usmjeren na restituciju, preodgoj i rehabilitaciju, uz uvažavanje specifičnih razvojnih potreba djece i zaštitu djetetovih temeljnih ljudskih </a:t>
            </a:r>
            <a:r>
              <a:rPr lang="bs-Latn-BA" sz="2800" dirty="0" smtClean="0"/>
              <a:t>prava.</a:t>
            </a:r>
            <a:endParaRPr lang="bs-Latn-BA" sz="2800" dirty="0"/>
          </a:p>
          <a:p>
            <a:pPr algn="just"/>
            <a:endParaRPr lang="bs-Latn-BA" dirty="0"/>
          </a:p>
        </p:txBody>
      </p:sp>
    </p:spTree>
    <p:extLst>
      <p:ext uri="{BB962C8B-B14F-4D97-AF65-F5344CB8AC3E}">
        <p14:creationId xmlns:p14="http://schemas.microsoft.com/office/powerpoint/2010/main" xmlns="" val="15427083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a:t>P</a:t>
            </a:r>
            <a:r>
              <a:rPr lang="bs-Latn-BA" sz="4000" dirty="0" smtClean="0"/>
              <a:t>ritvor</a:t>
            </a:r>
            <a:endParaRPr lang="bs-Latn-BA" sz="4000" dirty="0"/>
          </a:p>
        </p:txBody>
      </p:sp>
      <p:sp>
        <p:nvSpPr>
          <p:cNvPr id="3" name="Content Placeholder 2"/>
          <p:cNvSpPr>
            <a:spLocks noGrp="1"/>
          </p:cNvSpPr>
          <p:nvPr>
            <p:ph idx="1"/>
          </p:nvPr>
        </p:nvSpPr>
        <p:spPr>
          <a:xfrm>
            <a:off x="457200" y="1268760"/>
            <a:ext cx="7620000" cy="5132040"/>
          </a:xfrm>
        </p:spPr>
        <p:txBody>
          <a:bodyPr>
            <a:noAutofit/>
          </a:bodyPr>
          <a:lstStyle/>
          <a:p>
            <a:pPr algn="just">
              <a:spcAft>
                <a:spcPts val="1200"/>
              </a:spcAft>
              <a:buFontTx/>
              <a:buChar char="-"/>
            </a:pPr>
            <a:r>
              <a:rPr lang="bs-Latn-BA" sz="2600" dirty="0" smtClean="0"/>
              <a:t>Ako </a:t>
            </a:r>
            <a:r>
              <a:rPr lang="bs-Latn-BA" sz="2600" dirty="0"/>
              <a:t>postoji osnovana sumnja da je maloljetnik učinio krivično </a:t>
            </a:r>
            <a:r>
              <a:rPr lang="bs-Latn-BA" sz="2600" dirty="0" smtClean="0"/>
              <a:t>djelo i ako tužilac može p</a:t>
            </a:r>
            <a:r>
              <a:rPr lang="vi-VN" sz="2600" dirty="0">
                <a:latin typeface="Calibri (Body)"/>
              </a:rPr>
              <a:t>postoje razlozi predviđeni članom 146. stav (1) tač. a), b) i c)</a:t>
            </a:r>
            <a:r>
              <a:rPr lang="bs-Latn-BA" sz="2600" dirty="0">
                <a:latin typeface="Calibri (Body)"/>
              </a:rPr>
              <a:t> ZKP </a:t>
            </a:r>
            <a:r>
              <a:rPr lang="bs-Latn-BA" sz="2600" dirty="0" smtClean="0"/>
              <a:t>odnijeti pridlog za određivanje pritvora maloljetniku ali pri tome:</a:t>
            </a:r>
          </a:p>
          <a:p>
            <a:pPr lvl="0" algn="just">
              <a:spcAft>
                <a:spcPts val="1200"/>
              </a:spcAft>
              <a:buFontTx/>
              <a:buChar char="-"/>
            </a:pPr>
            <a:r>
              <a:rPr lang="bs-Latn-BA" sz="2600" dirty="0" smtClean="0"/>
              <a:t>Uz obavezu (iz člana 137. stav 2. ZKP FBiH) da </a:t>
            </a:r>
            <a:r>
              <a:rPr lang="hr-HR" sz="2600" dirty="0" smtClean="0"/>
              <a:t>vodi </a:t>
            </a:r>
            <a:r>
              <a:rPr lang="hr-HR" sz="2600" dirty="0"/>
              <a:t>računa da se ne primjenjuje teža mjera </a:t>
            </a:r>
            <a:r>
              <a:rPr lang="hr-HR" sz="2600" dirty="0" smtClean="0"/>
              <a:t>(za osiguranje prisustva ili drugih interesa krivičnog postupka) ako </a:t>
            </a:r>
            <a:r>
              <a:rPr lang="hr-HR" sz="2600" dirty="0"/>
              <a:t>se ista svrha može postići blažom </a:t>
            </a:r>
            <a:r>
              <a:rPr lang="hr-HR" sz="2600" dirty="0" smtClean="0"/>
              <a:t>mjerom, posebno imati na umu obavezu da se </a:t>
            </a:r>
            <a:r>
              <a:rPr lang="sr-Cyrl-CS" sz="2600" dirty="0"/>
              <a:t>liš</a:t>
            </a:r>
            <a:r>
              <a:rPr lang="bs-Latn-BA" sz="2600" dirty="0"/>
              <a:t>enju</a:t>
            </a:r>
            <a:r>
              <a:rPr lang="sr-Cyrl-CS" sz="2600" dirty="0"/>
              <a:t> slobode malolj</a:t>
            </a:r>
            <a:r>
              <a:rPr lang="sr-Latn-RS" sz="2600" dirty="0"/>
              <a:t>etnika</a:t>
            </a:r>
            <a:r>
              <a:rPr lang="sr-Cyrl-CS" sz="2600" dirty="0"/>
              <a:t> </a:t>
            </a:r>
            <a:r>
              <a:rPr lang="sr-Cyrl-CS" sz="2600" dirty="0" smtClean="0"/>
              <a:t>pribjegava kao </a:t>
            </a:r>
            <a:r>
              <a:rPr lang="sr-Cyrl-CS" sz="2600" u="sng" dirty="0"/>
              <a:t>krajnjem sredstvu</a:t>
            </a:r>
            <a:r>
              <a:rPr lang="bs-Latn-BA" sz="2600" u="sng" dirty="0"/>
              <a:t>.</a:t>
            </a:r>
            <a:r>
              <a:rPr lang="sr-Cyrl-CS" sz="2600" dirty="0"/>
              <a:t> </a:t>
            </a:r>
            <a:endParaRPr lang="bs-Latn-BA" sz="2600" dirty="0"/>
          </a:p>
          <a:p>
            <a:pPr algn="just">
              <a:spcAft>
                <a:spcPts val="1200"/>
              </a:spcAft>
              <a:buFontTx/>
              <a:buChar char="-"/>
            </a:pPr>
            <a:endParaRPr lang="bs-Latn-BA" sz="2100" dirty="0" smtClean="0">
              <a:latin typeface="Calibri (Body)"/>
            </a:endParaRPr>
          </a:p>
          <a:p>
            <a:pPr algn="just">
              <a:spcAft>
                <a:spcPts val="1200"/>
              </a:spcAft>
              <a:buFontTx/>
              <a:buChar char="-"/>
            </a:pPr>
            <a:endParaRPr lang="bs-Latn-BA" sz="2100" dirty="0" smtClean="0">
              <a:latin typeface="Calibri (Body)"/>
            </a:endParaRPr>
          </a:p>
        </p:txBody>
      </p:sp>
    </p:spTree>
    <p:extLst>
      <p:ext uri="{BB962C8B-B14F-4D97-AF65-F5344CB8AC3E}">
        <p14:creationId xmlns:p14="http://schemas.microsoft.com/office/powerpoint/2010/main" xmlns="" val="39790396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Mjere zabrane</a:t>
            </a:r>
            <a:endParaRPr lang="bs-Latn-BA" dirty="0"/>
          </a:p>
        </p:txBody>
      </p:sp>
      <p:sp>
        <p:nvSpPr>
          <p:cNvPr id="3" name="Content Placeholder 2"/>
          <p:cNvSpPr>
            <a:spLocks noGrp="1"/>
          </p:cNvSpPr>
          <p:nvPr>
            <p:ph idx="1"/>
          </p:nvPr>
        </p:nvSpPr>
        <p:spPr>
          <a:xfrm>
            <a:off x="457200" y="1340768"/>
            <a:ext cx="7620000" cy="5060032"/>
          </a:xfrm>
        </p:spPr>
        <p:txBody>
          <a:bodyPr>
            <a:normAutofit lnSpcReduction="10000"/>
          </a:bodyPr>
          <a:lstStyle/>
          <a:p>
            <a:pPr marL="114300" indent="0" algn="just">
              <a:buNone/>
            </a:pPr>
            <a:endParaRPr lang="bs-Latn-BA" sz="2300" dirty="0" smtClean="0"/>
          </a:p>
          <a:p>
            <a:pPr marL="114300" indent="0" algn="just">
              <a:buNone/>
            </a:pPr>
            <a:r>
              <a:rPr lang="bs-Latn-BA" sz="2300" dirty="0" smtClean="0"/>
              <a:t>Kada </a:t>
            </a:r>
            <a:r>
              <a:rPr lang="bs-Latn-BA" sz="2300" dirty="0"/>
              <a:t>su ispunjeni uvjeti </a:t>
            </a:r>
            <a:r>
              <a:rPr lang="bs-Latn-BA" sz="2300" dirty="0" smtClean="0"/>
              <a:t>tužilac </a:t>
            </a:r>
            <a:r>
              <a:rPr lang="bs-Latn-BA" sz="2300" dirty="0"/>
              <a:t>može </a:t>
            </a:r>
            <a:r>
              <a:rPr lang="bs-Latn-BA" sz="2300" dirty="0" smtClean="0"/>
              <a:t>predložiti da se maloljetniku izreknu </a:t>
            </a:r>
            <a:r>
              <a:rPr lang="bs-Latn-BA" sz="2300" dirty="0"/>
              <a:t>mjere zabrane i to: </a:t>
            </a:r>
            <a:endParaRPr lang="bs-Latn-BA" sz="2300" dirty="0" smtClean="0"/>
          </a:p>
          <a:p>
            <a:pPr marL="114300" indent="0" algn="just">
              <a:buNone/>
            </a:pPr>
            <a:r>
              <a:rPr lang="bs-Latn-BA" sz="2300" dirty="0" smtClean="0"/>
              <a:t>a</a:t>
            </a:r>
            <a:r>
              <a:rPr lang="bs-Latn-BA" sz="2300" dirty="0"/>
              <a:t>) zabranu napuštanja boravišta i zabranu putovanja bez odobrenja, </a:t>
            </a:r>
            <a:endParaRPr lang="bs-Latn-BA" sz="2300" dirty="0" smtClean="0"/>
          </a:p>
          <a:p>
            <a:pPr marL="114300" indent="0" algn="just">
              <a:buNone/>
            </a:pPr>
            <a:r>
              <a:rPr lang="bs-Latn-BA" sz="2300" dirty="0" smtClean="0"/>
              <a:t>b</a:t>
            </a:r>
            <a:r>
              <a:rPr lang="bs-Latn-BA" sz="2300" dirty="0"/>
              <a:t>) zabranu posjećivanja određenih mjesta ili područja, </a:t>
            </a:r>
          </a:p>
          <a:p>
            <a:pPr marL="114300" indent="0" algn="just">
              <a:buNone/>
            </a:pPr>
            <a:r>
              <a:rPr lang="bs-Latn-BA" sz="2300" dirty="0" smtClean="0"/>
              <a:t>c</a:t>
            </a:r>
            <a:r>
              <a:rPr lang="bs-Latn-BA" sz="2300" dirty="0"/>
              <a:t>) zabranu sastajanja sa određenim osobama, </a:t>
            </a:r>
          </a:p>
          <a:p>
            <a:pPr marL="114300" indent="0" algn="just">
              <a:buNone/>
            </a:pPr>
            <a:r>
              <a:rPr lang="bs-Latn-BA" sz="2300" dirty="0" smtClean="0"/>
              <a:t>d</a:t>
            </a:r>
            <a:r>
              <a:rPr lang="bs-Latn-BA" sz="2300" dirty="0"/>
              <a:t>) narediti da se povremeno javlja određenom državnom organu, </a:t>
            </a:r>
          </a:p>
          <a:p>
            <a:pPr marL="114300" indent="0" algn="just">
              <a:buNone/>
            </a:pPr>
            <a:r>
              <a:rPr lang="bs-Latn-BA" sz="2300" dirty="0"/>
              <a:t>e) narediti da se mlađoj punoljetnoj osobi privremeno oduzme putna isprava uz zabranu izdavanja novih isprava, kao i zabraniti korištenje osobne karte za prelazak državne granice Bosne i Hercegovine. </a:t>
            </a:r>
            <a:endParaRPr lang="bs-Latn-BA" sz="2300" dirty="0" smtClean="0"/>
          </a:p>
          <a:p>
            <a:pPr algn="just"/>
            <a:endParaRPr lang="bs-Latn-BA" dirty="0"/>
          </a:p>
        </p:txBody>
      </p:sp>
    </p:spTree>
    <p:extLst>
      <p:ext uri="{BB962C8B-B14F-4D97-AF65-F5344CB8AC3E}">
        <p14:creationId xmlns:p14="http://schemas.microsoft.com/office/powerpoint/2010/main" xmlns="" val="4933233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smtClean="0"/>
              <a:t>Okončanje </a:t>
            </a:r>
            <a:r>
              <a:rPr lang="bs-Latn-BA" sz="4000" dirty="0"/>
              <a:t>pripremnog postupka</a:t>
            </a:r>
          </a:p>
        </p:txBody>
      </p:sp>
      <p:sp>
        <p:nvSpPr>
          <p:cNvPr id="3" name="Content Placeholder 2"/>
          <p:cNvSpPr>
            <a:spLocks noGrp="1"/>
          </p:cNvSpPr>
          <p:nvPr>
            <p:ph idx="1"/>
          </p:nvPr>
        </p:nvSpPr>
        <p:spPr/>
        <p:txBody>
          <a:bodyPr>
            <a:normAutofit fontScale="92500"/>
          </a:bodyPr>
          <a:lstStyle/>
          <a:p>
            <a:pPr marL="114300" indent="0" algn="just">
              <a:buNone/>
            </a:pPr>
            <a:r>
              <a:rPr lang="bs-Latn-BA" sz="2800" dirty="0"/>
              <a:t>Nakon što ispita sve okolnosti koje se odnose na izvršenje krivičnog djela, zrelost i druge okolnosti koje se tiču ličnosti maloljetnika i prilika u kojima živi, </a:t>
            </a:r>
            <a:r>
              <a:rPr lang="bs-Latn-BA" sz="2800" dirty="0" smtClean="0"/>
              <a:t>tužilac </a:t>
            </a:r>
            <a:r>
              <a:rPr lang="bs-Latn-BA" sz="2800" dirty="0"/>
              <a:t>je dužan u roku osam  dana po okončanju pripremnog postupka dostaviti sudiji obrazložen prijedlog za izricanje odgojne mjere, odnosno kazne</a:t>
            </a:r>
            <a:r>
              <a:rPr lang="bs-Latn-BA" sz="2800" dirty="0" smtClean="0"/>
              <a:t>.</a:t>
            </a:r>
          </a:p>
          <a:p>
            <a:pPr algn="just"/>
            <a:endParaRPr lang="bs-Latn-BA" sz="2800" dirty="0"/>
          </a:p>
          <a:p>
            <a:pPr marL="114300" indent="0" algn="just">
              <a:buNone/>
            </a:pPr>
            <a:r>
              <a:rPr lang="bs-Latn-BA" sz="2800" dirty="0" smtClean="0"/>
              <a:t>U </a:t>
            </a:r>
            <a:r>
              <a:rPr lang="bs-Latn-BA" sz="2800" dirty="0"/>
              <a:t>slučaju da </a:t>
            </a:r>
            <a:r>
              <a:rPr lang="bs-Latn-BA" sz="2800" dirty="0" smtClean="0"/>
              <a:t>tužilac </a:t>
            </a:r>
            <a:r>
              <a:rPr lang="bs-Latn-BA" sz="2800" dirty="0"/>
              <a:t>nakon okončanja pripremnog postupka nađe da nema dokaza da je maloljetnik učinio krivično djelo, donijet će </a:t>
            </a:r>
            <a:r>
              <a:rPr lang="bs-Latn-BA" sz="2800" u="sng" dirty="0"/>
              <a:t>naredbu </a:t>
            </a:r>
            <a:r>
              <a:rPr lang="bs-Latn-BA" sz="2800" u="sng" dirty="0" smtClean="0"/>
              <a:t>o obustavi </a:t>
            </a:r>
            <a:r>
              <a:rPr lang="bs-Latn-BA" sz="2800" u="sng" dirty="0"/>
              <a:t>pripremnog postupka</a:t>
            </a:r>
            <a:r>
              <a:rPr lang="bs-Latn-BA" sz="2800" dirty="0"/>
              <a:t>. </a:t>
            </a:r>
          </a:p>
          <a:p>
            <a:endParaRPr lang="bs-Latn-BA" dirty="0"/>
          </a:p>
        </p:txBody>
      </p:sp>
    </p:spTree>
    <p:extLst>
      <p:ext uri="{BB962C8B-B14F-4D97-AF65-F5344CB8AC3E}">
        <p14:creationId xmlns:p14="http://schemas.microsoft.com/office/powerpoint/2010/main" xmlns="" val="26008296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753672" cy="1143000"/>
          </a:xfrm>
        </p:spPr>
        <p:txBody>
          <a:bodyPr/>
          <a:lstStyle/>
          <a:p>
            <a:pPr algn="just"/>
            <a:r>
              <a:rPr lang="bs-Latn-BA" sz="3600" dirty="0" smtClean="0"/>
              <a:t>Obrazložen prijedlog </a:t>
            </a:r>
            <a:endParaRPr lang="bs-Latn-BA" sz="3600" dirty="0"/>
          </a:p>
        </p:txBody>
      </p:sp>
      <p:sp>
        <p:nvSpPr>
          <p:cNvPr id="3" name="Content Placeholder 2"/>
          <p:cNvSpPr>
            <a:spLocks noGrp="1"/>
          </p:cNvSpPr>
          <p:nvPr>
            <p:ph idx="1"/>
          </p:nvPr>
        </p:nvSpPr>
        <p:spPr>
          <a:xfrm>
            <a:off x="251520" y="1340768"/>
            <a:ext cx="7825680" cy="5060032"/>
          </a:xfrm>
        </p:spPr>
        <p:txBody>
          <a:bodyPr>
            <a:normAutofit lnSpcReduction="10000"/>
          </a:bodyPr>
          <a:lstStyle/>
          <a:p>
            <a:pPr marL="114300" indent="0" algn="just">
              <a:buNone/>
            </a:pPr>
            <a:r>
              <a:rPr lang="bs-Latn-BA" sz="2300" dirty="0"/>
              <a:t>Prijedlog </a:t>
            </a:r>
            <a:r>
              <a:rPr lang="bs-Latn-BA" sz="2300" dirty="0" smtClean="0"/>
              <a:t>tužioca </a:t>
            </a:r>
            <a:r>
              <a:rPr lang="bs-Latn-BA" sz="2300" dirty="0"/>
              <a:t>sadrži: </a:t>
            </a:r>
            <a:r>
              <a:rPr lang="bs-Latn-BA" sz="2300" dirty="0" smtClean="0"/>
              <a:t>lične podatke maloljetnika, </a:t>
            </a:r>
            <a:r>
              <a:rPr lang="bs-Latn-BA" sz="2300" dirty="0"/>
              <a:t>opis i zakonski </a:t>
            </a:r>
            <a:r>
              <a:rPr lang="bs-Latn-BA" sz="2300" dirty="0" smtClean="0"/>
              <a:t>naziv krivičnog </a:t>
            </a:r>
            <a:r>
              <a:rPr lang="bs-Latn-BA" sz="2300" dirty="0"/>
              <a:t>djela, dokaze iz kojih proizilazi da je maloljetnik učinio krivično djelo, obrazloženje </a:t>
            </a:r>
            <a:r>
              <a:rPr lang="bs-Latn-BA" sz="2300" dirty="0" smtClean="0"/>
              <a:t>koje treba </a:t>
            </a:r>
            <a:r>
              <a:rPr lang="bs-Latn-BA" sz="2300" dirty="0"/>
              <a:t>sadržavati </a:t>
            </a:r>
            <a:r>
              <a:rPr lang="bs-Latn-BA" sz="2300" u="sng" dirty="0"/>
              <a:t>ocjenu stepena zrelosti </a:t>
            </a:r>
            <a:r>
              <a:rPr lang="bs-Latn-BA" sz="2300" u="sng" dirty="0" smtClean="0"/>
              <a:t>maloljetnika i </a:t>
            </a:r>
            <a:r>
              <a:rPr lang="bs-Latn-BA" sz="2300" u="sng" dirty="0"/>
              <a:t>razloge koji opravdavaju </a:t>
            </a:r>
            <a:r>
              <a:rPr lang="bs-Latn-BA" sz="2300" u="sng" dirty="0" smtClean="0"/>
              <a:t>primjenu predložene </a:t>
            </a:r>
            <a:r>
              <a:rPr lang="bs-Latn-BA" sz="2300" u="sng" dirty="0"/>
              <a:t>odgojne mjere ili kazne maloljetničkog zatvora, a ne primjenu odgojne </a:t>
            </a:r>
            <a:r>
              <a:rPr lang="bs-Latn-BA" sz="2300" u="sng" dirty="0" smtClean="0"/>
              <a:t>preporuke.</a:t>
            </a:r>
          </a:p>
          <a:p>
            <a:pPr algn="just"/>
            <a:endParaRPr lang="pl-PL" sz="2300" dirty="0"/>
          </a:p>
          <a:p>
            <a:pPr marL="114300" indent="0" algn="just">
              <a:buNone/>
            </a:pPr>
            <a:r>
              <a:rPr lang="bs-Latn-BA" sz="2300" dirty="0" smtClean="0"/>
              <a:t>Bitni </a:t>
            </a:r>
            <a:r>
              <a:rPr lang="bs-Latn-BA" sz="2300" dirty="0"/>
              <a:t>sadržaji prikupljenih podataka o ličnosti maloljetnika </a:t>
            </a:r>
            <a:r>
              <a:rPr lang="bs-Latn-BA" sz="2300" dirty="0" smtClean="0"/>
              <a:t>obrazlažu</a:t>
            </a:r>
            <a:r>
              <a:rPr lang="bs-Latn-BA" sz="2300" dirty="0"/>
              <a:t> </a:t>
            </a:r>
            <a:r>
              <a:rPr lang="pl-PL" sz="2300" dirty="0" smtClean="0"/>
              <a:t>se </a:t>
            </a:r>
            <a:r>
              <a:rPr lang="pl-PL" sz="2300" dirty="0"/>
              <a:t>tako da to, koliko je moguće, ne djeluje štetno na njegov odgoj</a:t>
            </a:r>
            <a:r>
              <a:rPr lang="pl-PL" sz="2300" dirty="0" smtClean="0"/>
              <a:t>.</a:t>
            </a:r>
          </a:p>
          <a:p>
            <a:pPr marL="114300" indent="0" algn="just">
              <a:buNone/>
            </a:pPr>
            <a:endParaRPr lang="pl-PL" sz="2300" dirty="0"/>
          </a:p>
          <a:p>
            <a:pPr marL="114300" indent="0" algn="just">
              <a:buNone/>
            </a:pPr>
            <a:r>
              <a:rPr lang="bs-Latn-BA" sz="2300" dirty="0" smtClean="0"/>
              <a:t>Prilikom </a:t>
            </a:r>
            <a:r>
              <a:rPr lang="bs-Latn-BA" sz="2300" dirty="0"/>
              <a:t>dostavljanja prijedloga za izricanje odgojne mjere ili kazne, </a:t>
            </a:r>
            <a:r>
              <a:rPr lang="bs-Latn-BA" sz="2300" dirty="0" smtClean="0"/>
              <a:t>tužilac </a:t>
            </a:r>
            <a:r>
              <a:rPr lang="bs-Latn-BA" sz="2300" dirty="0"/>
              <a:t>dostavlja i </a:t>
            </a:r>
            <a:r>
              <a:rPr lang="bs-Latn-BA" sz="2300" dirty="0" smtClean="0"/>
              <a:t>dokaze kojima </a:t>
            </a:r>
            <a:r>
              <a:rPr lang="bs-Latn-BA" sz="2300" dirty="0"/>
              <a:t>potkrepljuje navode iz prijedloga.</a:t>
            </a:r>
          </a:p>
        </p:txBody>
      </p:sp>
    </p:spTree>
    <p:extLst>
      <p:ext uri="{BB962C8B-B14F-4D97-AF65-F5344CB8AC3E}">
        <p14:creationId xmlns:p14="http://schemas.microsoft.com/office/powerpoint/2010/main" xmlns="" val="1124414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bs-Latn-BA" sz="3500" dirty="0" smtClean="0"/>
              <a:t>Osnovni principi pri predlaganju i izboru</a:t>
            </a:r>
            <a:r>
              <a:rPr lang="bs-Latn-BA" sz="3500" dirty="0"/>
              <a:t/>
            </a:r>
            <a:br>
              <a:rPr lang="bs-Latn-BA" sz="3500" dirty="0"/>
            </a:br>
            <a:r>
              <a:rPr lang="bs-Latn-BA" sz="3500" dirty="0" smtClean="0"/>
              <a:t>sankcije</a:t>
            </a:r>
            <a:endParaRPr lang="bs-Latn-BA" sz="3500" dirty="0"/>
          </a:p>
        </p:txBody>
      </p:sp>
      <p:sp>
        <p:nvSpPr>
          <p:cNvPr id="3" name="Content Placeholder 2"/>
          <p:cNvSpPr>
            <a:spLocks noGrp="1"/>
          </p:cNvSpPr>
          <p:nvPr>
            <p:ph idx="1"/>
          </p:nvPr>
        </p:nvSpPr>
        <p:spPr/>
        <p:txBody>
          <a:bodyPr>
            <a:normAutofit fontScale="85000" lnSpcReduction="10000"/>
          </a:bodyPr>
          <a:lstStyle/>
          <a:p>
            <a:pPr marL="114300" indent="0" algn="just">
              <a:buNone/>
            </a:pPr>
            <a:r>
              <a:rPr lang="bs-Latn-BA" sz="2500" u="sng" dirty="0" smtClean="0">
                <a:latin typeface="Calibri (Body)"/>
              </a:rPr>
              <a:t>Princip postupnosti u </a:t>
            </a:r>
            <a:r>
              <a:rPr lang="bs-Latn-BA" sz="2500" u="sng" dirty="0">
                <a:latin typeface="Calibri (Body)"/>
              </a:rPr>
              <a:t>izricanju krivičnih </a:t>
            </a:r>
            <a:r>
              <a:rPr lang="bs-Latn-BA" sz="2500" u="sng" dirty="0" smtClean="0">
                <a:latin typeface="Calibri (Body)"/>
              </a:rPr>
              <a:t>sankcija</a:t>
            </a:r>
          </a:p>
          <a:p>
            <a:pPr marL="114300" indent="0" algn="just">
              <a:buNone/>
            </a:pPr>
            <a:r>
              <a:rPr lang="bs-Latn-BA" sz="2500" dirty="0" smtClean="0">
                <a:latin typeface="Calibri (Body)"/>
              </a:rPr>
              <a:t>- ako </a:t>
            </a:r>
            <a:r>
              <a:rPr lang="bs-Latn-BA" sz="2500" dirty="0">
                <a:latin typeface="Calibri (Body)"/>
              </a:rPr>
              <a:t>nije postupano po principu oportuniteta i nisu primijenjene odgojne preporuke u skladu sa članom 9. ovog zakona, prednost u izricanju odgojnih mjera uvijek će imati mjere upozorenja i usmjeravanja, zatim mjere pojačanog nadzora, zavodske mjere i kazna maloljetničkog zatvora. </a:t>
            </a:r>
            <a:endParaRPr lang="bs-Latn-BA" sz="2500" dirty="0" smtClean="0">
              <a:latin typeface="Calibri (Body)"/>
            </a:endParaRPr>
          </a:p>
          <a:p>
            <a:pPr algn="just"/>
            <a:endParaRPr lang="bs-Latn-BA" dirty="0">
              <a:latin typeface="Calibri (Body)"/>
            </a:endParaRPr>
          </a:p>
          <a:p>
            <a:pPr marL="114300" indent="0" algn="just">
              <a:buNone/>
            </a:pPr>
            <a:r>
              <a:rPr lang="vi-VN" sz="2600" u="sng" dirty="0">
                <a:latin typeface="Calibri (Body)"/>
              </a:rPr>
              <a:t>Princip </a:t>
            </a:r>
            <a:r>
              <a:rPr lang="vi-VN" sz="2600" u="sng" dirty="0" smtClean="0">
                <a:latin typeface="Calibri (Body)"/>
              </a:rPr>
              <a:t>srazmjernost</a:t>
            </a:r>
            <a:r>
              <a:rPr lang="bs-Latn-BA" sz="2600" u="sng" dirty="0" smtClean="0">
                <a:latin typeface="Calibri (Body)"/>
              </a:rPr>
              <a:t>i</a:t>
            </a:r>
            <a:r>
              <a:rPr lang="vi-VN" sz="2600" u="sng" dirty="0" smtClean="0">
                <a:latin typeface="Calibri (Body)"/>
              </a:rPr>
              <a:t> </a:t>
            </a:r>
            <a:endParaRPr lang="bs-Latn-BA" sz="2600" u="sng" dirty="0" smtClean="0">
              <a:latin typeface="Calibri (Body)"/>
            </a:endParaRPr>
          </a:p>
          <a:p>
            <a:pPr marL="114300" indent="0" algn="just">
              <a:buNone/>
            </a:pPr>
            <a:r>
              <a:rPr lang="bs-Latn-BA" sz="2600" dirty="0" smtClean="0">
                <a:latin typeface="Calibri (Body)"/>
              </a:rPr>
              <a:t>- p</a:t>
            </a:r>
            <a:r>
              <a:rPr lang="vi-VN" sz="2600" dirty="0" smtClean="0">
                <a:latin typeface="Calibri (Body)"/>
              </a:rPr>
              <a:t>otencirajući </a:t>
            </a:r>
            <a:r>
              <a:rPr lang="vi-VN" sz="2600" dirty="0">
                <a:latin typeface="Calibri (Body)"/>
              </a:rPr>
              <a:t>dobrobit maloljetnika koji se nalazi u sukobu sa zakonom, ovaj zakon propisuje mogućnost izbora i primjene zakonom predviđenih sankcija i mjera koje su prilagođene ličnim karakteristikama, sredini i prilikama u kojima maloljetnik živi i u srazmjeri sa okolnostima i težinom učinjenog krivičnog djela i uvažavanjem prava osobe oštećene krivičnim djelom. </a:t>
            </a:r>
            <a:endParaRPr lang="bs-Latn-BA" sz="2600" dirty="0">
              <a:latin typeface="Calibri (Body)"/>
            </a:endParaRPr>
          </a:p>
        </p:txBody>
      </p:sp>
    </p:spTree>
    <p:extLst>
      <p:ext uri="{BB962C8B-B14F-4D97-AF65-F5344CB8AC3E}">
        <p14:creationId xmlns:p14="http://schemas.microsoft.com/office/powerpoint/2010/main" xmlns="" val="868980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1143000"/>
          </a:xfrm>
        </p:spPr>
        <p:txBody>
          <a:bodyPr/>
          <a:lstStyle/>
          <a:p>
            <a:pPr algn="just"/>
            <a:r>
              <a:rPr lang="bs-Latn-BA" sz="3200" dirty="0"/>
              <a:t>Dužnost sudije da </a:t>
            </a:r>
            <a:r>
              <a:rPr lang="bs-Latn-BA" sz="3200" dirty="0" smtClean="0"/>
              <a:t>razmotri </a:t>
            </a:r>
            <a:r>
              <a:rPr lang="bs-Latn-BA" sz="3200" dirty="0"/>
              <a:t>mogućnost i opravdanost primjene odgojne preporuke</a:t>
            </a:r>
          </a:p>
        </p:txBody>
      </p:sp>
      <p:sp>
        <p:nvSpPr>
          <p:cNvPr id="3" name="Content Placeholder 2"/>
          <p:cNvSpPr>
            <a:spLocks noGrp="1"/>
          </p:cNvSpPr>
          <p:nvPr>
            <p:ph idx="1"/>
          </p:nvPr>
        </p:nvSpPr>
        <p:spPr>
          <a:xfrm>
            <a:off x="457200" y="1600200"/>
            <a:ext cx="7571184" cy="4800600"/>
          </a:xfrm>
        </p:spPr>
        <p:txBody>
          <a:bodyPr>
            <a:normAutofit lnSpcReduction="10000"/>
          </a:bodyPr>
          <a:lstStyle/>
          <a:p>
            <a:pPr algn="just"/>
            <a:endParaRPr lang="bs-Latn-BA" sz="2400" dirty="0" smtClean="0"/>
          </a:p>
          <a:p>
            <a:pPr marL="114300" indent="0" algn="just">
              <a:buNone/>
            </a:pPr>
            <a:r>
              <a:rPr lang="bs-Latn-BA" sz="2800" dirty="0" smtClean="0"/>
              <a:t>Sudija </a:t>
            </a:r>
            <a:r>
              <a:rPr lang="bs-Latn-BA" sz="2800" dirty="0"/>
              <a:t>donosi rješenje kojim se izriče odgojna preporuka kada </a:t>
            </a:r>
            <a:r>
              <a:rPr lang="bs-Latn-BA" sz="2800" dirty="0" smtClean="0"/>
              <a:t>ako su ispunjeni zakonski uslovi  i kada maloljetnik </a:t>
            </a:r>
            <a:r>
              <a:rPr lang="bs-Latn-BA" sz="2800" dirty="0"/>
              <a:t>ispuni obavezu preuzetu odgojnom preporukom, sudija donosi rješenje da neće postupati po prijedlogu </a:t>
            </a:r>
            <a:r>
              <a:rPr lang="bs-Latn-BA" sz="2800" dirty="0" smtClean="0"/>
              <a:t>tužioca </a:t>
            </a:r>
            <a:r>
              <a:rPr lang="bs-Latn-BA" sz="2800" dirty="0"/>
              <a:t>za izricanje predložene krivične sankcije. Ako maloljetnik djelimično ispuni obavezu preuzetu odgojnom preporukom, sudija može od okolnosti slučaja donijeti </a:t>
            </a:r>
            <a:r>
              <a:rPr lang="bs-Latn-BA" sz="2800" dirty="0" smtClean="0"/>
              <a:t>rješenje </a:t>
            </a:r>
            <a:r>
              <a:rPr lang="bs-Latn-BA" sz="2800" dirty="0"/>
              <a:t>da se po prijedlogu neće postupiti ili će postupiti po prijedlogu.  </a:t>
            </a:r>
          </a:p>
          <a:p>
            <a:endParaRPr lang="bs-Latn-BA" dirty="0"/>
          </a:p>
        </p:txBody>
      </p:sp>
    </p:spTree>
    <p:extLst>
      <p:ext uri="{BB962C8B-B14F-4D97-AF65-F5344CB8AC3E}">
        <p14:creationId xmlns:p14="http://schemas.microsoft.com/office/powerpoint/2010/main" xmlns="" val="10840545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smtClean="0"/>
              <a:t>Odlučivanje po prijedlogu</a:t>
            </a:r>
            <a:endParaRPr lang="bs-Latn-BA" sz="4000" dirty="0"/>
          </a:p>
        </p:txBody>
      </p:sp>
      <p:sp>
        <p:nvSpPr>
          <p:cNvPr id="3" name="Content Placeholder 2"/>
          <p:cNvSpPr>
            <a:spLocks noGrp="1"/>
          </p:cNvSpPr>
          <p:nvPr>
            <p:ph idx="1"/>
          </p:nvPr>
        </p:nvSpPr>
        <p:spPr>
          <a:xfrm>
            <a:off x="457200" y="1412776"/>
            <a:ext cx="7620000" cy="4988024"/>
          </a:xfrm>
        </p:spPr>
        <p:txBody>
          <a:bodyPr>
            <a:normAutofit fontScale="55000" lnSpcReduction="20000"/>
          </a:bodyPr>
          <a:lstStyle/>
          <a:p>
            <a:pPr marL="114300" indent="0" algn="just">
              <a:buNone/>
            </a:pPr>
            <a:r>
              <a:rPr lang="bs-Latn-BA" sz="4200" dirty="0">
                <a:latin typeface="Calibri (Body)"/>
              </a:rPr>
              <a:t>Kazna maloljetničkog zatvora i zavodske mjere izriču se samo po održanom glavnom pretresu. Ostale odgojne mjere mogu se izreći na sjednici. </a:t>
            </a:r>
            <a:endParaRPr lang="bs-Latn-BA" sz="4200" dirty="0" smtClean="0">
              <a:latin typeface="Calibri (Body)"/>
            </a:endParaRPr>
          </a:p>
          <a:p>
            <a:pPr algn="just"/>
            <a:endParaRPr lang="bs-Latn-BA" sz="4200" dirty="0">
              <a:latin typeface="Calibri (Body)"/>
            </a:endParaRPr>
          </a:p>
          <a:p>
            <a:pPr marL="114300" indent="0" algn="just">
              <a:buNone/>
            </a:pPr>
            <a:r>
              <a:rPr lang="bs-Latn-BA" sz="4200" dirty="0" smtClean="0">
                <a:latin typeface="Calibri (Body)"/>
              </a:rPr>
              <a:t>Na sjednicu će </a:t>
            </a:r>
            <a:r>
              <a:rPr lang="bs-Latn-BA" sz="4200" dirty="0">
                <a:latin typeface="Calibri (Body)"/>
              </a:rPr>
              <a:t>se pozvati </a:t>
            </a:r>
            <a:r>
              <a:rPr lang="bs-Latn-BA" sz="4200" dirty="0" smtClean="0">
                <a:latin typeface="Calibri (Body)"/>
              </a:rPr>
              <a:t>tužilac, </a:t>
            </a:r>
            <a:r>
              <a:rPr lang="bs-Latn-BA" sz="4200" dirty="0">
                <a:latin typeface="Calibri (Body)"/>
              </a:rPr>
              <a:t>maloljetnik, </a:t>
            </a:r>
            <a:r>
              <a:rPr lang="bs-Latn-BA" sz="4200" dirty="0" smtClean="0">
                <a:latin typeface="Calibri (Body)"/>
              </a:rPr>
              <a:t>branilac, roditelji</a:t>
            </a:r>
            <a:r>
              <a:rPr lang="bs-Latn-BA" sz="4200" dirty="0">
                <a:latin typeface="Calibri (Body)"/>
              </a:rPr>
              <a:t>, usvojitelj, odnosno staratelj maloljetnika, a o sjednici se obavještava i može joj prisustvovati predstavnik organa starateljstva. Sjednici obavezno prisustvuju </a:t>
            </a:r>
            <a:r>
              <a:rPr lang="bs-Latn-BA" sz="4200" dirty="0" smtClean="0">
                <a:latin typeface="Calibri (Body)"/>
              </a:rPr>
              <a:t>tužilac, maloljetnik </a:t>
            </a:r>
            <a:r>
              <a:rPr lang="bs-Latn-BA" sz="4200" dirty="0">
                <a:latin typeface="Calibri (Body)"/>
              </a:rPr>
              <a:t>i njegov </a:t>
            </a:r>
            <a:r>
              <a:rPr lang="bs-Latn-BA" sz="4200" dirty="0" smtClean="0">
                <a:latin typeface="Calibri (Body)"/>
              </a:rPr>
              <a:t>branilac. </a:t>
            </a:r>
            <a:endParaRPr lang="bs-Latn-BA" sz="4200" dirty="0">
              <a:latin typeface="Calibri (Body)"/>
            </a:endParaRPr>
          </a:p>
          <a:p>
            <a:pPr marL="114300" indent="0" algn="just">
              <a:buNone/>
            </a:pPr>
            <a:r>
              <a:rPr lang="bs-Latn-BA" sz="4200" dirty="0">
                <a:latin typeface="Calibri (Body)"/>
              </a:rPr>
              <a:t> </a:t>
            </a:r>
          </a:p>
          <a:p>
            <a:pPr marL="114300" indent="0" algn="just">
              <a:buNone/>
            </a:pPr>
            <a:r>
              <a:rPr lang="bs-Latn-BA" sz="4200" dirty="0">
                <a:latin typeface="Calibri (Body)"/>
              </a:rPr>
              <a:t>Na sjednici </a:t>
            </a:r>
            <a:r>
              <a:rPr lang="bs-Latn-BA" sz="4200" dirty="0" smtClean="0">
                <a:latin typeface="Calibri (Body)"/>
              </a:rPr>
              <a:t>tužilac </a:t>
            </a:r>
            <a:r>
              <a:rPr lang="bs-Latn-BA" sz="4200" dirty="0">
                <a:latin typeface="Calibri (Body)"/>
              </a:rPr>
              <a:t>čita prijedlog i ukratko izlaže dokaze </a:t>
            </a:r>
            <a:r>
              <a:rPr lang="bs-Latn-BA" sz="4200" dirty="0" smtClean="0">
                <a:latin typeface="Calibri (Body)"/>
              </a:rPr>
              <a:t>i </a:t>
            </a:r>
            <a:r>
              <a:rPr lang="bs-Latn-BA" sz="4200" dirty="0">
                <a:latin typeface="Calibri (Body)"/>
              </a:rPr>
              <a:t>podatke o ličnosti </a:t>
            </a:r>
            <a:r>
              <a:rPr lang="bs-Latn-BA" sz="4200" dirty="0" smtClean="0">
                <a:latin typeface="Calibri (Body)"/>
              </a:rPr>
              <a:t>maloljetnika, </a:t>
            </a:r>
            <a:r>
              <a:rPr lang="bs-Latn-BA" sz="4200" dirty="0">
                <a:latin typeface="Calibri (Body)"/>
              </a:rPr>
              <a:t>kao i razloge koji opravdavaju </a:t>
            </a:r>
            <a:r>
              <a:rPr lang="bs-Latn-BA" sz="4200" dirty="0" smtClean="0">
                <a:latin typeface="Calibri (Body)"/>
              </a:rPr>
              <a:t>prijedlog </a:t>
            </a:r>
            <a:r>
              <a:rPr lang="bs-Latn-BA" sz="4200" dirty="0">
                <a:latin typeface="Calibri (Body)"/>
              </a:rPr>
              <a:t>za izricanje </a:t>
            </a:r>
            <a:r>
              <a:rPr lang="bs-Latn-BA" sz="4200" dirty="0" smtClean="0">
                <a:latin typeface="Calibri (Body)"/>
              </a:rPr>
              <a:t>sankcije</a:t>
            </a:r>
            <a:r>
              <a:rPr lang="bs-Latn-BA" sz="4200" dirty="0">
                <a:latin typeface="Calibri (Body)"/>
              </a:rPr>
              <a:t>. Kad izlaže podatke koji se tiču ličnosti maloljetnika, </a:t>
            </a:r>
            <a:r>
              <a:rPr lang="bs-Latn-BA" sz="4200" dirty="0" smtClean="0">
                <a:latin typeface="Calibri (Body)"/>
              </a:rPr>
              <a:t>tužilac </a:t>
            </a:r>
            <a:r>
              <a:rPr lang="bs-Latn-BA" sz="4200" dirty="0">
                <a:latin typeface="Calibri (Body)"/>
              </a:rPr>
              <a:t>postupa </a:t>
            </a:r>
            <a:r>
              <a:rPr lang="bs-Latn-BA" sz="4200" dirty="0" smtClean="0">
                <a:latin typeface="Calibri (Body)"/>
              </a:rPr>
              <a:t>obazrivo. </a:t>
            </a:r>
          </a:p>
          <a:p>
            <a:pPr marL="114300" indent="0" algn="just">
              <a:buNone/>
            </a:pPr>
            <a:endParaRPr lang="bs-Latn-BA" sz="2900" dirty="0" smtClean="0"/>
          </a:p>
          <a:p>
            <a:endParaRPr lang="bs-Latn-BA" dirty="0"/>
          </a:p>
        </p:txBody>
      </p:sp>
    </p:spTree>
    <p:extLst>
      <p:ext uri="{BB962C8B-B14F-4D97-AF65-F5344CB8AC3E}">
        <p14:creationId xmlns:p14="http://schemas.microsoft.com/office/powerpoint/2010/main" xmlns="" val="22905572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Autofit/>
          </a:bodyPr>
          <a:lstStyle/>
          <a:p>
            <a:pPr marL="114300" indent="0" algn="just">
              <a:buNone/>
            </a:pPr>
            <a:r>
              <a:rPr lang="bs-Latn-BA" sz="2400" dirty="0" smtClean="0"/>
              <a:t>Na sjednici maloljetnik i njegov branilac izlažu odgovor na prijedlog tužioca, a roditelji, odnosno staratelj ili usvojitelj maloljetnika i predstavnik organa starateljstva, mogu davati pojašnjenja i davati prijedloge. Sudija saopštava maloljetniku odgojnu mjeru ili kaznu koja mu je izrečena. </a:t>
            </a:r>
          </a:p>
          <a:p>
            <a:pPr marL="114300" indent="0" algn="just">
              <a:buNone/>
            </a:pPr>
            <a:endParaRPr lang="bs-Latn-BA" sz="2400" dirty="0" smtClean="0"/>
          </a:p>
          <a:p>
            <a:pPr marL="114300" indent="0" algn="just">
              <a:buNone/>
            </a:pPr>
            <a:r>
              <a:rPr lang="bs-Latn-BA" sz="2400" dirty="0" smtClean="0"/>
              <a:t>Sudija donosi rješenje kada izriče odgojnu mjeru maloljetniku u roku od 8 dana ili 15 u posebno složenim slučajevima. U izreci ovog rješenja navodi se samo koja se mjera izriče, ali se maloljetnik </a:t>
            </a:r>
            <a:r>
              <a:rPr lang="bs-Latn-BA" sz="2400" u="sng" dirty="0" smtClean="0"/>
              <a:t>ne oglašava krivim </a:t>
            </a:r>
            <a:r>
              <a:rPr lang="bs-Latn-BA" sz="2400" dirty="0" smtClean="0"/>
              <a:t>za krivično djelo koje mu se stavlja na teret. U obrazloženju rješenja navodi se opis djela i okolnosti koje opravdavaju primjenu izrečene odgojne mjere. Razlozi za odluku koji se tiču ličnosti maloljetnika koji bi mogli štetno uticati na odgoj maloljetnika neće biti izloženi.</a:t>
            </a:r>
            <a:endParaRPr lang="bs-Latn-BA" sz="2400" dirty="0"/>
          </a:p>
        </p:txBody>
      </p:sp>
    </p:spTree>
    <p:extLst>
      <p:ext uri="{BB962C8B-B14F-4D97-AF65-F5344CB8AC3E}">
        <p14:creationId xmlns:p14="http://schemas.microsoft.com/office/powerpoint/2010/main" xmlns="" val="32956299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20000" cy="5780112"/>
          </a:xfrm>
        </p:spPr>
        <p:txBody>
          <a:bodyPr>
            <a:normAutofit fontScale="70000" lnSpcReduction="20000"/>
          </a:bodyPr>
          <a:lstStyle/>
          <a:p>
            <a:pPr algn="just"/>
            <a:r>
              <a:rPr lang="bs-Latn-BA" sz="3000" dirty="0"/>
              <a:t>Kada se odlučuje na osnovu glavnog pretresa, shodno se primjenjuju odredbe </a:t>
            </a:r>
            <a:r>
              <a:rPr lang="bs-Latn-BA" sz="3000" dirty="0" smtClean="0"/>
              <a:t>ZKP koje </a:t>
            </a:r>
            <a:r>
              <a:rPr lang="bs-Latn-BA" sz="3000" dirty="0"/>
              <a:t>se odnose na glavni pretres, ali sudija može, uvijek po saslušanju stranaka, odstupiti od ovih pravila ako smatra da njihova primjena </a:t>
            </a:r>
            <a:r>
              <a:rPr lang="bs-Latn-BA" sz="3000" u="sng" dirty="0"/>
              <a:t>za konkretan slučaj ne bi bila cjelishodna. </a:t>
            </a:r>
            <a:endParaRPr lang="bs-Latn-BA" sz="3000" u="sng" dirty="0" smtClean="0"/>
          </a:p>
          <a:p>
            <a:pPr algn="just"/>
            <a:endParaRPr lang="bs-Latn-BA" sz="3000" dirty="0"/>
          </a:p>
          <a:p>
            <a:pPr algn="just"/>
            <a:r>
              <a:rPr lang="bs-Latn-BA" sz="3000" dirty="0" smtClean="0"/>
              <a:t>Osim </a:t>
            </a:r>
            <a:r>
              <a:rPr lang="bs-Latn-BA" sz="3000" dirty="0"/>
              <a:t>maloljetnika glavnom pretresu obavezno prisustvuju </a:t>
            </a:r>
            <a:r>
              <a:rPr lang="bs-Latn-BA" sz="3000" dirty="0" smtClean="0"/>
              <a:t>tužilac, branilac </a:t>
            </a:r>
            <a:r>
              <a:rPr lang="bs-Latn-BA" sz="3000" dirty="0"/>
              <a:t>i predstavnik nadležnog organa starateljstva. Pored osoba čije je prisustvo obavezno na glavnom pretresu, na glavni pretres pozivaju se roditelji maloljetnika i usvojitelj, odnosno staratelj maloljetnika.</a:t>
            </a:r>
          </a:p>
          <a:p>
            <a:pPr marL="114300" indent="0" algn="just">
              <a:buNone/>
            </a:pPr>
            <a:r>
              <a:rPr lang="bs-Latn-BA" sz="3000" dirty="0"/>
              <a:t> </a:t>
            </a:r>
          </a:p>
          <a:p>
            <a:pPr algn="just"/>
            <a:r>
              <a:rPr lang="bs-Latn-BA" sz="3000" dirty="0" smtClean="0"/>
              <a:t>Kada </a:t>
            </a:r>
            <a:r>
              <a:rPr lang="bs-Latn-BA" sz="3000" dirty="0"/>
              <a:t>se sudi maloljetniku, javnost je uvijek isključena. Sudija može dopustiti da glavnom pretresu prisustvuju osobe koje se bave zaštitom i odgojem maloljetnika ili suzbijanjem prijestupništva mladih, kao i naučni radnici. </a:t>
            </a:r>
            <a:endParaRPr lang="bs-Latn-BA" sz="3000" dirty="0" smtClean="0"/>
          </a:p>
          <a:p>
            <a:pPr algn="just"/>
            <a:endParaRPr lang="bs-Latn-BA" sz="3000" dirty="0" smtClean="0"/>
          </a:p>
          <a:p>
            <a:pPr algn="just"/>
            <a:r>
              <a:rPr lang="bs-Latn-BA" sz="3000" dirty="0" smtClean="0"/>
              <a:t>Za </a:t>
            </a:r>
            <a:r>
              <a:rPr lang="bs-Latn-BA" sz="3000" dirty="0"/>
              <a:t>vrijeme izvođenja pojedinih dokaza ili govora stranaka, sudija može narediti da se maloljetnik udalji sa zasjedanja i to zbog mogućeg štetnog uticaja na njegov odgoj.  </a:t>
            </a:r>
          </a:p>
          <a:p>
            <a:endParaRPr lang="bs-Latn-BA" dirty="0"/>
          </a:p>
        </p:txBody>
      </p:sp>
    </p:spTree>
    <p:extLst>
      <p:ext uri="{BB962C8B-B14F-4D97-AF65-F5344CB8AC3E}">
        <p14:creationId xmlns:p14="http://schemas.microsoft.com/office/powerpoint/2010/main" xmlns="" val="33448935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algn="just"/>
            <a:r>
              <a:rPr lang="bs-Latn-BA" sz="2100" dirty="0"/>
              <a:t>Presuda kojom se maloljetniku izriče kazna maloljetničkog zatvora donosi se </a:t>
            </a:r>
            <a:r>
              <a:rPr lang="bs-Latn-BA" sz="2100" u="sng" dirty="0"/>
              <a:t>u obliku koji propisuje </a:t>
            </a:r>
            <a:r>
              <a:rPr lang="bs-Latn-BA" sz="2100" u="sng" dirty="0" smtClean="0"/>
              <a:t>ZKP </a:t>
            </a:r>
            <a:r>
              <a:rPr lang="bs-Latn-BA" sz="2100" u="sng" dirty="0"/>
              <a:t>za presudu kojom se optuženi oglašava </a:t>
            </a:r>
            <a:r>
              <a:rPr lang="bs-Latn-BA" sz="2100" u="sng" dirty="0" smtClean="0"/>
              <a:t>krivim</a:t>
            </a:r>
            <a:r>
              <a:rPr lang="bs-Latn-BA" sz="2100" dirty="0"/>
              <a:t> u roku od 8 dana ili 15 u </a:t>
            </a:r>
            <a:r>
              <a:rPr lang="bs-Latn-BA" sz="2100" dirty="0" smtClean="0"/>
              <a:t>posebno </a:t>
            </a:r>
            <a:r>
              <a:rPr lang="bs-Latn-BA" sz="2100" dirty="0"/>
              <a:t>složenim slučajevima</a:t>
            </a:r>
            <a:r>
              <a:rPr lang="bs-Latn-BA" sz="2100" dirty="0" smtClean="0"/>
              <a:t>.</a:t>
            </a:r>
          </a:p>
          <a:p>
            <a:pPr algn="just"/>
            <a:endParaRPr lang="bs-Latn-BA" sz="2100" dirty="0"/>
          </a:p>
          <a:p>
            <a:pPr algn="just"/>
            <a:r>
              <a:rPr lang="bs-Latn-BA" sz="2100" dirty="0"/>
              <a:t>Protiv presude kojom je maloljetniku izrečena kazna maloljetničkog zatvora, protiv rješenja kojim je maloljetniku izrečena odgojna mjera i protiv rješenja o obustavi postupka mogu podnijeti žalbu sve osobe koje imaju pravo na žalbu protiv presude prema odredbama ZKP i to u roku osam dana od dana prijema presude, odnosno rješenja. </a:t>
            </a:r>
            <a:r>
              <a:rPr lang="bs-Latn-BA" sz="2100" u="sng" dirty="0" smtClean="0"/>
              <a:t>Branilac, tužilac, </a:t>
            </a:r>
            <a:r>
              <a:rPr lang="bs-Latn-BA" sz="2100" u="sng" dirty="0"/>
              <a:t>bračni, odnosno vanbračni </a:t>
            </a:r>
            <a:r>
              <a:rPr lang="bs-Latn-BA" sz="2100" u="sng" dirty="0" smtClean="0"/>
              <a:t>partner </a:t>
            </a:r>
            <a:r>
              <a:rPr lang="bs-Latn-BA" sz="2100" u="sng" dirty="0"/>
              <a:t>ili neka druga osoba sa kojom živi u trajnoj zajednici, srodnik po krvi u pravoj liniji, usvojitelj, staratelj, brat, sestra i hranitelj mogu podnijeti žalbu u korist maloljetnika i bez njegove volje. </a:t>
            </a:r>
          </a:p>
          <a:p>
            <a:pPr marL="114300" indent="0" algn="just">
              <a:buNone/>
            </a:pPr>
            <a:r>
              <a:rPr lang="bs-Latn-BA" sz="2100" dirty="0"/>
              <a:t> </a:t>
            </a:r>
          </a:p>
          <a:p>
            <a:pPr algn="just"/>
            <a:r>
              <a:rPr lang="bs-Latn-BA" sz="2100" dirty="0" smtClean="0"/>
              <a:t>O žalbi odlučuje vijeće </a:t>
            </a:r>
            <a:r>
              <a:rPr lang="bs-Latn-BA" sz="2100" dirty="0"/>
              <a:t>za maloljetnike drugostepenog suda </a:t>
            </a:r>
          </a:p>
        </p:txBody>
      </p:sp>
    </p:spTree>
    <p:extLst>
      <p:ext uri="{BB962C8B-B14F-4D97-AF65-F5344CB8AC3E}">
        <p14:creationId xmlns:p14="http://schemas.microsoft.com/office/powerpoint/2010/main" xmlns="" val="1614923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95288" y="476250"/>
            <a:ext cx="7620000" cy="5832475"/>
          </a:xfrm>
        </p:spPr>
        <p:txBody>
          <a:bodyPr>
            <a:normAutofit/>
          </a:bodyPr>
          <a:lstStyle/>
          <a:p>
            <a:pPr marL="114300" lvl="0" indent="0">
              <a:buNone/>
            </a:pPr>
            <a:r>
              <a:rPr lang="bs-Latn-BA" sz="4200" dirty="0" smtClean="0">
                <a:solidFill>
                  <a:schemeClr val="tx2"/>
                </a:solidFill>
                <a:latin typeface="+mj-lt"/>
              </a:rPr>
              <a:t>Temeljni ciljevi krivičnog postupka prema maloljtnicima</a:t>
            </a:r>
            <a:endParaRPr lang="bs-Latn-BA" sz="4200" dirty="0">
              <a:solidFill>
                <a:schemeClr val="tx2"/>
              </a:solidFill>
              <a:latin typeface="+mj-lt"/>
            </a:endParaRPr>
          </a:p>
          <a:p>
            <a:pPr marL="114300" lvl="0" indent="0">
              <a:buNone/>
            </a:pPr>
            <a:endParaRPr lang="bs-Latn-BA" sz="3200" dirty="0"/>
          </a:p>
          <a:p>
            <a:pPr lvl="0" algn="just"/>
            <a:r>
              <a:rPr lang="sr-Cyrl-CS" sz="3200" dirty="0" smtClean="0"/>
              <a:t>prevaspitanje </a:t>
            </a:r>
            <a:r>
              <a:rPr lang="sr-Latn-BA" sz="3200" dirty="0"/>
              <a:t>- </a:t>
            </a:r>
            <a:r>
              <a:rPr lang="sr-Cyrl-CS" sz="3200" dirty="0"/>
              <a:t>nespor</a:t>
            </a:r>
            <a:r>
              <a:rPr lang="sr-Latn-BA" sz="3200" dirty="0"/>
              <a:t>an</a:t>
            </a:r>
            <a:r>
              <a:rPr lang="sr-Cyrl-CS" sz="3200" dirty="0"/>
              <a:t> i jas</a:t>
            </a:r>
            <a:r>
              <a:rPr lang="sr-Latn-BA" sz="3200" dirty="0"/>
              <a:t>an pravac</a:t>
            </a:r>
            <a:r>
              <a:rPr lang="sr-Cyrl-CS" sz="3200" dirty="0"/>
              <a:t> u reakciji na maloljetničko </a:t>
            </a:r>
            <a:r>
              <a:rPr lang="sr-Cyrl-CS" sz="3200" dirty="0" smtClean="0"/>
              <a:t>prestupništvo</a:t>
            </a:r>
            <a:r>
              <a:rPr lang="bs-Latn-BA" sz="3200" dirty="0" smtClean="0"/>
              <a:t>,</a:t>
            </a:r>
            <a:r>
              <a:rPr lang="sr-Cyrl-CS" sz="3200" dirty="0" smtClean="0"/>
              <a:t> </a:t>
            </a:r>
            <a:endParaRPr lang="bs-Latn-BA" sz="3200" dirty="0"/>
          </a:p>
          <a:p>
            <a:pPr lvl="0" algn="just"/>
            <a:r>
              <a:rPr lang="sr-Cyrl-CS" sz="3200" dirty="0"/>
              <a:t>skretanje (</a:t>
            </a:r>
            <a:r>
              <a:rPr lang="sr-Cyrl-CS" sz="3200" i="1" dirty="0"/>
              <a:t>diver</a:t>
            </a:r>
            <a:r>
              <a:rPr lang="bs-Latn-BA" sz="3200" i="1" dirty="0"/>
              <a:t>zija</a:t>
            </a:r>
            <a:r>
              <a:rPr lang="sr-Cyrl-CS" sz="3200" dirty="0"/>
              <a:t>) kriv</a:t>
            </a:r>
            <a:r>
              <a:rPr lang="sr-Latn-RS" sz="3200" dirty="0"/>
              <a:t>ičnog</a:t>
            </a:r>
            <a:r>
              <a:rPr lang="sr-Cyrl-CS" sz="3200" dirty="0"/>
              <a:t> postupka </a:t>
            </a:r>
            <a:r>
              <a:rPr lang="sr-Latn-RS" sz="3200" dirty="0"/>
              <a:t>ka</a:t>
            </a:r>
            <a:r>
              <a:rPr lang="sr-Cyrl-CS" sz="3200" dirty="0"/>
              <a:t> porod</a:t>
            </a:r>
            <a:r>
              <a:rPr lang="sr-Latn-RS" sz="3200" dirty="0"/>
              <a:t>ičnom</a:t>
            </a:r>
            <a:r>
              <a:rPr lang="sr-Cyrl-CS" sz="3200" dirty="0"/>
              <a:t> prav</a:t>
            </a:r>
            <a:r>
              <a:rPr lang="sr-Latn-RS" sz="3200" dirty="0"/>
              <a:t>u - </a:t>
            </a:r>
            <a:r>
              <a:rPr lang="sr-Cyrl-CS" sz="3200" dirty="0"/>
              <a:t>prav</a:t>
            </a:r>
            <a:r>
              <a:rPr lang="sr-Latn-RS" sz="3200" dirty="0"/>
              <a:t>u</a:t>
            </a:r>
            <a:r>
              <a:rPr lang="sr-Cyrl-CS" sz="3200" dirty="0"/>
              <a:t> socijalne zaštite, </a:t>
            </a:r>
            <a:endParaRPr lang="bs-Latn-BA" sz="3200" dirty="0"/>
          </a:p>
          <a:p>
            <a:pPr lvl="0" algn="just"/>
            <a:r>
              <a:rPr lang="sr-Cyrl-CS" sz="3200" dirty="0"/>
              <a:t>primjena principa restorativne pravde, </a:t>
            </a:r>
            <a:endParaRPr lang="bs-Latn-BA" sz="3200" dirty="0"/>
          </a:p>
          <a:p>
            <a:pPr lvl="0" algn="just"/>
            <a:r>
              <a:rPr lang="sr-Cyrl-CS" sz="3200" dirty="0"/>
              <a:t>pribjegavanje </a:t>
            </a:r>
            <a:r>
              <a:rPr lang="sr-Cyrl-CS" sz="3200" dirty="0" smtClean="0"/>
              <a:t>liš</a:t>
            </a:r>
            <a:r>
              <a:rPr lang="bs-Latn-BA" sz="3200" dirty="0" smtClean="0"/>
              <a:t>enju</a:t>
            </a:r>
            <a:r>
              <a:rPr lang="sr-Cyrl-CS" sz="3200" dirty="0" smtClean="0"/>
              <a:t> </a:t>
            </a:r>
            <a:r>
              <a:rPr lang="sr-Cyrl-CS" sz="3200" dirty="0"/>
              <a:t>slobode malolj</a:t>
            </a:r>
            <a:r>
              <a:rPr lang="sr-Latn-RS" sz="3200" dirty="0"/>
              <a:t>etnika</a:t>
            </a:r>
            <a:r>
              <a:rPr lang="sr-Cyrl-CS" sz="3200" dirty="0"/>
              <a:t> kao </a:t>
            </a:r>
            <a:r>
              <a:rPr lang="sr-Cyrl-CS" sz="3200" u="sng" dirty="0"/>
              <a:t>krajnjem </a:t>
            </a:r>
            <a:r>
              <a:rPr lang="sr-Cyrl-CS" sz="3200" u="sng" dirty="0" smtClean="0"/>
              <a:t>sredstvu</a:t>
            </a:r>
            <a:r>
              <a:rPr lang="bs-Latn-BA" sz="3200" u="sng" dirty="0" smtClean="0"/>
              <a:t>.</a:t>
            </a:r>
            <a:r>
              <a:rPr lang="sr-Cyrl-CS" sz="3200" dirty="0" smtClean="0"/>
              <a:t> </a:t>
            </a:r>
            <a:endParaRPr lang="bs-Latn-BA" sz="3200" dirty="0"/>
          </a:p>
        </p:txBody>
      </p:sp>
    </p:spTree>
    <p:extLst>
      <p:ext uri="{BB962C8B-B14F-4D97-AF65-F5344CB8AC3E}">
        <p14:creationId xmlns:p14="http://schemas.microsoft.com/office/powerpoint/2010/main" xmlns="" val="34327653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Izbor sankcije od strane sudije</a:t>
            </a:r>
            <a:endParaRPr lang="bs-Latn-BA" dirty="0"/>
          </a:p>
        </p:txBody>
      </p:sp>
      <p:sp>
        <p:nvSpPr>
          <p:cNvPr id="3" name="Content Placeholder 2"/>
          <p:cNvSpPr>
            <a:spLocks noGrp="1"/>
          </p:cNvSpPr>
          <p:nvPr>
            <p:ph idx="1"/>
          </p:nvPr>
        </p:nvSpPr>
        <p:spPr/>
        <p:txBody>
          <a:bodyPr>
            <a:normAutofit lnSpcReduction="10000"/>
          </a:bodyPr>
          <a:lstStyle/>
          <a:p>
            <a:pPr marL="114300" indent="0" algn="just">
              <a:buNone/>
            </a:pPr>
            <a:r>
              <a:rPr lang="bs-Latn-BA" dirty="0" smtClean="0">
                <a:latin typeface="Calibri (Body)"/>
              </a:rPr>
              <a:t>Sudija za maloljetnike nije vezan prijedlogom tužioca u pogledu sankcije.</a:t>
            </a:r>
          </a:p>
          <a:p>
            <a:pPr marL="114300" indent="0" algn="just">
              <a:buNone/>
            </a:pPr>
            <a:endParaRPr lang="bs-Latn-BA" dirty="0">
              <a:latin typeface="Calibri (Body)"/>
            </a:endParaRPr>
          </a:p>
          <a:p>
            <a:pPr marL="114300" indent="0" algn="just">
              <a:buNone/>
            </a:pPr>
            <a:r>
              <a:rPr lang="vi-VN" dirty="0" smtClean="0">
                <a:latin typeface="Calibri (Body)"/>
              </a:rPr>
              <a:t>Maloljetnicima </a:t>
            </a:r>
            <a:r>
              <a:rPr lang="vi-VN" dirty="0">
                <a:latin typeface="Calibri (Body)"/>
              </a:rPr>
              <a:t>se za učinjena krivična djela mogu izreći odgojne mjere, kazna maloljetničkog zatvora i sigurnosne mjere. </a:t>
            </a:r>
            <a:endParaRPr lang="bs-Latn-BA" dirty="0" smtClean="0">
              <a:latin typeface="Calibri (Body)"/>
            </a:endParaRPr>
          </a:p>
          <a:p>
            <a:pPr marL="114300" indent="0" algn="just">
              <a:buNone/>
            </a:pPr>
            <a:endParaRPr lang="bs-Latn-BA" dirty="0" smtClean="0">
              <a:latin typeface="Calibri (Body)"/>
            </a:endParaRPr>
          </a:p>
          <a:p>
            <a:pPr marL="114300" indent="0" algn="just">
              <a:buNone/>
            </a:pPr>
            <a:r>
              <a:rPr lang="vi-VN" dirty="0" smtClean="0">
                <a:latin typeface="Calibri (Body)"/>
              </a:rPr>
              <a:t>Prema </a:t>
            </a:r>
            <a:r>
              <a:rPr lang="vi-VN" dirty="0">
                <a:latin typeface="Calibri (Body)"/>
              </a:rPr>
              <a:t>mlađem maloljetniku mogu se izreći samo odgojne mjere, a prema starijem maloljetniku, osim odgojnih mjera, izuzetno, može se izreći kazna maloljetničkog zatvora. </a:t>
            </a:r>
            <a:endParaRPr lang="bs-Latn-BA" dirty="0" smtClean="0">
              <a:latin typeface="Calibri (Body)"/>
            </a:endParaRPr>
          </a:p>
          <a:p>
            <a:pPr marL="114300" indent="0" algn="just">
              <a:buNone/>
            </a:pPr>
            <a:endParaRPr lang="bs-Latn-BA" dirty="0" smtClean="0">
              <a:latin typeface="Calibri (Body)"/>
            </a:endParaRPr>
          </a:p>
          <a:p>
            <a:pPr marL="114300" indent="0" algn="just">
              <a:buNone/>
            </a:pPr>
            <a:r>
              <a:rPr lang="vi-VN" dirty="0" smtClean="0">
                <a:latin typeface="Calibri (Body)"/>
              </a:rPr>
              <a:t>Maloljetniku </a:t>
            </a:r>
            <a:r>
              <a:rPr lang="vi-VN" dirty="0">
                <a:latin typeface="Calibri (Body)"/>
              </a:rPr>
              <a:t>se ne mogu izreći sudska opomena ni uvjetna osuda. </a:t>
            </a:r>
            <a:endParaRPr lang="bs-Latn-BA" dirty="0">
              <a:latin typeface="Calibri (Body)"/>
            </a:endParaRPr>
          </a:p>
        </p:txBody>
      </p:sp>
    </p:spTree>
    <p:extLst>
      <p:ext uri="{BB962C8B-B14F-4D97-AF65-F5344CB8AC3E}">
        <p14:creationId xmlns:p14="http://schemas.microsoft.com/office/powerpoint/2010/main" xmlns="" val="1236663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400" dirty="0" smtClean="0"/>
              <a:t>Svrha krivičnih sankcija za maloljetnike</a:t>
            </a:r>
            <a:endParaRPr lang="bs-Latn-BA" sz="4400" dirty="0"/>
          </a:p>
        </p:txBody>
      </p:sp>
      <p:sp>
        <p:nvSpPr>
          <p:cNvPr id="3" name="Content Placeholder 2"/>
          <p:cNvSpPr>
            <a:spLocks noGrp="1"/>
          </p:cNvSpPr>
          <p:nvPr>
            <p:ph idx="1"/>
          </p:nvPr>
        </p:nvSpPr>
        <p:spPr>
          <a:xfrm>
            <a:off x="323528" y="1412776"/>
            <a:ext cx="7753672" cy="4988024"/>
          </a:xfrm>
        </p:spPr>
        <p:txBody>
          <a:bodyPr>
            <a:normAutofit fontScale="92500" lnSpcReduction="10000"/>
          </a:bodyPr>
          <a:lstStyle/>
          <a:p>
            <a:pPr marL="114300" indent="0">
              <a:buNone/>
            </a:pPr>
            <a:endParaRPr lang="bs-Latn-BA" dirty="0" smtClean="0"/>
          </a:p>
          <a:p>
            <a:pPr marL="114300" indent="0" algn="just">
              <a:buNone/>
            </a:pPr>
            <a:r>
              <a:rPr lang="bs-Latn-BA" sz="2800" dirty="0" smtClean="0"/>
              <a:t>U </a:t>
            </a:r>
            <a:r>
              <a:rPr lang="bs-Latn-BA" sz="2800" dirty="0"/>
              <a:t>okviru opće svrhe krivičnih sankcija, svrha krivičnih sankcija prema maloljetnicima je da se pružanjem zaštite, brige, pomoći i nadzora, kao i osiguranjem općeg i stručnog osposobljavanja, utiče na razvoj i jačanje lične odgovornosti maloljetnika, osigura odgoj i njegov pravilan razvoj, kako bi se osiguralo ponovno uključivanje maloljetnika u društvenu zajednicu. </a:t>
            </a:r>
            <a:endParaRPr lang="bs-Latn-BA" sz="2800" dirty="0" smtClean="0"/>
          </a:p>
          <a:p>
            <a:pPr marL="114300" indent="0" algn="just">
              <a:buNone/>
            </a:pPr>
            <a:endParaRPr lang="bs-Latn-BA" sz="2800" dirty="0"/>
          </a:p>
          <a:p>
            <a:pPr marL="114300" indent="0" algn="just">
              <a:buNone/>
            </a:pPr>
            <a:r>
              <a:rPr lang="bs-Latn-BA" sz="2800" dirty="0" smtClean="0"/>
              <a:t>Svrha </a:t>
            </a:r>
            <a:r>
              <a:rPr lang="bs-Latn-BA" sz="2800" dirty="0"/>
              <a:t>maloljetničkog zatvora je i vršenje </a:t>
            </a:r>
            <a:r>
              <a:rPr lang="bs-Latn-BA" sz="2800" u="sng" dirty="0"/>
              <a:t>pojačanog uticaja</a:t>
            </a:r>
            <a:r>
              <a:rPr lang="bs-Latn-BA" sz="2800" dirty="0"/>
              <a:t> na maloljetnog učinioca krivičnog djela da ubuduće ne čini krivična djela, kao i na druge maloljetnike da ne čine krivična djela. </a:t>
            </a:r>
          </a:p>
        </p:txBody>
      </p:sp>
    </p:spTree>
    <p:extLst>
      <p:ext uri="{BB962C8B-B14F-4D97-AF65-F5344CB8AC3E}">
        <p14:creationId xmlns:p14="http://schemas.microsoft.com/office/powerpoint/2010/main" xmlns="" val="2073895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620000" cy="5636096"/>
          </a:xfrm>
        </p:spPr>
        <p:txBody>
          <a:bodyPr>
            <a:normAutofit lnSpcReduction="10000"/>
          </a:bodyPr>
          <a:lstStyle/>
          <a:p>
            <a:pPr marL="114300" indent="0" algn="just">
              <a:buNone/>
            </a:pPr>
            <a:r>
              <a:rPr lang="bs-Latn-BA" sz="2600" dirty="0"/>
              <a:t>Pri izboru odgojne mjere sud će uzeti u obzir </a:t>
            </a:r>
            <a:r>
              <a:rPr lang="bs-Latn-BA" sz="2600" dirty="0" smtClean="0"/>
              <a:t>uzrast</a:t>
            </a:r>
          </a:p>
          <a:p>
            <a:pPr algn="just">
              <a:buFontTx/>
              <a:buChar char="-"/>
            </a:pPr>
            <a:r>
              <a:rPr lang="bs-Latn-BA" sz="2600" dirty="0" smtClean="0"/>
              <a:t>zrelost </a:t>
            </a:r>
            <a:r>
              <a:rPr lang="bs-Latn-BA" sz="2600" dirty="0"/>
              <a:t>maloljetnika, druge karakteristike njegove ličnosti i </a:t>
            </a:r>
            <a:r>
              <a:rPr lang="bs-Latn-BA" sz="2600" dirty="0" smtClean="0"/>
              <a:t>stepen </a:t>
            </a:r>
            <a:r>
              <a:rPr lang="bs-Latn-BA" sz="2600" dirty="0"/>
              <a:t>poremećaja u društvenom ponašanju, njegove sklonosti, </a:t>
            </a:r>
            <a:endParaRPr lang="bs-Latn-BA" sz="2600" dirty="0" smtClean="0"/>
          </a:p>
          <a:p>
            <a:pPr algn="just">
              <a:buFontTx/>
              <a:buChar char="-"/>
            </a:pPr>
            <a:r>
              <a:rPr lang="bs-Latn-BA" sz="2600" dirty="0" smtClean="0"/>
              <a:t>težinu </a:t>
            </a:r>
            <a:r>
              <a:rPr lang="bs-Latn-BA" sz="2600" dirty="0"/>
              <a:t>djela, pobude iz kojih je djelo učinio, </a:t>
            </a:r>
            <a:endParaRPr lang="bs-Latn-BA" sz="2600" dirty="0" smtClean="0"/>
          </a:p>
          <a:p>
            <a:pPr algn="just">
              <a:buFontTx/>
              <a:buChar char="-"/>
            </a:pPr>
            <a:r>
              <a:rPr lang="bs-Latn-BA" sz="2600" dirty="0" smtClean="0"/>
              <a:t>sredinu </a:t>
            </a:r>
            <a:r>
              <a:rPr lang="bs-Latn-BA" sz="2600" dirty="0"/>
              <a:t>i prilike u kojima je živio, dosadašnji odgoj</a:t>
            </a:r>
            <a:r>
              <a:rPr lang="bs-Latn-BA" sz="2600" dirty="0" smtClean="0"/>
              <a:t>,</a:t>
            </a:r>
          </a:p>
          <a:p>
            <a:pPr algn="just">
              <a:buFontTx/>
              <a:buChar char="-"/>
            </a:pPr>
            <a:r>
              <a:rPr lang="bs-Latn-BA" sz="2600" dirty="0" smtClean="0"/>
              <a:t> </a:t>
            </a:r>
            <a:r>
              <a:rPr lang="bs-Latn-BA" sz="2600" dirty="0"/>
              <a:t>njegovo ponašanje nakon izvršenja krivičnog djela, posebno da li je spriječio ili pokušao spriječiti nastupanje štetne posljedice, nadoknadio ili pokušao nadoknaditi pričinjenu štetu, </a:t>
            </a:r>
            <a:endParaRPr lang="bs-Latn-BA" sz="2600" dirty="0" smtClean="0"/>
          </a:p>
          <a:p>
            <a:pPr algn="just">
              <a:buFontTx/>
              <a:buChar char="-"/>
            </a:pPr>
            <a:r>
              <a:rPr lang="bs-Latn-BA" sz="2600" dirty="0" smtClean="0"/>
              <a:t>da </a:t>
            </a:r>
            <a:r>
              <a:rPr lang="bs-Latn-BA" sz="2600" dirty="0"/>
              <a:t>li mu je ranije bila izrečena krivična sankcija, kao i sve druge okolnosti koje mogu biti od uticaja na izbor one odgojne mjere kojom će se moći najbolje ostvariti svrha odgojnih mjera. </a:t>
            </a:r>
          </a:p>
        </p:txBody>
      </p:sp>
    </p:spTree>
    <p:extLst>
      <p:ext uri="{BB962C8B-B14F-4D97-AF65-F5344CB8AC3E}">
        <p14:creationId xmlns:p14="http://schemas.microsoft.com/office/powerpoint/2010/main" xmlns="" val="12529284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fontScale="92500" lnSpcReduction="10000"/>
          </a:bodyPr>
          <a:lstStyle/>
          <a:p>
            <a:pPr marL="114300" indent="0" algn="just">
              <a:buNone/>
            </a:pPr>
            <a:r>
              <a:rPr lang="vi-VN" dirty="0">
                <a:latin typeface="Calibri (Body)"/>
              </a:rPr>
              <a:t>Odgojne mjere su: </a:t>
            </a:r>
            <a:endParaRPr lang="bs-Latn-BA" dirty="0" smtClean="0">
              <a:latin typeface="Calibri (Body)"/>
            </a:endParaRPr>
          </a:p>
          <a:p>
            <a:pPr marL="114300" indent="0" algn="just">
              <a:buNone/>
            </a:pPr>
            <a:r>
              <a:rPr lang="bs-Latn-BA" dirty="0" smtClean="0">
                <a:latin typeface="Calibri (Body)"/>
              </a:rPr>
              <a:t>a) </a:t>
            </a:r>
            <a:r>
              <a:rPr lang="vi-VN" dirty="0" smtClean="0">
                <a:latin typeface="Calibri (Body)"/>
              </a:rPr>
              <a:t>mjere </a:t>
            </a:r>
            <a:r>
              <a:rPr lang="vi-VN" dirty="0">
                <a:latin typeface="Calibri (Body)"/>
              </a:rPr>
              <a:t>upozorenja i usmjeravanja: sudski ukor, posebne obaveze i </a:t>
            </a:r>
            <a:r>
              <a:rPr lang="vi-VN" u="sng" dirty="0">
                <a:latin typeface="Calibri (Body)"/>
              </a:rPr>
              <a:t>upućivanje u odgojni </a:t>
            </a:r>
            <a:r>
              <a:rPr lang="vi-VN" u="sng" dirty="0" smtClean="0">
                <a:latin typeface="Calibri (Body)"/>
              </a:rPr>
              <a:t>centar</a:t>
            </a:r>
            <a:r>
              <a:rPr lang="bs-Latn-BA" u="sng" dirty="0" smtClean="0">
                <a:latin typeface="Calibri (Body)"/>
              </a:rPr>
              <a:t> </a:t>
            </a:r>
            <a:r>
              <a:rPr lang="bs-Latn-BA" dirty="0" smtClean="0">
                <a:latin typeface="Calibri (Body)"/>
              </a:rPr>
              <a:t>i </a:t>
            </a:r>
            <a:r>
              <a:rPr lang="vi-VN" dirty="0" smtClean="0">
                <a:latin typeface="Calibri (Body)"/>
              </a:rPr>
              <a:t>izriču </a:t>
            </a:r>
            <a:r>
              <a:rPr lang="vi-VN" dirty="0">
                <a:latin typeface="Calibri (Body)"/>
              </a:rPr>
              <a:t>se </a:t>
            </a:r>
            <a:r>
              <a:rPr lang="vi-VN" u="sng" dirty="0">
                <a:latin typeface="Calibri (Body)"/>
              </a:rPr>
              <a:t>kada je potrebno i dovoljno takvim mjerama uticati na ličnost i ponašanje </a:t>
            </a:r>
            <a:endParaRPr lang="bs-Latn-BA" u="sng" dirty="0" smtClean="0">
              <a:latin typeface="Calibri (Body)"/>
            </a:endParaRPr>
          </a:p>
          <a:p>
            <a:pPr marL="114300" indent="0" algn="just">
              <a:buNone/>
            </a:pPr>
            <a:r>
              <a:rPr lang="vi-VN" dirty="0" smtClean="0">
                <a:latin typeface="Calibri (Body)"/>
              </a:rPr>
              <a:t>b</a:t>
            </a:r>
            <a:r>
              <a:rPr lang="vi-VN" dirty="0">
                <a:latin typeface="Calibri (Body)"/>
              </a:rPr>
              <a:t>) mjere pojačanog nadzora: pojačani nadzor od roditelja, usvojitelja ili staratelja; pojačani nadzor u drugoj porodici i </a:t>
            </a:r>
            <a:r>
              <a:rPr lang="vi-VN" u="sng" dirty="0">
                <a:latin typeface="Calibri (Body)"/>
              </a:rPr>
              <a:t>pojačani nadzor nadležnog organa socijalnog staranja </a:t>
            </a:r>
            <a:r>
              <a:rPr lang="bs-Latn-BA" dirty="0" smtClean="0">
                <a:latin typeface="Calibri (Body)"/>
              </a:rPr>
              <a:t>i</a:t>
            </a:r>
            <a:r>
              <a:rPr lang="vi-VN" dirty="0" smtClean="0">
                <a:latin typeface="Calibri (Body)"/>
              </a:rPr>
              <a:t> </a:t>
            </a:r>
            <a:r>
              <a:rPr lang="vi-VN" dirty="0">
                <a:latin typeface="Calibri (Body)"/>
              </a:rPr>
              <a:t>izriču se </a:t>
            </a:r>
            <a:r>
              <a:rPr lang="vi-VN" u="sng" dirty="0">
                <a:latin typeface="Calibri (Body)"/>
              </a:rPr>
              <a:t>kada za odgoj i razvoj maloljetnika treba poduzeti trajnije mjere odgoja, preodgoja, uz odgovarajući stručni nadzor i pomoć, a nije potrebno potpuno odvajanje maloljetnika iz dotadašnje sredine</a:t>
            </a:r>
            <a:endParaRPr lang="bs-Latn-BA" u="sng" dirty="0">
              <a:latin typeface="Calibri (Body)"/>
            </a:endParaRPr>
          </a:p>
          <a:p>
            <a:pPr marL="114300" indent="0" algn="just">
              <a:buNone/>
            </a:pPr>
            <a:r>
              <a:rPr lang="vi-VN" dirty="0" smtClean="0">
                <a:latin typeface="Calibri (Body)"/>
              </a:rPr>
              <a:t>c</a:t>
            </a:r>
            <a:r>
              <a:rPr lang="vi-VN" dirty="0">
                <a:latin typeface="Calibri (Body)"/>
              </a:rPr>
              <a:t>) zavodske mjere: upućivanje u odgojnu ustanovu, upućivanje u odgojno-popravni dom i upućivanje u posebnu ustanovu za liječenje i </a:t>
            </a:r>
            <a:r>
              <a:rPr lang="vi-VN" dirty="0" smtClean="0">
                <a:latin typeface="Calibri (Body)"/>
              </a:rPr>
              <a:t>osposobljavanje</a:t>
            </a:r>
            <a:r>
              <a:rPr lang="bs-Latn-BA" dirty="0" smtClean="0">
                <a:latin typeface="Calibri (Body)"/>
              </a:rPr>
              <a:t> i </a:t>
            </a:r>
            <a:r>
              <a:rPr lang="vi-VN" dirty="0" smtClean="0">
                <a:latin typeface="Calibri (Body)"/>
              </a:rPr>
              <a:t>izriču se maloljetniku </a:t>
            </a:r>
            <a:r>
              <a:rPr lang="vi-VN" u="sng" dirty="0" smtClean="0">
                <a:latin typeface="Calibri (Body)"/>
              </a:rPr>
              <a:t>prema kojem treba poduzeti trajnije i intenzivnije mjere odgoja ili liječenja uz njegovo potpuno odvajanje iz dotadašnje sredine. </a:t>
            </a:r>
            <a:endParaRPr lang="bs-Latn-BA" u="sng" dirty="0" smtClean="0">
              <a:latin typeface="Calibri (Body)"/>
            </a:endParaRPr>
          </a:p>
          <a:p>
            <a:pPr marL="114300" indent="0" algn="just">
              <a:buNone/>
            </a:pPr>
            <a:endParaRPr lang="bs-Latn-BA" dirty="0">
              <a:latin typeface="Calibri (Body)"/>
            </a:endParaRPr>
          </a:p>
          <a:p>
            <a:pPr marL="114300" indent="0" algn="just">
              <a:buNone/>
            </a:pPr>
            <a:r>
              <a:rPr lang="vi-VN" u="sng" dirty="0" smtClean="0">
                <a:latin typeface="Calibri (Body)"/>
              </a:rPr>
              <a:t>Zavodske mjere primjenjuju se kao posljednje sredstvo i smiju trajati u granicama određenim ovim zakonom samo koliko je potrebno da bi se ostvarila svrha odgojnih mjera.</a:t>
            </a:r>
            <a:r>
              <a:rPr lang="vi-VN" dirty="0" smtClean="0">
                <a:latin typeface="Calibri (Body)"/>
              </a:rPr>
              <a:t> </a:t>
            </a:r>
            <a:endParaRPr lang="bs-Latn-BA" dirty="0">
              <a:latin typeface="Calibri (Body)"/>
            </a:endParaRPr>
          </a:p>
        </p:txBody>
      </p:sp>
    </p:spTree>
    <p:extLst>
      <p:ext uri="{BB962C8B-B14F-4D97-AF65-F5344CB8AC3E}">
        <p14:creationId xmlns:p14="http://schemas.microsoft.com/office/powerpoint/2010/main" xmlns="" val="29656353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22114"/>
          </a:xfrm>
        </p:spPr>
        <p:txBody>
          <a:bodyPr/>
          <a:lstStyle/>
          <a:p>
            <a:r>
              <a:rPr lang="bs-Latn-BA" dirty="0" smtClean="0"/>
              <a:t>Kazna maloljetničkog zatvora</a:t>
            </a:r>
            <a:endParaRPr lang="bs-Latn-BA" dirty="0"/>
          </a:p>
        </p:txBody>
      </p:sp>
      <p:sp>
        <p:nvSpPr>
          <p:cNvPr id="3" name="Content Placeholder 2"/>
          <p:cNvSpPr>
            <a:spLocks noGrp="1"/>
          </p:cNvSpPr>
          <p:nvPr>
            <p:ph idx="1"/>
          </p:nvPr>
        </p:nvSpPr>
        <p:spPr>
          <a:xfrm>
            <a:off x="323528" y="1268760"/>
            <a:ext cx="7753672" cy="5132040"/>
          </a:xfrm>
        </p:spPr>
        <p:txBody>
          <a:bodyPr>
            <a:normAutofit fontScale="92500" lnSpcReduction="10000"/>
          </a:bodyPr>
          <a:lstStyle/>
          <a:p>
            <a:pPr marL="114300" indent="0" algn="just">
              <a:buNone/>
            </a:pPr>
            <a:r>
              <a:rPr lang="bs-Latn-BA" dirty="0"/>
              <a:t>Kazniti se može samo krivično odgovoran stariji maloljetnik koji je učinio krivično djelo </a:t>
            </a:r>
            <a:r>
              <a:rPr lang="bs-Latn-BA" u="sng" dirty="0"/>
              <a:t>sa propisanom kaznom zatvora težom od pet godina</a:t>
            </a:r>
            <a:r>
              <a:rPr lang="bs-Latn-BA" dirty="0"/>
              <a:t>, a kojem </a:t>
            </a:r>
            <a:r>
              <a:rPr lang="bs-Latn-BA" u="sng" dirty="0"/>
              <a:t>zbog teških posljedica djela i visokog stepena krivične odgovornosti </a:t>
            </a:r>
            <a:r>
              <a:rPr lang="bs-Latn-BA" dirty="0"/>
              <a:t>ne bi bilo opravdano izreći odgojnu </a:t>
            </a:r>
            <a:r>
              <a:rPr lang="bs-Latn-BA" dirty="0" smtClean="0"/>
              <a:t>mjeru.</a:t>
            </a:r>
          </a:p>
          <a:p>
            <a:pPr marL="114300" indent="0" algn="just">
              <a:buNone/>
            </a:pPr>
            <a:endParaRPr lang="bs-Latn-BA" dirty="0" smtClean="0"/>
          </a:p>
          <a:p>
            <a:pPr marL="114300" indent="0" algn="just">
              <a:buNone/>
            </a:pPr>
            <a:r>
              <a:rPr lang="bs-Latn-BA" dirty="0" smtClean="0"/>
              <a:t>Kazna maloljetničkog zatvora ne </a:t>
            </a:r>
            <a:r>
              <a:rPr lang="bs-Latn-BA" dirty="0"/>
              <a:t>može biti duža od deset godina, a izriče se na pune godine ili na mjesece. </a:t>
            </a:r>
            <a:endParaRPr lang="bs-Latn-BA" dirty="0" smtClean="0"/>
          </a:p>
          <a:p>
            <a:pPr marL="114300" indent="0" algn="just">
              <a:buNone/>
            </a:pPr>
            <a:endParaRPr lang="bs-Latn-BA" dirty="0" smtClean="0"/>
          </a:p>
          <a:p>
            <a:pPr marL="114300" indent="0" algn="just">
              <a:buNone/>
            </a:pPr>
            <a:r>
              <a:rPr lang="bs-Latn-BA" dirty="0" smtClean="0"/>
              <a:t>Pri </a:t>
            </a:r>
            <a:r>
              <a:rPr lang="bs-Latn-BA" dirty="0"/>
              <a:t>odmjeravanju kazne starijem maloljetniku za krivično djelo sud ne može izreći kaznu maloljetničkog zatvora u trajanju dužem od kazne zatvora propisane za to krivično djelo, a nije vezan uz najmanju propisanu mjeru te kazne. </a:t>
            </a:r>
            <a:endParaRPr lang="bs-Latn-BA" dirty="0" smtClean="0"/>
          </a:p>
          <a:p>
            <a:pPr marL="114300" indent="0" algn="just">
              <a:buNone/>
            </a:pPr>
            <a:endParaRPr lang="bs-Latn-BA" dirty="0"/>
          </a:p>
          <a:p>
            <a:pPr marL="114300" indent="0" algn="just">
              <a:buNone/>
            </a:pPr>
            <a:r>
              <a:rPr lang="bs-Latn-BA" dirty="0" smtClean="0"/>
              <a:t>Pri </a:t>
            </a:r>
            <a:r>
              <a:rPr lang="bs-Latn-BA" dirty="0"/>
              <a:t>odmjeravanju kazne maloljetničkog zatvora starijem maloljetniku sud uzima u obzir sve okolnosti koje utiču da kazna bude manja ili </a:t>
            </a:r>
            <a:r>
              <a:rPr lang="bs-Latn-BA" dirty="0" smtClean="0"/>
              <a:t>veća, </a:t>
            </a:r>
            <a:r>
              <a:rPr lang="bs-Latn-BA" dirty="0"/>
              <a:t>imajući posebno u vidu </a:t>
            </a:r>
            <a:r>
              <a:rPr lang="bs-Latn-BA" u="sng" dirty="0"/>
              <a:t>stepen zrelosti maloljetnika i vrijeme potrebno za njegov odgoj i stručno osposobljavanje. </a:t>
            </a:r>
          </a:p>
        </p:txBody>
      </p:sp>
    </p:spTree>
    <p:extLst>
      <p:ext uri="{BB962C8B-B14F-4D97-AF65-F5344CB8AC3E}">
        <p14:creationId xmlns:p14="http://schemas.microsoft.com/office/powerpoint/2010/main" xmlns="" val="20012806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7620000" cy="994122"/>
          </a:xfrm>
        </p:spPr>
        <p:txBody>
          <a:bodyPr/>
          <a:lstStyle/>
          <a:p>
            <a:r>
              <a:rPr lang="vi-VN" sz="3200" b="1" dirty="0"/>
              <a:t>Odgođeno izricanje kazne maloljetničkog zatvora </a:t>
            </a:r>
            <a:r>
              <a:rPr lang="hr-HR" sz="3200" b="1" dirty="0" smtClean="0"/>
              <a:t>alternativna sankcija</a:t>
            </a:r>
            <a:endParaRPr lang="bs-Latn-BA" sz="3200" b="1" dirty="0"/>
          </a:p>
        </p:txBody>
      </p:sp>
      <p:sp>
        <p:nvSpPr>
          <p:cNvPr id="3" name="Content Placeholder 2"/>
          <p:cNvSpPr>
            <a:spLocks noGrp="1"/>
          </p:cNvSpPr>
          <p:nvPr>
            <p:ph idx="1"/>
          </p:nvPr>
        </p:nvSpPr>
        <p:spPr>
          <a:xfrm>
            <a:off x="323528" y="1556792"/>
            <a:ext cx="7753672" cy="4844008"/>
          </a:xfrm>
        </p:spPr>
        <p:txBody>
          <a:bodyPr>
            <a:noAutofit/>
          </a:bodyPr>
          <a:lstStyle/>
          <a:p>
            <a:pPr marL="114300" indent="0" algn="just">
              <a:buNone/>
            </a:pPr>
            <a:r>
              <a:rPr lang="bs-Latn-BA" sz="2400" u="sng" dirty="0" smtClean="0">
                <a:latin typeface="Calibri (Body)"/>
              </a:rPr>
              <a:t>Pandan uvjetnoj osudi</a:t>
            </a:r>
          </a:p>
          <a:p>
            <a:pPr marL="114300" indent="0" algn="just">
              <a:buNone/>
            </a:pPr>
            <a:r>
              <a:rPr lang="vi-VN" sz="2000" dirty="0">
                <a:latin typeface="Calibri (Body)"/>
              </a:rPr>
              <a:t>Sud može izreći kaznu maloljetničkog zatvora i istovremeno odrediti da je neće izvršiti kad se opravdano može očekivati da se i prijetnjom </a:t>
            </a:r>
            <a:r>
              <a:rPr lang="vi-VN" sz="2000" dirty="0" smtClean="0">
                <a:latin typeface="Calibri (Body)"/>
              </a:rPr>
              <a:t>naknadn</a:t>
            </a:r>
            <a:r>
              <a:rPr lang="bs-Latn-BA" sz="2000" dirty="0" smtClean="0">
                <a:latin typeface="Calibri (Body)"/>
              </a:rPr>
              <a:t>im</a:t>
            </a:r>
            <a:r>
              <a:rPr lang="vi-VN" sz="2000" dirty="0" smtClean="0">
                <a:latin typeface="Calibri (Body)"/>
              </a:rPr>
              <a:t> izricanj</a:t>
            </a:r>
            <a:r>
              <a:rPr lang="bs-Latn-BA" sz="2000" dirty="0" smtClean="0">
                <a:latin typeface="Calibri (Body)"/>
              </a:rPr>
              <a:t>em</a:t>
            </a:r>
            <a:r>
              <a:rPr lang="vi-VN" sz="2000" dirty="0" smtClean="0">
                <a:latin typeface="Calibri (Body)"/>
              </a:rPr>
              <a:t> </a:t>
            </a:r>
            <a:r>
              <a:rPr lang="vi-VN" sz="2000" dirty="0">
                <a:latin typeface="Calibri (Body)"/>
              </a:rPr>
              <a:t>kazne može uticati na maloljetnika da ubuduće ne čini krivična djela. </a:t>
            </a:r>
            <a:r>
              <a:rPr lang="vi-VN" sz="2000" u="sng" dirty="0">
                <a:latin typeface="Calibri (Body)"/>
              </a:rPr>
              <a:t>Uz kaznu maloljetničkog zatvora sud može izreći neku od odgojnih mjera pojačanog nadzora i odrediti uz tu mjeru jednu ili više posebnih </a:t>
            </a:r>
            <a:r>
              <a:rPr lang="vi-VN" sz="2000" u="sng" dirty="0" smtClean="0">
                <a:latin typeface="Calibri (Body)"/>
              </a:rPr>
              <a:t>obaveza</a:t>
            </a:r>
            <a:r>
              <a:rPr lang="bs-Latn-BA" sz="2000" u="sng" dirty="0" smtClean="0">
                <a:latin typeface="Calibri (Body)"/>
              </a:rPr>
              <a:t>.</a:t>
            </a:r>
            <a:r>
              <a:rPr lang="vi-VN" sz="2000" u="sng" dirty="0" smtClean="0">
                <a:latin typeface="Calibri (Body)"/>
              </a:rPr>
              <a:t> </a:t>
            </a:r>
            <a:endParaRPr lang="bs-Latn-BA" sz="2000" u="sng" dirty="0" smtClean="0">
              <a:latin typeface="Calibri (Body)"/>
            </a:endParaRPr>
          </a:p>
          <a:p>
            <a:pPr marL="114300" indent="0" algn="just">
              <a:buNone/>
            </a:pPr>
            <a:endParaRPr lang="bs-Latn-BA" sz="2000" dirty="0" smtClean="0">
              <a:latin typeface="Calibri (Body)"/>
            </a:endParaRPr>
          </a:p>
          <a:p>
            <a:pPr marL="114300" indent="0" algn="just">
              <a:buNone/>
            </a:pPr>
            <a:r>
              <a:rPr lang="vi-VN" sz="2000" dirty="0" smtClean="0">
                <a:latin typeface="Calibri (Body)"/>
              </a:rPr>
              <a:t>Sud </a:t>
            </a:r>
            <a:r>
              <a:rPr lang="vi-VN" sz="2000" dirty="0">
                <a:latin typeface="Calibri (Body)"/>
              </a:rPr>
              <a:t>naknadno može izreći izvršenje izrečene kazne maloljetničkog zatvora ako maloljetnik za vrijeme koje sud odredi, a koje ne može biti kraće od jedne ni duže od tri godine (vrijeme provjeravanja), učini novo krivično djelo ili ako odbija postupiti po izrečenoj odgojnoj mjeri pojačanog nadzora ili izvršenju posebnih obaveza. </a:t>
            </a:r>
            <a:endParaRPr lang="bs-Latn-BA" sz="2000" dirty="0">
              <a:latin typeface="Calibri (Body)"/>
            </a:endParaRPr>
          </a:p>
        </p:txBody>
      </p:sp>
    </p:spTree>
    <p:extLst>
      <p:ext uri="{BB962C8B-B14F-4D97-AF65-F5344CB8AC3E}">
        <p14:creationId xmlns:p14="http://schemas.microsoft.com/office/powerpoint/2010/main" xmlns="" val="1829837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fontScale="85000" lnSpcReduction="20000"/>
          </a:bodyPr>
          <a:lstStyle/>
          <a:p>
            <a:pPr marL="114300" indent="0" algn="just">
              <a:buNone/>
            </a:pPr>
            <a:r>
              <a:rPr lang="vi-VN" sz="2500" dirty="0"/>
              <a:t>Nakon što istekne najmanje jedna godina vremena provjeravanja sud može nakon što pribavi izvještaj organa starateljstva izreći </a:t>
            </a:r>
            <a:r>
              <a:rPr lang="vi-VN" sz="2500" u="sng" dirty="0"/>
              <a:t>konačni odustanak </a:t>
            </a:r>
            <a:r>
              <a:rPr lang="vi-VN" sz="2500" dirty="0"/>
              <a:t>od izricanja kazne ako nove činjenice potvrđuju uvjerenje da maloljetnik neće učiniti nova krivična djela. </a:t>
            </a:r>
            <a:endParaRPr lang="bs-Latn-BA" sz="2500" dirty="0" smtClean="0"/>
          </a:p>
          <a:p>
            <a:pPr marL="114300" indent="0" algn="just">
              <a:buNone/>
            </a:pPr>
            <a:endParaRPr lang="bs-Latn-BA" sz="2500" dirty="0" smtClean="0"/>
          </a:p>
          <a:p>
            <a:pPr marL="114300" indent="0" algn="just">
              <a:buNone/>
            </a:pPr>
            <a:r>
              <a:rPr lang="vi-VN" sz="2500" dirty="0" smtClean="0"/>
              <a:t>Naknadno </a:t>
            </a:r>
            <a:r>
              <a:rPr lang="vi-VN" sz="2500" dirty="0"/>
              <a:t>izricanje kazne maloljetničkog zatvora </a:t>
            </a:r>
            <a:endParaRPr lang="bs-Latn-BA" sz="2500" dirty="0" smtClean="0"/>
          </a:p>
          <a:p>
            <a:pPr algn="just">
              <a:buFontTx/>
              <a:buChar char="-"/>
            </a:pPr>
            <a:r>
              <a:rPr lang="vi-VN" sz="2500" dirty="0" smtClean="0"/>
              <a:t>Ako </a:t>
            </a:r>
            <a:r>
              <a:rPr lang="vi-VN" sz="2500" dirty="0"/>
              <a:t>maloljetnik kojem je odgođeno izricanje kazne maloljetničkog </a:t>
            </a:r>
            <a:r>
              <a:rPr lang="vi-VN" sz="2500" dirty="0" smtClean="0"/>
              <a:t>bude </a:t>
            </a:r>
            <a:r>
              <a:rPr lang="vi-VN" sz="2500" dirty="0"/>
              <a:t>osuđen ili mu bude izrečena odgojna mjera zbog novog krivičnog djela učinjenog prije isteka vremena provjeravanja, sud izriče kaznu za prije učinjeno djelo ako bi to, s obzirom na novoizrečenu kaznu ili odgojnu mjeru, </a:t>
            </a:r>
            <a:r>
              <a:rPr lang="vi-VN" sz="2500" u="sng" dirty="0"/>
              <a:t>bilo potrebno radi odvraćanja maloljetnika od činjenja krivičnih djela. </a:t>
            </a:r>
            <a:endParaRPr lang="bs-Latn-BA" sz="2500" u="sng" dirty="0" smtClean="0"/>
          </a:p>
          <a:p>
            <a:pPr algn="just">
              <a:buFontTx/>
              <a:buChar char="-"/>
            </a:pPr>
            <a:r>
              <a:rPr lang="vi-VN" sz="2500" dirty="0" smtClean="0"/>
              <a:t>Kazna </a:t>
            </a:r>
            <a:r>
              <a:rPr lang="vi-VN" sz="2500" dirty="0"/>
              <a:t>za prije učinjeno djelo može se izreći i ako maloljetnik i pored izrečenog upozorenja suda </a:t>
            </a:r>
            <a:r>
              <a:rPr lang="vi-VN" sz="2500" u="sng" dirty="0"/>
              <a:t>odbija postupiti po izrečenoj odgojnoj mjeri ili izvršenju posebnih obaveza. </a:t>
            </a:r>
            <a:endParaRPr lang="bs-Latn-BA" sz="2500" u="sng" dirty="0" smtClean="0"/>
          </a:p>
          <a:p>
            <a:pPr algn="just">
              <a:buFontTx/>
              <a:buChar char="-"/>
            </a:pPr>
            <a:r>
              <a:rPr lang="vi-VN" sz="2500" dirty="0" smtClean="0"/>
              <a:t>Kazna </a:t>
            </a:r>
            <a:r>
              <a:rPr lang="vi-VN" sz="2500" dirty="0"/>
              <a:t>se može </a:t>
            </a:r>
            <a:r>
              <a:rPr lang="vi-VN" sz="2500" u="sng" dirty="0"/>
              <a:t>naknadno izreći najkasnije šest mjeseci nakon isteka vremena provjere ili nakon okončanja postupka zbog novog krivičnog djela. </a:t>
            </a:r>
            <a:endParaRPr lang="bs-Latn-BA" sz="2500" u="sng" dirty="0"/>
          </a:p>
          <a:p>
            <a:pPr algn="just"/>
            <a:endParaRPr lang="bs-Latn-BA" dirty="0"/>
          </a:p>
        </p:txBody>
      </p:sp>
    </p:spTree>
    <p:extLst>
      <p:ext uri="{BB962C8B-B14F-4D97-AF65-F5344CB8AC3E}">
        <p14:creationId xmlns:p14="http://schemas.microsoft.com/office/powerpoint/2010/main" xmlns="" val="2138047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3600" dirty="0" smtClean="0"/>
              <a:t>Nadzor nad izvršenjem sankcija </a:t>
            </a:r>
            <a:endParaRPr lang="bs-Latn-BA" sz="3600" dirty="0"/>
          </a:p>
        </p:txBody>
      </p:sp>
      <p:sp>
        <p:nvSpPr>
          <p:cNvPr id="3" name="Content Placeholder 2"/>
          <p:cNvSpPr>
            <a:spLocks noGrp="1"/>
          </p:cNvSpPr>
          <p:nvPr>
            <p:ph idx="1"/>
          </p:nvPr>
        </p:nvSpPr>
        <p:spPr/>
        <p:txBody>
          <a:bodyPr>
            <a:noAutofit/>
          </a:bodyPr>
          <a:lstStyle/>
          <a:p>
            <a:pPr marL="114300" indent="0" algn="just">
              <a:buNone/>
            </a:pPr>
            <a:r>
              <a:rPr lang="bs-Latn-BA" sz="2600" dirty="0"/>
              <a:t>Nadzor nad izvršenjem i kontrolu izvršenja odgojne mjere vrši sudija koji je izrekao odgojnu </a:t>
            </a:r>
            <a:r>
              <a:rPr lang="bs-Latn-BA" sz="2600" dirty="0" smtClean="0"/>
              <a:t>mjeru</a:t>
            </a:r>
          </a:p>
          <a:p>
            <a:pPr marL="114300" indent="0" algn="just">
              <a:buNone/>
            </a:pPr>
            <a:endParaRPr lang="bs-Latn-BA" sz="2600" dirty="0"/>
          </a:p>
          <a:p>
            <a:pPr marL="114300" indent="0" algn="just">
              <a:buNone/>
            </a:pPr>
            <a:r>
              <a:rPr lang="bs-Latn-BA" sz="2600" dirty="0" smtClean="0"/>
              <a:t>Sudija </a:t>
            </a:r>
            <a:r>
              <a:rPr lang="bs-Latn-BA" sz="2600" dirty="0"/>
              <a:t>i tužitelj najmanje jednom godišnje vrše neposredni nadzor i kontrolu izvršenja odgojnih mjera. </a:t>
            </a:r>
            <a:endParaRPr lang="bs-Latn-BA" sz="2600" dirty="0" smtClean="0"/>
          </a:p>
          <a:p>
            <a:pPr marL="114300" indent="0" algn="just">
              <a:buNone/>
            </a:pPr>
            <a:endParaRPr lang="bs-Latn-BA" sz="2600" dirty="0"/>
          </a:p>
          <a:p>
            <a:pPr marL="114300" indent="0" algn="just">
              <a:buNone/>
            </a:pPr>
            <a:r>
              <a:rPr lang="bs-Latn-BA" sz="2600" dirty="0"/>
              <a:t>Obilazak maloljetnika smještenih u zavode i ustanove </a:t>
            </a:r>
            <a:r>
              <a:rPr lang="bs-Latn-BA" sz="2600" dirty="0" smtClean="0"/>
              <a:t>stručni </a:t>
            </a:r>
            <a:r>
              <a:rPr lang="bs-Latn-BA" sz="2600" dirty="0"/>
              <a:t>savjetnici, odnosno sudija i tužitelj obavljaju najmanje dva puta u toku godine. </a:t>
            </a:r>
          </a:p>
        </p:txBody>
      </p:sp>
    </p:spTree>
    <p:extLst>
      <p:ext uri="{BB962C8B-B14F-4D97-AF65-F5344CB8AC3E}">
        <p14:creationId xmlns:p14="http://schemas.microsoft.com/office/powerpoint/2010/main" xmlns="" val="41810982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bs-Latn-BA" sz="3600" dirty="0" smtClean="0"/>
              <a:t>Postupak u slučaju krivičnih djela na štetu djece i maloljetnika</a:t>
            </a:r>
            <a:endParaRPr lang="bs-Latn-BA" sz="3600" dirty="0"/>
          </a:p>
        </p:txBody>
      </p:sp>
      <p:sp>
        <p:nvSpPr>
          <p:cNvPr id="3" name="Content Placeholder 2"/>
          <p:cNvSpPr>
            <a:spLocks noGrp="1"/>
          </p:cNvSpPr>
          <p:nvPr>
            <p:ph idx="1"/>
          </p:nvPr>
        </p:nvSpPr>
        <p:spPr>
          <a:xfrm>
            <a:off x="395536" y="1600200"/>
            <a:ext cx="7681664" cy="4800600"/>
          </a:xfrm>
        </p:spPr>
        <p:txBody>
          <a:bodyPr>
            <a:noAutofit/>
          </a:bodyPr>
          <a:lstStyle/>
          <a:p>
            <a:pPr marL="114300" indent="0" algn="just">
              <a:buNone/>
            </a:pPr>
            <a:r>
              <a:rPr lang="bs-Latn-BA" sz="2600" dirty="0" smtClean="0"/>
              <a:t>Članom 185. </a:t>
            </a:r>
            <a:r>
              <a:rPr lang="bs-Latn-BA" sz="2600" dirty="0"/>
              <a:t>Zakona propisano je da </a:t>
            </a:r>
            <a:r>
              <a:rPr lang="bs-Latn-BA" sz="2600" dirty="0" smtClean="0"/>
              <a:t>sudija </a:t>
            </a:r>
            <a:r>
              <a:rPr lang="bs-Latn-BA" sz="2600" dirty="0"/>
              <a:t>za maloljetnike, odnosno vijeće kojim predsjedava sudija za maloljetnike ili sudija koji ima posebna znanja iz oblasti prava djeteta sudi i punoljetnim učiniocima krivičnih djela propisanih Krivičnim zakonom kada se u krivičnom postupku kao oštećeni pojavljuje dijete i maloljetna </a:t>
            </a:r>
            <a:r>
              <a:rPr lang="bs-Latn-BA" sz="2600" dirty="0" smtClean="0"/>
              <a:t>osoba.</a:t>
            </a:r>
          </a:p>
          <a:p>
            <a:pPr marL="114300" indent="0" algn="just">
              <a:buNone/>
            </a:pPr>
            <a:endParaRPr lang="bs-Latn-BA" sz="2600" dirty="0" smtClean="0"/>
          </a:p>
          <a:p>
            <a:pPr marL="114300" indent="0" algn="just">
              <a:buNone/>
            </a:pPr>
            <a:r>
              <a:rPr lang="bs-Latn-BA" sz="2600" dirty="0" smtClean="0"/>
              <a:t>Odredbom propisana krivična djela ali lista nije iscrpna te se relevantne odredbe primjenjuju kad god je to u najboljem interesu oštećenog maloljetnika ili djeteta. </a:t>
            </a:r>
            <a:endParaRPr lang="bs-Latn-BA" sz="2600" dirty="0"/>
          </a:p>
        </p:txBody>
      </p:sp>
    </p:spTree>
    <p:extLst>
      <p:ext uri="{BB962C8B-B14F-4D97-AF65-F5344CB8AC3E}">
        <p14:creationId xmlns:p14="http://schemas.microsoft.com/office/powerpoint/2010/main" xmlns="" val="36786623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210146"/>
          </a:xfrm>
        </p:spPr>
        <p:txBody>
          <a:bodyPr/>
          <a:lstStyle/>
          <a:p>
            <a:r>
              <a:rPr lang="bs-Latn-BA" sz="4000" dirty="0" smtClean="0"/>
              <a:t>Saslušanje oštećenog maloljetnika ili djeteta</a:t>
            </a:r>
            <a:endParaRPr lang="bs-Latn-BA" sz="4000" dirty="0"/>
          </a:p>
        </p:txBody>
      </p:sp>
      <p:sp>
        <p:nvSpPr>
          <p:cNvPr id="3" name="Content Placeholder 2"/>
          <p:cNvSpPr>
            <a:spLocks noGrp="1"/>
          </p:cNvSpPr>
          <p:nvPr>
            <p:ph idx="1"/>
          </p:nvPr>
        </p:nvSpPr>
        <p:spPr>
          <a:xfrm>
            <a:off x="395536" y="1340768"/>
            <a:ext cx="7681664" cy="5060032"/>
          </a:xfrm>
        </p:spPr>
        <p:txBody>
          <a:bodyPr>
            <a:normAutofit fontScale="92500" lnSpcReduction="10000"/>
          </a:bodyPr>
          <a:lstStyle/>
          <a:p>
            <a:pPr marL="114300" indent="0" algn="just">
              <a:buNone/>
            </a:pPr>
            <a:endParaRPr lang="bs-Latn-BA" dirty="0" smtClean="0">
              <a:latin typeface="Calibri (Body)"/>
            </a:endParaRPr>
          </a:p>
          <a:p>
            <a:pPr marL="114300" indent="0" algn="just">
              <a:buNone/>
            </a:pPr>
            <a:r>
              <a:rPr lang="bs-Latn-BA" dirty="0" smtClean="0">
                <a:latin typeface="Calibri (Body)"/>
              </a:rPr>
              <a:t>P</a:t>
            </a:r>
            <a:r>
              <a:rPr lang="vi-VN" dirty="0" smtClean="0">
                <a:latin typeface="Calibri (Body)"/>
              </a:rPr>
              <a:t>ri </a:t>
            </a:r>
            <a:r>
              <a:rPr lang="vi-VN" dirty="0">
                <a:latin typeface="Calibri (Body)"/>
              </a:rPr>
              <a:t>provođenju procesnih radnji posebno </a:t>
            </a:r>
            <a:r>
              <a:rPr lang="vi-VN" u="sng" dirty="0">
                <a:latin typeface="Calibri (Body)"/>
              </a:rPr>
              <a:t>obazrivo se odnosi </a:t>
            </a:r>
            <a:r>
              <a:rPr lang="vi-VN" dirty="0">
                <a:latin typeface="Calibri (Body)"/>
              </a:rPr>
              <a:t>prema djetetu ili maloljetniku na čiju štetu je učinjeno krivično djelo, imajući u vidu njegov uzrast, osobine njegove ličnosti, obrazovanje i prilike u kojima živi kako bi se izbjegle moguće štetne posljedice na budući život, odgoj i razvoj. Saslušanje djeteta ili maloljetnika se, po pravilu, obavlja uz pomoć pedagoga, psihologa ili druge stručne osobe. </a:t>
            </a:r>
            <a:endParaRPr lang="bs-Latn-BA" dirty="0">
              <a:latin typeface="Calibri (Body)"/>
            </a:endParaRPr>
          </a:p>
          <a:p>
            <a:pPr marL="114300" indent="0" algn="just">
              <a:buNone/>
            </a:pPr>
            <a:endParaRPr lang="bs-Latn-BA" dirty="0" smtClean="0">
              <a:latin typeface="Calibri (Body)"/>
            </a:endParaRPr>
          </a:p>
          <a:p>
            <a:pPr marL="114300" indent="0" algn="just">
              <a:buNone/>
            </a:pPr>
            <a:r>
              <a:rPr lang="vi-VN" dirty="0" smtClean="0">
                <a:latin typeface="Calibri (Body)"/>
              </a:rPr>
              <a:t>Ako </a:t>
            </a:r>
            <a:r>
              <a:rPr lang="vi-VN" dirty="0">
                <a:latin typeface="Calibri (Body)"/>
              </a:rPr>
              <a:t>se kao svjedok saslušava dijete ili mlađi maloljetnik oštećen krivičnim djelom iz člana 185. ovog zakona, </a:t>
            </a:r>
            <a:r>
              <a:rPr lang="vi-VN" dirty="0" smtClean="0">
                <a:latin typeface="Calibri (Body)"/>
              </a:rPr>
              <a:t>saslušanje </a:t>
            </a:r>
            <a:r>
              <a:rPr lang="vi-VN" dirty="0">
                <a:latin typeface="Calibri (Body)"/>
              </a:rPr>
              <a:t>se može provesti </a:t>
            </a:r>
            <a:r>
              <a:rPr lang="vi-VN" u="sng" dirty="0">
                <a:latin typeface="Calibri (Body)"/>
              </a:rPr>
              <a:t>najviše dva puta</a:t>
            </a:r>
            <a:r>
              <a:rPr lang="vi-VN" dirty="0">
                <a:latin typeface="Calibri (Body)"/>
              </a:rPr>
              <a:t>. Tužitelj ili ovlaštena službena osoba ispitivanje obavlja putem tehničkih uređaja za prijenos slike i zvuka, a bez prisustva tužitelja ili ovlaštene službene osobe u prostoriji gdje se svjedok nalazi. Saslušanje djeteta ili maloljetnika se, po pravilu, obavlja uz pomoć pedagoga, psihologa ili druge stručne osobe. </a:t>
            </a:r>
            <a:endParaRPr lang="bs-Latn-BA" dirty="0" smtClean="0">
              <a:latin typeface="Calibri (Body)"/>
            </a:endParaRPr>
          </a:p>
          <a:p>
            <a:pPr marL="114300" indent="0" algn="just">
              <a:buNone/>
            </a:pPr>
            <a:endParaRPr lang="bs-Latn-BA" dirty="0" smtClean="0">
              <a:latin typeface="Calibri (Body)"/>
            </a:endParaRPr>
          </a:p>
          <a:p>
            <a:pPr marL="114300" indent="0" algn="just">
              <a:buNone/>
            </a:pPr>
            <a:endParaRPr lang="bs-Latn-BA" dirty="0" smtClean="0">
              <a:latin typeface="Calibri (Body)"/>
            </a:endParaRPr>
          </a:p>
        </p:txBody>
      </p:sp>
    </p:spTree>
    <p:extLst>
      <p:ext uri="{BB962C8B-B14F-4D97-AF65-F5344CB8AC3E}">
        <p14:creationId xmlns:p14="http://schemas.microsoft.com/office/powerpoint/2010/main" xmlns="" val="209376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26170"/>
          </a:xfrm>
        </p:spPr>
        <p:txBody>
          <a:bodyPr/>
          <a:lstStyle/>
          <a:p>
            <a:r>
              <a:rPr lang="bs-Latn-BA" sz="4400" dirty="0" smtClean="0"/>
              <a:t>Temeljni </a:t>
            </a:r>
            <a:r>
              <a:rPr lang="bs-Latn-BA" sz="4400" dirty="0"/>
              <a:t>principi krivičnog postupka prema maloljetnicima</a:t>
            </a:r>
          </a:p>
        </p:txBody>
      </p:sp>
      <p:sp>
        <p:nvSpPr>
          <p:cNvPr id="3" name="Content Placeholder 2"/>
          <p:cNvSpPr>
            <a:spLocks noGrp="1"/>
          </p:cNvSpPr>
          <p:nvPr>
            <p:ph idx="1"/>
          </p:nvPr>
        </p:nvSpPr>
        <p:spPr/>
        <p:txBody>
          <a:bodyPr>
            <a:normAutofit/>
          </a:bodyPr>
          <a:lstStyle/>
          <a:p>
            <a:pPr lvl="0"/>
            <a:endParaRPr lang="bs-Latn-BA" sz="3600" b="1" dirty="0" smtClean="0"/>
          </a:p>
          <a:p>
            <a:pPr marL="114300" lvl="0" indent="0" algn="just">
              <a:buNone/>
            </a:pPr>
            <a:r>
              <a:rPr lang="sr-Cyrl-CS" sz="3600" dirty="0" smtClean="0"/>
              <a:t>1</a:t>
            </a:r>
            <a:r>
              <a:rPr lang="sr-Cyrl-CS" sz="3600" dirty="0"/>
              <a:t>) </a:t>
            </a:r>
            <a:r>
              <a:rPr lang="sr-Cyrl-CS" sz="3600" u="sng" dirty="0"/>
              <a:t>najbolji interes djeteta</a:t>
            </a:r>
            <a:r>
              <a:rPr lang="sr-Cyrl-CS" sz="3600" dirty="0"/>
              <a:t>, </a:t>
            </a:r>
            <a:endParaRPr lang="bs-Latn-BA" sz="3600" dirty="0" smtClean="0"/>
          </a:p>
          <a:p>
            <a:pPr marL="114300" lvl="0" indent="0" algn="just">
              <a:buNone/>
            </a:pPr>
            <a:r>
              <a:rPr lang="sr-Cyrl-CS" sz="3600" dirty="0" smtClean="0"/>
              <a:t>2</a:t>
            </a:r>
            <a:r>
              <a:rPr lang="sr-Cyrl-CS" sz="3600" dirty="0"/>
              <a:t>) </a:t>
            </a:r>
            <a:r>
              <a:rPr lang="sr-Cyrl-CS" sz="3600" u="sng" dirty="0"/>
              <a:t>pravo na život, opstanak i razvoj djeteta</a:t>
            </a:r>
            <a:r>
              <a:rPr lang="sr-Cyrl-CS" sz="3600" dirty="0"/>
              <a:t>, </a:t>
            </a:r>
            <a:endParaRPr lang="bs-Latn-BA" sz="3600" dirty="0" smtClean="0"/>
          </a:p>
          <a:p>
            <a:pPr marL="114300" lvl="0" indent="0" algn="just">
              <a:buNone/>
            </a:pPr>
            <a:r>
              <a:rPr lang="sr-Cyrl-CS" sz="3600" dirty="0" smtClean="0"/>
              <a:t>3</a:t>
            </a:r>
            <a:r>
              <a:rPr lang="sr-Cyrl-CS" sz="3600" dirty="0"/>
              <a:t>) nediskriminacija i </a:t>
            </a:r>
            <a:endParaRPr lang="bs-Latn-BA" sz="3600" dirty="0" smtClean="0"/>
          </a:p>
          <a:p>
            <a:pPr marL="114300" lvl="0" indent="0" algn="just">
              <a:buNone/>
            </a:pPr>
            <a:r>
              <a:rPr lang="sr-Cyrl-CS" sz="3600" dirty="0" smtClean="0"/>
              <a:t>4</a:t>
            </a:r>
            <a:r>
              <a:rPr lang="sr-Cyrl-CS" sz="3600" dirty="0"/>
              <a:t>) poštovanje djetetovog mišljenja. </a:t>
            </a:r>
            <a:endParaRPr lang="bs-Latn-BA" sz="3600" dirty="0"/>
          </a:p>
          <a:p>
            <a:pPr algn="just"/>
            <a:endParaRPr lang="bs-Latn-BA" sz="3600" dirty="0"/>
          </a:p>
        </p:txBody>
      </p:sp>
    </p:spTree>
    <p:extLst>
      <p:ext uri="{BB962C8B-B14F-4D97-AF65-F5344CB8AC3E}">
        <p14:creationId xmlns:p14="http://schemas.microsoft.com/office/powerpoint/2010/main" xmlns="" val="19063818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fontScale="92500"/>
          </a:bodyPr>
          <a:lstStyle/>
          <a:p>
            <a:pPr marL="114300" indent="0" algn="just">
              <a:buNone/>
            </a:pPr>
            <a:r>
              <a:rPr lang="vi-VN" sz="2400" dirty="0" smtClean="0">
                <a:latin typeface="Calibri (Body)"/>
              </a:rPr>
              <a:t>Dijete </a:t>
            </a:r>
            <a:r>
              <a:rPr lang="vi-VN" sz="2400" dirty="0">
                <a:latin typeface="Calibri (Body)"/>
              </a:rPr>
              <a:t>ili mlađa maloljetna osoba može se </a:t>
            </a:r>
            <a:r>
              <a:rPr lang="bs-Latn-BA" sz="2400" dirty="0">
                <a:latin typeface="Calibri (Body)"/>
              </a:rPr>
              <a:t>na ovaj način </a:t>
            </a:r>
            <a:r>
              <a:rPr lang="vi-VN" sz="2400" dirty="0">
                <a:latin typeface="Calibri (Body)"/>
              </a:rPr>
              <a:t>saslušati</a:t>
            </a:r>
            <a:r>
              <a:rPr lang="bs-Latn-BA" sz="2400" dirty="0">
                <a:latin typeface="Calibri (Body)"/>
              </a:rPr>
              <a:t> i</a:t>
            </a:r>
            <a:r>
              <a:rPr lang="vi-VN" sz="2400" dirty="0">
                <a:latin typeface="Calibri (Body)"/>
              </a:rPr>
              <a:t> u svom stanu ili drugom prostoru u kojem boravi ili centru za socijalni rad</a:t>
            </a:r>
            <a:r>
              <a:rPr lang="bs-Latn-BA" sz="2400" dirty="0">
                <a:latin typeface="Calibri (Body)"/>
              </a:rPr>
              <a:t>. </a:t>
            </a:r>
          </a:p>
          <a:p>
            <a:pPr marL="114300" indent="0" algn="just">
              <a:buNone/>
            </a:pPr>
            <a:endParaRPr lang="bs-Latn-BA" sz="2400" dirty="0">
              <a:latin typeface="Calibri (Body)"/>
            </a:endParaRPr>
          </a:p>
          <a:p>
            <a:pPr marL="114300" indent="0" algn="just">
              <a:buNone/>
            </a:pPr>
            <a:r>
              <a:rPr lang="vi-VN" sz="2400" dirty="0" smtClean="0">
                <a:latin typeface="Calibri (Body)"/>
              </a:rPr>
              <a:t>Sud </a:t>
            </a:r>
            <a:r>
              <a:rPr lang="vi-VN" sz="2400" dirty="0">
                <a:latin typeface="Calibri (Body)"/>
              </a:rPr>
              <a:t>će saslušati dijete ili maloljetnika oštećenog krivičnim djelom, tako da sud, tužitelj, maloljetnik i branitelj mogu postavljati pitanja </a:t>
            </a:r>
            <a:r>
              <a:rPr lang="vi-VN" sz="2400" u="sng" dirty="0">
                <a:latin typeface="Calibri (Body)"/>
              </a:rPr>
              <a:t>a da ne budu prisutni u istoj prostoriji sa oštećenim. </a:t>
            </a:r>
            <a:endParaRPr lang="bs-Latn-BA" sz="2400" u="sng" dirty="0" smtClean="0">
              <a:latin typeface="Calibri (Body)"/>
            </a:endParaRPr>
          </a:p>
          <a:p>
            <a:pPr marL="114300" indent="0" algn="just">
              <a:buNone/>
            </a:pPr>
            <a:endParaRPr lang="bs-Latn-BA" sz="2400" dirty="0">
              <a:latin typeface="Calibri (Body)"/>
            </a:endParaRPr>
          </a:p>
          <a:p>
            <a:pPr marL="114300" indent="0" algn="just">
              <a:buNone/>
            </a:pPr>
            <a:r>
              <a:rPr lang="vi-VN" sz="2400" dirty="0" smtClean="0">
                <a:latin typeface="Calibri (Body)"/>
              </a:rPr>
              <a:t>Saslušanje </a:t>
            </a:r>
            <a:r>
              <a:rPr lang="vi-VN" sz="2400" dirty="0">
                <a:latin typeface="Calibri (Body)"/>
              </a:rPr>
              <a:t>djeteta ili maloljetnika se obavlja tako da se </a:t>
            </a:r>
            <a:r>
              <a:rPr lang="vi-VN" sz="2400" u="sng" dirty="0">
                <a:latin typeface="Calibri (Body)"/>
              </a:rPr>
              <a:t>pitanja mogu postavljati posredstvom suda, a, po potrebi, uz pomoć pedagoga, psihologa ili druge stručne osobe. </a:t>
            </a:r>
            <a:endParaRPr lang="bs-Latn-BA" sz="2400" u="sng" dirty="0">
              <a:latin typeface="Calibri (Body)"/>
            </a:endParaRPr>
          </a:p>
          <a:p>
            <a:pPr marL="114300" indent="0" algn="just">
              <a:buNone/>
            </a:pPr>
            <a:endParaRPr lang="bs-Latn-BA" sz="2400" dirty="0" smtClean="0">
              <a:latin typeface="Calibri (Body)"/>
            </a:endParaRPr>
          </a:p>
          <a:p>
            <a:pPr marL="114300" indent="0" algn="just">
              <a:buNone/>
            </a:pPr>
            <a:r>
              <a:rPr lang="vi-VN" sz="2400" dirty="0" smtClean="0">
                <a:latin typeface="Calibri (Body)"/>
              </a:rPr>
              <a:t>Odredbe </a:t>
            </a:r>
            <a:r>
              <a:rPr lang="vi-VN" sz="2400" dirty="0">
                <a:latin typeface="Calibri (Body)"/>
              </a:rPr>
              <a:t>ovog člana se primjenjuju i onda kada se saslušava dijete ili maloljetnik koji je svjedok - očevidac učinjenog djela iz člana 185. ovog zakona. </a:t>
            </a:r>
            <a:endParaRPr lang="bs-Latn-BA" sz="2400" dirty="0">
              <a:latin typeface="Calibri (Body)"/>
            </a:endParaRPr>
          </a:p>
          <a:p>
            <a:endParaRPr lang="bs-Latn-BA" dirty="0"/>
          </a:p>
        </p:txBody>
      </p:sp>
    </p:spTree>
    <p:extLst>
      <p:ext uri="{BB962C8B-B14F-4D97-AF65-F5344CB8AC3E}">
        <p14:creationId xmlns:p14="http://schemas.microsoft.com/office/powerpoint/2010/main" xmlns="" val="27562450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bs-Latn-BA" sz="6000" dirty="0" smtClean="0"/>
              <a:t>Hvala </a:t>
            </a:r>
            <a:r>
              <a:rPr lang="bs-Latn-BA" sz="6000" smtClean="0"/>
              <a:t>na </a:t>
            </a:r>
            <a:r>
              <a:rPr lang="bs-Latn-BA" sz="6000" smtClean="0"/>
              <a:t>pažnji</a:t>
            </a:r>
            <a:r>
              <a:rPr lang="bs-Latn-BA" sz="6000" smtClean="0"/>
              <a:t>!</a:t>
            </a:r>
            <a:endParaRPr lang="bs-Latn-BA" sz="6000" dirty="0"/>
          </a:p>
        </p:txBody>
      </p:sp>
    </p:spTree>
    <p:extLst>
      <p:ext uri="{BB962C8B-B14F-4D97-AF65-F5344CB8AC3E}">
        <p14:creationId xmlns:p14="http://schemas.microsoft.com/office/powerpoint/2010/main" xmlns="" val="189917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bs-Latn-BA" sz="3600" dirty="0" smtClean="0"/>
              <a:t>Zakon o zaštiti i postupanju s djecom i maloljetnicima u krivičnom postupku</a:t>
            </a:r>
            <a:endParaRPr lang="bs-Latn-BA" sz="3600" dirty="0"/>
          </a:p>
        </p:txBody>
      </p:sp>
      <p:sp>
        <p:nvSpPr>
          <p:cNvPr id="3" name="Content Placeholder 2"/>
          <p:cNvSpPr>
            <a:spLocks noGrp="1"/>
          </p:cNvSpPr>
          <p:nvPr>
            <p:ph idx="1"/>
          </p:nvPr>
        </p:nvSpPr>
        <p:spPr>
          <a:xfrm>
            <a:off x="457200" y="1600200"/>
            <a:ext cx="7499176" cy="4925144"/>
          </a:xfrm>
        </p:spPr>
        <p:txBody>
          <a:bodyPr>
            <a:normAutofit lnSpcReduction="10000"/>
          </a:bodyPr>
          <a:lstStyle/>
          <a:p>
            <a:pPr marL="114300" indent="0" algn="just">
              <a:buNone/>
            </a:pPr>
            <a:r>
              <a:rPr lang="bs-Latn-BA" sz="2500" dirty="0"/>
              <a:t>I</a:t>
            </a:r>
            <a:r>
              <a:rPr lang="bs-Latn-BA" sz="2500" dirty="0" smtClean="0"/>
              <a:t>ntegralni </a:t>
            </a:r>
            <a:r>
              <a:rPr lang="bs-Latn-BA" sz="2500" dirty="0"/>
              <a:t>zakon kojim su propisana posebna pravila postupanja </a:t>
            </a:r>
            <a:r>
              <a:rPr lang="bs-Latn-BA" sz="2500" dirty="0" smtClean="0"/>
              <a:t>prema maloljetnicima u </a:t>
            </a:r>
            <a:r>
              <a:rPr lang="bs-Latn-BA" sz="2500" dirty="0"/>
              <a:t>sukobu sa zakonom, mlađim punoljetnim osobama </a:t>
            </a:r>
            <a:r>
              <a:rPr lang="bs-Latn-BA" sz="2500" dirty="0" smtClean="0"/>
              <a:t>po </a:t>
            </a:r>
            <a:r>
              <a:rPr lang="bs-Latn-BA" sz="2500" dirty="0"/>
              <a:t>kojima su dužni da postupaju </a:t>
            </a:r>
            <a:r>
              <a:rPr lang="bs-Latn-BA" sz="2500" dirty="0" smtClean="0"/>
              <a:t>svi učesnici </a:t>
            </a:r>
            <a:r>
              <a:rPr lang="bs-Latn-BA" sz="2500" dirty="0"/>
              <a:t>uključeni u krivični postupak na način kojim se </a:t>
            </a:r>
            <a:r>
              <a:rPr lang="bs-Latn-BA" sz="2500" b="1" u="sng" dirty="0"/>
              <a:t>bez diskriminacije </a:t>
            </a:r>
            <a:r>
              <a:rPr lang="bs-Latn-BA" sz="2500" b="1" u="sng" dirty="0" smtClean="0"/>
              <a:t>unaprjeđuje </a:t>
            </a:r>
            <a:r>
              <a:rPr lang="bs-Latn-BA" sz="2500" b="1" u="sng" dirty="0"/>
              <a:t>osjećaj dostojanstva i lične vrijednosti </a:t>
            </a:r>
            <a:r>
              <a:rPr lang="bs-Latn-BA" sz="2500" b="1" u="sng" dirty="0" smtClean="0"/>
              <a:t>maloljetnika, </a:t>
            </a:r>
            <a:r>
              <a:rPr lang="bs-Latn-BA" sz="2500" b="1" u="sng" dirty="0"/>
              <a:t>uzima u obzir </a:t>
            </a:r>
            <a:r>
              <a:rPr lang="bs-Latn-BA" sz="2500" b="1" u="sng" dirty="0" smtClean="0"/>
              <a:t>njegov uzrast, njegov najbolji interes, </a:t>
            </a:r>
            <a:r>
              <a:rPr lang="bs-Latn-BA" sz="2500" b="1" u="sng" dirty="0"/>
              <a:t>njegovo pravo na život, opstanak i razvoj, omogućava da </a:t>
            </a:r>
            <a:r>
              <a:rPr lang="bs-Latn-BA" sz="2500" b="1" u="sng" dirty="0" smtClean="0"/>
              <a:t>maloljetnik </a:t>
            </a:r>
            <a:r>
              <a:rPr lang="bs-Latn-BA" sz="2500" b="1" u="sng" dirty="0"/>
              <a:t>u skladu sa uzrastom i zrelošću izrazi svoje mišljenje po svim pitanjima koja se na njega odnose, pri čemu sva zalaganja treba da vode rehabilitaciji i socijalnoj reintegraciji </a:t>
            </a:r>
            <a:r>
              <a:rPr lang="bs-Latn-BA" sz="2500" b="1" u="sng" dirty="0" smtClean="0"/>
              <a:t>maloljetnika </a:t>
            </a:r>
            <a:r>
              <a:rPr lang="bs-Latn-BA" sz="2500" b="1" u="sng" dirty="0"/>
              <a:t>i njegovom preuzimanju konstruktivne uloge u društvu.</a:t>
            </a:r>
            <a:endParaRPr lang="bs-Latn-BA" sz="2500" dirty="0"/>
          </a:p>
          <a:p>
            <a:endParaRPr lang="bs-Latn-BA" dirty="0"/>
          </a:p>
        </p:txBody>
      </p:sp>
    </p:spTree>
    <p:extLst>
      <p:ext uri="{BB962C8B-B14F-4D97-AF65-F5344CB8AC3E}">
        <p14:creationId xmlns:p14="http://schemas.microsoft.com/office/powerpoint/2010/main" xmlns="" val="2239022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lnSpcReduction="10000"/>
          </a:bodyPr>
          <a:lstStyle/>
          <a:p>
            <a:pPr marL="114300" indent="0" algn="just">
              <a:buNone/>
            </a:pPr>
            <a:r>
              <a:rPr lang="bs-Latn-BA" sz="2800" dirty="0" smtClean="0"/>
              <a:t>Zakon </a:t>
            </a:r>
            <a:r>
              <a:rPr lang="bs-Latn-BA" sz="2800" dirty="0"/>
              <a:t>sadrži odredbe koje se primjenjuju prema maloljetnim učiniocima krivičnih djela koje se odnose </a:t>
            </a:r>
            <a:r>
              <a:rPr lang="bs-Latn-BA" sz="2800" dirty="0" smtClean="0"/>
              <a:t>na:</a:t>
            </a:r>
          </a:p>
          <a:p>
            <a:pPr algn="just"/>
            <a:endParaRPr lang="bs-Latn-BA" sz="2400" dirty="0" smtClean="0"/>
          </a:p>
          <a:p>
            <a:pPr>
              <a:buFontTx/>
              <a:buChar char="-"/>
            </a:pPr>
            <a:r>
              <a:rPr lang="bs-Latn-BA" sz="2400" dirty="0" smtClean="0"/>
              <a:t>materijalno </a:t>
            </a:r>
            <a:r>
              <a:rPr lang="bs-Latn-BA" sz="2400" dirty="0"/>
              <a:t>krivično pravo, </a:t>
            </a:r>
            <a:endParaRPr lang="bs-Latn-BA" sz="2400" dirty="0" smtClean="0"/>
          </a:p>
          <a:p>
            <a:pPr>
              <a:buFontTx/>
              <a:buChar char="-"/>
            </a:pPr>
            <a:r>
              <a:rPr lang="bs-Latn-BA" sz="2400" dirty="0" smtClean="0"/>
              <a:t>odredbe </a:t>
            </a:r>
            <a:r>
              <a:rPr lang="bs-Latn-BA" sz="2400" dirty="0"/>
              <a:t>o organima koji ga primjenjuju, </a:t>
            </a:r>
            <a:endParaRPr lang="bs-Latn-BA" sz="2400" dirty="0" smtClean="0"/>
          </a:p>
          <a:p>
            <a:pPr>
              <a:buFontTx/>
              <a:buChar char="-"/>
            </a:pPr>
            <a:r>
              <a:rPr lang="bs-Latn-BA" sz="2400" dirty="0" smtClean="0"/>
              <a:t>krivični </a:t>
            </a:r>
            <a:r>
              <a:rPr lang="bs-Latn-BA" sz="2400" dirty="0"/>
              <a:t>postupak i </a:t>
            </a:r>
            <a:endParaRPr lang="bs-Latn-BA" sz="2400" dirty="0" smtClean="0"/>
          </a:p>
          <a:p>
            <a:pPr>
              <a:buFontTx/>
              <a:buChar char="-"/>
            </a:pPr>
            <a:r>
              <a:rPr lang="bs-Latn-BA" sz="2400" dirty="0" smtClean="0"/>
              <a:t>izvršenje </a:t>
            </a:r>
            <a:r>
              <a:rPr lang="bs-Latn-BA" sz="2400" dirty="0"/>
              <a:t>krivičnih sankcija, kao i </a:t>
            </a:r>
            <a:endParaRPr lang="bs-Latn-BA" sz="2400" dirty="0" smtClean="0"/>
          </a:p>
          <a:p>
            <a:pPr>
              <a:buFontTx/>
              <a:buChar char="-"/>
            </a:pPr>
            <a:r>
              <a:rPr lang="bs-Latn-BA" sz="2400" dirty="0" smtClean="0"/>
              <a:t>odredbe </a:t>
            </a:r>
            <a:r>
              <a:rPr lang="bs-Latn-BA" sz="2400" dirty="0"/>
              <a:t>o krivičnopravnoj zaštiti djece na čiju štetu je izvršeno krivično djelo. </a:t>
            </a:r>
            <a:endParaRPr lang="bs-Latn-BA" sz="2400" dirty="0" smtClean="0"/>
          </a:p>
          <a:p>
            <a:pPr marL="114300" indent="0">
              <a:buNone/>
            </a:pPr>
            <a:endParaRPr lang="bs-Latn-BA" sz="2400" dirty="0" smtClean="0"/>
          </a:p>
          <a:p>
            <a:pPr marL="114300" indent="0" algn="just">
              <a:buNone/>
            </a:pPr>
            <a:r>
              <a:rPr lang="bs-Latn-BA" sz="2400" dirty="0" smtClean="0"/>
              <a:t>Primjenjuju </a:t>
            </a:r>
            <a:r>
              <a:rPr lang="bs-Latn-BA" sz="2400" dirty="0"/>
              <a:t>se i na punoljetna lica kada im se sudi za krivična djela koja su učinila kao maloljetnici, </a:t>
            </a:r>
            <a:r>
              <a:rPr lang="bs-Latn-BA" sz="2400" dirty="0" smtClean="0"/>
              <a:t>kao </a:t>
            </a:r>
            <a:r>
              <a:rPr lang="bs-Latn-BA" sz="2400" dirty="0"/>
              <a:t>i na lica koja su krivično djelo učinila kao mlađa punoljetna </a:t>
            </a:r>
            <a:r>
              <a:rPr lang="bs-Latn-BA" sz="2400" dirty="0" smtClean="0"/>
              <a:t>lica, pod uslovima  koje </a:t>
            </a:r>
            <a:r>
              <a:rPr lang="bs-Latn-BA" sz="2400" dirty="0"/>
              <a:t>predviđa ovaj </a:t>
            </a:r>
            <a:r>
              <a:rPr lang="bs-Latn-BA" sz="2400" dirty="0" smtClean="0"/>
              <a:t>zakon.</a:t>
            </a:r>
          </a:p>
          <a:p>
            <a:pPr marL="114300" indent="0" algn="just">
              <a:buNone/>
            </a:pPr>
            <a:endParaRPr lang="bs-Latn-BA" sz="2400" dirty="0"/>
          </a:p>
          <a:p>
            <a:endParaRPr lang="bs-Latn-BA" dirty="0"/>
          </a:p>
        </p:txBody>
      </p:sp>
    </p:spTree>
    <p:extLst>
      <p:ext uri="{BB962C8B-B14F-4D97-AF65-F5344CB8AC3E}">
        <p14:creationId xmlns:p14="http://schemas.microsoft.com/office/powerpoint/2010/main" xmlns="" val="2216600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7620000" cy="1156990"/>
          </a:xfrm>
        </p:spPr>
        <p:txBody>
          <a:bodyPr/>
          <a:lstStyle/>
          <a:p>
            <a:r>
              <a:rPr lang="bs-Latn-BA" sz="4000" dirty="0"/>
              <a:t>Minimalna prava maloljetnika u </a:t>
            </a:r>
            <a:r>
              <a:rPr lang="bs-Latn-BA" sz="4000" dirty="0" smtClean="0"/>
              <a:t>krivičnom postupku</a:t>
            </a:r>
            <a:r>
              <a:rPr lang="bs-Latn-BA" sz="4000" dirty="0"/>
              <a:t/>
            </a:r>
            <a:br>
              <a:rPr lang="bs-Latn-BA" sz="4000" dirty="0"/>
            </a:br>
            <a:endParaRPr lang="bs-Latn-BA" sz="4000" dirty="0"/>
          </a:p>
        </p:txBody>
      </p:sp>
      <p:sp>
        <p:nvSpPr>
          <p:cNvPr id="3" name="Content Placeholder 2"/>
          <p:cNvSpPr>
            <a:spLocks noGrp="1"/>
          </p:cNvSpPr>
          <p:nvPr>
            <p:ph idx="1"/>
          </p:nvPr>
        </p:nvSpPr>
        <p:spPr/>
        <p:txBody>
          <a:bodyPr/>
          <a:lstStyle/>
          <a:p>
            <a:endParaRPr lang="bs-Latn-BA" sz="2400" dirty="0" smtClean="0"/>
          </a:p>
          <a:p>
            <a:r>
              <a:rPr lang="bs-Latn-BA" sz="2400" dirty="0" smtClean="0"/>
              <a:t>da </a:t>
            </a:r>
            <a:r>
              <a:rPr lang="bs-Latn-BA" sz="2400" dirty="0"/>
              <a:t>mu se </a:t>
            </a:r>
            <a:r>
              <a:rPr lang="bs-Latn-BA" sz="2400" u="sng" dirty="0"/>
              <a:t>jasno kaže zbog čega se optužuje</a:t>
            </a:r>
            <a:r>
              <a:rPr lang="bs-Latn-BA" sz="2400" dirty="0"/>
              <a:t>, </a:t>
            </a:r>
            <a:endParaRPr lang="bs-Latn-BA" sz="2400" dirty="0" smtClean="0"/>
          </a:p>
          <a:p>
            <a:r>
              <a:rPr lang="bs-Latn-BA" sz="2400" dirty="0" smtClean="0"/>
              <a:t>da </a:t>
            </a:r>
            <a:r>
              <a:rPr lang="bs-Latn-BA" sz="2400" dirty="0"/>
              <a:t>se </a:t>
            </a:r>
            <a:r>
              <a:rPr lang="bs-Latn-BA" sz="2400" u="sng" dirty="0"/>
              <a:t>smatra nevinim</a:t>
            </a:r>
            <a:r>
              <a:rPr lang="bs-Latn-BA" sz="2400" dirty="0"/>
              <a:t> dok se ne dokaže suprotno, </a:t>
            </a:r>
            <a:endParaRPr lang="bs-Latn-BA" sz="2400" dirty="0" smtClean="0"/>
          </a:p>
          <a:p>
            <a:r>
              <a:rPr lang="bs-Latn-BA" sz="2400" dirty="0" smtClean="0"/>
              <a:t>da </a:t>
            </a:r>
            <a:r>
              <a:rPr lang="bs-Latn-BA" sz="2400" dirty="0"/>
              <a:t>se </a:t>
            </a:r>
            <a:r>
              <a:rPr lang="bs-Latn-BA" sz="2400" u="sng" dirty="0"/>
              <a:t>brani šutnjom</a:t>
            </a:r>
            <a:r>
              <a:rPr lang="bs-Latn-BA" sz="2400" dirty="0"/>
              <a:t>, </a:t>
            </a:r>
            <a:endParaRPr lang="bs-Latn-BA" sz="2400" dirty="0" smtClean="0"/>
          </a:p>
          <a:p>
            <a:r>
              <a:rPr lang="bs-Latn-BA" sz="2400" dirty="0" smtClean="0"/>
              <a:t>da </a:t>
            </a:r>
            <a:r>
              <a:rPr lang="bs-Latn-BA" sz="2400" dirty="0"/>
              <a:t>mu se </a:t>
            </a:r>
            <a:r>
              <a:rPr lang="bs-Latn-BA" sz="2400" u="sng" dirty="0"/>
              <a:t>priznanje ne iznuđuje silom, </a:t>
            </a:r>
            <a:endParaRPr lang="bs-Latn-BA" sz="2400" u="sng" dirty="0" smtClean="0"/>
          </a:p>
          <a:p>
            <a:r>
              <a:rPr lang="bs-Latn-BA" sz="2400" b="1" dirty="0" smtClean="0"/>
              <a:t>pravo </a:t>
            </a:r>
            <a:r>
              <a:rPr lang="bs-Latn-BA" sz="2400" b="1" dirty="0"/>
              <a:t>na </a:t>
            </a:r>
            <a:r>
              <a:rPr lang="bs-Latn-BA" sz="2400" b="1" u="sng" dirty="0"/>
              <a:t>pravnu pomoć advokata</a:t>
            </a:r>
            <a:r>
              <a:rPr lang="bs-Latn-BA" sz="2400" b="1" dirty="0"/>
              <a:t>, </a:t>
            </a:r>
            <a:endParaRPr lang="bs-Latn-BA" sz="2400" b="1" dirty="0" smtClean="0"/>
          </a:p>
          <a:p>
            <a:r>
              <a:rPr lang="bs-Latn-BA" sz="2400" b="1" dirty="0" smtClean="0"/>
              <a:t>pravo </a:t>
            </a:r>
            <a:r>
              <a:rPr lang="bs-Latn-BA" sz="2400" b="1" dirty="0"/>
              <a:t>na </a:t>
            </a:r>
            <a:r>
              <a:rPr lang="bs-Latn-BA" sz="2400" b="1" u="sng" dirty="0"/>
              <a:t>prisustvo roditelja ili staratelja</a:t>
            </a:r>
            <a:r>
              <a:rPr lang="bs-Latn-BA" sz="2400" b="1" dirty="0"/>
              <a:t>, </a:t>
            </a:r>
            <a:endParaRPr lang="bs-Latn-BA" sz="2400" b="1" dirty="0" smtClean="0"/>
          </a:p>
          <a:p>
            <a:r>
              <a:rPr lang="bs-Latn-BA" sz="2400" b="1" dirty="0" smtClean="0"/>
              <a:t>pravo </a:t>
            </a:r>
            <a:r>
              <a:rPr lang="bs-Latn-BA" sz="2400" b="1" dirty="0"/>
              <a:t>na provođenje postupka "</a:t>
            </a:r>
            <a:r>
              <a:rPr lang="bs-Latn-BA" sz="2400" b="1" u="sng" dirty="0"/>
              <a:t>bez odgađanja''</a:t>
            </a:r>
            <a:r>
              <a:rPr lang="bs-Latn-BA" sz="2400" b="1" dirty="0"/>
              <a:t>, </a:t>
            </a:r>
            <a:endParaRPr lang="bs-Latn-BA" sz="2400" b="1" dirty="0" smtClean="0"/>
          </a:p>
          <a:p>
            <a:r>
              <a:rPr lang="bs-Latn-BA" sz="2400" dirty="0" smtClean="0"/>
              <a:t>pravo </a:t>
            </a:r>
            <a:r>
              <a:rPr lang="bs-Latn-BA" sz="2400" dirty="0"/>
              <a:t>da </a:t>
            </a:r>
            <a:r>
              <a:rPr lang="bs-Latn-BA" sz="2400" u="sng" dirty="0"/>
              <a:t>unakrsno ispituje svjedoke</a:t>
            </a:r>
            <a:r>
              <a:rPr lang="bs-Latn-BA" sz="2400" dirty="0"/>
              <a:t> suprotne </a:t>
            </a:r>
            <a:r>
              <a:rPr lang="bs-Latn-BA" sz="2400" dirty="0" smtClean="0"/>
              <a:t>stranke, </a:t>
            </a:r>
            <a:r>
              <a:rPr lang="bs-Latn-BA" sz="2400" u="sng" dirty="0"/>
              <a:t>pozove i sasluša vlastite svjedoke</a:t>
            </a:r>
            <a:r>
              <a:rPr lang="bs-Latn-BA" sz="2400" dirty="0"/>
              <a:t> pod jednakim </a:t>
            </a:r>
            <a:r>
              <a:rPr lang="bs-Latn-BA" sz="2400" dirty="0" smtClean="0"/>
              <a:t>uvjetima,</a:t>
            </a:r>
          </a:p>
          <a:p>
            <a:r>
              <a:rPr lang="bs-Latn-BA" sz="2400" dirty="0" smtClean="0"/>
              <a:t>pravo </a:t>
            </a:r>
            <a:r>
              <a:rPr lang="bs-Latn-BA" sz="2400" dirty="0"/>
              <a:t>na </a:t>
            </a:r>
            <a:r>
              <a:rPr lang="bs-Latn-BA" sz="2400" u="sng" dirty="0"/>
              <a:t>djelotvoran pravni lijek.</a:t>
            </a:r>
            <a:endParaRPr lang="bs-Latn-BA" sz="2400" dirty="0"/>
          </a:p>
          <a:p>
            <a:endParaRPr lang="bs-Latn-BA" dirty="0"/>
          </a:p>
        </p:txBody>
      </p:sp>
    </p:spTree>
    <p:extLst>
      <p:ext uri="{BB962C8B-B14F-4D97-AF65-F5344CB8AC3E}">
        <p14:creationId xmlns:p14="http://schemas.microsoft.com/office/powerpoint/2010/main" xmlns="" val="2815082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628</TotalTime>
  <Words>5462</Words>
  <Application>Microsoft Office PowerPoint</Application>
  <PresentationFormat>On-screen Show (4:3)</PresentationFormat>
  <Paragraphs>342</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Adjacency</vt:lpstr>
      <vt:lpstr>Uloga i značaj sudije za maloljetnike u postupanju prema maloljetnim prestupnicima </vt:lpstr>
      <vt:lpstr>Poštovane kolegice i kolege</vt:lpstr>
      <vt:lpstr>Slide 3</vt:lpstr>
      <vt:lpstr>Pravni položaj maloljetnih prestupnika </vt:lpstr>
      <vt:lpstr>Slide 5</vt:lpstr>
      <vt:lpstr>Temeljni principi krivičnog postupka prema maloljetnicima</vt:lpstr>
      <vt:lpstr>Zakon o zaštiti i postupanju s djecom i maloljetnicima u krivičnom postupku</vt:lpstr>
      <vt:lpstr>Slide 8</vt:lpstr>
      <vt:lpstr>Minimalna prava maloljetnika u krivičnom postupku </vt:lpstr>
      <vt:lpstr>Slide 10</vt:lpstr>
      <vt:lpstr>Specijalizacija</vt:lpstr>
      <vt:lpstr>Nadležnost sudova za maloljetnike</vt:lpstr>
      <vt:lpstr>Nadležnost tužioca u postupcima prema maloljetnim počiniocima krivičnih djela</vt:lpstr>
      <vt:lpstr>Slide 14</vt:lpstr>
      <vt:lpstr>Pokretanje krivičnog postupka prema maloljetniku</vt:lpstr>
      <vt:lpstr>Pravo na branioca</vt:lpstr>
      <vt:lpstr>Zaštita privatnosti maloljetnika  </vt:lpstr>
      <vt:lpstr>Obazrivost i hitnost u postupanju</vt:lpstr>
      <vt:lpstr>Mjesna nadležnost suda (tužilaštva)</vt:lpstr>
      <vt:lpstr>Podaci o ličnosti i prilikama maloljetnika</vt:lpstr>
      <vt:lpstr>Ispitivanje maloljetnika</vt:lpstr>
      <vt:lpstr>Alternativne mjere i njihovo izricanje</vt:lpstr>
      <vt:lpstr>Drugi dio biće posvećen</vt:lpstr>
      <vt:lpstr>Slide 24</vt:lpstr>
      <vt:lpstr>Uslovi za policijsko upozorenje</vt:lpstr>
      <vt:lpstr>Slide 26</vt:lpstr>
      <vt:lpstr>Slide 27</vt:lpstr>
      <vt:lpstr>Slide 28</vt:lpstr>
      <vt:lpstr>Načelo oportuniteta</vt:lpstr>
      <vt:lpstr>Dužnost tužioca da razmotri mogućnost i opravdanost primjene odgojne preporuke</vt:lpstr>
      <vt:lpstr>Odgojne preporuke</vt:lpstr>
      <vt:lpstr>Slide 32</vt:lpstr>
      <vt:lpstr>Slide 33</vt:lpstr>
      <vt:lpstr>Slide 34</vt:lpstr>
      <vt:lpstr>Pripremni postupak</vt:lpstr>
      <vt:lpstr>Slide 36</vt:lpstr>
      <vt:lpstr>Privremeni smještaj</vt:lpstr>
      <vt:lpstr>Slide 38</vt:lpstr>
      <vt:lpstr>Slide 39</vt:lpstr>
      <vt:lpstr>Pritvor</vt:lpstr>
      <vt:lpstr>Mjere zabrane</vt:lpstr>
      <vt:lpstr>Okončanje pripremnog postupka</vt:lpstr>
      <vt:lpstr>Obrazložen prijedlog </vt:lpstr>
      <vt:lpstr>Osnovni principi pri predlaganju i izboru sankcije</vt:lpstr>
      <vt:lpstr>Dužnost sudije da razmotri mogućnost i opravdanost primjene odgojne preporuke</vt:lpstr>
      <vt:lpstr>Odlučivanje po prijedlogu</vt:lpstr>
      <vt:lpstr>Slide 47</vt:lpstr>
      <vt:lpstr>Slide 48</vt:lpstr>
      <vt:lpstr>Slide 49</vt:lpstr>
      <vt:lpstr>Izbor sankcije od strane sudije</vt:lpstr>
      <vt:lpstr>Svrha krivičnih sankcija za maloljetnike</vt:lpstr>
      <vt:lpstr>Slide 52</vt:lpstr>
      <vt:lpstr>Slide 53</vt:lpstr>
      <vt:lpstr>Kazna maloljetničkog zatvora</vt:lpstr>
      <vt:lpstr>Odgođeno izricanje kazne maloljetničkog zatvora alternativna sankcija</vt:lpstr>
      <vt:lpstr>Slide 56</vt:lpstr>
      <vt:lpstr>Nadzor nad izvršenjem sankcija </vt:lpstr>
      <vt:lpstr>Postupak u slučaju krivičnih djela na štetu djece i maloljetnika</vt:lpstr>
      <vt:lpstr>Saslušanje oštećenog maloljetnika ili djeteta</vt:lpstr>
      <vt:lpstr>Slide 60</vt:lpstr>
      <vt:lpstr>Slide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Berin</cp:lastModifiedBy>
  <cp:revision>207</cp:revision>
  <dcterms:created xsi:type="dcterms:W3CDTF">2019-04-16T18:07:14Z</dcterms:created>
  <dcterms:modified xsi:type="dcterms:W3CDTF">2020-03-30T18:00:37Z</dcterms:modified>
</cp:coreProperties>
</file>