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sldIdLst>
    <p:sldId id="256" r:id="rId5"/>
    <p:sldId id="296" r:id="rId6"/>
    <p:sldId id="291" r:id="rId7"/>
    <p:sldId id="292" r:id="rId8"/>
    <p:sldId id="293" r:id="rId9"/>
    <p:sldId id="295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8" r:id="rId18"/>
    <p:sldId id="269" r:id="rId19"/>
    <p:sldId id="267" r:id="rId20"/>
    <p:sldId id="297" r:id="rId21"/>
    <p:sldId id="29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93F717D-3F59-4EA3-8935-05D68AAA123D}" type="datetimeFigureOut">
              <a:rPr lang="bs-Latn-BA" smtClean="0"/>
              <a:t>25.3.2020.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F8D6B57-F7CC-44D6-833A-731F800AEF3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1956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717D-3F59-4EA3-8935-05D68AAA123D}" type="datetimeFigureOut">
              <a:rPr lang="bs-Latn-BA" smtClean="0"/>
              <a:t>25.3.2020.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6B57-F7CC-44D6-833A-731F800AEF3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56182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717D-3F59-4EA3-8935-05D68AAA123D}" type="datetimeFigureOut">
              <a:rPr lang="bs-Latn-BA" smtClean="0"/>
              <a:t>25.3.2020.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6B57-F7CC-44D6-833A-731F800AEF3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80939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717D-3F59-4EA3-8935-05D68AAA123D}" type="datetimeFigureOut">
              <a:rPr lang="bs-Latn-BA" smtClean="0"/>
              <a:t>25.3.2020.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6B57-F7CC-44D6-833A-731F800AEF3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96287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9ABC-F7A8-4740-A650-0021FD22B7C5}" type="datetimeFigureOut">
              <a:rPr lang="bs-Latn-BA" smtClean="0"/>
              <a:t>25.3.2020.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40BF-20B7-4A27-BE3C-CAC9FD2F177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90698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717D-3F59-4EA3-8935-05D68AAA123D}" type="datetimeFigureOut">
              <a:rPr lang="bs-Latn-BA" smtClean="0"/>
              <a:t>25.3.2020.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6B57-F7CC-44D6-833A-731F800AEF3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178315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717D-3F59-4EA3-8935-05D68AAA123D}" type="datetimeFigureOut">
              <a:rPr lang="bs-Latn-BA" smtClean="0"/>
              <a:t>25.3.2020.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6B57-F7CC-44D6-833A-731F800AEF3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00048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93F717D-3F59-4EA3-8935-05D68AAA123D}" type="datetimeFigureOut">
              <a:rPr lang="bs-Latn-BA" smtClean="0"/>
              <a:t>25.3.2020.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6B57-F7CC-44D6-833A-731F800AEF3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19370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93F717D-3F59-4EA3-8935-05D68AAA123D}" type="datetimeFigureOut">
              <a:rPr lang="bs-Latn-BA" smtClean="0"/>
              <a:t>25.3.2020.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6B57-F7CC-44D6-833A-731F800AEF3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88032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717D-3F59-4EA3-8935-05D68AAA123D}" type="datetimeFigureOut">
              <a:rPr lang="bs-Latn-BA" smtClean="0"/>
              <a:t>25.3.2020.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6B57-F7CC-44D6-833A-731F800AEF3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8432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717D-3F59-4EA3-8935-05D68AAA123D}" type="datetimeFigureOut">
              <a:rPr lang="bs-Latn-BA" smtClean="0"/>
              <a:t>25.3.2020.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6B57-F7CC-44D6-833A-731F800AEF3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627766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717D-3F59-4EA3-8935-05D68AAA123D}" type="datetimeFigureOut">
              <a:rPr lang="bs-Latn-BA" smtClean="0"/>
              <a:t>25.3.2020.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6B57-F7CC-44D6-833A-731F800AEF3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041879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717D-3F59-4EA3-8935-05D68AAA123D}" type="datetimeFigureOut">
              <a:rPr lang="bs-Latn-BA" smtClean="0"/>
              <a:t>25.3.2020.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6B57-F7CC-44D6-833A-731F800AEF3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9278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717D-3F59-4EA3-8935-05D68AAA123D}" type="datetimeFigureOut">
              <a:rPr lang="bs-Latn-BA" smtClean="0"/>
              <a:t>25.3.2020.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6B57-F7CC-44D6-833A-731F800AEF3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244546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717D-3F59-4EA3-8935-05D68AAA123D}" type="datetimeFigureOut">
              <a:rPr lang="bs-Latn-BA" smtClean="0"/>
              <a:t>25.3.2020.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6B57-F7CC-44D6-833A-731F800AEF3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33463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717D-3F59-4EA3-8935-05D68AAA123D}" type="datetimeFigureOut">
              <a:rPr lang="bs-Latn-BA" smtClean="0"/>
              <a:t>25.3.2020.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6B57-F7CC-44D6-833A-731F800AEF3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80608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717D-3F59-4EA3-8935-05D68AAA123D}" type="datetimeFigureOut">
              <a:rPr lang="bs-Latn-BA" smtClean="0"/>
              <a:t>25.3.2020.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6B57-F7CC-44D6-833A-731F800AEF3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06540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93F717D-3F59-4EA3-8935-05D68AAA123D}" type="datetimeFigureOut">
              <a:rPr lang="bs-Latn-BA" smtClean="0"/>
              <a:t>25.3.2020.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bs-Latn-B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F8D6B57-F7CC-44D6-833A-731F800AEF3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12803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8A93B-6099-4B76-B4BA-EAD06E9F73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FBC288-87AF-4AB4-AABE-1210323384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30178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Pro et contra ugovora o </a:t>
            </a:r>
            <a:r>
              <a:rPr lang="bs-Latn-BA" dirty="0" err="1"/>
              <a:t>nasljeđivanju</a:t>
            </a:r>
            <a:endParaRPr lang="bs-Latn-B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76" y="2386633"/>
            <a:ext cx="7688686" cy="39830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56833" y="4147331"/>
            <a:ext cx="3305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2400" b="1" dirty="0"/>
              <a:t>Sloboda ugovaranja</a:t>
            </a:r>
            <a:r>
              <a:rPr lang="bs-Latn-BA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61543" y="4196699"/>
            <a:ext cx="2935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2400" b="1" dirty="0"/>
              <a:t>Sloboda testiranja</a:t>
            </a:r>
            <a:r>
              <a:rPr lang="bs-Latn-B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247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840561" y="769513"/>
            <a:ext cx="8153400" cy="990600"/>
          </a:xfrm>
        </p:spPr>
        <p:txBody>
          <a:bodyPr/>
          <a:lstStyle/>
          <a:p>
            <a:pPr eaLnBrk="1" hangingPunct="1"/>
            <a:r>
              <a:rPr lang="bs-Latn-BA" sz="4000" dirty="0" err="1"/>
              <a:t>Nasljedno-pravni</a:t>
            </a:r>
            <a:r>
              <a:rPr lang="bs-Latn-BA" sz="4000" dirty="0"/>
              <a:t> ugovori u pravu BiH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40158" y="2318196"/>
            <a:ext cx="10006884" cy="4350891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bs-Latn-BA" dirty="0"/>
              <a:t> </a:t>
            </a:r>
          </a:p>
          <a:p>
            <a:pPr eaLnBrk="1" hangingPunct="1"/>
            <a:r>
              <a:rPr lang="bs-Latn-BA" dirty="0"/>
              <a:t>Ugovor o </a:t>
            </a:r>
            <a:r>
              <a:rPr lang="bs-Latn-BA" dirty="0" err="1"/>
              <a:t>doživotnom</a:t>
            </a:r>
            <a:r>
              <a:rPr lang="bs-Latn-BA" dirty="0"/>
              <a:t> </a:t>
            </a:r>
            <a:r>
              <a:rPr lang="bs-Latn-BA" dirty="0" err="1"/>
              <a:t>izdržavanju</a:t>
            </a:r>
            <a:r>
              <a:rPr lang="bs-Latn-BA" dirty="0"/>
              <a:t>, ugovor o ustupanju i raspodjeli imovine za života </a:t>
            </a:r>
            <a:r>
              <a:rPr lang="bs-Latn-BA" i="1" dirty="0"/>
              <a:t>de facto</a:t>
            </a:r>
            <a:r>
              <a:rPr lang="bs-Latn-BA" dirty="0"/>
              <a:t> korišteni kao sredstva zaobilaženja zabrane zaključenja ugovora o </a:t>
            </a:r>
            <a:r>
              <a:rPr lang="bs-Latn-BA" dirty="0" err="1"/>
              <a:t>nasljeđivanju</a:t>
            </a:r>
            <a:r>
              <a:rPr lang="bs-Latn-BA" dirty="0"/>
              <a:t> </a:t>
            </a:r>
          </a:p>
          <a:p>
            <a:pPr eaLnBrk="1" hangingPunct="1"/>
            <a:r>
              <a:rPr lang="bs-Latn-BA" dirty="0"/>
              <a:t>Sporazum između potomka i pretka o odricanju od nasljedstva za života pretka je jedan vid ugovora o </a:t>
            </a:r>
            <a:r>
              <a:rPr lang="bs-Latn-BA" dirty="0" err="1"/>
              <a:t>nasljeđivanju</a:t>
            </a:r>
            <a:endParaRPr lang="bs-Latn-BA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bs-Latn-BA" dirty="0"/>
          </a:p>
        </p:txBody>
      </p:sp>
      <p:sp>
        <p:nvSpPr>
          <p:cNvPr id="4" name="Curved Right Arrow 3"/>
          <p:cNvSpPr/>
          <p:nvPr/>
        </p:nvSpPr>
        <p:spPr>
          <a:xfrm>
            <a:off x="2118062" y="5156993"/>
            <a:ext cx="1163637" cy="1008063"/>
          </a:xfrm>
          <a:prstGeom prst="curvedRightArrow">
            <a:avLst>
              <a:gd name="adj1" fmla="val 25000"/>
              <a:gd name="adj2" fmla="val 49129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s-Latn-BA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10001" y="5229224"/>
            <a:ext cx="6408738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s-Latn-BA" sz="2800" dirty="0"/>
              <a:t>Mali korak do uvođenja ugovora o nasljeđivanju! </a:t>
            </a:r>
          </a:p>
        </p:txBody>
      </p:sp>
    </p:spTree>
    <p:extLst>
      <p:ext uri="{BB962C8B-B14F-4D97-AF65-F5344CB8AC3E}">
        <p14:creationId xmlns:p14="http://schemas.microsoft.com/office/powerpoint/2010/main" val="45057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4" grpId="0" animBg="1"/>
      <p:bldP spid="5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Pojam i karakteristike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Ugovor kojim se ugovorne strane međusobno određuju za nasljednika ili jedna strana određuje drugu, što ova prihvata </a:t>
            </a:r>
          </a:p>
          <a:p>
            <a:r>
              <a:rPr lang="bs-Latn-BA" dirty="0"/>
              <a:t>Moguć samo između bračnih i </a:t>
            </a:r>
            <a:r>
              <a:rPr lang="bs-Latn-BA" dirty="0" err="1"/>
              <a:t>vanbračnih</a:t>
            </a:r>
            <a:r>
              <a:rPr lang="bs-Latn-BA" dirty="0"/>
              <a:t> partnera, te budućih bračnih partnera ali pod </a:t>
            </a:r>
            <a:r>
              <a:rPr lang="bs-Latn-BA" dirty="0" err="1"/>
              <a:t>suspenzivnim</a:t>
            </a:r>
            <a:r>
              <a:rPr lang="bs-Latn-BA" dirty="0"/>
              <a:t> uslovom </a:t>
            </a:r>
          </a:p>
          <a:p>
            <a:r>
              <a:rPr lang="bs-Latn-BA" dirty="0"/>
              <a:t>Strogo lični, strogo formalni pravni posao </a:t>
            </a:r>
          </a:p>
          <a:p>
            <a:r>
              <a:rPr lang="bs-Latn-BA" dirty="0"/>
              <a:t>Novi pravni osnov pozivanja na </a:t>
            </a:r>
            <a:r>
              <a:rPr lang="bs-Latn-BA" dirty="0" err="1"/>
              <a:t>nasljeđivanje</a:t>
            </a:r>
            <a:r>
              <a:rPr lang="bs-Latn-BA" dirty="0"/>
              <a:t> i to sa jačom pravnom snagom od testamenta! </a:t>
            </a:r>
          </a:p>
        </p:txBody>
      </p:sp>
    </p:spTree>
    <p:extLst>
      <p:ext uri="{BB962C8B-B14F-4D97-AF65-F5344CB8AC3E}">
        <p14:creationId xmlns:p14="http://schemas.microsoft.com/office/powerpoint/2010/main" val="305102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65484" y="1031333"/>
            <a:ext cx="8761413" cy="706964"/>
          </a:xfrm>
        </p:spPr>
        <p:txBody>
          <a:bodyPr/>
          <a:lstStyle/>
          <a:p>
            <a:r>
              <a:rPr lang="bs-Latn-BA" sz="3200" dirty="0"/>
              <a:t>Ugovor o </a:t>
            </a:r>
            <a:r>
              <a:rPr lang="bs-Latn-BA" sz="3200" dirty="0" err="1"/>
              <a:t>nasljeđivanju</a:t>
            </a:r>
            <a:r>
              <a:rPr lang="bs-Latn-BA" sz="3200" dirty="0"/>
              <a:t>              Testament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945581"/>
          </a:xfrm>
        </p:spPr>
        <p:txBody>
          <a:bodyPr>
            <a:normAutofit/>
          </a:bodyPr>
          <a:lstStyle/>
          <a:p>
            <a:r>
              <a:rPr lang="bs-Latn-BA" dirty="0"/>
              <a:t>Ograničen krug lica 	</a:t>
            </a:r>
          </a:p>
          <a:p>
            <a:r>
              <a:rPr lang="bs-Latn-BA" dirty="0"/>
              <a:t>Jednostrano neopoziv (uz izuzetke)</a:t>
            </a:r>
          </a:p>
          <a:p>
            <a:r>
              <a:rPr lang="bs-Latn-BA" dirty="0"/>
              <a:t>Forma </a:t>
            </a:r>
            <a:r>
              <a:rPr lang="bs-Latn-BA" dirty="0" err="1"/>
              <a:t>notarski</a:t>
            </a:r>
            <a:r>
              <a:rPr lang="bs-Latn-BA" dirty="0"/>
              <a:t> obrađene isprave</a:t>
            </a:r>
          </a:p>
          <a:p>
            <a:r>
              <a:rPr lang="bs-Latn-BA" dirty="0"/>
              <a:t>Ne utiče na prava nužnih nasljednika</a:t>
            </a:r>
          </a:p>
          <a:p>
            <a:r>
              <a:rPr lang="bs-Latn-BA" dirty="0" err="1"/>
              <a:t>Ostavilac</a:t>
            </a:r>
            <a:r>
              <a:rPr lang="bs-Latn-BA" dirty="0"/>
              <a:t> može za života slobodno raspolagati predmetom ugovora (</a:t>
            </a:r>
            <a:r>
              <a:rPr lang="bs-Latn-BA" dirty="0" err="1"/>
              <a:t>dispozitivna</a:t>
            </a:r>
            <a:r>
              <a:rPr lang="bs-Latn-BA" dirty="0"/>
              <a:t> odredba)</a:t>
            </a:r>
          </a:p>
          <a:p>
            <a:r>
              <a:rPr lang="bs-Latn-BA" dirty="0"/>
              <a:t>Može obuhvatiti i buduću imovinu</a:t>
            </a:r>
          </a:p>
          <a:p>
            <a:r>
              <a:rPr lang="bs-Latn-BA" dirty="0"/>
              <a:t>Ograničenost sadržaja na imenovanje nasljednika – legat i namet samo ograničeno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bs-Latn-BA" dirty="0"/>
              <a:t>Neograničen krug lica </a:t>
            </a:r>
          </a:p>
          <a:p>
            <a:r>
              <a:rPr lang="bs-Latn-BA" dirty="0"/>
              <a:t>Opoziv </a:t>
            </a:r>
          </a:p>
          <a:p>
            <a:r>
              <a:rPr lang="bs-Latn-BA" dirty="0"/>
              <a:t>Bilo koja forma predviđena ZN </a:t>
            </a:r>
          </a:p>
          <a:p>
            <a:r>
              <a:rPr lang="bs-Latn-BA" dirty="0"/>
              <a:t>Ne utiče na prava nužnih nasljednika</a:t>
            </a:r>
          </a:p>
          <a:p>
            <a:r>
              <a:rPr lang="bs-Latn-BA" dirty="0" err="1"/>
              <a:t>Ostavilac</a:t>
            </a:r>
            <a:r>
              <a:rPr lang="bs-Latn-BA" dirty="0"/>
              <a:t> može slobodno raspolagati predmetom testamenta </a:t>
            </a:r>
          </a:p>
          <a:p>
            <a:r>
              <a:rPr lang="bs-Latn-BA" dirty="0"/>
              <a:t> Može obuhvatiti i buduću imovinu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13905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Ugovor o </a:t>
            </a:r>
            <a:r>
              <a:rPr lang="bs-Latn-BA" dirty="0" err="1"/>
              <a:t>nasljeđivanju</a:t>
            </a:r>
            <a:r>
              <a:rPr lang="bs-Latn-BA" dirty="0"/>
              <a:t> i (pred)bračni ugovor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Uticaj bračnog ugovora na sastav zaostavštine?  </a:t>
            </a:r>
          </a:p>
          <a:p>
            <a:pPr lvl="1"/>
            <a:r>
              <a:rPr lang="bs-Latn-BA" dirty="0"/>
              <a:t>Bračni partner ima pravo zahtijevati izdvajanje njegovog udjela u bračnoj </a:t>
            </a:r>
            <a:r>
              <a:rPr lang="bs-Latn-BA" dirty="0" err="1"/>
              <a:t>stečevini</a:t>
            </a:r>
            <a:r>
              <a:rPr lang="bs-Latn-BA" dirty="0"/>
              <a:t> prije formiranja zaostavštine</a:t>
            </a:r>
          </a:p>
          <a:p>
            <a:pPr lvl="1"/>
            <a:r>
              <a:rPr lang="bs-Latn-BA" dirty="0"/>
              <a:t>Kako se taj udio utvrđuje ako postoji bračni ugovor? Bračni ugovorom ne mogu se ugovarati efekti mortis </a:t>
            </a:r>
            <a:r>
              <a:rPr lang="bs-Latn-BA" dirty="0" err="1"/>
              <a:t>causa</a:t>
            </a:r>
            <a:endParaRPr lang="bs-Latn-BA" dirty="0"/>
          </a:p>
          <a:p>
            <a:pPr lvl="1"/>
            <a:r>
              <a:rPr lang="bs-Latn-BA" dirty="0"/>
              <a:t>Kako postojanje bračnog ugovora utiče na izračunavanje OVZ? Da li su raspolaganja bračnim ugovorom „poklon“ u smislu ZN?</a:t>
            </a:r>
          </a:p>
          <a:p>
            <a:pPr lvl="1"/>
            <a:r>
              <a:rPr lang="bs-Latn-BA" dirty="0"/>
              <a:t>Bračni ugovor može biti i </a:t>
            </a:r>
            <a:r>
              <a:rPr lang="bs-Latn-BA" dirty="0" err="1"/>
              <a:t>naplatni</a:t>
            </a:r>
            <a:r>
              <a:rPr lang="bs-Latn-BA" dirty="0"/>
              <a:t> i besplatni, a ako je </a:t>
            </a:r>
            <a:r>
              <a:rPr lang="bs-Latn-BA" dirty="0" err="1"/>
              <a:t>naplatni</a:t>
            </a:r>
            <a:r>
              <a:rPr lang="bs-Latn-BA" dirty="0"/>
              <a:t>, upitno je da li se primjenjuje načelo jednake vrijednosti </a:t>
            </a:r>
            <a:r>
              <a:rPr lang="bs-Latn-BA" dirty="0" err="1"/>
              <a:t>prestacija</a:t>
            </a:r>
            <a:endParaRPr lang="bs-Latn-BA" dirty="0"/>
          </a:p>
          <a:p>
            <a:pPr lvl="1"/>
            <a:r>
              <a:rPr lang="bs-Latn-BA" dirty="0"/>
              <a:t>Bolji položaj </a:t>
            </a:r>
            <a:r>
              <a:rPr lang="bs-Latn-BA" dirty="0" err="1"/>
              <a:t>razvedenog</a:t>
            </a:r>
            <a:r>
              <a:rPr lang="bs-Latn-BA" dirty="0"/>
              <a:t> bračnog druga od </a:t>
            </a:r>
            <a:r>
              <a:rPr lang="bs-Latn-BA" dirty="0" err="1"/>
              <a:t>nadživjelog</a:t>
            </a:r>
            <a:r>
              <a:rPr lang="bs-Latn-BA" dirty="0"/>
              <a:t>??   </a:t>
            </a:r>
          </a:p>
        </p:txBody>
      </p:sp>
    </p:spTree>
    <p:extLst>
      <p:ext uri="{BB962C8B-B14F-4D97-AF65-F5344CB8AC3E}">
        <p14:creationId xmlns:p14="http://schemas.microsoft.com/office/powerpoint/2010/main" val="3496960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Ugovor o </a:t>
            </a:r>
            <a:r>
              <a:rPr lang="bs-Latn-BA" dirty="0" err="1"/>
              <a:t>nasljeđivanju</a:t>
            </a:r>
            <a:r>
              <a:rPr lang="bs-Latn-BA" dirty="0"/>
              <a:t> i (pred) bračni ugovor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816350"/>
          </a:xfrm>
        </p:spPr>
        <p:txBody>
          <a:bodyPr>
            <a:normAutofit/>
          </a:bodyPr>
          <a:lstStyle/>
          <a:p>
            <a:r>
              <a:rPr lang="bs-Latn-BA" dirty="0"/>
              <a:t>Bračni ugovor je ugovor </a:t>
            </a:r>
            <a:r>
              <a:rPr lang="bs-Latn-BA" i="1" dirty="0"/>
              <a:t>inter </a:t>
            </a:r>
            <a:r>
              <a:rPr lang="bs-Latn-BA" i="1" dirty="0" err="1"/>
              <a:t>vivos</a:t>
            </a:r>
            <a:r>
              <a:rPr lang="bs-Latn-BA" dirty="0"/>
              <a:t>, ugovor o </a:t>
            </a:r>
            <a:r>
              <a:rPr lang="bs-Latn-BA" dirty="0" err="1"/>
              <a:t>nasljeđivanju</a:t>
            </a:r>
            <a:r>
              <a:rPr lang="bs-Latn-BA" dirty="0"/>
              <a:t> je ugovor </a:t>
            </a:r>
            <a:r>
              <a:rPr lang="bs-Latn-BA" i="1" dirty="0"/>
              <a:t>mortis </a:t>
            </a:r>
            <a:r>
              <a:rPr lang="bs-Latn-BA" i="1" dirty="0" err="1"/>
              <a:t>causa</a:t>
            </a:r>
            <a:r>
              <a:rPr lang="bs-Latn-BA" i="1" dirty="0"/>
              <a:t> </a:t>
            </a:r>
          </a:p>
          <a:p>
            <a:r>
              <a:rPr lang="bs-Latn-BA" dirty="0"/>
              <a:t>Oba ugovora su rezervisana isključivo za (buduće) bračne partnere i vanbračne partnere</a:t>
            </a:r>
          </a:p>
          <a:p>
            <a:r>
              <a:rPr lang="bs-Latn-BA" dirty="0"/>
              <a:t>Za oba ugovora važe jednaki zahtjevi u pogledu forme (</a:t>
            </a:r>
            <a:r>
              <a:rPr lang="bs-Latn-BA" dirty="0" err="1"/>
              <a:t>not.obr.ispr</a:t>
            </a:r>
            <a:r>
              <a:rPr lang="bs-Latn-BA" dirty="0"/>
              <a:t>.)</a:t>
            </a:r>
          </a:p>
          <a:p>
            <a:r>
              <a:rPr lang="bs-Latn-BA" dirty="0"/>
              <a:t>Ove poslove je moguće kombinovati i objediniti u jednoj ispravi (oprez! Ugovor o </a:t>
            </a:r>
            <a:r>
              <a:rPr lang="bs-Latn-BA" dirty="0" err="1"/>
              <a:t>nasljeđivanju</a:t>
            </a:r>
            <a:r>
              <a:rPr lang="bs-Latn-BA" dirty="0"/>
              <a:t> prestaje razvodom) </a:t>
            </a:r>
          </a:p>
          <a:p>
            <a:r>
              <a:rPr lang="bs-Latn-BA" dirty="0"/>
              <a:t>Odricanje od nasljedstva u okviru bračnog ugovora (renuncijativni ug. o nasljeđivanju) ako je položaj nadživjelog bračnog druga već kroz bračni ugovor zadovoljavajući </a:t>
            </a:r>
          </a:p>
          <a:p>
            <a:r>
              <a:rPr lang="bs-Latn-BA" dirty="0"/>
              <a:t>Upotreba ovih pravnih poslova se naročito nalaže u vanbračnoj zajednici </a:t>
            </a:r>
          </a:p>
        </p:txBody>
      </p:sp>
    </p:spTree>
    <p:extLst>
      <p:ext uri="{BB962C8B-B14F-4D97-AF65-F5344CB8AC3E}">
        <p14:creationId xmlns:p14="http://schemas.microsoft.com/office/powerpoint/2010/main" val="3451132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Prestanak ugovora o </a:t>
            </a:r>
            <a:r>
              <a:rPr lang="bs-Latn-BA" dirty="0" err="1"/>
              <a:t>nasljeđivanju</a:t>
            </a:r>
            <a:r>
              <a:rPr lang="bs-Latn-BA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err="1"/>
              <a:t>Sporazumni</a:t>
            </a:r>
            <a:r>
              <a:rPr lang="bs-Latn-BA" dirty="0"/>
              <a:t> raskid, jednostrani samo u zakonom propisanim slučajevima, </a:t>
            </a:r>
            <a:r>
              <a:rPr lang="bs-Latn-BA" dirty="0" err="1"/>
              <a:t>pobojnost</a:t>
            </a:r>
            <a:r>
              <a:rPr lang="bs-Latn-BA" dirty="0"/>
              <a:t> zbog mana volje </a:t>
            </a:r>
          </a:p>
          <a:p>
            <a:r>
              <a:rPr lang="bs-Latn-BA" dirty="0"/>
              <a:t>Jednostrani raskid moguć ako je:</a:t>
            </a:r>
          </a:p>
          <a:p>
            <a:r>
              <a:rPr lang="bs-Latn-BA" dirty="0"/>
              <a:t>Imenovanje druge strane bilo </a:t>
            </a:r>
            <a:r>
              <a:rPr lang="bs-Latn-BA" dirty="0" err="1"/>
              <a:t>uvjetovano</a:t>
            </a:r>
            <a:r>
              <a:rPr lang="bs-Latn-BA" dirty="0"/>
              <a:t> ispunjenjem neke obaveze i postane jasno da se ta obaveza neće ispuniti (saopštenje mora uslijediti drugoj strani u formi </a:t>
            </a:r>
            <a:r>
              <a:rPr lang="bs-Latn-BA" dirty="0" err="1"/>
              <a:t>not.obr</a:t>
            </a:r>
            <a:r>
              <a:rPr lang="bs-Latn-BA" dirty="0"/>
              <a:t>. isprave)</a:t>
            </a:r>
          </a:p>
          <a:p>
            <a:r>
              <a:rPr lang="bs-Latn-BA" dirty="0"/>
              <a:t>Ako se na strani druge strane pojavi neki razlog za isključenje</a:t>
            </a:r>
          </a:p>
          <a:p>
            <a:r>
              <a:rPr lang="bs-Latn-BA" dirty="0"/>
              <a:t>Po sili zakona ugovor prestaje prestankom braka/vanbračne zajednice </a:t>
            </a:r>
          </a:p>
        </p:txBody>
      </p:sp>
    </p:spTree>
    <p:extLst>
      <p:ext uri="{BB962C8B-B14F-4D97-AF65-F5344CB8AC3E}">
        <p14:creationId xmlns:p14="http://schemas.microsoft.com/office/powerpoint/2010/main" val="345596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4BF2E-8F38-449F-B11B-81DA45FE3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Primjer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124FE-ADF5-4726-8BC3-CDA9BDA31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Ostavilac zaključi sa jednim bratom ugovor o doživotnom izdržavanju prema kojem će tom bratu nakon smrti primaoca izdržavanja pripasti kuća vrijedna 350.000 KM. Brat je u obavezi da izdržava ostavioca tako što mu mjesečno plaća 1.000 KM, brine se o njemu (hrana, higijena, ljekari). On uredno izvršava svoju obavezu, međutim već nakon četiri mjeseca od zaključenja ugovora primalac izdržavanja iznenada umre. Osim navedene kuće ostavilac je imao ušteđevinu u vrijednosti od 120.000 KM. On ima još jednog brata i dvoje djece od ranije umrle sestre. Svi oni podnesu tužbu kojom pobijaju ugovor o doživotnom izdržavanju jer postoji veliki nesrazmjer davanja, a opreza radi ako sud ne poništi ugovor, traže da se zaostavština podijeli samo njima? Kakva je pravna situacija?</a:t>
            </a:r>
            <a:r>
              <a:rPr lang="en-US" dirty="0"/>
              <a:t>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165743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7DB28-AA65-482B-90E1-C67D5E0B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592668"/>
            <a:ext cx="8761413" cy="706964"/>
          </a:xfrm>
        </p:spPr>
        <p:txBody>
          <a:bodyPr/>
          <a:lstStyle/>
          <a:p>
            <a:r>
              <a:rPr lang="bs-Latn-BA" dirty="0"/>
              <a:t>Rješenje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D5FFD-EF16-4910-857E-7C7173E6C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54" y="2276476"/>
            <a:ext cx="11703796" cy="4581524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Ugovor o doživotnom izdržavanju ima izražen element aleatornosti – zbog neizvjesnosti koliko će dugo živjeti primatelj izdržavanja, ovaj se ugovor ne može pobijati zbog nesrazmjera uzajamnih davanja. Nasljednici neće uspjeti pobiti ugovor iz navedenog razloga</a:t>
            </a:r>
          </a:p>
          <a:p>
            <a:r>
              <a:rPr lang="bs-Latn-BA" dirty="0"/>
              <a:t>Imovina obuhvaćena ugovorom o dož.izdr. ne ulazi u sastav zaostavštine, ne ubraja se ni u obračunsku vrijednost zaostavšine. Davalac izdržavanja na osnovu tog ugovora ne stiče položaj nasljednika niti je imovina koju dobija nasljedstvo. Osnov je obligacionopravni ugovor. </a:t>
            </a:r>
          </a:p>
          <a:p>
            <a:r>
              <a:rPr lang="bs-Latn-BA" dirty="0"/>
              <a:t>Pošto se ugovor o dož. izdrž. Može zaključiti i između lica između kojih postoji zakonska obaveza izdržavanja, može se desiti da se davalac izdržavanja nalazi i na listi zakonskih  nasljednika iza ostavioca, ili da je određen kao testamentarni nasljednik. Postojanje ovog ugovora nikako ne utiče na njegov nasljednopravni položaj  </a:t>
            </a:r>
          </a:p>
          <a:p>
            <a:r>
              <a:rPr lang="bs-Latn-BA" dirty="0"/>
              <a:t>U konkretnom slučaju, vrijednost kuće (350.000 KM) se ne uzima u obzir. Vrijednost zaostavštine je 120.000 KM. Ostavilac ima nasljednike 2. nasljednog reda: 2 brata i dvoje djece umrle sestre koja nasljeđuju po pravu predstavljanja sestrin dio. </a:t>
            </a:r>
          </a:p>
          <a:p>
            <a:r>
              <a:rPr lang="bs-Latn-BA" dirty="0"/>
              <a:t>Da je sestra živa, 120.000 bi se dijelilo na tri jednaka dijela: 40.000 brat 1, 40.000 brat 2, 40.000 sestra. Pošto se sestra umrla, sestrina djeca dijele njenih 40.000, svako po 20.000. </a:t>
            </a:r>
          </a:p>
          <a:p>
            <a:r>
              <a:rPr lang="bs-Latn-BA" dirty="0"/>
              <a:t>Ne mogu zahtijevati da brat koji je davalac izdržavanja ne naslijedi. On dobija svoj nasljedni dio neovisno o vrijednosti koju dobija po ugovoru o doživotnom izdržavanju.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870645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A47388-B076-4800-B9B2-3600925F6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Ugovor o ustupanju i raspodjeli imovine za života ostavioca </a:t>
            </a:r>
          </a:p>
        </p:txBody>
      </p:sp>
    </p:spTree>
    <p:extLst>
      <p:ext uri="{BB962C8B-B14F-4D97-AF65-F5344CB8AC3E}">
        <p14:creationId xmlns:p14="http://schemas.microsoft.com/office/powerpoint/2010/main" val="382233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7022" y="838200"/>
            <a:ext cx="8877955" cy="888434"/>
          </a:xfrm>
        </p:spPr>
        <p:txBody>
          <a:bodyPr>
            <a:noAutofit/>
          </a:bodyPr>
          <a:lstStyle/>
          <a:p>
            <a:r>
              <a:rPr lang="ta-IN" sz="2900" b="1" dirty="0"/>
              <a:t>Ugovor o ustupanju i raspodjeli imovine za života ostavioca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008000"/>
              </a:buClr>
            </a:pPr>
            <a:r>
              <a:rPr lang="ta-IN" dirty="0"/>
              <a:t>čl. 135. – 145. ZN FBiH</a:t>
            </a:r>
          </a:p>
          <a:p>
            <a:pPr>
              <a:buClr>
                <a:srgbClr val="008000"/>
              </a:buClr>
            </a:pPr>
            <a:endParaRPr lang="ta-IN" dirty="0"/>
          </a:p>
          <a:p>
            <a:pPr>
              <a:buClr>
                <a:srgbClr val="008000"/>
              </a:buClr>
            </a:pPr>
            <a:r>
              <a:rPr lang="ta-IN" dirty="0"/>
              <a:t>ugovor između pretka </a:t>
            </a:r>
            <a:r>
              <a:rPr lang="ta-IN" dirty="0">
                <a:solidFill>
                  <a:srgbClr val="008000"/>
                </a:solidFill>
              </a:rPr>
              <a:t>i njegovih potomaka koji bi bili nasljednici</a:t>
            </a:r>
            <a:r>
              <a:rPr lang="bs-Latn-BA" dirty="0">
                <a:solidFill>
                  <a:srgbClr val="008000"/>
                </a:solidFill>
              </a:rPr>
              <a:t>. Evtl. može biti obuhvaćen i bračni partner</a:t>
            </a:r>
            <a:endParaRPr lang="ta-IN" dirty="0">
              <a:solidFill>
                <a:srgbClr val="008000"/>
              </a:solidFill>
            </a:endParaRPr>
          </a:p>
          <a:p>
            <a:pPr>
              <a:buClr>
                <a:srgbClr val="008000"/>
              </a:buClr>
            </a:pPr>
            <a:endParaRPr lang="ta-IN" dirty="0">
              <a:solidFill>
                <a:srgbClr val="008000"/>
              </a:solidFill>
            </a:endParaRPr>
          </a:p>
          <a:p>
            <a:pPr>
              <a:buClr>
                <a:srgbClr val="008000"/>
              </a:buClr>
            </a:pPr>
            <a:r>
              <a:rPr lang="ta-IN" dirty="0">
                <a:solidFill>
                  <a:srgbClr val="000000"/>
                </a:solidFill>
              </a:rPr>
              <a:t>nužna saglasnost svih potomaka, ali ne moraju svi biti obuhvaćeni UURIZŽO</a:t>
            </a:r>
            <a:r>
              <a:rPr lang="bs-Latn-BA" dirty="0">
                <a:solidFill>
                  <a:srgbClr val="000000"/>
                </a:solidFill>
              </a:rPr>
              <a:t>, odnosno mogu biti obuhvaćeni i u nejednakim omjerima</a:t>
            </a:r>
          </a:p>
          <a:p>
            <a:pPr>
              <a:buClr>
                <a:srgbClr val="008000"/>
              </a:buClr>
            </a:pPr>
            <a:r>
              <a:rPr lang="bs-Latn-BA" dirty="0">
                <a:solidFill>
                  <a:srgbClr val="000000"/>
                </a:solidFill>
              </a:rPr>
              <a:t>Ako bračni partner nije obuhvaćen, ima pravo na neokrnjen nužni dio (čl.141. ZN)</a:t>
            </a:r>
            <a:endParaRPr lang="ta-IN" dirty="0">
              <a:solidFill>
                <a:srgbClr val="000000"/>
              </a:solidFill>
            </a:endParaRPr>
          </a:p>
          <a:p>
            <a:pPr>
              <a:buClr>
                <a:srgbClr val="008000"/>
              </a:buClr>
            </a:pPr>
            <a:endParaRPr lang="ta-IN" dirty="0"/>
          </a:p>
          <a:p>
            <a:pPr>
              <a:buClr>
                <a:srgbClr val="008000"/>
              </a:buClr>
            </a:pPr>
            <a:r>
              <a:rPr lang="ta-IN" dirty="0"/>
              <a:t>strogo formalan pravni posao – forma notarski obrađene isprave</a:t>
            </a:r>
            <a:r>
              <a:rPr lang="bs-Latn-BA" dirty="0"/>
              <a:t> (?)</a:t>
            </a:r>
            <a:endParaRPr lang="ta-IN" dirty="0"/>
          </a:p>
          <a:p>
            <a:pPr>
              <a:buClr>
                <a:srgbClr val="008000"/>
              </a:buClr>
            </a:pPr>
            <a:endParaRPr lang="ta-IN" dirty="0"/>
          </a:p>
          <a:p>
            <a:pPr>
              <a:buClr>
                <a:srgbClr val="008000"/>
              </a:buClr>
            </a:pPr>
            <a:endParaRPr lang="ta-IN" dirty="0"/>
          </a:p>
        </p:txBody>
      </p:sp>
    </p:spTree>
    <p:extLst>
      <p:ext uri="{BB962C8B-B14F-4D97-AF65-F5344CB8AC3E}">
        <p14:creationId xmlns:p14="http://schemas.microsoft.com/office/powerpoint/2010/main" val="14812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7022" y="838200"/>
            <a:ext cx="8877955" cy="888434"/>
          </a:xfrm>
        </p:spPr>
        <p:txBody>
          <a:bodyPr>
            <a:noAutofit/>
          </a:bodyPr>
          <a:lstStyle/>
          <a:p>
            <a:r>
              <a:rPr lang="ta-IN" sz="2900" b="1" dirty="0"/>
              <a:t>Ugovor o ustupanju i raspodjeli imovine za života ostavioca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8000"/>
              </a:buClr>
            </a:pPr>
            <a:endParaRPr lang="ta-IN" dirty="0"/>
          </a:p>
          <a:p>
            <a:pPr>
              <a:buClr>
                <a:srgbClr val="008000"/>
              </a:buClr>
            </a:pPr>
            <a:r>
              <a:rPr lang="ta-IN" dirty="0"/>
              <a:t>dvostrani ugovor koji je u pravilu dobročin</a:t>
            </a:r>
          </a:p>
          <a:p>
            <a:pPr>
              <a:buClr>
                <a:srgbClr val="008000"/>
              </a:buClr>
            </a:pPr>
            <a:endParaRPr lang="ta-IN" dirty="0"/>
          </a:p>
          <a:p>
            <a:pPr>
              <a:buClr>
                <a:srgbClr val="008000"/>
              </a:buClr>
            </a:pPr>
            <a:r>
              <a:rPr lang="ta-IN" dirty="0"/>
              <a:t>mogućnost ugovaranja lične služnosti, </a:t>
            </a:r>
            <a:r>
              <a:rPr lang="bs-Latn-BA" dirty="0"/>
              <a:t>prava doživotnog stanovanja, </a:t>
            </a:r>
            <a:r>
              <a:rPr lang="ta-IN" dirty="0"/>
              <a:t>zabrane otuđivanja i sl. </a:t>
            </a:r>
            <a:r>
              <a:rPr lang="ta-IN" dirty="0">
                <a:sym typeface="Wingdings"/>
              </a:rPr>
              <a:t> time ovaj ugovor ne postaje teretni</a:t>
            </a:r>
          </a:p>
          <a:p>
            <a:pPr>
              <a:buClr>
                <a:srgbClr val="008000"/>
              </a:buClr>
            </a:pPr>
            <a:endParaRPr lang="ta-IN" dirty="0">
              <a:sym typeface="Wingdings"/>
            </a:endParaRPr>
          </a:p>
          <a:p>
            <a:pPr marL="0" indent="0">
              <a:buClr>
                <a:srgbClr val="008000"/>
              </a:buCl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66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7022" y="838200"/>
            <a:ext cx="8877955" cy="888434"/>
          </a:xfrm>
        </p:spPr>
        <p:txBody>
          <a:bodyPr>
            <a:noAutofit/>
          </a:bodyPr>
          <a:lstStyle/>
          <a:p>
            <a:r>
              <a:rPr lang="ta-IN" sz="2900" b="1" dirty="0"/>
              <a:t>Ugovor o ustupanju i raspodjeli imovine za života ostavioca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5">
                  <a:lumMod val="75000"/>
                </a:schemeClr>
              </a:buClr>
            </a:pPr>
            <a:r>
              <a:rPr lang="ta-IN" u="sng" dirty="0"/>
              <a:t>Nasljednopravne posljedice</a:t>
            </a:r>
            <a:r>
              <a:rPr lang="ta-IN" dirty="0"/>
              <a:t>:</a:t>
            </a:r>
          </a:p>
          <a:p>
            <a:pPr marL="0" indent="0">
              <a:buClr>
                <a:schemeClr val="accent5">
                  <a:lumMod val="75000"/>
                </a:schemeClr>
              </a:buClr>
              <a:buNone/>
            </a:pPr>
            <a:endParaRPr lang="ta-IN" dirty="0"/>
          </a:p>
          <a:p>
            <a:pPr marL="514350" indent="-514350">
              <a:buClr>
                <a:schemeClr val="accent5">
                  <a:lumMod val="75000"/>
                </a:schemeClr>
              </a:buClr>
              <a:buFont typeface="+mj-ea"/>
              <a:buAutoNum type="circleNumDbPlain"/>
            </a:pPr>
            <a:r>
              <a:rPr lang="ta-IN" dirty="0"/>
              <a:t>imovina obuhvaćena UURIZŽO </a:t>
            </a:r>
            <a:r>
              <a:rPr lang="ta-IN" b="1" dirty="0"/>
              <a:t>ne ulazi u sastav zaostavštine</a:t>
            </a:r>
            <a:r>
              <a:rPr lang="ta-IN" sz="3200" b="1" dirty="0">
                <a:solidFill>
                  <a:srgbClr val="FF0000"/>
                </a:solidFill>
              </a:rPr>
              <a:t>*</a:t>
            </a:r>
          </a:p>
          <a:p>
            <a:pPr marL="0" indent="0">
              <a:buClr>
                <a:schemeClr val="accent5">
                  <a:lumMod val="75000"/>
                </a:schemeClr>
              </a:buClr>
              <a:buNone/>
            </a:pPr>
            <a:endParaRPr lang="ta-IN" dirty="0"/>
          </a:p>
          <a:p>
            <a:pPr marL="514350" indent="-514350">
              <a:buClr>
                <a:schemeClr val="accent5">
                  <a:lumMod val="75000"/>
                </a:schemeClr>
              </a:buClr>
              <a:buFont typeface="+mj-ea"/>
              <a:buAutoNum type="circleNumDbPlain"/>
            </a:pPr>
            <a:r>
              <a:rPr lang="ta-IN" dirty="0"/>
              <a:t>potomci ostavioca </a:t>
            </a:r>
            <a:r>
              <a:rPr lang="ta-IN" b="1" dirty="0"/>
              <a:t>nisu nasljednici </a:t>
            </a:r>
            <a:r>
              <a:rPr lang="ta-IN" dirty="0"/>
              <a:t>po osnovu UURIZŽO</a:t>
            </a:r>
          </a:p>
        </p:txBody>
      </p:sp>
    </p:spTree>
    <p:extLst>
      <p:ext uri="{BB962C8B-B14F-4D97-AF65-F5344CB8AC3E}">
        <p14:creationId xmlns:p14="http://schemas.microsoft.com/office/powerpoint/2010/main" val="116247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1758" y="466725"/>
            <a:ext cx="8877955" cy="888434"/>
          </a:xfrm>
        </p:spPr>
        <p:txBody>
          <a:bodyPr>
            <a:noAutofit/>
          </a:bodyPr>
          <a:lstStyle/>
          <a:p>
            <a:r>
              <a:rPr lang="ta-IN" sz="2900" b="1" dirty="0"/>
              <a:t>Ugovor o ustupanju i raspodjeli imovine za života ostavioca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475" y="2165222"/>
            <a:ext cx="10210800" cy="5092828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  <a:buClr>
                <a:srgbClr val="FF6600"/>
              </a:buClr>
              <a:buSzPct val="110000"/>
              <a:buFont typeface="Lucida Grande"/>
              <a:buChar char="*"/>
            </a:pPr>
            <a:r>
              <a:rPr lang="ta-IN" sz="2400" dirty="0"/>
              <a:t>Imovina obuhvaćena UURIZŽO </a:t>
            </a:r>
            <a:r>
              <a:rPr lang="ta-IN" sz="2400" b="1" dirty="0"/>
              <a:t>ne ulazi u sastav zaostavštine</a:t>
            </a:r>
          </a:p>
          <a:p>
            <a:pPr marL="0" indent="0">
              <a:lnSpc>
                <a:spcPct val="140000"/>
              </a:lnSpc>
              <a:buClr>
                <a:srgbClr val="FF6600"/>
              </a:buClr>
              <a:buSzPct val="110000"/>
              <a:buNone/>
            </a:pPr>
            <a:r>
              <a:rPr lang="ta-IN" sz="2400" b="1" dirty="0">
                <a:solidFill>
                  <a:srgbClr val="FF0000"/>
                </a:solidFill>
              </a:rPr>
              <a:t>     OSIM:</a:t>
            </a:r>
          </a:p>
          <a:p>
            <a:pPr>
              <a:lnSpc>
                <a:spcPct val="140000"/>
              </a:lnSpc>
              <a:buClr>
                <a:srgbClr val="FF6600"/>
              </a:buClr>
              <a:buSzPct val="110000"/>
              <a:buFont typeface="Arial"/>
              <a:buChar char="•"/>
            </a:pPr>
            <a:r>
              <a:rPr lang="ta-IN" sz="2400" dirty="0"/>
              <a:t>kada svi potomci nisu dali saglasnost i </a:t>
            </a:r>
          </a:p>
          <a:p>
            <a:pPr>
              <a:lnSpc>
                <a:spcPct val="140000"/>
              </a:lnSpc>
              <a:buClr>
                <a:srgbClr val="FF6600"/>
              </a:buClr>
              <a:buSzPct val="110000"/>
              <a:buFont typeface="Arial"/>
              <a:buChar char="•"/>
            </a:pPr>
            <a:r>
              <a:rPr lang="ta-IN" sz="2400" dirty="0"/>
              <a:t>kada bračni partner nije obuhvaćen ugovorom</a:t>
            </a:r>
          </a:p>
          <a:p>
            <a:pPr marL="0" indent="0">
              <a:lnSpc>
                <a:spcPct val="140000"/>
              </a:lnSpc>
              <a:buClr>
                <a:srgbClr val="FF6600"/>
              </a:buClr>
              <a:buSzPct val="110000"/>
              <a:buNone/>
            </a:pPr>
            <a:endParaRPr lang="ta-IN" sz="2400" dirty="0"/>
          </a:p>
          <a:p>
            <a:pPr marL="0" indent="0">
              <a:lnSpc>
                <a:spcPct val="140000"/>
              </a:lnSpc>
              <a:buClr>
                <a:srgbClr val="FF6600"/>
              </a:buClr>
              <a:buSzPct val="110000"/>
              <a:buNone/>
            </a:pPr>
            <a:r>
              <a:rPr lang="ta-IN" sz="2400" b="1" dirty="0">
                <a:solidFill>
                  <a:srgbClr val="FF0000"/>
                </a:solidFill>
              </a:rPr>
              <a:t>NAPOMENA</a:t>
            </a:r>
            <a:r>
              <a:rPr lang="ta-IN" sz="2400" b="1" dirty="0"/>
              <a:t> </a:t>
            </a:r>
            <a:r>
              <a:rPr lang="mr-IN" sz="2400" dirty="0"/>
              <a:t>–</a:t>
            </a:r>
            <a:r>
              <a:rPr lang="ta-IN" sz="2400" dirty="0"/>
              <a:t> u ovim slučajevima </a:t>
            </a:r>
            <a:r>
              <a:rPr lang="bs-Latn-BA" sz="2400" dirty="0"/>
              <a:t>ugovor ostaje na snazi, ali se </a:t>
            </a:r>
            <a:r>
              <a:rPr lang="ta-IN" sz="2400" dirty="0"/>
              <a:t> </a:t>
            </a:r>
            <a:r>
              <a:rPr lang="bs-Latn-BA" sz="2400" dirty="0"/>
              <a:t>njime</a:t>
            </a:r>
            <a:r>
              <a:rPr lang="ta-IN" sz="2400" dirty="0"/>
              <a:t> obuhvaćena </a:t>
            </a:r>
            <a:r>
              <a:rPr lang="bs-Latn-BA" sz="2400" dirty="0"/>
              <a:t>imovina</a:t>
            </a:r>
            <a:r>
              <a:rPr lang="ta-IN" sz="2400" dirty="0"/>
              <a:t> obračunava kao poklon</a:t>
            </a:r>
            <a:r>
              <a:rPr lang="bs-Latn-BA" sz="2400" dirty="0"/>
              <a:t> (ulazi u obračunsku vrijednost zaostavštine)</a:t>
            </a:r>
            <a:endParaRPr lang="ta-IN" sz="2400" dirty="0"/>
          </a:p>
          <a:p>
            <a:pPr marL="0" indent="0">
              <a:lnSpc>
                <a:spcPct val="140000"/>
              </a:lnSpc>
              <a:buClr>
                <a:srgbClr val="FF6600"/>
              </a:buClr>
              <a:buSzPct val="110000"/>
              <a:buNone/>
            </a:pPr>
            <a:endParaRPr lang="ta-IN" sz="2800" dirty="0"/>
          </a:p>
          <a:p>
            <a:pPr marL="0" indent="0">
              <a:lnSpc>
                <a:spcPct val="140000"/>
              </a:lnSpc>
              <a:buClr>
                <a:srgbClr val="FF6600"/>
              </a:buClr>
              <a:buSzPct val="110000"/>
              <a:buNone/>
            </a:pPr>
            <a:endParaRPr lang="ta-IN" sz="2800" dirty="0"/>
          </a:p>
        </p:txBody>
      </p:sp>
    </p:spTree>
    <p:extLst>
      <p:ext uri="{BB962C8B-B14F-4D97-AF65-F5344CB8AC3E}">
        <p14:creationId xmlns:p14="http://schemas.microsoft.com/office/powerpoint/2010/main" val="215849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Ugovor o </a:t>
            </a:r>
            <a:r>
              <a:rPr lang="bs-Latn-BA" dirty="0" err="1"/>
              <a:t>nasljeđivanju</a:t>
            </a:r>
            <a:r>
              <a:rPr lang="bs-Latn-BA" dirty="0"/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2501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z="3200" dirty="0"/>
              <a:t>Kriterij podjele </a:t>
            </a:r>
            <a:r>
              <a:rPr lang="bs-Latn-BA" sz="3200" dirty="0" err="1"/>
              <a:t>nasljednopr</a:t>
            </a:r>
            <a:r>
              <a:rPr lang="bs-Latn-BA" sz="3200" dirty="0"/>
              <a:t>. Poredaka u </a:t>
            </a:r>
            <a:r>
              <a:rPr lang="bs-Latn-BA" sz="3200" dirty="0" err="1"/>
              <a:t>evropi</a:t>
            </a:r>
            <a:r>
              <a:rPr lang="bs-Latn-BA" sz="3200" dirty="0"/>
              <a:t> je </a:t>
            </a:r>
            <a:r>
              <a:rPr lang="bs-Latn-BA" sz="3200" dirty="0" err="1"/>
              <a:t>dozvoljenost</a:t>
            </a:r>
            <a:r>
              <a:rPr lang="bs-Latn-BA" sz="3200" dirty="0"/>
              <a:t> ugovora o </a:t>
            </a:r>
            <a:r>
              <a:rPr lang="bs-Latn-BA" sz="3200" dirty="0" err="1"/>
              <a:t>nasljeđivanju</a:t>
            </a:r>
            <a:endParaRPr lang="bs-Latn-BA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s-Latn-BA" dirty="0"/>
              <a:t>Romanski pravni poreci</a:t>
            </a:r>
          </a:p>
          <a:p>
            <a:r>
              <a:rPr lang="bs-Latn-BA" dirty="0" err="1"/>
              <a:t>Bazirajući</a:t>
            </a:r>
            <a:r>
              <a:rPr lang="bs-Latn-BA" dirty="0"/>
              <a:t> se na Rimskom pravu ne dozvoljavaju ugovor o </a:t>
            </a:r>
            <a:r>
              <a:rPr lang="bs-Latn-BA" dirty="0" err="1"/>
              <a:t>nasljeđivanju</a:t>
            </a:r>
            <a:endParaRPr lang="bs-Latn-BA" dirty="0"/>
          </a:p>
          <a:p>
            <a:r>
              <a:rPr lang="bs-Latn-BA" dirty="0"/>
              <a:t>Doktrina u bivšoj SFRJ a i ZN se u ovom kontekstu priklanjali romanskim zemljama </a:t>
            </a:r>
          </a:p>
          <a:p>
            <a:r>
              <a:rPr lang="bs-Latn-BA" dirty="0"/>
              <a:t>Ovaj ugovor je izričito zabranjen u svim državama </a:t>
            </a:r>
            <a:r>
              <a:rPr lang="bs-Latn-BA" dirty="0" err="1"/>
              <a:t>sljednicama</a:t>
            </a:r>
            <a:r>
              <a:rPr lang="bs-Latn-BA" dirty="0"/>
              <a:t> SFRJ osim u FBiH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s-Latn-BA" dirty="0"/>
              <a:t>Germanski pravni poreci </a:t>
            </a:r>
          </a:p>
          <a:p>
            <a:r>
              <a:rPr lang="bs-Latn-BA" dirty="0"/>
              <a:t>Dozvoljavaju ugovor o </a:t>
            </a:r>
            <a:r>
              <a:rPr lang="bs-Latn-BA" dirty="0" err="1"/>
              <a:t>nasljeđivanju</a:t>
            </a:r>
            <a:r>
              <a:rPr lang="bs-Latn-BA" dirty="0"/>
              <a:t> ali u različitim dometima </a:t>
            </a:r>
          </a:p>
          <a:p>
            <a:r>
              <a:rPr lang="bs-Latn-BA" dirty="0"/>
              <a:t>Austrija samo između bračnih partnera</a:t>
            </a:r>
          </a:p>
          <a:p>
            <a:r>
              <a:rPr lang="bs-Latn-BA" dirty="0"/>
              <a:t>Njemačka bez ograničenja </a:t>
            </a:r>
          </a:p>
        </p:txBody>
      </p:sp>
    </p:spTree>
    <p:extLst>
      <p:ext uri="{BB962C8B-B14F-4D97-AF65-F5344CB8AC3E}">
        <p14:creationId xmlns:p14="http://schemas.microsoft.com/office/powerpoint/2010/main" val="423707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892077" y="609601"/>
            <a:ext cx="8153400" cy="990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bs-Latn-BA" sz="4000" dirty="0"/>
              <a:t>Ugovor o </a:t>
            </a:r>
            <a:r>
              <a:rPr lang="bs-Latn-BA" sz="4000" dirty="0" err="1"/>
              <a:t>nasljeđivanju</a:t>
            </a:r>
            <a:r>
              <a:rPr lang="bs-Latn-BA" sz="4000" dirty="0"/>
              <a:t> </a:t>
            </a:r>
            <a:r>
              <a:rPr lang="bs-Latn-BA" sz="4000" dirty="0" err="1"/>
              <a:t>vs</a:t>
            </a:r>
            <a:r>
              <a:rPr lang="bs-Latn-BA" sz="4000" dirty="0"/>
              <a:t>. sloboda testiranja</a:t>
            </a:r>
          </a:p>
        </p:txBody>
      </p:sp>
      <p:sp>
        <p:nvSpPr>
          <p:cNvPr id="11267" name="Content Placeholder 4"/>
          <p:cNvSpPr>
            <a:spLocks noGrp="1"/>
          </p:cNvSpPr>
          <p:nvPr>
            <p:ph idx="1"/>
          </p:nvPr>
        </p:nvSpPr>
        <p:spPr>
          <a:xfrm>
            <a:off x="914400" y="2604753"/>
            <a:ext cx="10225825" cy="4708525"/>
          </a:xfrm>
        </p:spPr>
        <p:txBody>
          <a:bodyPr/>
          <a:lstStyle/>
          <a:p>
            <a:r>
              <a:rPr lang="bs-Latn-BA" dirty="0"/>
              <a:t>Gotovo jednoglasan stav doktrine u zemljama bivše SFRJ da ugovor o </a:t>
            </a:r>
            <a:r>
              <a:rPr lang="bs-Latn-BA" dirty="0" err="1"/>
              <a:t>nasljeđivanju</a:t>
            </a:r>
            <a:r>
              <a:rPr lang="bs-Latn-BA" dirty="0"/>
              <a:t> nije dozvoljen</a:t>
            </a:r>
          </a:p>
          <a:p>
            <a:r>
              <a:rPr lang="bs-Latn-BA" dirty="0"/>
              <a:t>Glavni argument: Ograničenje slobode testiranja </a:t>
            </a:r>
          </a:p>
          <a:p>
            <a:r>
              <a:rPr lang="bs-Latn-BA" dirty="0"/>
              <a:t>Ugovor je jači pravni osnov od testamenta!</a:t>
            </a:r>
          </a:p>
          <a:p>
            <a:r>
              <a:rPr lang="bs-Latn-BA" dirty="0"/>
              <a:t>Prevazilaženje problema kroz normiranje mogućnosti jednostranog raskida/opoziva + okolnosti koje izazivaju prestanak ugovora o </a:t>
            </a:r>
            <a:r>
              <a:rPr lang="bs-Latn-BA" dirty="0" err="1"/>
              <a:t>nasljeđivanju</a:t>
            </a:r>
            <a:r>
              <a:rPr lang="bs-Latn-BA" dirty="0"/>
              <a:t> </a:t>
            </a:r>
            <a:r>
              <a:rPr lang="bs-Latn-BA" i="1" dirty="0"/>
              <a:t>ex </a:t>
            </a:r>
            <a:r>
              <a:rPr lang="bs-Latn-BA" i="1" dirty="0" err="1"/>
              <a:t>lege</a:t>
            </a:r>
            <a:r>
              <a:rPr lang="bs-Latn-BA" dirty="0"/>
              <a:t> i propisivanje stroge forme</a:t>
            </a:r>
          </a:p>
          <a:p>
            <a:r>
              <a:rPr lang="bs-Latn-BA" dirty="0"/>
              <a:t>Autonomija volje kao istovremeni argument pro et contra ugovora o </a:t>
            </a:r>
            <a:r>
              <a:rPr lang="bs-Latn-BA" dirty="0" err="1"/>
              <a:t>nasljeđivanju</a:t>
            </a:r>
            <a:r>
              <a:rPr lang="bs-Latn-BA" dirty="0"/>
              <a:t>! </a:t>
            </a:r>
          </a:p>
          <a:p>
            <a:pPr>
              <a:buFont typeface="Wingdings" panose="05000000000000000000" pitchFamily="2" charset="2"/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09011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FDBA1CB6C07544AB565AF2B26D4E92" ma:contentTypeVersion="10" ma:contentTypeDescription="Create a new document." ma:contentTypeScope="" ma:versionID="655d234414ad4f0a42fc3f859a33baca">
  <xsd:schema xmlns:xsd="http://www.w3.org/2001/XMLSchema" xmlns:xs="http://www.w3.org/2001/XMLSchema" xmlns:p="http://schemas.microsoft.com/office/2006/metadata/properties" xmlns:ns3="5b4a7a7f-1320-43dc-b9f8-70f8be41bd09" targetNamespace="http://schemas.microsoft.com/office/2006/metadata/properties" ma:root="true" ma:fieldsID="7e8aa504091e4a886a4f01a7499cee08" ns3:_="">
    <xsd:import namespace="5b4a7a7f-1320-43dc-b9f8-70f8be41bd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4a7a7f-1320-43dc-b9f8-70f8be41bd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F1F295D-69E2-409C-857F-830DF4AABA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4a7a7f-1320-43dc-b9f8-70f8be41bd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D19E3D-94FA-4A94-9F55-FF25ECE3E4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4369CA-77B8-42BE-9DA5-6DB0D29568DD}">
  <ds:schemaRefs>
    <ds:schemaRef ds:uri="http://schemas.microsoft.com/office/2006/metadata/properties"/>
    <ds:schemaRef ds:uri="http://schemas.microsoft.com/office/2006/documentManagement/types"/>
    <ds:schemaRef ds:uri="5b4a7a7f-1320-43dc-b9f8-70f8be41bd09"/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</TotalTime>
  <Words>1193</Words>
  <Application>Microsoft Office PowerPoint</Application>
  <PresentationFormat>Widescreen</PresentationFormat>
  <Paragraphs>100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Century Gothic</vt:lpstr>
      <vt:lpstr>Lucida Grande</vt:lpstr>
      <vt:lpstr>Wingdings</vt:lpstr>
      <vt:lpstr>Wingdings 3</vt:lpstr>
      <vt:lpstr>Ion Boardroom</vt:lpstr>
      <vt:lpstr>PowerPoint Presentation</vt:lpstr>
      <vt:lpstr>Ugovor o ustupanju i raspodjeli imovine za života ostavioca </vt:lpstr>
      <vt:lpstr>Ugovor o ustupanju i raspodjeli imovine za života ostavioca</vt:lpstr>
      <vt:lpstr>Ugovor o ustupanju i raspodjeli imovine za života ostavioca</vt:lpstr>
      <vt:lpstr>Ugovor o ustupanju i raspodjeli imovine za života ostavioca</vt:lpstr>
      <vt:lpstr>Ugovor o ustupanju i raspodjeli imovine za života ostavioca</vt:lpstr>
      <vt:lpstr>Ugovor o nasljeđivanju </vt:lpstr>
      <vt:lpstr>Kriterij podjele nasljednopr. Poredaka u evropi je dozvoljenost ugovora o nasljeđivanju</vt:lpstr>
      <vt:lpstr>Ugovor o nasljeđivanju vs. sloboda testiranja</vt:lpstr>
      <vt:lpstr>Pro et contra ugovora o nasljeđivanju</vt:lpstr>
      <vt:lpstr>Nasljedno-pravni ugovori u pravu BiH </vt:lpstr>
      <vt:lpstr>Pojam i karakteristike </vt:lpstr>
      <vt:lpstr>Ugovor o nasljeđivanju              Testament </vt:lpstr>
      <vt:lpstr>Ugovor o nasljeđivanju i (pred)bračni ugovor</vt:lpstr>
      <vt:lpstr>Ugovor o nasljeđivanju i (pred) bračni ugovor</vt:lpstr>
      <vt:lpstr>Prestanak ugovora o nasljeđivanju </vt:lpstr>
      <vt:lpstr>Primjer 1 </vt:lpstr>
      <vt:lpstr>Rješenje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Darja Softić Kadenić</dc:creator>
  <cp:lastModifiedBy>Darja Softić Kadenić</cp:lastModifiedBy>
  <cp:revision>1</cp:revision>
  <dcterms:created xsi:type="dcterms:W3CDTF">2020-03-25T09:44:45Z</dcterms:created>
  <dcterms:modified xsi:type="dcterms:W3CDTF">2020-03-25T09:45:52Z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0x01010030FDBA1CB6C07544AB565AF2B26D4E92</vt:lpwstr>
  </property>
</Properties>
</file>