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70" r:id="rId6"/>
    <p:sldId id="258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96422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21081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48116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17319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82139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863894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0059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2124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6349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8688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895039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5936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92422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5592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6397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33607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58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F2F27A8-23DE-4797-8758-3D433706AE5B}" type="datetimeFigureOut">
              <a:rPr lang="bs-Latn-BA" smtClean="0"/>
              <a:t>18.3.2020.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bs-Latn-B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05FB186-A047-43A9-BC28-97425D52EA61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65252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err="1"/>
              <a:t>Nasljednopravni</a:t>
            </a:r>
            <a:r>
              <a:rPr lang="bs-Latn-BA" dirty="0"/>
              <a:t> ugovori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/>
              <a:t>I dio: Uvod, Ugovor o doživotnom izdržavanju</a:t>
            </a:r>
          </a:p>
        </p:txBody>
      </p:sp>
    </p:spTree>
    <p:extLst>
      <p:ext uri="{BB962C8B-B14F-4D97-AF65-F5344CB8AC3E}">
        <p14:creationId xmlns:p14="http://schemas.microsoft.com/office/powerpoint/2010/main" val="15202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5F58A-7141-40B2-A1F9-0013C14E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Sloboda ugovaranja u nasljednom pravu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B1B46-5F09-440E-8C1D-C9960D263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76475"/>
            <a:ext cx="8825659" cy="4467225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Restriktivan stav zakonodavca prema ugovaranju nasljednopravnih posljedica </a:t>
            </a:r>
          </a:p>
          <a:p>
            <a:r>
              <a:rPr lang="bs-Latn-BA" dirty="0"/>
              <a:t>Zabrana raspolaganja budućim nasljedstvom, nasljednom nadom (spes)</a:t>
            </a:r>
          </a:p>
          <a:p>
            <a:r>
              <a:rPr lang="bs-Latn-BA" dirty="0"/>
              <a:t>Zabrana ugovora o nasljeđivanju u starom ZN (još uvijek u ZN RS) 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/>
          </a:p>
          <a:p>
            <a:pPr>
              <a:buAutoNum type="arabicPeriod"/>
            </a:pPr>
            <a:r>
              <a:rPr lang="bs-Latn-BA" dirty="0"/>
              <a:t>Sporazumno odricanje od nasljedstva za života ostavioca: samo između ostavioca i njegovih potomaka i bračnog partnera (ZN FBiH, ZN BD BiH, ZN RS)</a:t>
            </a:r>
          </a:p>
          <a:p>
            <a:pPr>
              <a:buAutoNum type="arabicPeriod"/>
            </a:pPr>
            <a:r>
              <a:rPr lang="bs-Latn-BA" dirty="0"/>
              <a:t>Ugovor o nasljeđivanju: samo između bračnih partnera, budućih bračnih partnera i vanbračnih partnera (ZN FBiH i ZN BD BiH) </a:t>
            </a:r>
          </a:p>
          <a:p>
            <a:pPr>
              <a:buAutoNum type="arabicPeriod"/>
            </a:pPr>
            <a:r>
              <a:rPr lang="bs-Latn-BA" dirty="0"/>
              <a:t>Dva obligacionopravna ugovora sa određenim nasljednopravnim posljedicama: Ugovor o doživotnom izdržavanju, Ugovor o ustupanju i raspodjeli imovine za života (ZN FBiH, ZN BD BiH, ZN RS)</a:t>
            </a:r>
          </a:p>
          <a:p>
            <a:pPr>
              <a:buAutoNum type="arabicPeriod"/>
            </a:pPr>
            <a:endParaRPr lang="bs-Latn-B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E4A361-A6DD-4C96-9AB8-F8BA48DE5E45}"/>
              </a:ext>
            </a:extLst>
          </p:cNvPr>
          <p:cNvSpPr txBox="1"/>
          <p:nvPr/>
        </p:nvSpPr>
        <p:spPr>
          <a:xfrm>
            <a:off x="4345035" y="3776132"/>
            <a:ext cx="238125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bs-Latn-BA" sz="2800" b="1" dirty="0"/>
              <a:t>IZUZECI</a:t>
            </a:r>
          </a:p>
        </p:txBody>
      </p:sp>
    </p:spTree>
    <p:extLst>
      <p:ext uri="{BB962C8B-B14F-4D97-AF65-F5344CB8AC3E}">
        <p14:creationId xmlns:p14="http://schemas.microsoft.com/office/powerpoint/2010/main" val="3301257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198" y="799043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bs-Latn-BA" dirty="0"/>
              <a:t>Ugovor o doživotnom izdržavanju</a:t>
            </a:r>
            <a:br>
              <a:rPr lang="bs-Latn-BA" dirty="0"/>
            </a:br>
            <a:r>
              <a:rPr lang="bs-Latn-BA" dirty="0"/>
              <a:t>(čl. 146.-154. ZN FBiH)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076" y="2222499"/>
            <a:ext cx="9699999" cy="4530726"/>
          </a:xfrm>
        </p:spPr>
        <p:txBody>
          <a:bodyPr>
            <a:normAutofit/>
          </a:bodyPr>
          <a:lstStyle/>
          <a:p>
            <a:r>
              <a:rPr lang="bs-Latn-BA" dirty="0"/>
              <a:t>Ugovor kojim se davalac izdržavanja obavezuje izdržavati primaoca izdržavanja, brinuti se o njemu do kraja života i poslije smrti ga sahraniti, a primalac izdržavanja se obavezuje na davaoca izdržavanja prenijeti vlasništvo nad određenim stvarima ili pravima</a:t>
            </a:r>
          </a:p>
          <a:p>
            <a:r>
              <a:rPr lang="bs-Latn-BA" dirty="0"/>
              <a:t>Obligacioni ugovor kojim se davalac izdržavanja ne postavlja za nasljednika nego mu se vlasništvo prenosi kao protučinidba za izdržavanje</a:t>
            </a:r>
          </a:p>
          <a:p>
            <a:r>
              <a:rPr lang="bs-Latn-BA" dirty="0"/>
              <a:t>Dvostranoobavezujući, teretni, strogo formalni pravni posao (forma notarski obrađene isprave?)</a:t>
            </a:r>
          </a:p>
          <a:p>
            <a:r>
              <a:rPr lang="bs-Latn-BA" dirty="0"/>
              <a:t>Ne odnosi se na buduću imovinu  </a:t>
            </a:r>
          </a:p>
          <a:p>
            <a:r>
              <a:rPr lang="bs-Latn-BA" dirty="0"/>
              <a:t>Element aleatornosti: neizvjesnost dužine davanja izdržavanja (života primaoca izdržavanja) – neprimjenjivanje načela jednake vrijednosti činidbi – nemogućnost pobijanja iz razloga u vezi sa srazmjernošću uzajamnih davanja</a:t>
            </a:r>
          </a:p>
          <a:p>
            <a:r>
              <a:rPr lang="bs-Latn-BA" dirty="0"/>
              <a:t>Ali: uvažavanje promijenjenih okolnosti (mogućnost jednostranog raskida ugovora)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888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DD46276-BBE0-4881-B283-E191B6AEA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700" y="973138"/>
            <a:ext cx="8761413" cy="708025"/>
          </a:xfrm>
        </p:spPr>
        <p:txBody>
          <a:bodyPr>
            <a:normAutofit fontScale="90000"/>
          </a:bodyPr>
          <a:lstStyle/>
          <a:p>
            <a:r>
              <a:rPr lang="bs-Latn-BA" dirty="0"/>
              <a:t>Ugovor o doživotnom izdržavanju</a:t>
            </a:r>
            <a:br>
              <a:rPr lang="bs-Latn-BA" dirty="0"/>
            </a:br>
            <a:r>
              <a:rPr lang="bs-Latn-BA" dirty="0"/>
              <a:t>(čl. 146.-154. ZN FBiH)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019F7-C367-4C2C-8933-B71AD66BD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700" y="2708274"/>
            <a:ext cx="8825659" cy="3921125"/>
          </a:xfrm>
        </p:spPr>
        <p:txBody>
          <a:bodyPr>
            <a:normAutofit/>
          </a:bodyPr>
          <a:lstStyle/>
          <a:p>
            <a:r>
              <a:rPr lang="bs-Latn-BA" dirty="0"/>
              <a:t>Mogućnost zaključenja i između lica koja su obavezna da se međusobno izdržavaju (djeca, bračni partneri)</a:t>
            </a:r>
          </a:p>
          <a:p>
            <a:r>
              <a:rPr lang="bs-Latn-BA" dirty="0"/>
              <a:t>Imovina obuhvaćena ugovorom ne ulazi u sastav zaostavštine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r>
              <a:rPr lang="bs-Latn-BA" dirty="0"/>
              <a:t>    </a:t>
            </a:r>
          </a:p>
          <a:p>
            <a:r>
              <a:rPr lang="bs-Latn-BA" dirty="0"/>
              <a:t>Indirektno može dovesti do neprimjenjivanja pravila nužnog nasljeđivanja        ali i do favoriziranja određenih nasljednika - „Najjači“ ugovor</a:t>
            </a:r>
          </a:p>
          <a:p>
            <a:r>
              <a:rPr lang="bs-Latn-BA" dirty="0"/>
              <a:t>Mogućnost upisa ugovorenog otuđenja/raspolaganja do smrti primaoca izdržavanja u ZK </a:t>
            </a:r>
          </a:p>
          <a:p>
            <a:r>
              <a:rPr lang="bs-Latn-BA" dirty="0"/>
              <a:t>Prestanak: Smrt primaoca izdržavanja (obaveza davaoca izdržavanja prelazi na BD i potomke ako pristanu), sporazumni raskid, jednostrani raskid </a:t>
            </a:r>
          </a:p>
          <a:p>
            <a:pPr marL="0" indent="0">
              <a:buNone/>
            </a:pPr>
            <a:endParaRPr lang="bs-Latn-BA" dirty="0"/>
          </a:p>
        </p:txBody>
      </p:sp>
      <p:sp>
        <p:nvSpPr>
          <p:cNvPr id="5" name="Arrow: Curved Right 4">
            <a:extLst>
              <a:ext uri="{FF2B5EF4-FFF2-40B4-BE49-F238E27FC236}">
                <a16:creationId xmlns:a16="http://schemas.microsoft.com/office/drawing/2014/main" id="{DAF12F30-1A4F-46F7-B6B3-28214D0ED9C7}"/>
              </a:ext>
            </a:extLst>
          </p:cNvPr>
          <p:cNvSpPr/>
          <p:nvPr/>
        </p:nvSpPr>
        <p:spPr>
          <a:xfrm>
            <a:off x="1348947" y="3863975"/>
            <a:ext cx="560069" cy="44767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234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FDBA1CB6C07544AB565AF2B26D4E92" ma:contentTypeVersion="10" ma:contentTypeDescription="Create a new document." ma:contentTypeScope="" ma:versionID="655d234414ad4f0a42fc3f859a33baca">
  <xsd:schema xmlns:xsd="http://www.w3.org/2001/XMLSchema" xmlns:xs="http://www.w3.org/2001/XMLSchema" xmlns:p="http://schemas.microsoft.com/office/2006/metadata/properties" xmlns:ns3="5b4a7a7f-1320-43dc-b9f8-70f8be41bd09" targetNamespace="http://schemas.microsoft.com/office/2006/metadata/properties" ma:root="true" ma:fieldsID="7e8aa504091e4a886a4f01a7499cee08" ns3:_="">
    <xsd:import namespace="5b4a7a7f-1320-43dc-b9f8-70f8be41bd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a7a7f-1320-43dc-b9f8-70f8be41bd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61A5AE-D7EA-42A9-AEB2-1F35B8421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4a7a7f-1320-43dc-b9f8-70f8be41bd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5820B2-F7AB-4D56-9126-2F35900308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DDF58B-8B21-45E2-BEA4-DA26CD3ED9D9}">
  <ds:schemaRefs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5b4a7a7f-1320-43dc-b9f8-70f8be41bd09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336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Nasljednopravni ugovori</vt:lpstr>
      <vt:lpstr>Sloboda ugovaranja u nasljednom pravu</vt:lpstr>
      <vt:lpstr>Ugovor o doživotnom izdržavanju (čl. 146.-154. ZN FBiH)</vt:lpstr>
      <vt:lpstr>Ugovor o doživotnom izdržavanju (čl. 146.-154. ZN FBiH)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Nasljednopravni ugovori</dc:title>
  <dc:creator>Darja Softić Kadenić</dc:creator>
  <cp:lastModifiedBy>Darja Softić Kadenić</cp:lastModifiedBy>
  <cp:revision>1</cp:revision>
  <dcterms:created xsi:type="dcterms:W3CDTF">2020-03-18T08:25:30Z</dcterms:created>
  <dcterms:modified xsi:type="dcterms:W3CDTF">2020-03-18T08:26:17Z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0x01010030FDBA1CB6C07544AB565AF2B26D4E92</vt:lpwstr>
  </property>
</Properties>
</file>