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7" r:id="rId2"/>
    <p:sldId id="272" r:id="rId3"/>
    <p:sldId id="260" r:id="rId4"/>
    <p:sldId id="261" r:id="rId5"/>
    <p:sldId id="262" r:id="rId6"/>
    <p:sldId id="263" r:id="rId7"/>
    <p:sldId id="265" r:id="rId8"/>
    <p:sldId id="290" r:id="rId9"/>
    <p:sldId id="292" r:id="rId10"/>
    <p:sldId id="300" r:id="rId11"/>
    <p:sldId id="273" r:id="rId12"/>
    <p:sldId id="264" r:id="rId13"/>
    <p:sldId id="269" r:id="rId14"/>
    <p:sldId id="270" r:id="rId15"/>
    <p:sldId id="291" r:id="rId16"/>
    <p:sldId id="271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0AEF9-A238-49D3-B6D1-FDD8B150BF53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1_2" csCatId="accent1" phldr="1"/>
      <dgm:spPr/>
    </dgm:pt>
    <dgm:pt modelId="{0C36F1F9-E1BC-4B7B-97C0-B89DBF65D729}">
      <dgm:prSet phldrT="[Text]"/>
      <dgm:spPr/>
      <dgm:t>
        <a:bodyPr/>
        <a:lstStyle/>
        <a:p>
          <a:r>
            <a:rPr lang="bs-Latn-BA" dirty="0" smtClean="0"/>
            <a:t>Opterećuje nekretninu kao služnost, ali ne daje ovlaštenje na </a:t>
          </a:r>
          <a:r>
            <a:rPr lang="bs-Latn-BA" dirty="0" err="1" smtClean="0"/>
            <a:t>neposr</a:t>
          </a:r>
          <a:r>
            <a:rPr lang="bs-Latn-BA" dirty="0" smtClean="0"/>
            <a:t>. korištenje nekretnine</a:t>
          </a:r>
          <a:endParaRPr lang="bs-Latn-BA" dirty="0"/>
        </a:p>
      </dgm:t>
    </dgm:pt>
    <dgm:pt modelId="{3E34B4DB-F50D-4087-94AD-93311D919488}" type="parTrans" cxnId="{CA004DD1-BE50-4A07-B6A8-51D7543A7D58}">
      <dgm:prSet/>
      <dgm:spPr/>
      <dgm:t>
        <a:bodyPr/>
        <a:lstStyle/>
        <a:p>
          <a:endParaRPr lang="bs-Latn-BA"/>
        </a:p>
      </dgm:t>
    </dgm:pt>
    <dgm:pt modelId="{E6D00CF2-93A7-4F34-9372-D4951125CF02}" type="sibTrans" cxnId="{CA004DD1-BE50-4A07-B6A8-51D7543A7D58}">
      <dgm:prSet/>
      <dgm:spPr/>
      <dgm:t>
        <a:bodyPr/>
        <a:lstStyle/>
        <a:p>
          <a:endParaRPr lang="bs-Latn-BA"/>
        </a:p>
      </dgm:t>
    </dgm:pt>
    <dgm:pt modelId="{114F6D30-98D0-4769-A0DA-D585E69AC49C}">
      <dgm:prSet phldrT="[Text]"/>
      <dgm:spPr/>
      <dgm:t>
        <a:bodyPr/>
        <a:lstStyle/>
        <a:p>
          <a:r>
            <a:rPr lang="bs-Latn-BA" dirty="0" smtClean="0"/>
            <a:t>Obaveza vlasnika opterećene nekretnine pozitivna), ne nužno finansijskog karaktera (</a:t>
          </a:r>
          <a:r>
            <a:rPr lang="bs-Latn-BA" dirty="0" err="1" smtClean="0"/>
            <a:t>zal.pravo</a:t>
          </a:r>
          <a:r>
            <a:rPr lang="bs-Latn-BA" dirty="0" smtClean="0"/>
            <a:t>) nego davanje u naturi ili određeno činjenje</a:t>
          </a:r>
          <a:endParaRPr lang="bs-Latn-BA" dirty="0"/>
        </a:p>
      </dgm:t>
    </dgm:pt>
    <dgm:pt modelId="{CFA6F055-4940-4057-A399-FA444A509B33}" type="parTrans" cxnId="{4589F67A-8C03-4F6E-A4D6-0C1BD98662AF}">
      <dgm:prSet/>
      <dgm:spPr/>
      <dgm:t>
        <a:bodyPr/>
        <a:lstStyle/>
        <a:p>
          <a:endParaRPr lang="bs-Latn-BA"/>
        </a:p>
      </dgm:t>
    </dgm:pt>
    <dgm:pt modelId="{614CC2AF-70DA-40C6-B54F-D2EDE3B8B965}" type="sibTrans" cxnId="{4589F67A-8C03-4F6E-A4D6-0C1BD98662AF}">
      <dgm:prSet/>
      <dgm:spPr/>
      <dgm:t>
        <a:bodyPr/>
        <a:lstStyle/>
        <a:p>
          <a:endParaRPr lang="bs-Latn-BA"/>
        </a:p>
      </dgm:t>
    </dgm:pt>
    <dgm:pt modelId="{3905ACE2-6627-4D01-B8C1-C991651DF7E1}">
      <dgm:prSet phldrT="[Text]"/>
      <dgm:spPr/>
      <dgm:t>
        <a:bodyPr/>
        <a:lstStyle/>
        <a:p>
          <a:r>
            <a:rPr lang="bs-Latn-BA" dirty="0" smtClean="0"/>
            <a:t>Pravo namirenja po pravilima </a:t>
          </a:r>
          <a:r>
            <a:rPr lang="bs-Latn-BA" dirty="0" err="1" smtClean="0"/>
            <a:t>založnog</a:t>
          </a:r>
          <a:r>
            <a:rPr lang="bs-Latn-BA" dirty="0" smtClean="0"/>
            <a:t> prava</a:t>
          </a:r>
        </a:p>
        <a:p>
          <a:r>
            <a:rPr lang="bs-Latn-BA" dirty="0" smtClean="0"/>
            <a:t>Vlasnik </a:t>
          </a:r>
          <a:r>
            <a:rPr lang="bs-Latn-BA" dirty="0" err="1" smtClean="0"/>
            <a:t>opt</a:t>
          </a:r>
          <a:r>
            <a:rPr lang="bs-Latn-BA" dirty="0" smtClean="0"/>
            <a:t>. Nekretnine odgovara svojom cjelokupnom imovinom (lična odgovornost) i nekretninom </a:t>
          </a:r>
          <a:r>
            <a:rPr lang="bs-Latn-BA" dirty="0" err="1" smtClean="0"/>
            <a:t>solidarno</a:t>
          </a:r>
          <a:endParaRPr lang="bs-Latn-BA" dirty="0" smtClean="0"/>
        </a:p>
        <a:p>
          <a:r>
            <a:rPr lang="bs-Latn-BA" dirty="0" smtClean="0"/>
            <a:t>(</a:t>
          </a:r>
          <a:r>
            <a:rPr lang="bs-Latn-BA" dirty="0" err="1" smtClean="0"/>
            <a:t>stvarnopravna</a:t>
          </a:r>
          <a:r>
            <a:rPr lang="bs-Latn-BA" dirty="0" smtClean="0"/>
            <a:t> odgovornost)</a:t>
          </a:r>
          <a:endParaRPr lang="bs-Latn-BA" dirty="0"/>
        </a:p>
      </dgm:t>
    </dgm:pt>
    <dgm:pt modelId="{451F7CC8-1A21-40E0-AE45-8FFFF0FBEA65}" type="parTrans" cxnId="{34F59496-97D8-46BB-956B-CE2433FF37B9}">
      <dgm:prSet/>
      <dgm:spPr/>
      <dgm:t>
        <a:bodyPr/>
        <a:lstStyle/>
        <a:p>
          <a:endParaRPr lang="bs-Latn-BA"/>
        </a:p>
      </dgm:t>
    </dgm:pt>
    <dgm:pt modelId="{307EF806-F63A-4F33-802E-C4D50B946E8C}" type="sibTrans" cxnId="{34F59496-97D8-46BB-956B-CE2433FF37B9}">
      <dgm:prSet/>
      <dgm:spPr/>
      <dgm:t>
        <a:bodyPr/>
        <a:lstStyle/>
        <a:p>
          <a:endParaRPr lang="bs-Latn-BA"/>
        </a:p>
      </dgm:t>
    </dgm:pt>
    <dgm:pt modelId="{5298C714-2D59-4795-A2E8-3EA4470E6C79}" type="pres">
      <dgm:prSet presAssocID="{B560AEF9-A238-49D3-B6D1-FDD8B150BF53}" presName="Name0" presStyleCnt="0">
        <dgm:presLayoutVars>
          <dgm:chMax val="7"/>
          <dgm:dir/>
          <dgm:resizeHandles val="exact"/>
        </dgm:presLayoutVars>
      </dgm:prSet>
      <dgm:spPr/>
    </dgm:pt>
    <dgm:pt modelId="{5A8C89EE-FB39-4A98-B19C-E5506DA66053}" type="pres">
      <dgm:prSet presAssocID="{B560AEF9-A238-49D3-B6D1-FDD8B150BF53}" presName="ellipse1" presStyleLbl="vennNode1" presStyleIdx="0" presStyleCnt="3" custScaleX="156690" custLinFactNeighborX="-10378" custLinFactNeighborY="240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AF055181-AD09-4BA3-AC73-E684D86058A2}" type="pres">
      <dgm:prSet presAssocID="{B560AEF9-A238-49D3-B6D1-FDD8B150BF53}" presName="ellipse2" presStyleLbl="vennNode1" presStyleIdx="1" presStyleCnt="3" custScaleX="180528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AF15B1F-0D15-46B7-8EF8-14AC8408E018}" type="pres">
      <dgm:prSet presAssocID="{B560AEF9-A238-49D3-B6D1-FDD8B150BF53}" presName="ellipse3" presStyleLbl="vennNode1" presStyleIdx="2" presStyleCnt="3" custScaleX="159666" custLinFactNeighborX="-1191" custLinFactNeighborY="245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4589F67A-8C03-4F6E-A4D6-0C1BD98662AF}" srcId="{B560AEF9-A238-49D3-B6D1-FDD8B150BF53}" destId="{114F6D30-98D0-4769-A0DA-D585E69AC49C}" srcOrd="1" destOrd="0" parTransId="{CFA6F055-4940-4057-A399-FA444A509B33}" sibTransId="{614CC2AF-70DA-40C6-B54F-D2EDE3B8B965}"/>
    <dgm:cxn modelId="{CB876D39-6EAC-43D1-9B66-32EEAB2BF495}" type="presOf" srcId="{0C36F1F9-E1BC-4B7B-97C0-B89DBF65D729}" destId="{5A8C89EE-FB39-4A98-B19C-E5506DA66053}" srcOrd="0" destOrd="0" presId="urn:microsoft.com/office/officeart/2005/8/layout/rings+Icon"/>
    <dgm:cxn modelId="{400F9E57-A628-4590-A130-F98FA099B949}" type="presOf" srcId="{B560AEF9-A238-49D3-B6D1-FDD8B150BF53}" destId="{5298C714-2D59-4795-A2E8-3EA4470E6C79}" srcOrd="0" destOrd="0" presId="urn:microsoft.com/office/officeart/2005/8/layout/rings+Icon"/>
    <dgm:cxn modelId="{34F59496-97D8-46BB-956B-CE2433FF37B9}" srcId="{B560AEF9-A238-49D3-B6D1-FDD8B150BF53}" destId="{3905ACE2-6627-4D01-B8C1-C991651DF7E1}" srcOrd="2" destOrd="0" parTransId="{451F7CC8-1A21-40E0-AE45-8FFFF0FBEA65}" sibTransId="{307EF806-F63A-4F33-802E-C4D50B946E8C}"/>
    <dgm:cxn modelId="{ED30FA5B-7C51-40E6-8BBF-605FCE7AE28B}" type="presOf" srcId="{3905ACE2-6627-4D01-B8C1-C991651DF7E1}" destId="{3AF15B1F-0D15-46B7-8EF8-14AC8408E018}" srcOrd="0" destOrd="0" presId="urn:microsoft.com/office/officeart/2005/8/layout/rings+Icon"/>
    <dgm:cxn modelId="{39E1BDF5-A5C4-4259-9F09-4AA100B0A9B7}" type="presOf" srcId="{114F6D30-98D0-4769-A0DA-D585E69AC49C}" destId="{AF055181-AD09-4BA3-AC73-E684D86058A2}" srcOrd="0" destOrd="0" presId="urn:microsoft.com/office/officeart/2005/8/layout/rings+Icon"/>
    <dgm:cxn modelId="{CA004DD1-BE50-4A07-B6A8-51D7543A7D58}" srcId="{B560AEF9-A238-49D3-B6D1-FDD8B150BF53}" destId="{0C36F1F9-E1BC-4B7B-97C0-B89DBF65D729}" srcOrd="0" destOrd="0" parTransId="{3E34B4DB-F50D-4087-94AD-93311D919488}" sibTransId="{E6D00CF2-93A7-4F34-9372-D4951125CF02}"/>
    <dgm:cxn modelId="{7F44D233-DCBB-460E-87BC-5106E30BD897}" type="presParOf" srcId="{5298C714-2D59-4795-A2E8-3EA4470E6C79}" destId="{5A8C89EE-FB39-4A98-B19C-E5506DA66053}" srcOrd="0" destOrd="0" presId="urn:microsoft.com/office/officeart/2005/8/layout/rings+Icon"/>
    <dgm:cxn modelId="{581A8A68-E79F-411C-B8E6-95A8FFE0A899}" type="presParOf" srcId="{5298C714-2D59-4795-A2E8-3EA4470E6C79}" destId="{AF055181-AD09-4BA3-AC73-E684D86058A2}" srcOrd="1" destOrd="0" presId="urn:microsoft.com/office/officeart/2005/8/layout/rings+Icon"/>
    <dgm:cxn modelId="{10A0199D-DA3F-484B-87DC-6E55D3288D8C}" type="presParOf" srcId="{5298C714-2D59-4795-A2E8-3EA4470E6C79}" destId="{3AF15B1F-0D15-46B7-8EF8-14AC8408E018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8C89EE-FB39-4A98-B19C-E5506DA66053}">
      <dsp:nvSpPr>
        <dsp:cNvPr id="0" name=""/>
        <dsp:cNvSpPr/>
      </dsp:nvSpPr>
      <dsp:spPr>
        <a:xfrm>
          <a:off x="0" y="78145"/>
          <a:ext cx="5093529" cy="3250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200" kern="1200" dirty="0" smtClean="0"/>
            <a:t>Opterećuje nekretninu kao služnost, ali ne daje ovlaštenje na </a:t>
          </a:r>
          <a:r>
            <a:rPr lang="bs-Latn-BA" sz="2200" kern="1200" dirty="0" err="1" smtClean="0"/>
            <a:t>neposr</a:t>
          </a:r>
          <a:r>
            <a:rPr lang="bs-Latn-BA" sz="2200" kern="1200" dirty="0" smtClean="0"/>
            <a:t>. korištenje nekretnine</a:t>
          </a:r>
          <a:endParaRPr lang="bs-Latn-BA" sz="2200" kern="1200" dirty="0"/>
        </a:p>
      </dsp:txBody>
      <dsp:txXfrm>
        <a:off x="745930" y="554193"/>
        <a:ext cx="3601669" cy="2298562"/>
      </dsp:txXfrm>
    </dsp:sp>
    <dsp:sp modelId="{AF055181-AD09-4BA3-AC73-E684D86058A2}">
      <dsp:nvSpPr>
        <dsp:cNvPr id="0" name=""/>
        <dsp:cNvSpPr/>
      </dsp:nvSpPr>
      <dsp:spPr>
        <a:xfrm>
          <a:off x="1620937" y="2168008"/>
          <a:ext cx="5868432" cy="3250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200" kern="1200" dirty="0" smtClean="0"/>
            <a:t>Obaveza vlasnika opterećene nekretnine pozitivna), ne nužno finansijskog karaktera (</a:t>
          </a:r>
          <a:r>
            <a:rPr lang="bs-Latn-BA" sz="2200" kern="1200" dirty="0" err="1" smtClean="0"/>
            <a:t>zal.pravo</a:t>
          </a:r>
          <a:r>
            <a:rPr lang="bs-Latn-BA" sz="2200" kern="1200" dirty="0" smtClean="0"/>
            <a:t>) nego davanje u naturi ili određeno činjenje</a:t>
          </a:r>
          <a:endParaRPr lang="bs-Latn-BA" sz="2200" kern="1200" dirty="0"/>
        </a:p>
      </dsp:txBody>
      <dsp:txXfrm>
        <a:off x="2480349" y="2644056"/>
        <a:ext cx="4149608" cy="2298562"/>
      </dsp:txXfrm>
    </dsp:sp>
    <dsp:sp modelId="{3AF15B1F-0D15-46B7-8EF8-14AC8408E018}">
      <dsp:nvSpPr>
        <dsp:cNvPr id="0" name=""/>
        <dsp:cNvSpPr/>
      </dsp:nvSpPr>
      <dsp:spPr>
        <a:xfrm>
          <a:off x="3592490" y="79738"/>
          <a:ext cx="5190270" cy="32506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smtClean="0"/>
            <a:t>Pravo namirenja po pravilima </a:t>
          </a:r>
          <a:r>
            <a:rPr lang="bs-Latn-BA" sz="2100" kern="1200" dirty="0" err="1" smtClean="0"/>
            <a:t>založnog</a:t>
          </a:r>
          <a:r>
            <a:rPr lang="bs-Latn-BA" sz="2100" kern="1200" dirty="0" smtClean="0"/>
            <a:t> prava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smtClean="0"/>
            <a:t>Vlasnik </a:t>
          </a:r>
          <a:r>
            <a:rPr lang="bs-Latn-BA" sz="2100" kern="1200" dirty="0" err="1" smtClean="0"/>
            <a:t>opt</a:t>
          </a:r>
          <a:r>
            <a:rPr lang="bs-Latn-BA" sz="2100" kern="1200" dirty="0" smtClean="0"/>
            <a:t>. Nekretnine odgovara svojom cjelokupnom imovinom (lična odgovornost) i nekretninom </a:t>
          </a:r>
          <a:r>
            <a:rPr lang="bs-Latn-BA" sz="2100" kern="1200" dirty="0" err="1" smtClean="0"/>
            <a:t>solidarno</a:t>
          </a:r>
          <a:endParaRPr lang="bs-Latn-BA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smtClean="0"/>
            <a:t>(</a:t>
          </a:r>
          <a:r>
            <a:rPr lang="bs-Latn-BA" sz="2100" kern="1200" dirty="0" err="1" smtClean="0"/>
            <a:t>stvarnopravna</a:t>
          </a:r>
          <a:r>
            <a:rPr lang="bs-Latn-BA" sz="2100" kern="1200" dirty="0" smtClean="0"/>
            <a:t> odgovornost)</a:t>
          </a:r>
          <a:endParaRPr lang="bs-Latn-BA" sz="2100" kern="1200" dirty="0"/>
        </a:p>
      </dsp:txBody>
      <dsp:txXfrm>
        <a:off x="4352587" y="555786"/>
        <a:ext cx="3670076" cy="2298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50168-9628-4274-B23D-42E3EB2749B5}" type="datetimeFigureOut">
              <a:rPr lang="bs-Latn-BA" smtClean="0"/>
              <a:t>21.05.2019.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47EA6-EE48-43A5-A5C0-C460BCD30C0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6526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Ograničena stvarna prava – II dio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sz="2800" dirty="0" smtClean="0"/>
              <a:t>Služnosti i realni tereti 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8014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Sluznosti i javna dobra 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bs-Latn-BA" smtClean="0"/>
              <a:t>Cl. 227 i 265. </a:t>
            </a:r>
          </a:p>
          <a:p>
            <a:r>
              <a:rPr lang="bs-Latn-BA" smtClean="0"/>
              <a:t>Javna i opća dobro ne mogu biti opterećena služnošću, ali u njihovu korist može biti osnovana služnost, </a:t>
            </a:r>
          </a:p>
          <a:p>
            <a:r>
              <a:rPr lang="bs-Latn-BA" smtClean="0"/>
              <a:t>Dobra u općem interesu mogu. </a:t>
            </a:r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16379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Pravo realnih tereta 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9161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bs-Latn-BA" dirty="0" smtClean="0"/>
              <a:t>Realni tereti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429556"/>
            <a:ext cx="10363826" cy="4361644"/>
          </a:xfrm>
        </p:spPr>
        <p:txBody>
          <a:bodyPr/>
          <a:lstStyle/>
          <a:p>
            <a:r>
              <a:rPr lang="bs-Latn-BA" dirty="0" smtClean="0"/>
              <a:t>Prvi put regulirani u domaćem zakonodavstvu (ZOVO Samo pominjao, prepustio republičkim zakonima, pravna pravila </a:t>
            </a:r>
            <a:r>
              <a:rPr lang="bs-Latn-BA" dirty="0" err="1" smtClean="0"/>
              <a:t>neprimjenjiva</a:t>
            </a:r>
            <a:r>
              <a:rPr lang="bs-Latn-BA" dirty="0" smtClean="0"/>
              <a:t> jer su </a:t>
            </a:r>
            <a:r>
              <a:rPr lang="bs-Latn-BA" dirty="0" err="1" smtClean="0"/>
              <a:t>podnormirani</a:t>
            </a:r>
            <a:r>
              <a:rPr lang="bs-Latn-BA" dirty="0" smtClean="0"/>
              <a:t> u </a:t>
            </a:r>
            <a:r>
              <a:rPr lang="bs-Latn-BA" dirty="0" err="1" smtClean="0"/>
              <a:t>ogz-u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Institut malog praktičnog značaja</a:t>
            </a:r>
          </a:p>
          <a:p>
            <a:r>
              <a:rPr lang="bs-Latn-BA" dirty="0" smtClean="0"/>
              <a:t>Pri tome „snažan“ spoj </a:t>
            </a:r>
            <a:r>
              <a:rPr lang="bs-Latn-BA" dirty="0" err="1" smtClean="0"/>
              <a:t>obligacionopravnih</a:t>
            </a:r>
            <a:r>
              <a:rPr lang="bs-Latn-BA" dirty="0" smtClean="0"/>
              <a:t> i </a:t>
            </a:r>
            <a:r>
              <a:rPr lang="bs-Latn-BA" dirty="0" err="1" smtClean="0"/>
              <a:t>stvarnopravnih</a:t>
            </a:r>
            <a:r>
              <a:rPr lang="bs-Latn-BA" dirty="0" smtClean="0"/>
              <a:t> elemenata</a:t>
            </a:r>
          </a:p>
          <a:p>
            <a:r>
              <a:rPr lang="bs-Latn-BA" dirty="0" smtClean="0"/>
              <a:t>Definicija: Realni teret svom korisniku daje ograničeno stvarno pravo na nekretnini koju opterećuje, </a:t>
            </a:r>
            <a:r>
              <a:rPr lang="bs-Latn-BA" dirty="0" err="1" smtClean="0"/>
              <a:t>ovlašćujući</a:t>
            </a:r>
            <a:r>
              <a:rPr lang="bs-Latn-BA" dirty="0" smtClean="0"/>
              <a:t> ga da mu se na teret njene vrijednosti </a:t>
            </a:r>
            <a:r>
              <a:rPr lang="bs-Latn-BA" dirty="0" err="1" smtClean="0"/>
              <a:t>periodično</a:t>
            </a:r>
            <a:r>
              <a:rPr lang="bs-Latn-BA" dirty="0" smtClean="0"/>
              <a:t> daju stvari ili čine radnje koje su sadržaj tog realnog tereta </a:t>
            </a:r>
          </a:p>
          <a:p>
            <a:r>
              <a:rPr lang="bs-Latn-BA" dirty="0" smtClean="0"/>
              <a:t>Institut nije postojao u rimskom pravu nego vuče korijene iz feudalizma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3800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bs-Latn-BA" dirty="0" smtClean="0"/>
              <a:t>Pojam i sadržaj realnih tereta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70579" y="1236151"/>
            <a:ext cx="10918554" cy="544042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Daje svom </a:t>
            </a:r>
            <a:r>
              <a:rPr lang="bs-Latn-BA" dirty="0" err="1" smtClean="0"/>
              <a:t>titularu</a:t>
            </a:r>
            <a:r>
              <a:rPr lang="bs-Latn-BA" dirty="0" smtClean="0"/>
              <a:t> ograničeno stvarno pravo na nekretnini koju opterećuje </a:t>
            </a:r>
            <a:r>
              <a:rPr lang="bs-Latn-BA" dirty="0" err="1" smtClean="0"/>
              <a:t>ovlašćujući</a:t>
            </a:r>
            <a:r>
              <a:rPr lang="bs-Latn-BA" dirty="0" smtClean="0"/>
              <a:t> ga da mu se na teret njene vrijednosti </a:t>
            </a:r>
            <a:r>
              <a:rPr lang="bs-Latn-BA" dirty="0" err="1" smtClean="0"/>
              <a:t>periodično</a:t>
            </a:r>
            <a:r>
              <a:rPr lang="bs-Latn-BA" dirty="0" smtClean="0"/>
              <a:t> daju ili čine radnje koje su sadržaj tog realnog tereta</a:t>
            </a:r>
          </a:p>
          <a:p>
            <a:endParaRPr lang="bs-Latn-BA" dirty="0"/>
          </a:p>
          <a:p>
            <a:endParaRPr lang="bs-Latn-BA" dirty="0" smtClean="0"/>
          </a:p>
          <a:p>
            <a:r>
              <a:rPr lang="bs-Latn-BA" dirty="0" smtClean="0"/>
              <a:t>Predmet stvarnog tereta je uvijek nekretnina (i pravo građenja) i to takva koja je sposobna biti predmet </a:t>
            </a:r>
            <a:r>
              <a:rPr lang="bs-Latn-BA" dirty="0" err="1" smtClean="0"/>
              <a:t>založnog</a:t>
            </a:r>
            <a:r>
              <a:rPr lang="bs-Latn-BA" dirty="0" smtClean="0"/>
              <a:t> prava </a:t>
            </a:r>
          </a:p>
          <a:p>
            <a:r>
              <a:rPr lang="bs-Latn-BA" dirty="0" smtClean="0"/>
              <a:t>Sadržaj je </a:t>
            </a:r>
            <a:r>
              <a:rPr lang="bs-Latn-BA" dirty="0" err="1" smtClean="0"/>
              <a:t>činidba</a:t>
            </a:r>
            <a:r>
              <a:rPr lang="bs-Latn-BA" dirty="0" smtClean="0"/>
              <a:t> davanja ili činjenja bilo kojeg sadržaja koja je moguća, dopuštena i dovoljno određena (ne mora biti u vezi sa </a:t>
            </a:r>
            <a:r>
              <a:rPr lang="bs-Latn-BA" dirty="0" err="1" smtClean="0"/>
              <a:t>iskorištavanjem</a:t>
            </a:r>
            <a:r>
              <a:rPr lang="bs-Latn-BA" dirty="0" smtClean="0"/>
              <a:t> nekretnine)</a:t>
            </a:r>
          </a:p>
          <a:p>
            <a:r>
              <a:rPr lang="bs-Latn-BA" dirty="0" smtClean="0"/>
              <a:t>Mora biti </a:t>
            </a:r>
            <a:r>
              <a:rPr lang="bs-Latn-BA" dirty="0" err="1" smtClean="0"/>
              <a:t>činidba</a:t>
            </a:r>
            <a:r>
              <a:rPr lang="bs-Latn-BA" dirty="0" smtClean="0"/>
              <a:t> ponavljanih periodičnih davanja, pri čemu periodi ne moraju biti </a:t>
            </a:r>
            <a:r>
              <a:rPr lang="bs-Latn-BA" dirty="0" err="1" smtClean="0"/>
              <a:t>ravnomjerni</a:t>
            </a:r>
            <a:r>
              <a:rPr lang="bs-Latn-BA" dirty="0" smtClean="0"/>
              <a:t>, niti uvijek isti </a:t>
            </a:r>
            <a:r>
              <a:rPr lang="bs-Latn-BA" dirty="0" err="1" smtClean="0"/>
              <a:t>kvantitet</a:t>
            </a:r>
            <a:r>
              <a:rPr lang="bs-Latn-BA" dirty="0" smtClean="0"/>
              <a:t> (npr. dužnost čišćenja snijega, </a:t>
            </a:r>
            <a:r>
              <a:rPr lang="bs-Latn-BA" dirty="0" err="1" smtClean="0"/>
              <a:t>košenja</a:t>
            </a:r>
            <a:r>
              <a:rPr lang="bs-Latn-BA" dirty="0" smtClean="0"/>
              <a:t>,...)</a:t>
            </a:r>
          </a:p>
          <a:p>
            <a:r>
              <a:rPr lang="bs-Latn-BA" dirty="0" smtClean="0"/>
              <a:t>Obaveza iz </a:t>
            </a:r>
            <a:r>
              <a:rPr lang="bs-Latn-BA" dirty="0" err="1" smtClean="0"/>
              <a:t>r.t</a:t>
            </a:r>
            <a:r>
              <a:rPr lang="bs-Latn-BA" dirty="0" smtClean="0"/>
              <a:t>. Prenosiva samo zajedno sa </a:t>
            </a:r>
            <a:r>
              <a:rPr lang="bs-Latn-BA" dirty="0" err="1" smtClean="0"/>
              <a:t>opterećenom</a:t>
            </a:r>
            <a:r>
              <a:rPr lang="bs-Latn-BA" dirty="0" smtClean="0"/>
              <a:t> nekretninom</a:t>
            </a:r>
          </a:p>
          <a:p>
            <a:r>
              <a:rPr lang="bs-Latn-BA" dirty="0" smtClean="0"/>
              <a:t>Osnovna obaveza ne zastarjeva (pojedinačna dospjela potraživanja da, u roku od 3 godine od dospijeća svake pojedinačne obaveze) </a:t>
            </a:r>
            <a:endParaRPr lang="bs-Latn-BA" dirty="0"/>
          </a:p>
        </p:txBody>
      </p:sp>
      <p:sp>
        <p:nvSpPr>
          <p:cNvPr id="4" name="Curved Right Arrow 3"/>
          <p:cNvSpPr/>
          <p:nvPr/>
        </p:nvSpPr>
        <p:spPr>
          <a:xfrm>
            <a:off x="841202" y="2324448"/>
            <a:ext cx="617220" cy="5078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0580" y="2370663"/>
            <a:ext cx="1057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400" dirty="0" smtClean="0"/>
              <a:t>Obligacija (davanje ili činjenje) + </a:t>
            </a:r>
            <a:r>
              <a:rPr lang="bs-Latn-BA" sz="2400" dirty="0" err="1" smtClean="0"/>
              <a:t>stvarnopravno</a:t>
            </a:r>
            <a:r>
              <a:rPr lang="bs-Latn-BA" sz="2400" dirty="0" smtClean="0"/>
              <a:t> osiguranje (iz vrijednosti nekretnine)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50094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-150741"/>
            <a:ext cx="10364451" cy="1596177"/>
          </a:xfrm>
        </p:spPr>
        <p:txBody>
          <a:bodyPr/>
          <a:lstStyle/>
          <a:p>
            <a:r>
              <a:rPr lang="bs-Latn-BA" dirty="0" smtClean="0"/>
              <a:t>VRSTE REALNIH TERETA </a:t>
            </a:r>
            <a:endParaRPr lang="bs-Latn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72160" y="1137304"/>
            <a:ext cx="4873474" cy="679994"/>
          </a:xfrm>
        </p:spPr>
        <p:txBody>
          <a:bodyPr/>
          <a:lstStyle/>
          <a:p>
            <a:pPr algn="ctr"/>
            <a:r>
              <a:rPr lang="bs-Latn-BA" dirty="0" err="1" smtClean="0"/>
              <a:t>Predijalni</a:t>
            </a:r>
            <a:endParaRPr lang="bs-Latn-B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 smtClean="0"/>
              <a:t>U korist </a:t>
            </a:r>
            <a:r>
              <a:rPr lang="bs-Latn-BA" dirty="0" err="1" smtClean="0"/>
              <a:t>svakodobnog</a:t>
            </a:r>
            <a:r>
              <a:rPr lang="bs-Latn-BA" dirty="0" smtClean="0"/>
              <a:t> vlasnika određene nekretnine </a:t>
            </a:r>
          </a:p>
          <a:p>
            <a:r>
              <a:rPr lang="bs-Latn-BA" dirty="0" smtClean="0"/>
              <a:t>Neodvojivi od nekretnine, prenosivi samo zajedno s njom</a:t>
            </a:r>
          </a:p>
          <a:p>
            <a:r>
              <a:rPr lang="bs-Latn-BA" dirty="0" smtClean="0"/>
              <a:t>Sadržaj može biti održavanje povlasne nekretnine, obaveza održavanja prohodnosti puta i sl. 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1137301"/>
            <a:ext cx="4881804" cy="679994"/>
          </a:xfrm>
        </p:spPr>
        <p:txBody>
          <a:bodyPr/>
          <a:lstStyle/>
          <a:p>
            <a:pPr algn="ctr"/>
            <a:r>
              <a:rPr lang="bs-Latn-BA" dirty="0" smtClean="0"/>
              <a:t>personalni</a:t>
            </a:r>
            <a:endParaRPr lang="bs-Latn-BA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bs-Latn-BA" dirty="0" smtClean="0"/>
              <a:t>U korist određene osobe fizičke ili pravne, domaće ili strane (reciprocitet?) </a:t>
            </a:r>
          </a:p>
          <a:p>
            <a:r>
              <a:rPr lang="bs-Latn-BA" dirty="0" smtClean="0"/>
              <a:t>Sadržaj bilo koja periodična </a:t>
            </a:r>
            <a:r>
              <a:rPr lang="bs-Latn-BA" dirty="0" err="1" smtClean="0"/>
              <a:t>činidba</a:t>
            </a:r>
            <a:r>
              <a:rPr lang="bs-Latn-BA" dirty="0" smtClean="0"/>
              <a:t>, najčešće izdržavanje i drugi vidovi periodičnih davanja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2623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  <p:bldP spid="5" grpId="0" build="p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375" y="23431"/>
            <a:ext cx="10364451" cy="1596177"/>
          </a:xfrm>
        </p:spPr>
        <p:txBody>
          <a:bodyPr/>
          <a:lstStyle/>
          <a:p>
            <a:r>
              <a:rPr lang="bs-Latn-BA" dirty="0" smtClean="0"/>
              <a:t>Praktična primjena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960692"/>
            <a:ext cx="10363826" cy="3424107"/>
          </a:xfrm>
        </p:spPr>
        <p:txBody>
          <a:bodyPr/>
          <a:lstStyle/>
          <a:p>
            <a:r>
              <a:rPr lang="bs-Latn-BA" dirty="0" smtClean="0"/>
              <a:t>Zakon o </a:t>
            </a:r>
            <a:r>
              <a:rPr lang="bs-Latn-BA" dirty="0" err="1" smtClean="0"/>
              <a:t>nasljeđivanju</a:t>
            </a:r>
            <a:r>
              <a:rPr lang="bs-Latn-BA" dirty="0" smtClean="0"/>
              <a:t> u okviru ugovora o ustupanju i raspodjeli imovine za života ili ugovora o </a:t>
            </a:r>
            <a:r>
              <a:rPr lang="bs-Latn-BA" dirty="0" err="1" smtClean="0"/>
              <a:t>doživotnom</a:t>
            </a:r>
            <a:r>
              <a:rPr lang="bs-Latn-BA" dirty="0" smtClean="0"/>
              <a:t> </a:t>
            </a:r>
            <a:r>
              <a:rPr lang="bs-Latn-BA" dirty="0" err="1" smtClean="0"/>
              <a:t>izdržavanju</a:t>
            </a:r>
            <a:r>
              <a:rPr lang="bs-Latn-BA" dirty="0" smtClean="0"/>
              <a:t> (</a:t>
            </a:r>
            <a:r>
              <a:rPr lang="bs-Latn-BA" dirty="0" err="1" smtClean="0"/>
              <a:t>doživotna</a:t>
            </a:r>
            <a:r>
              <a:rPr lang="bs-Latn-BA" dirty="0" smtClean="0"/>
              <a:t> renta)</a:t>
            </a:r>
          </a:p>
          <a:p>
            <a:r>
              <a:rPr lang="bs-Latn-BA" dirty="0" smtClean="0"/>
              <a:t>Mimo toga marginalan praktični značaj </a:t>
            </a:r>
          </a:p>
          <a:p>
            <a:r>
              <a:rPr lang="bs-Latn-BA" dirty="0" smtClean="0"/>
              <a:t>Moguća primjena u okviru prodaje poljoprivrednog zemljišta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0409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125035"/>
            <a:ext cx="10364451" cy="1596177"/>
          </a:xfrm>
        </p:spPr>
        <p:txBody>
          <a:bodyPr/>
          <a:lstStyle/>
          <a:p>
            <a:r>
              <a:rPr lang="bs-Latn-BA" dirty="0" smtClean="0"/>
              <a:t>Sticanje i prestanak realnih tereta </a:t>
            </a:r>
            <a:endParaRPr lang="bs-Latn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13774" y="1712542"/>
            <a:ext cx="4873474" cy="679994"/>
          </a:xfrm>
        </p:spPr>
        <p:txBody>
          <a:bodyPr/>
          <a:lstStyle/>
          <a:p>
            <a:r>
              <a:rPr lang="bs-Latn-BA" dirty="0" smtClean="0"/>
              <a:t>Pravni posao</a:t>
            </a:r>
            <a:endParaRPr lang="bs-Latn-B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913774" y="2555712"/>
            <a:ext cx="5106027" cy="2740187"/>
          </a:xfrm>
        </p:spPr>
        <p:txBody>
          <a:bodyPr/>
          <a:lstStyle/>
          <a:p>
            <a:r>
              <a:rPr lang="bs-Latn-BA" dirty="0" err="1" smtClean="0"/>
              <a:t>Notarski</a:t>
            </a:r>
            <a:r>
              <a:rPr lang="bs-Latn-BA" dirty="0" smtClean="0"/>
              <a:t> obrađena isprava +</a:t>
            </a:r>
          </a:p>
          <a:p>
            <a:r>
              <a:rPr lang="bs-Latn-BA" dirty="0" smtClean="0"/>
              <a:t>Upis u ZK (C list opterećene nekretnine i </a:t>
            </a:r>
            <a:r>
              <a:rPr lang="bs-Latn-BA" dirty="0" err="1" smtClean="0"/>
              <a:t>evtl</a:t>
            </a:r>
            <a:r>
              <a:rPr lang="bs-Latn-BA" dirty="0" smtClean="0"/>
              <a:t>. A list nekretnine u korist koje je osnovan)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3998" y="1734060"/>
            <a:ext cx="4881804" cy="679994"/>
          </a:xfrm>
        </p:spPr>
        <p:txBody>
          <a:bodyPr/>
          <a:lstStyle/>
          <a:p>
            <a:r>
              <a:rPr lang="bs-Latn-BA" dirty="0" smtClean="0"/>
              <a:t>Sudska odluka </a:t>
            </a:r>
            <a:endParaRPr lang="bs-Latn-BA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060401" y="2455166"/>
            <a:ext cx="5105401" cy="2740187"/>
          </a:xfrm>
        </p:spPr>
        <p:txBody>
          <a:bodyPr/>
          <a:lstStyle/>
          <a:p>
            <a:r>
              <a:rPr lang="bs-Latn-BA" dirty="0" smtClean="0"/>
              <a:t>U postupku diobe/</a:t>
            </a:r>
            <a:r>
              <a:rPr lang="bs-Latn-BA" dirty="0" err="1" smtClean="0"/>
              <a:t>ostavinskom</a:t>
            </a:r>
            <a:r>
              <a:rPr lang="bs-Latn-BA" dirty="0" smtClean="0"/>
              <a:t> postupku primjenom pravila o osnivanju služnosti</a:t>
            </a:r>
          </a:p>
          <a:p>
            <a:r>
              <a:rPr lang="bs-Latn-BA" dirty="0" smtClean="0"/>
              <a:t>Nastaje </a:t>
            </a:r>
            <a:r>
              <a:rPr lang="bs-Latn-BA" dirty="0" err="1" smtClean="0"/>
              <a:t>pravosnažnošću</a:t>
            </a:r>
            <a:r>
              <a:rPr lang="bs-Latn-BA" dirty="0" smtClean="0"/>
              <a:t> odluke,</a:t>
            </a:r>
          </a:p>
          <a:p>
            <a:r>
              <a:rPr lang="bs-Latn-BA" dirty="0" smtClean="0"/>
              <a:t>Upis </a:t>
            </a:r>
            <a:r>
              <a:rPr lang="bs-Latn-BA" dirty="0" err="1" smtClean="0"/>
              <a:t>deklaratoran</a:t>
            </a:r>
            <a:endParaRPr lang="bs-Latn-BA" dirty="0" smtClean="0"/>
          </a:p>
          <a:p>
            <a:r>
              <a:rPr lang="bs-Latn-BA" dirty="0" smtClean="0"/>
              <a:t>ALI: ZAŠTITA POVJERENJA U ZK! </a:t>
            </a:r>
            <a:endParaRPr lang="bs-Latn-BA" dirty="0"/>
          </a:p>
        </p:txBody>
      </p:sp>
      <p:sp>
        <p:nvSpPr>
          <p:cNvPr id="8" name="TextBox 7"/>
          <p:cNvSpPr txBox="1"/>
          <p:nvPr/>
        </p:nvSpPr>
        <p:spPr>
          <a:xfrm>
            <a:off x="1170717" y="5295899"/>
            <a:ext cx="9698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400" dirty="0" smtClean="0"/>
              <a:t>Prestanak: propast opterećene/povlasne nekretnine, odricanje, istek vremena,</a:t>
            </a:r>
          </a:p>
          <a:p>
            <a:r>
              <a:rPr lang="bs-Latn-BA" sz="2400" dirty="0" smtClean="0"/>
              <a:t>sudska odluka o amortizaciji, smrt </a:t>
            </a:r>
            <a:r>
              <a:rPr lang="bs-Latn-BA" sz="2400" dirty="0" err="1" smtClean="0"/>
              <a:t>ovlaštenika</a:t>
            </a:r>
            <a:r>
              <a:rPr lang="bs-Latn-BA" sz="2400" dirty="0" smtClean="0"/>
              <a:t>, ukidanje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419945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  <p:bldP spid="5" grpId="0" build="p"/>
      <p:bldP spid="7" grpId="0" build="p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775" y="-1965"/>
            <a:ext cx="10364451" cy="1596177"/>
          </a:xfrm>
        </p:spPr>
        <p:txBody>
          <a:bodyPr/>
          <a:lstStyle/>
          <a:p>
            <a:r>
              <a:rPr lang="bs-Latn-BA" dirty="0" smtClean="0"/>
              <a:t>REALNI TERETI – INSTITUT IZMEĐU SLUŽNOSTI I ZALOŽNOG PRAVA </a:t>
            </a:r>
            <a:endParaRPr lang="bs-Latn-BA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25092608"/>
              </p:ext>
            </p:extLst>
          </p:nvPr>
        </p:nvGraphicFramePr>
        <p:xfrm>
          <a:off x="1524000" y="1303866"/>
          <a:ext cx="91567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954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Pravo služnosti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4981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149" y="90483"/>
            <a:ext cx="10364451" cy="1596177"/>
          </a:xfrm>
        </p:spPr>
        <p:txBody>
          <a:bodyPr/>
          <a:lstStyle/>
          <a:p>
            <a:r>
              <a:rPr lang="bs-Latn-BA" dirty="0" smtClean="0"/>
              <a:t>Razvoj regulative </a:t>
            </a:r>
            <a:endParaRPr lang="bs-Latn-B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149" y="1686660"/>
            <a:ext cx="10363826" cy="4340653"/>
          </a:xfrm>
        </p:spPr>
        <p:txBody>
          <a:bodyPr/>
          <a:lstStyle/>
          <a:p>
            <a:r>
              <a:rPr lang="bs-Latn-BA" dirty="0" err="1" smtClean="0"/>
              <a:t>Zovo</a:t>
            </a:r>
            <a:r>
              <a:rPr lang="bs-Latn-BA" dirty="0" smtClean="0"/>
              <a:t> (Stvarne služnosti, lične služnosti NE)</a:t>
            </a:r>
          </a:p>
          <a:p>
            <a:pPr marL="0" indent="0">
              <a:buNone/>
            </a:pPr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r>
              <a:rPr lang="bs-Latn-BA" dirty="0" smtClean="0"/>
              <a:t>Entitetski ZSP prvi put </a:t>
            </a:r>
            <a:r>
              <a:rPr lang="bs-Latn-BA" dirty="0" err="1" smtClean="0"/>
              <a:t>iscrpno</a:t>
            </a:r>
            <a:r>
              <a:rPr lang="bs-Latn-BA" dirty="0" smtClean="0"/>
              <a:t> reguliraju sve vrste služnosti </a:t>
            </a:r>
          </a:p>
          <a:p>
            <a:r>
              <a:rPr lang="bs-Latn-BA" dirty="0" err="1" smtClean="0"/>
              <a:t>Široki</a:t>
            </a:r>
            <a:r>
              <a:rPr lang="bs-Latn-BA" dirty="0" smtClean="0"/>
              <a:t> prostor (čl. 198.-275.) - Praktični značaj?</a:t>
            </a:r>
          </a:p>
          <a:p>
            <a:r>
              <a:rPr lang="bs-Latn-BA" dirty="0" smtClean="0"/>
              <a:t>+ odredbe posebnih zakona </a:t>
            </a:r>
          </a:p>
          <a:p>
            <a:r>
              <a:rPr lang="bs-Latn-BA" dirty="0" smtClean="0"/>
              <a:t>Sukob odnosno odnos pojedinih zakonskih normi međusobno</a:t>
            </a:r>
          </a:p>
        </p:txBody>
      </p:sp>
      <p:sp>
        <p:nvSpPr>
          <p:cNvPr id="6" name="Curved Right Arrow 5"/>
          <p:cNvSpPr/>
          <p:nvPr/>
        </p:nvSpPr>
        <p:spPr>
          <a:xfrm>
            <a:off x="1159098" y="2485623"/>
            <a:ext cx="643944" cy="55379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8045" y="2762518"/>
            <a:ext cx="6512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000" dirty="0" smtClean="0"/>
              <a:t>PRAVNA PRAVILA OGZ, POSEBNI ZAKONI, SUDSKA PRAKSA </a:t>
            </a:r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108243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64725"/>
            <a:ext cx="10364451" cy="1596177"/>
          </a:xfrm>
        </p:spPr>
        <p:txBody>
          <a:bodyPr/>
          <a:lstStyle/>
          <a:p>
            <a:r>
              <a:rPr lang="bs-Latn-BA" dirty="0" smtClean="0"/>
              <a:t>Pojam i zajednička načela služnosti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149" y="1660902"/>
            <a:ext cx="10363826" cy="4611109"/>
          </a:xfrm>
        </p:spPr>
        <p:txBody>
          <a:bodyPr/>
          <a:lstStyle/>
          <a:p>
            <a:r>
              <a:rPr lang="bs-Latn-BA" dirty="0" smtClean="0"/>
              <a:t>Služnosti su </a:t>
            </a:r>
            <a:r>
              <a:rPr lang="bs-Latn-BA" dirty="0" err="1" smtClean="0"/>
              <a:t>stVarna</a:t>
            </a:r>
            <a:r>
              <a:rPr lang="bs-Latn-BA" dirty="0" smtClean="0"/>
              <a:t> prava Na tuđoj stvari koje NJIHOVOG </a:t>
            </a:r>
            <a:r>
              <a:rPr lang="bs-Latn-BA" dirty="0" err="1" smtClean="0"/>
              <a:t>titulara</a:t>
            </a:r>
            <a:r>
              <a:rPr lang="bs-Latn-BA" dirty="0" smtClean="0"/>
              <a:t> </a:t>
            </a:r>
            <a:r>
              <a:rPr lang="bs-Latn-BA" dirty="0" err="1" smtClean="0"/>
              <a:t>ovlašćujU</a:t>
            </a:r>
            <a:r>
              <a:rPr lang="bs-Latn-BA" dirty="0" smtClean="0"/>
              <a:t> da se na određeni način služi tom stvari (</a:t>
            </a:r>
            <a:r>
              <a:rPr lang="bs-Latn-BA" dirty="0" err="1" smtClean="0"/>
              <a:t>poslužnA</a:t>
            </a:r>
            <a:r>
              <a:rPr lang="bs-Latn-BA" dirty="0" smtClean="0"/>
              <a:t> STVAR), a njen </a:t>
            </a:r>
            <a:r>
              <a:rPr lang="bs-Latn-BA" dirty="0" err="1" smtClean="0"/>
              <a:t>svakodobni</a:t>
            </a:r>
            <a:r>
              <a:rPr lang="bs-Latn-BA" dirty="0" smtClean="0"/>
              <a:t> vlasnik je to dužan trpiti ili PAK zbog toga U POGLEDU NJE NEŠTO PROPUŠTATI</a:t>
            </a:r>
          </a:p>
          <a:p>
            <a:r>
              <a:rPr lang="bs-Latn-BA" dirty="0" smtClean="0"/>
              <a:t>Iako su pojmovno stvarne i lične služnosti prilično različite, jedinstvenim institutom ih čine neka zajednička načela: </a:t>
            </a:r>
          </a:p>
          <a:p>
            <a:pPr lvl="1"/>
            <a:r>
              <a:rPr lang="bs-Latn-BA" dirty="0" smtClean="0"/>
              <a:t>Služnosti su stvarna prava (</a:t>
            </a:r>
            <a:r>
              <a:rPr lang="bs-Latn-BA" dirty="0" err="1" smtClean="0"/>
              <a:t>titulus</a:t>
            </a:r>
            <a:r>
              <a:rPr lang="bs-Latn-BA" dirty="0" smtClean="0"/>
              <a:t> i modus </a:t>
            </a:r>
            <a:r>
              <a:rPr lang="bs-Latn-BA" dirty="0" err="1" smtClean="0"/>
              <a:t>acquirendi</a:t>
            </a:r>
            <a:r>
              <a:rPr lang="bs-Latn-BA" dirty="0" smtClean="0"/>
              <a:t>) </a:t>
            </a:r>
          </a:p>
          <a:p>
            <a:pPr lvl="1"/>
            <a:r>
              <a:rPr lang="bs-Latn-BA" dirty="0" smtClean="0"/>
              <a:t>Služnosti su stvarna prava na tuđoj stvari (</a:t>
            </a:r>
            <a:r>
              <a:rPr lang="bs-Latn-BA" dirty="0" err="1" smtClean="0"/>
              <a:t>nemini</a:t>
            </a:r>
            <a:r>
              <a:rPr lang="bs-Latn-BA" dirty="0" smtClean="0"/>
              <a:t> res sua </a:t>
            </a:r>
            <a:r>
              <a:rPr lang="bs-Latn-BA" dirty="0" err="1" smtClean="0"/>
              <a:t>servit</a:t>
            </a:r>
            <a:r>
              <a:rPr lang="bs-Latn-BA" dirty="0" smtClean="0"/>
              <a:t>) </a:t>
            </a:r>
          </a:p>
          <a:p>
            <a:pPr lvl="1"/>
            <a:r>
              <a:rPr lang="bs-Latn-BA" dirty="0" smtClean="0"/>
              <a:t>Služnost ne može obavezivati na činjenje </a:t>
            </a:r>
          </a:p>
          <a:p>
            <a:pPr lvl="1"/>
            <a:r>
              <a:rPr lang="bs-Latn-BA" dirty="0" smtClean="0"/>
              <a:t>Ne može postojati služnost na služnosti </a:t>
            </a:r>
          </a:p>
          <a:p>
            <a:pPr lvl="1"/>
            <a:r>
              <a:rPr lang="bs-Latn-BA" dirty="0" smtClean="0"/>
              <a:t>Služnosti moraju biti korisne </a:t>
            </a:r>
          </a:p>
          <a:p>
            <a:pPr lvl="1"/>
            <a:r>
              <a:rPr lang="bs-Latn-BA" dirty="0" smtClean="0"/>
              <a:t>Moraju se izvršavati na način da što manje opterećuju vlasnika </a:t>
            </a:r>
            <a:r>
              <a:rPr lang="bs-Latn-BA" dirty="0" err="1" smtClean="0"/>
              <a:t>poslužnog</a:t>
            </a:r>
            <a:r>
              <a:rPr lang="bs-Latn-BA" dirty="0" smtClean="0"/>
              <a:t> dobra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3982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bs-Latn-BA" dirty="0" smtClean="0"/>
              <a:t>Stvarne Služnosti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378041"/>
            <a:ext cx="10363826" cy="5167902"/>
          </a:xfrm>
        </p:spPr>
        <p:txBody>
          <a:bodyPr/>
          <a:lstStyle/>
          <a:p>
            <a:r>
              <a:rPr lang="bs-Latn-BA" dirty="0" smtClean="0"/>
              <a:t>Pravo </a:t>
            </a:r>
            <a:r>
              <a:rPr lang="bs-Latn-BA" dirty="0" err="1" smtClean="0"/>
              <a:t>svakodobnog</a:t>
            </a:r>
            <a:r>
              <a:rPr lang="bs-Latn-BA" dirty="0" smtClean="0"/>
              <a:t> vlasnika određene nekretnine (povlasna </a:t>
            </a:r>
            <a:r>
              <a:rPr lang="bs-Latn-BA" dirty="0" err="1" smtClean="0"/>
              <a:t>nekr</a:t>
            </a:r>
            <a:r>
              <a:rPr lang="bs-Latn-BA" dirty="0" smtClean="0"/>
              <a:t>.) da se za potrebe te nekretnine služi tuđom nekretninom (poslužna </a:t>
            </a:r>
            <a:r>
              <a:rPr lang="bs-Latn-BA" dirty="0" err="1" smtClean="0"/>
              <a:t>nekr</a:t>
            </a:r>
            <a:r>
              <a:rPr lang="bs-Latn-BA" dirty="0" smtClean="0"/>
              <a:t>.), čiji </a:t>
            </a:r>
            <a:r>
              <a:rPr lang="bs-Latn-BA" dirty="0" err="1" smtClean="0"/>
              <a:t>svakodobni</a:t>
            </a:r>
            <a:r>
              <a:rPr lang="bs-Latn-BA" dirty="0" smtClean="0"/>
              <a:t> vlasnik to mora trpiti, ili propuštati određene radnje na svojoj nekretnini koje bi inače mogao poduzimati. </a:t>
            </a:r>
          </a:p>
          <a:p>
            <a:r>
              <a:rPr lang="bs-Latn-BA" dirty="0" smtClean="0"/>
              <a:t>Titular je određen </a:t>
            </a:r>
            <a:r>
              <a:rPr lang="bs-Latn-BA" i="1" dirty="0" err="1" smtClean="0"/>
              <a:t>realiter</a:t>
            </a:r>
            <a:endParaRPr lang="bs-Latn-BA" i="1" dirty="0" smtClean="0"/>
          </a:p>
          <a:p>
            <a:r>
              <a:rPr lang="bs-Latn-BA" dirty="0" smtClean="0"/>
              <a:t>Nekretnine ne moraju biti susjedne </a:t>
            </a:r>
          </a:p>
          <a:p>
            <a:r>
              <a:rPr lang="bs-Latn-BA" dirty="0" smtClean="0"/>
              <a:t>Može biti </a:t>
            </a:r>
            <a:r>
              <a:rPr lang="bs-Latn-BA" dirty="0" err="1" smtClean="0"/>
              <a:t>naplatna</a:t>
            </a:r>
            <a:r>
              <a:rPr lang="bs-Latn-BA" dirty="0" smtClean="0"/>
              <a:t> i besplatna </a:t>
            </a:r>
          </a:p>
          <a:p>
            <a:r>
              <a:rPr lang="bs-Latn-BA" dirty="0" smtClean="0"/>
              <a:t>Može biti trajna (dok postoji povlasna nekretnina) ili ograničenog trajanja</a:t>
            </a:r>
          </a:p>
          <a:p>
            <a:r>
              <a:rPr lang="bs-Latn-BA" dirty="0" smtClean="0"/>
              <a:t>Neograničen broj (zakon samo nabraja najčešće – služnost puta, vode, paše, služnost prozora, pogleda,...) svaki sadržaj koji je dozvoljen i moguć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7289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bs-Latn-BA" dirty="0" smtClean="0"/>
              <a:t>Lične služnosti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452692"/>
            <a:ext cx="10581540" cy="4857956"/>
          </a:xfrm>
        </p:spPr>
        <p:txBody>
          <a:bodyPr/>
          <a:lstStyle/>
          <a:p>
            <a:r>
              <a:rPr lang="bs-Latn-BA" dirty="0" err="1" smtClean="0"/>
              <a:t>Ovlašćuju</a:t>
            </a:r>
            <a:r>
              <a:rPr lang="bs-Latn-BA" dirty="0" smtClean="0"/>
              <a:t> </a:t>
            </a:r>
            <a:r>
              <a:rPr lang="bs-Latn-BA" dirty="0" err="1" smtClean="0"/>
              <a:t>poimenično</a:t>
            </a:r>
            <a:r>
              <a:rPr lang="bs-Latn-BA" dirty="0" smtClean="0"/>
              <a:t> određenu osobu da se na određeni način služi tuđom stvari (</a:t>
            </a:r>
            <a:r>
              <a:rPr lang="bs-Latn-BA" dirty="0" err="1" smtClean="0"/>
              <a:t>pokretnom</a:t>
            </a:r>
            <a:r>
              <a:rPr lang="bs-Latn-BA" dirty="0" smtClean="0"/>
              <a:t> ili </a:t>
            </a:r>
            <a:r>
              <a:rPr lang="bs-Latn-BA" dirty="0" err="1" smtClean="0"/>
              <a:t>nepokretnom</a:t>
            </a:r>
            <a:r>
              <a:rPr lang="bs-Latn-BA" dirty="0" smtClean="0"/>
              <a:t>), čiji je </a:t>
            </a:r>
            <a:r>
              <a:rPr lang="bs-Latn-BA" dirty="0" err="1" smtClean="0"/>
              <a:t>svakodobni</a:t>
            </a:r>
            <a:r>
              <a:rPr lang="bs-Latn-BA" dirty="0" smtClean="0"/>
              <a:t> vlasnik to dužan trpjeti</a:t>
            </a:r>
          </a:p>
          <a:p>
            <a:r>
              <a:rPr lang="bs-Latn-BA" dirty="0" smtClean="0"/>
              <a:t>Strogo lično, vremenski ograničeno pravo (-smrt </a:t>
            </a:r>
            <a:r>
              <a:rPr lang="bs-Latn-BA" dirty="0" err="1" smtClean="0"/>
              <a:t>ovlaštenika</a:t>
            </a:r>
            <a:r>
              <a:rPr lang="bs-Latn-BA" dirty="0" smtClean="0"/>
              <a:t>) </a:t>
            </a:r>
            <a:r>
              <a:rPr lang="bs-Latn-BA" dirty="0" err="1" smtClean="0"/>
              <a:t>neprenosivo</a:t>
            </a:r>
            <a:r>
              <a:rPr lang="bs-Latn-BA" dirty="0" smtClean="0"/>
              <a:t> (</a:t>
            </a:r>
            <a:r>
              <a:rPr lang="bs-Latn-BA" dirty="0" err="1" smtClean="0"/>
              <a:t>prenosivo</a:t>
            </a:r>
            <a:r>
              <a:rPr lang="bs-Latn-BA" dirty="0" smtClean="0"/>
              <a:t> izvršenje kod plodouživanja), </a:t>
            </a:r>
            <a:r>
              <a:rPr lang="bs-Latn-BA" dirty="0" err="1" smtClean="0"/>
              <a:t>nenasljedivo</a:t>
            </a:r>
            <a:r>
              <a:rPr lang="bs-Latn-BA" dirty="0" smtClean="0"/>
              <a:t> (izuzetno, mora biti izričito)  </a:t>
            </a:r>
            <a:endParaRPr lang="bs-Latn-BA" dirty="0"/>
          </a:p>
        </p:txBody>
      </p:sp>
      <p:sp>
        <p:nvSpPr>
          <p:cNvPr id="4" name="TextBox 3"/>
          <p:cNvSpPr txBox="1"/>
          <p:nvPr/>
        </p:nvSpPr>
        <p:spPr>
          <a:xfrm>
            <a:off x="1070015" y="3403227"/>
            <a:ext cx="2047741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bs-Latn-BA" dirty="0" smtClean="0"/>
              <a:t>PLODOUŽIVANJE </a:t>
            </a:r>
          </a:p>
          <a:p>
            <a:r>
              <a:rPr lang="bs-Latn-BA" dirty="0" smtClean="0"/>
              <a:t>(</a:t>
            </a:r>
            <a:r>
              <a:rPr lang="bs-Latn-BA" dirty="0" err="1" smtClean="0"/>
              <a:t>Ususfructus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3401625"/>
            <a:ext cx="2047741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bs-Latn-BA" dirty="0" smtClean="0"/>
              <a:t>PRAVO UPOTREBE </a:t>
            </a:r>
          </a:p>
          <a:p>
            <a:r>
              <a:rPr lang="bs-Latn-BA" dirty="0" smtClean="0"/>
              <a:t>(Usus)</a:t>
            </a:r>
            <a:endParaRPr lang="bs-Latn-BA" dirty="0"/>
          </a:p>
        </p:txBody>
      </p:sp>
      <p:sp>
        <p:nvSpPr>
          <p:cNvPr id="6" name="TextBox 5"/>
          <p:cNvSpPr txBox="1"/>
          <p:nvPr/>
        </p:nvSpPr>
        <p:spPr>
          <a:xfrm>
            <a:off x="8378785" y="3401625"/>
            <a:ext cx="229673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bs-Latn-BA" dirty="0" smtClean="0"/>
              <a:t>PRAVO STANOVANJA </a:t>
            </a:r>
          </a:p>
          <a:p>
            <a:r>
              <a:rPr lang="bs-Latn-BA" dirty="0" smtClean="0"/>
              <a:t>(</a:t>
            </a:r>
            <a:r>
              <a:rPr lang="bs-Latn-BA" dirty="0" err="1" smtClean="0"/>
              <a:t>Habitatio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7" name="TextBox 6"/>
          <p:cNvSpPr txBox="1"/>
          <p:nvPr/>
        </p:nvSpPr>
        <p:spPr>
          <a:xfrm>
            <a:off x="890250" y="4061505"/>
            <a:ext cx="2407270" cy="25853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bs-Latn-BA" dirty="0" smtClean="0"/>
              <a:t>Ovlaštenja </a:t>
            </a:r>
            <a:r>
              <a:rPr lang="bs-Latn-BA" dirty="0" err="1" smtClean="0"/>
              <a:t>titulara</a:t>
            </a:r>
            <a:r>
              <a:rPr lang="bs-Latn-BA" dirty="0" smtClean="0"/>
              <a:t> (F i P) iscrpna (neposredni posjed, </a:t>
            </a:r>
            <a:r>
              <a:rPr lang="bs-Latn-BA" dirty="0" err="1" smtClean="0"/>
              <a:t>neograničena</a:t>
            </a:r>
            <a:r>
              <a:rPr lang="bs-Latn-BA" dirty="0" smtClean="0"/>
              <a:t> upotreba, sve koristi uz očuvanje supstance) </a:t>
            </a:r>
          </a:p>
          <a:p>
            <a:pPr algn="just"/>
            <a:r>
              <a:rPr lang="bs-Latn-BA" dirty="0" smtClean="0"/>
              <a:t>Vlasnik ima samo ovlaštenje raspolaganja (uz teret) i posredni posjed</a:t>
            </a:r>
            <a:endParaRPr lang="bs-Latn-BA" dirty="0"/>
          </a:p>
        </p:txBody>
      </p:sp>
      <p:sp>
        <p:nvSpPr>
          <p:cNvPr id="8" name="TextBox 7"/>
          <p:cNvSpPr txBox="1"/>
          <p:nvPr/>
        </p:nvSpPr>
        <p:spPr>
          <a:xfrm>
            <a:off x="4527233" y="4032930"/>
            <a:ext cx="2407270" cy="25853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bs-Latn-BA" dirty="0" smtClean="0"/>
              <a:t>Ovlaštenja </a:t>
            </a:r>
            <a:r>
              <a:rPr lang="bs-Latn-BA" dirty="0" err="1" smtClean="0"/>
              <a:t>titulara</a:t>
            </a:r>
            <a:r>
              <a:rPr lang="bs-Latn-BA" dirty="0" smtClean="0"/>
              <a:t> su istog sadržaja kao kod </a:t>
            </a:r>
            <a:r>
              <a:rPr lang="bs-Latn-BA" dirty="0" err="1" smtClean="0"/>
              <a:t>plodouživatelja</a:t>
            </a:r>
            <a:r>
              <a:rPr lang="bs-Latn-BA" dirty="0" smtClean="0"/>
              <a:t> samo kvantitativno ograničena na potrebe </a:t>
            </a:r>
            <a:r>
              <a:rPr lang="bs-Latn-BA" dirty="0" err="1" smtClean="0"/>
              <a:t>titulara</a:t>
            </a:r>
            <a:r>
              <a:rPr lang="bs-Latn-BA" dirty="0" smtClean="0"/>
              <a:t> i njegovog domaćinstva</a:t>
            </a:r>
          </a:p>
          <a:p>
            <a:pPr algn="just"/>
            <a:r>
              <a:rPr lang="bs-Latn-BA" dirty="0" smtClean="0"/>
              <a:t>Ostatak pripada vlasniku stvari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6890" y="4061505"/>
            <a:ext cx="2407270" cy="25853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bs-Latn-BA" dirty="0" smtClean="0"/>
              <a:t>Ovlašćuje svoga  </a:t>
            </a:r>
            <a:r>
              <a:rPr lang="bs-Latn-BA" dirty="0" err="1" smtClean="0"/>
              <a:t>titulara</a:t>
            </a:r>
            <a:r>
              <a:rPr lang="bs-Latn-BA" dirty="0" smtClean="0"/>
              <a:t> na upotrebu tuđe stambene zgrade/stana za stanovanje</a:t>
            </a:r>
          </a:p>
          <a:p>
            <a:r>
              <a:rPr lang="bs-Latn-BA" dirty="0" smtClean="0"/>
              <a:t>U vrijeme socijalizma i stanarskog prava faktički bez pravnog značaja  </a:t>
            </a:r>
          </a:p>
        </p:txBody>
      </p:sp>
    </p:spTree>
    <p:extLst>
      <p:ext uri="{BB962C8B-B14F-4D97-AF65-F5344CB8AC3E}">
        <p14:creationId xmlns:p14="http://schemas.microsoft.com/office/powerpoint/2010/main" val="4431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13210"/>
            <a:ext cx="10364451" cy="1596177"/>
          </a:xfrm>
        </p:spPr>
        <p:txBody>
          <a:bodyPr/>
          <a:lstStyle/>
          <a:p>
            <a:r>
              <a:rPr lang="bs-Latn-BA" dirty="0" smtClean="0"/>
              <a:t>Nepravilne služnosti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09387"/>
            <a:ext cx="10363826" cy="4733356"/>
          </a:xfrm>
        </p:spPr>
        <p:txBody>
          <a:bodyPr>
            <a:normAutofit/>
          </a:bodyPr>
          <a:lstStyle/>
          <a:p>
            <a:r>
              <a:rPr lang="bs-Latn-BA" dirty="0" smtClean="0"/>
              <a:t>Služnost koja je po svojoj prirodi stvarna može se osnovati na </a:t>
            </a:r>
            <a:r>
              <a:rPr lang="bs-Latn-BA" dirty="0" err="1" smtClean="0"/>
              <a:t>poslužnoj</a:t>
            </a:r>
            <a:r>
              <a:rPr lang="bs-Latn-BA" dirty="0" smtClean="0"/>
              <a:t> nekretnini i u korist određene osobe = nepravilna služnost</a:t>
            </a:r>
          </a:p>
          <a:p>
            <a:r>
              <a:rPr lang="bs-Latn-BA" dirty="0" smtClean="0"/>
              <a:t>Oblik stvarnih služnosti zasnovanih u korist tačno određenog </a:t>
            </a:r>
            <a:r>
              <a:rPr lang="bs-Latn-BA" dirty="0" err="1" smtClean="0"/>
              <a:t>titulara</a:t>
            </a:r>
            <a:r>
              <a:rPr lang="bs-Latn-BA" dirty="0" smtClean="0"/>
              <a:t> </a:t>
            </a:r>
          </a:p>
          <a:p>
            <a:r>
              <a:rPr lang="bs-Latn-BA" dirty="0" smtClean="0"/>
              <a:t>Na nepravilne služnosti se primjenjuju pravila o ličnim </a:t>
            </a:r>
            <a:r>
              <a:rPr lang="bs-Latn-BA" dirty="0" err="1" smtClean="0"/>
              <a:t>služnostima</a:t>
            </a:r>
            <a:r>
              <a:rPr lang="bs-Latn-BA" dirty="0" smtClean="0"/>
              <a:t> </a:t>
            </a:r>
          </a:p>
          <a:p>
            <a:endParaRPr lang="bs-Latn-BA" dirty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Specifičan oblik koji se ne pretpostavlja zahtijeva dokazivanje osobe koja tvrdi da se radi o </a:t>
            </a:r>
            <a:r>
              <a:rPr lang="bs-Latn-BA" dirty="0" err="1" smtClean="0"/>
              <a:t>nepravilnoj</a:t>
            </a:r>
            <a:r>
              <a:rPr lang="bs-Latn-BA" dirty="0" smtClean="0"/>
              <a:t> služnosti (u praksi ovo mora proizaći iz </a:t>
            </a:r>
            <a:r>
              <a:rPr lang="bs-Latn-BA" dirty="0" err="1" smtClean="0"/>
              <a:t>notarske</a:t>
            </a:r>
            <a:r>
              <a:rPr lang="bs-Latn-BA" dirty="0" smtClean="0"/>
              <a:t> isprave kojom se osniva služnost) </a:t>
            </a:r>
          </a:p>
          <a:p>
            <a:endParaRPr lang="bs-Latn-BA" dirty="0"/>
          </a:p>
        </p:txBody>
      </p:sp>
      <p:sp>
        <p:nvSpPr>
          <p:cNvPr id="4" name="Curved Right Arrow 3"/>
          <p:cNvSpPr/>
          <p:nvPr/>
        </p:nvSpPr>
        <p:spPr>
          <a:xfrm>
            <a:off x="913149" y="3596570"/>
            <a:ext cx="528318" cy="40724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4285" y="3791399"/>
            <a:ext cx="6727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000" dirty="0" smtClean="0"/>
              <a:t>PROŠIREN BROJ LIČNIH SLUŽNOSTI SA 3 NA NEOGRANIČEN</a:t>
            </a:r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196184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-165253"/>
            <a:ext cx="10364451" cy="1596177"/>
          </a:xfrm>
        </p:spPr>
        <p:txBody>
          <a:bodyPr/>
          <a:lstStyle/>
          <a:p>
            <a:r>
              <a:rPr lang="bs-Latn-BA" dirty="0" smtClean="0"/>
              <a:t>Osnivanje prava služnosti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703512" y="1600200"/>
            <a:ext cx="8586536" cy="4495800"/>
          </a:xfrm>
          <a:prstGeom prst="rect">
            <a:avLst/>
          </a:prstGeom>
        </p:spPr>
        <p:txBody>
          <a:bodyPr/>
          <a:lstStyle/>
          <a:p>
            <a:r>
              <a:rPr lang="bs-Latn-BA" dirty="0" smtClean="0"/>
              <a:t>Služnost nastaje na osnovu:</a:t>
            </a:r>
          </a:p>
          <a:p>
            <a:pPr marL="0" indent="0">
              <a:buNone/>
            </a:pPr>
            <a:endParaRPr lang="bs-Latn-BA" dirty="0"/>
          </a:p>
          <a:p>
            <a:pPr marL="514350" indent="-514350">
              <a:buAutoNum type="alphaLcParenR"/>
            </a:pPr>
            <a:r>
              <a:rPr lang="bs-Latn-BA" dirty="0" smtClean="0"/>
              <a:t>Pravnog posla (</a:t>
            </a:r>
            <a:r>
              <a:rPr lang="bs-Latn-BA" dirty="0" err="1" smtClean="0"/>
              <a:t>jednostr</a:t>
            </a:r>
            <a:r>
              <a:rPr lang="bs-Latn-BA" dirty="0" smtClean="0"/>
              <a:t>./</a:t>
            </a:r>
            <a:r>
              <a:rPr lang="bs-Latn-BA" dirty="0" err="1" smtClean="0"/>
              <a:t>dvost</a:t>
            </a:r>
            <a:r>
              <a:rPr lang="bs-Latn-BA" dirty="0" smtClean="0"/>
              <a:t>.)      </a:t>
            </a:r>
          </a:p>
          <a:p>
            <a:pPr marL="514350" indent="-514350">
              <a:buAutoNum type="alphaLcParenR"/>
            </a:pPr>
            <a:r>
              <a:rPr lang="bs-Latn-BA" dirty="0" smtClean="0"/>
              <a:t>Odluke nadležnog organa (nužni</a:t>
            </a:r>
          </a:p>
          <a:p>
            <a:pPr marL="0" indent="0">
              <a:buNone/>
            </a:pPr>
            <a:r>
              <a:rPr lang="bs-Latn-BA" dirty="0"/>
              <a:t> </a:t>
            </a:r>
            <a:r>
              <a:rPr lang="bs-Latn-BA" dirty="0" smtClean="0"/>
              <a:t>       prolaz, </a:t>
            </a:r>
            <a:r>
              <a:rPr lang="bs-Latn-BA" dirty="0" err="1" smtClean="0"/>
              <a:t>razvrgnuće</a:t>
            </a:r>
            <a:r>
              <a:rPr lang="bs-Latn-BA" dirty="0" smtClean="0"/>
              <a:t>, </a:t>
            </a:r>
            <a:r>
              <a:rPr lang="bs-Latn-BA" dirty="0" err="1" smtClean="0"/>
              <a:t>ostavinski</a:t>
            </a:r>
            <a:r>
              <a:rPr lang="bs-Latn-BA" dirty="0" smtClean="0"/>
              <a:t> post.</a:t>
            </a:r>
          </a:p>
          <a:p>
            <a:pPr marL="514350" indent="-514350">
              <a:buAutoNum type="alphaLcParenR"/>
            </a:pPr>
            <a:r>
              <a:rPr lang="bs-Latn-BA" dirty="0" smtClean="0"/>
              <a:t>Zakona (dosjelošću)</a:t>
            </a:r>
          </a:p>
          <a:p>
            <a:pPr marL="514350" indent="-514350">
              <a:buAutoNum type="alphaLcParenR"/>
            </a:pPr>
            <a:endParaRPr lang="bs-Latn-BA" dirty="0"/>
          </a:p>
          <a:p>
            <a:r>
              <a:rPr lang="bs-Latn-BA" dirty="0" smtClean="0"/>
              <a:t>Lične služnosti nastaju isključivo na osnovu pravnog posla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10234" y="2708920"/>
            <a:ext cx="3766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800" dirty="0"/>
              <a:t>+ upis u </a:t>
            </a:r>
            <a:r>
              <a:rPr lang="bs-Latn-BA" sz="2800" dirty="0" err="1"/>
              <a:t>zk</a:t>
            </a:r>
            <a:r>
              <a:rPr lang="bs-Latn-BA" sz="2800" dirty="0"/>
              <a:t> (konstitutivan)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31981" y="3481844"/>
            <a:ext cx="39206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800" dirty="0"/>
              <a:t>+ upis u </a:t>
            </a:r>
            <a:r>
              <a:rPr lang="bs-Latn-BA" sz="2800" dirty="0" err="1"/>
              <a:t>zk</a:t>
            </a:r>
            <a:r>
              <a:rPr lang="bs-Latn-BA" sz="2800" dirty="0"/>
              <a:t> (</a:t>
            </a:r>
            <a:r>
              <a:rPr lang="bs-Latn-BA" sz="2800" dirty="0" err="1"/>
              <a:t>deklaratoran</a:t>
            </a:r>
            <a:r>
              <a:rPr lang="bs-Latn-BA" sz="2800" dirty="0"/>
              <a:t>)</a:t>
            </a:r>
          </a:p>
        </p:txBody>
      </p:sp>
      <p:sp>
        <p:nvSpPr>
          <p:cNvPr id="6" name="Right Brace 5"/>
          <p:cNvSpPr/>
          <p:nvPr/>
        </p:nvSpPr>
        <p:spPr>
          <a:xfrm>
            <a:off x="6722202" y="3329780"/>
            <a:ext cx="288032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s-Latn-BA" smtClean="0"/>
              <a:t>Dr. Darja Softić Kadenić</a:t>
            </a:r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5662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-333983"/>
            <a:ext cx="10364451" cy="1596177"/>
          </a:xfrm>
        </p:spPr>
        <p:txBody>
          <a:bodyPr/>
          <a:lstStyle/>
          <a:p>
            <a:r>
              <a:rPr lang="bs-Latn-BA" dirty="0" smtClean="0"/>
              <a:t>Zaštita i prestanak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541592"/>
            <a:ext cx="10363826" cy="3424107"/>
          </a:xfrm>
        </p:spPr>
        <p:txBody>
          <a:bodyPr/>
          <a:lstStyle/>
          <a:p>
            <a:r>
              <a:rPr lang="bs-Latn-BA" dirty="0" err="1" smtClean="0"/>
              <a:t>Actio</a:t>
            </a:r>
            <a:r>
              <a:rPr lang="bs-Latn-BA" dirty="0" smtClean="0"/>
              <a:t> </a:t>
            </a:r>
            <a:r>
              <a:rPr lang="bs-Latn-BA" dirty="0" err="1" smtClean="0"/>
              <a:t>confessoria</a:t>
            </a:r>
            <a:r>
              <a:rPr lang="bs-Latn-BA" dirty="0" smtClean="0"/>
              <a:t> – tužba za priznanje i trpljenje prava služnosti (20 godina)</a:t>
            </a:r>
          </a:p>
          <a:p>
            <a:r>
              <a:rPr lang="bs-Latn-BA" dirty="0" err="1" smtClean="0"/>
              <a:t>Posjedovna</a:t>
            </a:r>
            <a:r>
              <a:rPr lang="bs-Latn-BA" dirty="0" smtClean="0"/>
              <a:t> zaštita </a:t>
            </a:r>
          </a:p>
          <a:p>
            <a:r>
              <a:rPr lang="bs-Latn-BA" dirty="0" smtClean="0"/>
              <a:t>Služnosti prestaju: </a:t>
            </a:r>
          </a:p>
          <a:p>
            <a:pPr lvl="1"/>
            <a:r>
              <a:rPr lang="bs-Latn-BA" dirty="0" smtClean="0"/>
              <a:t>Propašću </a:t>
            </a:r>
            <a:r>
              <a:rPr lang="bs-Latn-BA" dirty="0" err="1" smtClean="0"/>
              <a:t>povlasnog</a:t>
            </a:r>
            <a:r>
              <a:rPr lang="bs-Latn-BA" dirty="0" smtClean="0"/>
              <a:t> ili </a:t>
            </a:r>
            <a:r>
              <a:rPr lang="bs-Latn-BA" dirty="0" err="1" smtClean="0"/>
              <a:t>poslužnog</a:t>
            </a:r>
            <a:r>
              <a:rPr lang="bs-Latn-BA" dirty="0" smtClean="0"/>
              <a:t> dobra, </a:t>
            </a:r>
            <a:r>
              <a:rPr lang="bs-Latn-BA" dirty="0" err="1" smtClean="0"/>
              <a:t>sjedinjenjem</a:t>
            </a:r>
            <a:r>
              <a:rPr lang="bs-Latn-BA" dirty="0" smtClean="0"/>
              <a:t>, </a:t>
            </a:r>
            <a:r>
              <a:rPr lang="bs-Latn-BA" dirty="0" err="1" smtClean="0"/>
              <a:t>odreknućem</a:t>
            </a:r>
            <a:r>
              <a:rPr lang="bs-Latn-BA" dirty="0" smtClean="0"/>
              <a:t>, istekom roka/</a:t>
            </a:r>
            <a:r>
              <a:rPr lang="bs-Latn-BA" dirty="0" err="1" smtClean="0"/>
              <a:t>nastupanjem</a:t>
            </a:r>
            <a:r>
              <a:rPr lang="bs-Latn-BA" dirty="0" smtClean="0"/>
              <a:t> uslova, </a:t>
            </a:r>
            <a:r>
              <a:rPr lang="bs-Latn-BA" dirty="0" err="1" smtClean="0"/>
              <a:t>neizvršavanjem</a:t>
            </a:r>
            <a:r>
              <a:rPr lang="bs-Latn-BA" dirty="0" smtClean="0"/>
              <a:t> (zastara kroz 20 godina/3 godine),  </a:t>
            </a:r>
          </a:p>
          <a:p>
            <a:pPr marL="457200" lvl="1" indent="0">
              <a:buNone/>
            </a:pPr>
            <a:r>
              <a:rPr lang="bs-Latn-BA" dirty="0"/>
              <a:t> </a:t>
            </a:r>
            <a:r>
              <a:rPr lang="bs-Latn-BA" dirty="0" smtClean="0"/>
              <a:t>   ukinućem</a:t>
            </a:r>
          </a:p>
          <a:p>
            <a:pPr marL="457200" lvl="1" indent="0">
              <a:buNone/>
            </a:pPr>
            <a:r>
              <a:rPr lang="bs-Latn-BA" dirty="0" smtClean="0"/>
              <a:t>+ brisanje iz ZK 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281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23963</TotalTime>
  <Words>1125</Words>
  <Application>Microsoft Office PowerPoint</Application>
  <PresentationFormat>Widescreen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Tw Cen MT</vt:lpstr>
      <vt:lpstr>Droplet</vt:lpstr>
      <vt:lpstr>Ograničena stvarna prava – II dio</vt:lpstr>
      <vt:lpstr>Pravo služnosti</vt:lpstr>
      <vt:lpstr>Razvoj regulative </vt:lpstr>
      <vt:lpstr>Pojam i zajednička načela služnosti</vt:lpstr>
      <vt:lpstr>Stvarne Služnosti</vt:lpstr>
      <vt:lpstr>Lične služnosti </vt:lpstr>
      <vt:lpstr>Nepravilne služnosti</vt:lpstr>
      <vt:lpstr>Osnivanje prava služnosti</vt:lpstr>
      <vt:lpstr>Zaštita i prestanak</vt:lpstr>
      <vt:lpstr>Sluznosti i javna dobra </vt:lpstr>
      <vt:lpstr>Pravo realnih tereta </vt:lpstr>
      <vt:lpstr>Realni tereti </vt:lpstr>
      <vt:lpstr>Pojam i sadržaj realnih tereta</vt:lpstr>
      <vt:lpstr>VRSTE REALNIH TERETA </vt:lpstr>
      <vt:lpstr>Praktična primjena </vt:lpstr>
      <vt:lpstr>Sticanje i prestanak realnih tereta </vt:lpstr>
      <vt:lpstr>REALNI TERETI – INSTITUT IZMEĐU SLUŽNOSTI I ZALOŽNOG PRAVA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Implementacija Zakona o stvarnim pravima FBiH</dc:title>
  <dc:creator>Darja</dc:creator>
  <cp:lastModifiedBy>Darja</cp:lastModifiedBy>
  <cp:revision>115</cp:revision>
  <dcterms:created xsi:type="dcterms:W3CDTF">2018-10-20T18:41:38Z</dcterms:created>
  <dcterms:modified xsi:type="dcterms:W3CDTF">2019-05-21T11:38:23Z</dcterms:modified>
</cp:coreProperties>
</file>