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8"/>
  </p:notesMasterIdLst>
  <p:sldIdLst>
    <p:sldId id="928" r:id="rId2"/>
    <p:sldId id="580" r:id="rId3"/>
    <p:sldId id="256" r:id="rId4"/>
    <p:sldId id="576" r:id="rId5"/>
    <p:sldId id="297" r:id="rId6"/>
    <p:sldId id="568" r:id="rId7"/>
    <p:sldId id="575" r:id="rId8"/>
    <p:sldId id="578" r:id="rId9"/>
    <p:sldId id="450" r:id="rId10"/>
    <p:sldId id="494" r:id="rId11"/>
    <p:sldId id="493" r:id="rId12"/>
    <p:sldId id="508" r:id="rId13"/>
    <p:sldId id="897" r:id="rId14"/>
    <p:sldId id="496" r:id="rId15"/>
    <p:sldId id="550" r:id="rId16"/>
    <p:sldId id="541" r:id="rId17"/>
    <p:sldId id="899" r:id="rId18"/>
    <p:sldId id="691" r:id="rId19"/>
    <p:sldId id="582" r:id="rId20"/>
    <p:sldId id="581" r:id="rId21"/>
    <p:sldId id="583" r:id="rId22"/>
    <p:sldId id="584" r:id="rId23"/>
    <p:sldId id="585" r:id="rId24"/>
    <p:sldId id="586" r:id="rId25"/>
    <p:sldId id="587" r:id="rId26"/>
    <p:sldId id="588" r:id="rId27"/>
    <p:sldId id="589" r:id="rId28"/>
    <p:sldId id="639" r:id="rId29"/>
    <p:sldId id="640" r:id="rId30"/>
    <p:sldId id="641" r:id="rId31"/>
    <p:sldId id="642" r:id="rId32"/>
    <p:sldId id="643" r:id="rId33"/>
    <p:sldId id="644" r:id="rId34"/>
    <p:sldId id="645" r:id="rId35"/>
    <p:sldId id="646" r:id="rId36"/>
    <p:sldId id="647" r:id="rId37"/>
    <p:sldId id="648" r:id="rId38"/>
    <p:sldId id="649" r:id="rId39"/>
    <p:sldId id="650" r:id="rId40"/>
    <p:sldId id="651" r:id="rId41"/>
    <p:sldId id="652" r:id="rId42"/>
    <p:sldId id="653" r:id="rId43"/>
    <p:sldId id="654" r:id="rId44"/>
    <p:sldId id="655" r:id="rId45"/>
    <p:sldId id="656" r:id="rId46"/>
    <p:sldId id="657" r:id="rId47"/>
    <p:sldId id="658" r:id="rId48"/>
    <p:sldId id="659" r:id="rId49"/>
    <p:sldId id="660" r:id="rId50"/>
    <p:sldId id="661" r:id="rId51"/>
    <p:sldId id="662" r:id="rId52"/>
    <p:sldId id="663" r:id="rId53"/>
    <p:sldId id="664" r:id="rId54"/>
    <p:sldId id="665" r:id="rId55"/>
    <p:sldId id="666" r:id="rId56"/>
    <p:sldId id="667" r:id="rId57"/>
    <p:sldId id="668" r:id="rId58"/>
    <p:sldId id="669" r:id="rId59"/>
    <p:sldId id="670" r:id="rId60"/>
    <p:sldId id="671" r:id="rId61"/>
    <p:sldId id="672" r:id="rId62"/>
    <p:sldId id="673" r:id="rId63"/>
    <p:sldId id="674" r:id="rId64"/>
    <p:sldId id="675" r:id="rId65"/>
    <p:sldId id="676" r:id="rId66"/>
    <p:sldId id="677" r:id="rId67"/>
    <p:sldId id="678" r:id="rId68"/>
    <p:sldId id="679" r:id="rId69"/>
    <p:sldId id="680" r:id="rId70"/>
    <p:sldId id="681" r:id="rId71"/>
    <p:sldId id="682" r:id="rId72"/>
    <p:sldId id="683" r:id="rId73"/>
    <p:sldId id="684" r:id="rId74"/>
    <p:sldId id="685" r:id="rId75"/>
    <p:sldId id="686" r:id="rId76"/>
    <p:sldId id="687" r:id="rId77"/>
    <p:sldId id="688" r:id="rId78"/>
    <p:sldId id="689" r:id="rId79"/>
    <p:sldId id="690" r:id="rId80"/>
    <p:sldId id="594" r:id="rId81"/>
    <p:sldId id="597" r:id="rId82"/>
    <p:sldId id="728" r:id="rId83"/>
    <p:sldId id="729" r:id="rId84"/>
    <p:sldId id="730" r:id="rId85"/>
    <p:sldId id="731" r:id="rId86"/>
    <p:sldId id="732" r:id="rId87"/>
    <p:sldId id="733" r:id="rId88"/>
    <p:sldId id="734" r:id="rId89"/>
    <p:sldId id="735" r:id="rId90"/>
    <p:sldId id="736" r:id="rId91"/>
    <p:sldId id="737" r:id="rId92"/>
    <p:sldId id="738" r:id="rId93"/>
    <p:sldId id="739" r:id="rId94"/>
    <p:sldId id="740" r:id="rId95"/>
    <p:sldId id="741" r:id="rId96"/>
    <p:sldId id="742" r:id="rId97"/>
    <p:sldId id="743" r:id="rId98"/>
    <p:sldId id="744" r:id="rId99"/>
    <p:sldId id="745" r:id="rId100"/>
    <p:sldId id="746" r:id="rId101"/>
    <p:sldId id="747" r:id="rId102"/>
    <p:sldId id="748" r:id="rId103"/>
    <p:sldId id="749" r:id="rId104"/>
    <p:sldId id="750" r:id="rId105"/>
    <p:sldId id="751" r:id="rId106"/>
    <p:sldId id="752" r:id="rId107"/>
    <p:sldId id="753" r:id="rId108"/>
    <p:sldId id="754" r:id="rId109"/>
    <p:sldId id="755" r:id="rId110"/>
    <p:sldId id="756" r:id="rId111"/>
    <p:sldId id="757" r:id="rId112"/>
    <p:sldId id="758" r:id="rId113"/>
    <p:sldId id="759" r:id="rId114"/>
    <p:sldId id="760" r:id="rId115"/>
    <p:sldId id="761" r:id="rId116"/>
    <p:sldId id="762" r:id="rId117"/>
    <p:sldId id="763" r:id="rId118"/>
    <p:sldId id="764" r:id="rId119"/>
    <p:sldId id="765" r:id="rId120"/>
    <p:sldId id="766" r:id="rId121"/>
    <p:sldId id="767" r:id="rId122"/>
    <p:sldId id="768" r:id="rId123"/>
    <p:sldId id="769" r:id="rId124"/>
    <p:sldId id="770" r:id="rId125"/>
    <p:sldId id="771" r:id="rId126"/>
    <p:sldId id="772" r:id="rId127"/>
    <p:sldId id="773" r:id="rId128"/>
    <p:sldId id="774" r:id="rId129"/>
    <p:sldId id="775" r:id="rId130"/>
    <p:sldId id="804" r:id="rId131"/>
    <p:sldId id="776" r:id="rId132"/>
    <p:sldId id="777" r:id="rId133"/>
    <p:sldId id="778" r:id="rId134"/>
    <p:sldId id="779" r:id="rId135"/>
    <p:sldId id="780" r:id="rId136"/>
    <p:sldId id="781" r:id="rId137"/>
    <p:sldId id="782" r:id="rId138"/>
    <p:sldId id="783" r:id="rId139"/>
    <p:sldId id="784" r:id="rId140"/>
    <p:sldId id="785" r:id="rId141"/>
    <p:sldId id="786" r:id="rId142"/>
    <p:sldId id="787" r:id="rId143"/>
    <p:sldId id="788" r:id="rId144"/>
    <p:sldId id="789" r:id="rId145"/>
    <p:sldId id="790" r:id="rId146"/>
    <p:sldId id="791" r:id="rId147"/>
    <p:sldId id="792" r:id="rId148"/>
    <p:sldId id="793" r:id="rId149"/>
    <p:sldId id="794" r:id="rId150"/>
    <p:sldId id="795" r:id="rId151"/>
    <p:sldId id="796" r:id="rId152"/>
    <p:sldId id="797" r:id="rId153"/>
    <p:sldId id="798" r:id="rId154"/>
    <p:sldId id="799" r:id="rId155"/>
    <p:sldId id="800" r:id="rId156"/>
    <p:sldId id="801" r:id="rId157"/>
    <p:sldId id="802" r:id="rId158"/>
    <p:sldId id="803" r:id="rId159"/>
    <p:sldId id="600" r:id="rId160"/>
    <p:sldId id="907" r:id="rId161"/>
    <p:sldId id="908" r:id="rId162"/>
    <p:sldId id="909" r:id="rId163"/>
    <p:sldId id="910" r:id="rId164"/>
    <p:sldId id="911" r:id="rId165"/>
    <p:sldId id="912" r:id="rId166"/>
    <p:sldId id="913" r:id="rId167"/>
    <p:sldId id="848" r:id="rId168"/>
    <p:sldId id="849" r:id="rId169"/>
    <p:sldId id="850" r:id="rId170"/>
    <p:sldId id="851" r:id="rId171"/>
    <p:sldId id="852" r:id="rId172"/>
    <p:sldId id="853" r:id="rId173"/>
    <p:sldId id="854" r:id="rId174"/>
    <p:sldId id="855" r:id="rId175"/>
    <p:sldId id="856" r:id="rId176"/>
    <p:sldId id="857" r:id="rId177"/>
    <p:sldId id="858" r:id="rId178"/>
    <p:sldId id="859" r:id="rId179"/>
    <p:sldId id="860" r:id="rId180"/>
    <p:sldId id="861" r:id="rId181"/>
    <p:sldId id="862" r:id="rId182"/>
    <p:sldId id="863" r:id="rId183"/>
    <p:sldId id="864" r:id="rId184"/>
    <p:sldId id="865" r:id="rId185"/>
    <p:sldId id="866" r:id="rId186"/>
    <p:sldId id="867" r:id="rId187"/>
    <p:sldId id="868" r:id="rId188"/>
    <p:sldId id="869" r:id="rId189"/>
    <p:sldId id="870" r:id="rId190"/>
    <p:sldId id="871" r:id="rId191"/>
    <p:sldId id="872" r:id="rId192"/>
    <p:sldId id="873" r:id="rId193"/>
    <p:sldId id="874" r:id="rId194"/>
    <p:sldId id="875" r:id="rId195"/>
    <p:sldId id="876" r:id="rId196"/>
    <p:sldId id="877" r:id="rId197"/>
    <p:sldId id="878" r:id="rId198"/>
    <p:sldId id="879" r:id="rId199"/>
    <p:sldId id="880" r:id="rId200"/>
    <p:sldId id="881" r:id="rId201"/>
    <p:sldId id="882" r:id="rId202"/>
    <p:sldId id="883" r:id="rId203"/>
    <p:sldId id="884" r:id="rId204"/>
    <p:sldId id="885" r:id="rId205"/>
    <p:sldId id="886" r:id="rId206"/>
    <p:sldId id="887" r:id="rId207"/>
    <p:sldId id="888" r:id="rId208"/>
    <p:sldId id="889" r:id="rId209"/>
    <p:sldId id="921" r:id="rId210"/>
    <p:sldId id="922" r:id="rId211"/>
    <p:sldId id="923" r:id="rId212"/>
    <p:sldId id="924" r:id="rId213"/>
    <p:sldId id="925" r:id="rId214"/>
    <p:sldId id="926" r:id="rId215"/>
    <p:sldId id="927" r:id="rId216"/>
    <p:sldId id="813" r:id="rId2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C427A1-8362-4254-8A42-9F11BA271341}" v="8" dt="2020-03-19T10:38:05.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18"/>
    <p:restoredTop sz="94583"/>
  </p:normalViewPr>
  <p:slideViewPr>
    <p:cSldViewPr snapToGrid="0" snapToObjects="1">
      <p:cViewPr varScale="1">
        <p:scale>
          <a:sx n="72" d="100"/>
          <a:sy n="72" d="100"/>
        </p:scale>
        <p:origin x="438" y="66"/>
      </p:cViewPr>
      <p:guideLst>
        <p:guide orient="horz" pos="2160"/>
        <p:guide pos="3840"/>
      </p:guideLst>
    </p:cSldViewPr>
  </p:slideViewPr>
  <p:notesTextViewPr>
    <p:cViewPr>
      <p:scale>
        <a:sx n="1" d="1"/>
        <a:sy n="1" d="1"/>
      </p:scale>
      <p:origin x="0" y="0"/>
    </p:cViewPr>
  </p:notesTextViewPr>
  <p:sorterViewPr>
    <p:cViewPr>
      <p:scale>
        <a:sx n="66" d="100"/>
        <a:sy n="66" d="100"/>
      </p:scale>
      <p:origin x="0" y="1350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notesMaster" Target="notesMasters/notesMaster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presProps" Target="presProps.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microsoft.com/office/2015/10/relationships/revisionInfo" Target="revisionInfo.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s>
</file>

<file path=ppt/diagrams/_rels/data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image" Target="../media/image25.jpeg"/></Relationships>
</file>

<file path=ppt/diagrams/_rels/data8.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image" Target="../media/image25.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978DA7-384D-49E4-B1DB-B3A201EA9001}" type="doc">
      <dgm:prSet loTypeId="urn:microsoft.com/office/officeart/2005/8/layout/default#1" loCatId="list" qsTypeId="urn:microsoft.com/office/officeart/2005/8/quickstyle/simple1" qsCatId="simple" csTypeId="urn:microsoft.com/office/officeart/2005/8/colors/accent1_3" csCatId="accent1" phldr="1"/>
      <dgm:spPr/>
      <dgm:t>
        <a:bodyPr/>
        <a:lstStyle/>
        <a:p>
          <a:endParaRPr lang="hr-HR"/>
        </a:p>
      </dgm:t>
    </dgm:pt>
    <dgm:pt modelId="{549BCC5D-2C0D-4779-91F9-C694DC624089}">
      <dgm:prSet phldrT="[Teks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hr-HR" sz="1800" dirty="0"/>
            <a:t>Verbalna agresija</a:t>
          </a:r>
        </a:p>
        <a:p>
          <a:pPr lvl="0" defTabSz="1955800">
            <a:lnSpc>
              <a:spcPct val="90000"/>
            </a:lnSpc>
            <a:spcBef>
              <a:spcPct val="0"/>
            </a:spcBef>
            <a:spcAft>
              <a:spcPct val="35000"/>
            </a:spcAft>
          </a:pPr>
          <a:endParaRPr lang="hr-HR" dirty="0"/>
        </a:p>
      </dgm:t>
    </dgm:pt>
    <dgm:pt modelId="{93C1A797-A71D-42AC-A203-88374E83D26A}" type="parTrans" cxnId="{C5F36A62-F93E-484A-8B71-6B1127B19EB8}">
      <dgm:prSet/>
      <dgm:spPr/>
      <dgm:t>
        <a:bodyPr/>
        <a:lstStyle/>
        <a:p>
          <a:endParaRPr lang="hr-HR"/>
        </a:p>
      </dgm:t>
    </dgm:pt>
    <dgm:pt modelId="{1BE51575-055B-4F47-A1D7-8E672D9371B8}" type="sibTrans" cxnId="{C5F36A62-F93E-484A-8B71-6B1127B19EB8}">
      <dgm:prSet/>
      <dgm:spPr/>
      <dgm:t>
        <a:bodyPr/>
        <a:lstStyle/>
        <a:p>
          <a:endParaRPr lang="hr-HR"/>
        </a:p>
      </dgm:t>
    </dgm:pt>
    <dgm:pt modelId="{BDAEAE06-E95D-4EB6-B073-146F78FEBA11}">
      <dgm:prSet phldrT="[Teks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hr-HR" sz="1800" dirty="0"/>
            <a:t>Odbacivanje</a:t>
          </a:r>
        </a:p>
        <a:p>
          <a:pPr lvl="0" defTabSz="1955800">
            <a:lnSpc>
              <a:spcPct val="90000"/>
            </a:lnSpc>
            <a:spcBef>
              <a:spcPct val="0"/>
            </a:spcBef>
            <a:spcAft>
              <a:spcPct val="35000"/>
            </a:spcAft>
          </a:pPr>
          <a:endParaRPr lang="hr-HR" dirty="0"/>
        </a:p>
      </dgm:t>
    </dgm:pt>
    <dgm:pt modelId="{B767D1A3-7725-4724-A451-0F7BFC127796}" type="parTrans" cxnId="{38D874F5-9F57-4075-AE65-29EC0194474B}">
      <dgm:prSet/>
      <dgm:spPr/>
      <dgm:t>
        <a:bodyPr/>
        <a:lstStyle/>
        <a:p>
          <a:endParaRPr lang="hr-HR"/>
        </a:p>
      </dgm:t>
    </dgm:pt>
    <dgm:pt modelId="{8DF19897-7FEB-4169-B9D1-0F79AEEE5613}" type="sibTrans" cxnId="{38D874F5-9F57-4075-AE65-29EC0194474B}">
      <dgm:prSet/>
      <dgm:spPr/>
      <dgm:t>
        <a:bodyPr/>
        <a:lstStyle/>
        <a:p>
          <a:endParaRPr lang="hr-HR"/>
        </a:p>
      </dgm:t>
    </dgm:pt>
    <dgm:pt modelId="{B021AB2F-FBA9-4BFB-B6EB-D13FA480F065}">
      <dgm:prSet phldrT="[Teks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hr-HR" sz="1800" dirty="0"/>
            <a:t>Prijetnje odbacivanjem</a:t>
          </a:r>
        </a:p>
        <a:p>
          <a:pPr lvl="0" defTabSz="1955800">
            <a:lnSpc>
              <a:spcPct val="90000"/>
            </a:lnSpc>
            <a:spcBef>
              <a:spcPct val="0"/>
            </a:spcBef>
            <a:spcAft>
              <a:spcPct val="35000"/>
            </a:spcAft>
          </a:pPr>
          <a:endParaRPr lang="hr-HR" dirty="0"/>
        </a:p>
      </dgm:t>
    </dgm:pt>
    <dgm:pt modelId="{8FDF95E1-39E5-4D82-9DEA-C73238195F8D}" type="parTrans" cxnId="{20E8CF7D-32CA-40EF-8F10-A57C1F5C6998}">
      <dgm:prSet/>
      <dgm:spPr/>
      <dgm:t>
        <a:bodyPr/>
        <a:lstStyle/>
        <a:p>
          <a:endParaRPr lang="hr-HR"/>
        </a:p>
      </dgm:t>
    </dgm:pt>
    <dgm:pt modelId="{17308ADA-DB71-41D1-A1CF-E4D258FBD044}" type="sibTrans" cxnId="{20E8CF7D-32CA-40EF-8F10-A57C1F5C6998}">
      <dgm:prSet/>
      <dgm:spPr/>
      <dgm:t>
        <a:bodyPr/>
        <a:lstStyle/>
        <a:p>
          <a:endParaRPr lang="hr-HR"/>
        </a:p>
      </dgm:t>
    </dgm:pt>
    <dgm:pt modelId="{037DE93D-19F1-4075-AD80-2F91C6010705}">
      <dgm:prSet phldrT="[Teks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hr-HR" sz="1800" dirty="0"/>
            <a:t>Povrede granica</a:t>
          </a:r>
        </a:p>
        <a:p>
          <a:pPr lvl="0" defTabSz="1955800">
            <a:lnSpc>
              <a:spcPct val="90000"/>
            </a:lnSpc>
            <a:spcBef>
              <a:spcPct val="0"/>
            </a:spcBef>
            <a:spcAft>
              <a:spcPct val="35000"/>
            </a:spcAft>
          </a:pPr>
          <a:endParaRPr lang="hr-HR" dirty="0"/>
        </a:p>
      </dgm:t>
    </dgm:pt>
    <dgm:pt modelId="{071D5011-C8C6-41B7-9B98-6A9249CFDBEE}" type="parTrans" cxnId="{4437A72B-0872-4B99-8CD3-0B27580CF068}">
      <dgm:prSet/>
      <dgm:spPr/>
      <dgm:t>
        <a:bodyPr/>
        <a:lstStyle/>
        <a:p>
          <a:endParaRPr lang="hr-HR"/>
        </a:p>
      </dgm:t>
    </dgm:pt>
    <dgm:pt modelId="{A11EF018-A889-4BC0-AA36-77B027C79010}" type="sibTrans" cxnId="{4437A72B-0872-4B99-8CD3-0B27580CF068}">
      <dgm:prSet/>
      <dgm:spPr/>
      <dgm:t>
        <a:bodyPr/>
        <a:lstStyle/>
        <a:p>
          <a:endParaRPr lang="hr-HR"/>
        </a:p>
      </dgm:t>
    </dgm:pt>
    <dgm:pt modelId="{9DDC1DCE-685D-4C3C-97AD-3D73721B1ADD}">
      <dgm:prSet phldrT="[Teks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hr-HR" sz="1800" dirty="0"/>
            <a:t>Iskorištavanje </a:t>
          </a:r>
        </a:p>
        <a:p>
          <a:pPr lvl="0" defTabSz="1955800">
            <a:lnSpc>
              <a:spcPct val="90000"/>
            </a:lnSpc>
            <a:spcBef>
              <a:spcPct val="0"/>
            </a:spcBef>
            <a:spcAft>
              <a:spcPct val="35000"/>
            </a:spcAft>
          </a:pPr>
          <a:endParaRPr lang="hr-HR" dirty="0"/>
        </a:p>
      </dgm:t>
    </dgm:pt>
    <dgm:pt modelId="{09337FC3-F603-4B1A-8728-F4CCE20CF565}" type="parTrans" cxnId="{D2EC18EB-66A8-457D-A95C-E23F56E990E4}">
      <dgm:prSet/>
      <dgm:spPr/>
      <dgm:t>
        <a:bodyPr/>
        <a:lstStyle/>
        <a:p>
          <a:endParaRPr lang="hr-HR"/>
        </a:p>
      </dgm:t>
    </dgm:pt>
    <dgm:pt modelId="{A255F99F-9FA6-4826-9471-A386F99472DE}" type="sibTrans" cxnId="{D2EC18EB-66A8-457D-A95C-E23F56E990E4}">
      <dgm:prSet/>
      <dgm:spPr/>
      <dgm:t>
        <a:bodyPr/>
        <a:lstStyle/>
        <a:p>
          <a:endParaRPr lang="hr-HR"/>
        </a:p>
      </dgm:t>
    </dgm:pt>
    <dgm:pt modelId="{6755AB7E-4965-4D6F-8746-C06EE8C4A0CE}" type="pres">
      <dgm:prSet presAssocID="{2E978DA7-384D-49E4-B1DB-B3A201EA9001}" presName="diagram" presStyleCnt="0">
        <dgm:presLayoutVars>
          <dgm:dir/>
          <dgm:resizeHandles val="exact"/>
        </dgm:presLayoutVars>
      </dgm:prSet>
      <dgm:spPr/>
    </dgm:pt>
    <dgm:pt modelId="{D935E81F-4B79-4015-99AE-377EEB519A65}" type="pres">
      <dgm:prSet presAssocID="{549BCC5D-2C0D-4779-91F9-C694DC624089}" presName="node" presStyleLbl="node1" presStyleIdx="0" presStyleCnt="5">
        <dgm:presLayoutVars>
          <dgm:bulletEnabled val="1"/>
        </dgm:presLayoutVars>
      </dgm:prSet>
      <dgm:spPr/>
    </dgm:pt>
    <dgm:pt modelId="{121C438D-F031-4766-9467-8D6AFD2132CB}" type="pres">
      <dgm:prSet presAssocID="{1BE51575-055B-4F47-A1D7-8E672D9371B8}" presName="sibTrans" presStyleCnt="0"/>
      <dgm:spPr/>
    </dgm:pt>
    <dgm:pt modelId="{623DD840-C199-46D6-93DA-D08FF12768E4}" type="pres">
      <dgm:prSet presAssocID="{BDAEAE06-E95D-4EB6-B073-146F78FEBA11}" presName="node" presStyleLbl="node1" presStyleIdx="1" presStyleCnt="5">
        <dgm:presLayoutVars>
          <dgm:bulletEnabled val="1"/>
        </dgm:presLayoutVars>
      </dgm:prSet>
      <dgm:spPr/>
    </dgm:pt>
    <dgm:pt modelId="{69D79B16-2020-4FEF-BB25-84701AA7EF4E}" type="pres">
      <dgm:prSet presAssocID="{8DF19897-7FEB-4169-B9D1-0F79AEEE5613}" presName="sibTrans" presStyleCnt="0"/>
      <dgm:spPr/>
    </dgm:pt>
    <dgm:pt modelId="{213C75CA-52F5-4A38-8E86-A0839A4BD0B9}" type="pres">
      <dgm:prSet presAssocID="{B021AB2F-FBA9-4BFB-B6EB-D13FA480F065}" presName="node" presStyleLbl="node1" presStyleIdx="2" presStyleCnt="5">
        <dgm:presLayoutVars>
          <dgm:bulletEnabled val="1"/>
        </dgm:presLayoutVars>
      </dgm:prSet>
      <dgm:spPr/>
    </dgm:pt>
    <dgm:pt modelId="{12F68F15-BF3F-4E10-8000-2B21000EFB27}" type="pres">
      <dgm:prSet presAssocID="{17308ADA-DB71-41D1-A1CF-E4D258FBD044}" presName="sibTrans" presStyleCnt="0"/>
      <dgm:spPr/>
    </dgm:pt>
    <dgm:pt modelId="{28C907C2-855E-4988-A6A6-4B940CD30B50}" type="pres">
      <dgm:prSet presAssocID="{037DE93D-19F1-4075-AD80-2F91C6010705}" presName="node" presStyleLbl="node1" presStyleIdx="3" presStyleCnt="5">
        <dgm:presLayoutVars>
          <dgm:bulletEnabled val="1"/>
        </dgm:presLayoutVars>
      </dgm:prSet>
      <dgm:spPr/>
    </dgm:pt>
    <dgm:pt modelId="{610D2B9D-7ED2-4778-8263-2F6EE26B69B8}" type="pres">
      <dgm:prSet presAssocID="{A11EF018-A889-4BC0-AA36-77B027C79010}" presName="sibTrans" presStyleCnt="0"/>
      <dgm:spPr/>
    </dgm:pt>
    <dgm:pt modelId="{E3D2DA1A-AE7E-4D4A-A2C1-58211030D522}" type="pres">
      <dgm:prSet presAssocID="{9DDC1DCE-685D-4C3C-97AD-3D73721B1ADD}" presName="node" presStyleLbl="node1" presStyleIdx="4" presStyleCnt="5">
        <dgm:presLayoutVars>
          <dgm:bulletEnabled val="1"/>
        </dgm:presLayoutVars>
      </dgm:prSet>
      <dgm:spPr/>
    </dgm:pt>
  </dgm:ptLst>
  <dgm:cxnLst>
    <dgm:cxn modelId="{3144FC03-F585-4D21-986B-AD3866844692}" type="presOf" srcId="{B021AB2F-FBA9-4BFB-B6EB-D13FA480F065}" destId="{213C75CA-52F5-4A38-8E86-A0839A4BD0B9}" srcOrd="0" destOrd="0" presId="urn:microsoft.com/office/officeart/2005/8/layout/default#1"/>
    <dgm:cxn modelId="{8C71DE14-A7E8-4F8D-8F1C-74018767045F}" type="presOf" srcId="{2E978DA7-384D-49E4-B1DB-B3A201EA9001}" destId="{6755AB7E-4965-4D6F-8746-C06EE8C4A0CE}" srcOrd="0" destOrd="0" presId="urn:microsoft.com/office/officeart/2005/8/layout/default#1"/>
    <dgm:cxn modelId="{4437A72B-0872-4B99-8CD3-0B27580CF068}" srcId="{2E978DA7-384D-49E4-B1DB-B3A201EA9001}" destId="{037DE93D-19F1-4075-AD80-2F91C6010705}" srcOrd="3" destOrd="0" parTransId="{071D5011-C8C6-41B7-9B98-6A9249CFDBEE}" sibTransId="{A11EF018-A889-4BC0-AA36-77B027C79010}"/>
    <dgm:cxn modelId="{13AF3C37-6623-4C75-95EB-34F17F9EC250}" type="presOf" srcId="{9DDC1DCE-685D-4C3C-97AD-3D73721B1ADD}" destId="{E3D2DA1A-AE7E-4D4A-A2C1-58211030D522}" srcOrd="0" destOrd="0" presId="urn:microsoft.com/office/officeart/2005/8/layout/default#1"/>
    <dgm:cxn modelId="{C5F36A62-F93E-484A-8B71-6B1127B19EB8}" srcId="{2E978DA7-384D-49E4-B1DB-B3A201EA9001}" destId="{549BCC5D-2C0D-4779-91F9-C694DC624089}" srcOrd="0" destOrd="0" parTransId="{93C1A797-A71D-42AC-A203-88374E83D26A}" sibTransId="{1BE51575-055B-4F47-A1D7-8E672D9371B8}"/>
    <dgm:cxn modelId="{13C1AE70-E6C5-4F47-A4C6-4A0CA4204C2C}" type="presOf" srcId="{BDAEAE06-E95D-4EB6-B073-146F78FEBA11}" destId="{623DD840-C199-46D6-93DA-D08FF12768E4}" srcOrd="0" destOrd="0" presId="urn:microsoft.com/office/officeart/2005/8/layout/default#1"/>
    <dgm:cxn modelId="{20E8CF7D-32CA-40EF-8F10-A57C1F5C6998}" srcId="{2E978DA7-384D-49E4-B1DB-B3A201EA9001}" destId="{B021AB2F-FBA9-4BFB-B6EB-D13FA480F065}" srcOrd="2" destOrd="0" parTransId="{8FDF95E1-39E5-4D82-9DEA-C73238195F8D}" sibTransId="{17308ADA-DB71-41D1-A1CF-E4D258FBD044}"/>
    <dgm:cxn modelId="{9B06BA98-394C-4036-A522-4FB795ADF5C3}" type="presOf" srcId="{037DE93D-19F1-4075-AD80-2F91C6010705}" destId="{28C907C2-855E-4988-A6A6-4B940CD30B50}" srcOrd="0" destOrd="0" presId="urn:microsoft.com/office/officeart/2005/8/layout/default#1"/>
    <dgm:cxn modelId="{A88C05EB-DE4B-454A-BA46-F381ED66D9D7}" type="presOf" srcId="{549BCC5D-2C0D-4779-91F9-C694DC624089}" destId="{D935E81F-4B79-4015-99AE-377EEB519A65}" srcOrd="0" destOrd="0" presId="urn:microsoft.com/office/officeart/2005/8/layout/default#1"/>
    <dgm:cxn modelId="{D2EC18EB-66A8-457D-A95C-E23F56E990E4}" srcId="{2E978DA7-384D-49E4-B1DB-B3A201EA9001}" destId="{9DDC1DCE-685D-4C3C-97AD-3D73721B1ADD}" srcOrd="4" destOrd="0" parTransId="{09337FC3-F603-4B1A-8728-F4CCE20CF565}" sibTransId="{A255F99F-9FA6-4826-9471-A386F99472DE}"/>
    <dgm:cxn modelId="{38D874F5-9F57-4075-AE65-29EC0194474B}" srcId="{2E978DA7-384D-49E4-B1DB-B3A201EA9001}" destId="{BDAEAE06-E95D-4EB6-B073-146F78FEBA11}" srcOrd="1" destOrd="0" parTransId="{B767D1A3-7725-4724-A451-0F7BFC127796}" sibTransId="{8DF19897-7FEB-4169-B9D1-0F79AEEE5613}"/>
    <dgm:cxn modelId="{5A25E13D-AFBC-457D-90EB-7563247286E3}" type="presParOf" srcId="{6755AB7E-4965-4D6F-8746-C06EE8C4A0CE}" destId="{D935E81F-4B79-4015-99AE-377EEB519A65}" srcOrd="0" destOrd="0" presId="urn:microsoft.com/office/officeart/2005/8/layout/default#1"/>
    <dgm:cxn modelId="{6403B5C8-911B-42EA-B020-E1A483E6C31F}" type="presParOf" srcId="{6755AB7E-4965-4D6F-8746-C06EE8C4A0CE}" destId="{121C438D-F031-4766-9467-8D6AFD2132CB}" srcOrd="1" destOrd="0" presId="urn:microsoft.com/office/officeart/2005/8/layout/default#1"/>
    <dgm:cxn modelId="{96E7CF2A-474E-4109-952F-67451FA5A516}" type="presParOf" srcId="{6755AB7E-4965-4D6F-8746-C06EE8C4A0CE}" destId="{623DD840-C199-46D6-93DA-D08FF12768E4}" srcOrd="2" destOrd="0" presId="urn:microsoft.com/office/officeart/2005/8/layout/default#1"/>
    <dgm:cxn modelId="{EF421414-8A9C-4333-B8ED-C16800FCEEC2}" type="presParOf" srcId="{6755AB7E-4965-4D6F-8746-C06EE8C4A0CE}" destId="{69D79B16-2020-4FEF-BB25-84701AA7EF4E}" srcOrd="3" destOrd="0" presId="urn:microsoft.com/office/officeart/2005/8/layout/default#1"/>
    <dgm:cxn modelId="{90E91952-E94C-4EAD-905B-659515B9D2BE}" type="presParOf" srcId="{6755AB7E-4965-4D6F-8746-C06EE8C4A0CE}" destId="{213C75CA-52F5-4A38-8E86-A0839A4BD0B9}" srcOrd="4" destOrd="0" presId="urn:microsoft.com/office/officeart/2005/8/layout/default#1"/>
    <dgm:cxn modelId="{A4DFE242-203D-4113-AE26-238383E3CCD6}" type="presParOf" srcId="{6755AB7E-4965-4D6F-8746-C06EE8C4A0CE}" destId="{12F68F15-BF3F-4E10-8000-2B21000EFB27}" srcOrd="5" destOrd="0" presId="urn:microsoft.com/office/officeart/2005/8/layout/default#1"/>
    <dgm:cxn modelId="{15480806-09E8-4ACA-9492-A4CDDE401354}" type="presParOf" srcId="{6755AB7E-4965-4D6F-8746-C06EE8C4A0CE}" destId="{28C907C2-855E-4988-A6A6-4B940CD30B50}" srcOrd="6" destOrd="0" presId="urn:microsoft.com/office/officeart/2005/8/layout/default#1"/>
    <dgm:cxn modelId="{F73D7D08-080E-4C54-9BE7-E64C8B5B317C}" type="presParOf" srcId="{6755AB7E-4965-4D6F-8746-C06EE8C4A0CE}" destId="{610D2B9D-7ED2-4778-8263-2F6EE26B69B8}" srcOrd="7" destOrd="0" presId="urn:microsoft.com/office/officeart/2005/8/layout/default#1"/>
    <dgm:cxn modelId="{6B1A1CE1-92C8-4D32-BFA6-C70FD6DD13F0}" type="presParOf" srcId="{6755AB7E-4965-4D6F-8746-C06EE8C4A0CE}" destId="{E3D2DA1A-AE7E-4D4A-A2C1-58211030D522}"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9C3849-0B87-44C8-9B49-A691F137E566}" type="doc">
      <dgm:prSet loTypeId="urn:microsoft.com/office/officeart/2005/8/layout/venn1" loCatId="relationship" qsTypeId="urn:microsoft.com/office/officeart/2005/8/quickstyle/simple5" qsCatId="simple" csTypeId="urn:microsoft.com/office/officeart/2005/8/colors/accent1_2" csCatId="accent1" phldr="1"/>
      <dgm:spPr/>
      <dgm:t>
        <a:bodyPr/>
        <a:lstStyle/>
        <a:p>
          <a:endParaRPr lang="hr-HR"/>
        </a:p>
      </dgm:t>
    </dgm:pt>
    <dgm:pt modelId="{EDAC8E85-9D9E-4723-923A-CC056D82049F}">
      <dgm:prSet/>
      <dgm:spPr/>
      <dgm:t>
        <a:bodyPr/>
        <a:lstStyle/>
        <a:p>
          <a:pPr rtl="0"/>
          <a:r>
            <a:rPr lang="hr-HR" baseline="0"/>
            <a:t>depresivni i anksiozni poremećaji</a:t>
          </a:r>
          <a:endParaRPr lang="hr-HR"/>
        </a:p>
      </dgm:t>
    </dgm:pt>
    <dgm:pt modelId="{4B19F4EE-5412-42BC-A07F-50B88FB421C0}" type="parTrans" cxnId="{CB917F5E-0190-4018-AD14-45229E3BE999}">
      <dgm:prSet/>
      <dgm:spPr/>
      <dgm:t>
        <a:bodyPr/>
        <a:lstStyle/>
        <a:p>
          <a:endParaRPr lang="hr-HR"/>
        </a:p>
      </dgm:t>
    </dgm:pt>
    <dgm:pt modelId="{EF48F4A4-96B7-4E69-ADD5-FB7BF6D17865}" type="sibTrans" cxnId="{CB917F5E-0190-4018-AD14-45229E3BE999}">
      <dgm:prSet/>
      <dgm:spPr/>
      <dgm:t>
        <a:bodyPr/>
        <a:lstStyle/>
        <a:p>
          <a:endParaRPr lang="hr-HR"/>
        </a:p>
      </dgm:t>
    </dgm:pt>
    <dgm:pt modelId="{E0667E54-63B9-48F9-A21E-13C99D8323CB}">
      <dgm:prSet/>
      <dgm:spPr/>
      <dgm:t>
        <a:bodyPr/>
        <a:lstStyle/>
        <a:p>
          <a:pPr rtl="0"/>
          <a:r>
            <a:rPr lang="hr-HR" baseline="0" dirty="0" err="1"/>
            <a:t>postraumatski</a:t>
          </a:r>
          <a:r>
            <a:rPr lang="hr-HR" baseline="0" dirty="0"/>
            <a:t> </a:t>
          </a:r>
        </a:p>
        <a:p>
          <a:pPr rtl="0"/>
          <a:r>
            <a:rPr lang="hr-HR" baseline="0" dirty="0"/>
            <a:t>stresni poremećaj</a:t>
          </a:r>
          <a:endParaRPr lang="hr-HR" dirty="0"/>
        </a:p>
      </dgm:t>
    </dgm:pt>
    <dgm:pt modelId="{814BB63B-DDBA-4C43-9756-84BE46304C9B}" type="parTrans" cxnId="{6D393A27-B4DC-431D-B1A3-E72CC34D23FD}">
      <dgm:prSet/>
      <dgm:spPr/>
      <dgm:t>
        <a:bodyPr/>
        <a:lstStyle/>
        <a:p>
          <a:endParaRPr lang="hr-HR"/>
        </a:p>
      </dgm:t>
    </dgm:pt>
    <dgm:pt modelId="{A88EE757-EC82-4598-98B2-F46320013AF6}" type="sibTrans" cxnId="{6D393A27-B4DC-431D-B1A3-E72CC34D23FD}">
      <dgm:prSet/>
      <dgm:spPr/>
      <dgm:t>
        <a:bodyPr/>
        <a:lstStyle/>
        <a:p>
          <a:endParaRPr lang="hr-HR"/>
        </a:p>
      </dgm:t>
    </dgm:pt>
    <dgm:pt modelId="{CF93AFCC-3D33-436F-9A93-C565152DA312}">
      <dgm:prSet/>
      <dgm:spPr/>
      <dgm:t>
        <a:bodyPr/>
        <a:lstStyle/>
        <a:p>
          <a:pPr rtl="0"/>
          <a:r>
            <a:rPr lang="hr-HR" baseline="0"/>
            <a:t>suicidalnost</a:t>
          </a:r>
          <a:endParaRPr lang="hr-HR"/>
        </a:p>
      </dgm:t>
    </dgm:pt>
    <dgm:pt modelId="{91513AFC-318F-4F77-9852-4CF2471F1166}" type="parTrans" cxnId="{7B89E297-B07C-4D3D-8561-C4E3C81EF855}">
      <dgm:prSet/>
      <dgm:spPr/>
      <dgm:t>
        <a:bodyPr/>
        <a:lstStyle/>
        <a:p>
          <a:endParaRPr lang="hr-HR"/>
        </a:p>
      </dgm:t>
    </dgm:pt>
    <dgm:pt modelId="{0FF6FE4F-4C3E-406C-B7EE-0CF48CDCCA54}" type="sibTrans" cxnId="{7B89E297-B07C-4D3D-8561-C4E3C81EF855}">
      <dgm:prSet/>
      <dgm:spPr/>
      <dgm:t>
        <a:bodyPr/>
        <a:lstStyle/>
        <a:p>
          <a:endParaRPr lang="hr-HR"/>
        </a:p>
      </dgm:t>
    </dgm:pt>
    <dgm:pt modelId="{CB58EE8D-64DF-4475-B9EC-2B6AF8FF7FA4}">
      <dgm:prSet/>
      <dgm:spPr/>
      <dgm:t>
        <a:bodyPr/>
        <a:lstStyle/>
        <a:p>
          <a:pPr rtl="0"/>
          <a:r>
            <a:rPr lang="hr-HR" baseline="0"/>
            <a:t>poremećaji prehrane</a:t>
          </a:r>
          <a:endParaRPr lang="hr-HR"/>
        </a:p>
      </dgm:t>
    </dgm:pt>
    <dgm:pt modelId="{84B4DA7F-7516-4835-BE7D-9BEEF66E0C30}" type="parTrans" cxnId="{B9CCAED0-A62A-43A6-9BE3-9E05C2180195}">
      <dgm:prSet/>
      <dgm:spPr/>
      <dgm:t>
        <a:bodyPr/>
        <a:lstStyle/>
        <a:p>
          <a:endParaRPr lang="hr-HR"/>
        </a:p>
      </dgm:t>
    </dgm:pt>
    <dgm:pt modelId="{9B2489D9-364C-4AC7-BE91-7961DB8131A9}" type="sibTrans" cxnId="{B9CCAED0-A62A-43A6-9BE3-9E05C2180195}">
      <dgm:prSet/>
      <dgm:spPr/>
      <dgm:t>
        <a:bodyPr/>
        <a:lstStyle/>
        <a:p>
          <a:endParaRPr lang="hr-HR"/>
        </a:p>
      </dgm:t>
    </dgm:pt>
    <dgm:pt modelId="{1A8858B2-AD61-4AA2-8AD5-DF84CD67D7B8}">
      <dgm:prSet/>
      <dgm:spPr/>
      <dgm:t>
        <a:bodyPr/>
        <a:lstStyle/>
        <a:p>
          <a:pPr rtl="0"/>
          <a:r>
            <a:rPr lang="hr-HR" baseline="0"/>
            <a:t>poremećaji spavanja </a:t>
          </a:r>
          <a:endParaRPr lang="hr-HR"/>
        </a:p>
      </dgm:t>
    </dgm:pt>
    <dgm:pt modelId="{A2714E82-E655-4BF9-B19F-68C5F0B2BFA8}" type="parTrans" cxnId="{DB1C1E1D-6BBD-4C89-87D6-F81C77AF5DC4}">
      <dgm:prSet/>
      <dgm:spPr/>
      <dgm:t>
        <a:bodyPr/>
        <a:lstStyle/>
        <a:p>
          <a:endParaRPr lang="hr-HR"/>
        </a:p>
      </dgm:t>
    </dgm:pt>
    <dgm:pt modelId="{2A806C23-753B-4F72-8959-27D19C6303AA}" type="sibTrans" cxnId="{DB1C1E1D-6BBD-4C89-87D6-F81C77AF5DC4}">
      <dgm:prSet/>
      <dgm:spPr/>
      <dgm:t>
        <a:bodyPr/>
        <a:lstStyle/>
        <a:p>
          <a:endParaRPr lang="hr-HR"/>
        </a:p>
      </dgm:t>
    </dgm:pt>
    <dgm:pt modelId="{E19595D1-E60F-45E8-BA34-30FD65C69A9F}">
      <dgm:prSet/>
      <dgm:spPr/>
      <dgm:t>
        <a:bodyPr/>
        <a:lstStyle/>
        <a:p>
          <a:pPr rtl="0"/>
          <a:r>
            <a:rPr lang="hr-HR" baseline="0"/>
            <a:t>poremećaji ophođenja</a:t>
          </a:r>
          <a:endParaRPr lang="hr-HR"/>
        </a:p>
      </dgm:t>
    </dgm:pt>
    <dgm:pt modelId="{74A18116-A328-46E2-98EA-7898902D1C14}" type="parTrans" cxnId="{A0579A9D-662A-4AC2-A55E-4264A60FE0D4}">
      <dgm:prSet/>
      <dgm:spPr/>
      <dgm:t>
        <a:bodyPr/>
        <a:lstStyle/>
        <a:p>
          <a:endParaRPr lang="hr-HR"/>
        </a:p>
      </dgm:t>
    </dgm:pt>
    <dgm:pt modelId="{DED6C446-9230-4CB3-A78D-CD42A7EE684F}" type="sibTrans" cxnId="{A0579A9D-662A-4AC2-A55E-4264A60FE0D4}">
      <dgm:prSet/>
      <dgm:spPr/>
      <dgm:t>
        <a:bodyPr/>
        <a:lstStyle/>
        <a:p>
          <a:endParaRPr lang="hr-HR"/>
        </a:p>
      </dgm:t>
    </dgm:pt>
    <dgm:pt modelId="{C7692CF9-5737-491C-BB7D-624A8440E7EC}">
      <dgm:prSet/>
      <dgm:spPr/>
      <dgm:t>
        <a:bodyPr/>
        <a:lstStyle/>
        <a:p>
          <a:pPr rtl="0"/>
          <a:r>
            <a:rPr lang="hr-HR" baseline="0" dirty="0"/>
            <a:t>zloupotreba psihoaktivnih tvarI</a:t>
          </a:r>
          <a:endParaRPr lang="hr-HR" dirty="0"/>
        </a:p>
      </dgm:t>
    </dgm:pt>
    <dgm:pt modelId="{38DA7A3C-0E10-4E3B-9859-84ECFE910F97}" type="parTrans" cxnId="{112BD7EC-2C03-40C8-A079-76B2F4961687}">
      <dgm:prSet/>
      <dgm:spPr/>
      <dgm:t>
        <a:bodyPr/>
        <a:lstStyle/>
        <a:p>
          <a:endParaRPr lang="hr-HR"/>
        </a:p>
      </dgm:t>
    </dgm:pt>
    <dgm:pt modelId="{1D2C644C-12AB-44A1-9C0F-11CFF6B20E8D}" type="sibTrans" cxnId="{112BD7EC-2C03-40C8-A079-76B2F4961687}">
      <dgm:prSet/>
      <dgm:spPr/>
      <dgm:t>
        <a:bodyPr/>
        <a:lstStyle/>
        <a:p>
          <a:endParaRPr lang="hr-HR"/>
        </a:p>
      </dgm:t>
    </dgm:pt>
    <dgm:pt modelId="{A1D7E06F-A99B-411C-B290-7CD4FFAD61D4}">
      <dgm:prSet/>
      <dgm:spPr/>
      <dgm:t>
        <a:bodyPr/>
        <a:lstStyle/>
        <a:p>
          <a:endParaRPr lang="hr-HR"/>
        </a:p>
      </dgm:t>
    </dgm:pt>
    <dgm:pt modelId="{B48AFC6F-C4ED-4D86-B69F-19AE594043D1}" type="parTrans" cxnId="{027484B6-E41C-4915-B646-7BDEC5487619}">
      <dgm:prSet/>
      <dgm:spPr/>
      <dgm:t>
        <a:bodyPr/>
        <a:lstStyle/>
        <a:p>
          <a:endParaRPr lang="hr-HR"/>
        </a:p>
      </dgm:t>
    </dgm:pt>
    <dgm:pt modelId="{EF7A46FF-ECDD-4614-8EDF-718A668B376E}" type="sibTrans" cxnId="{027484B6-E41C-4915-B646-7BDEC5487619}">
      <dgm:prSet/>
      <dgm:spPr/>
      <dgm:t>
        <a:bodyPr/>
        <a:lstStyle/>
        <a:p>
          <a:endParaRPr lang="hr-HR"/>
        </a:p>
      </dgm:t>
    </dgm:pt>
    <dgm:pt modelId="{D71015B3-0462-4E0F-9435-C41BA20FE193}">
      <dgm:prSet/>
      <dgm:spPr/>
      <dgm:t>
        <a:bodyPr/>
        <a:lstStyle/>
        <a:p>
          <a:endParaRPr lang="hr-HR"/>
        </a:p>
      </dgm:t>
    </dgm:pt>
    <dgm:pt modelId="{92C1588A-41E0-4112-865C-A36DA68D88D7}" type="parTrans" cxnId="{7FE9C11A-A41E-451D-AE1F-48FE2D783A11}">
      <dgm:prSet/>
      <dgm:spPr/>
      <dgm:t>
        <a:bodyPr/>
        <a:lstStyle/>
        <a:p>
          <a:endParaRPr lang="hr-HR"/>
        </a:p>
      </dgm:t>
    </dgm:pt>
    <dgm:pt modelId="{DFE52EEB-65FA-49BC-A9A4-7257D50393BF}" type="sibTrans" cxnId="{7FE9C11A-A41E-451D-AE1F-48FE2D783A11}">
      <dgm:prSet/>
      <dgm:spPr/>
      <dgm:t>
        <a:bodyPr/>
        <a:lstStyle/>
        <a:p>
          <a:endParaRPr lang="hr-HR"/>
        </a:p>
      </dgm:t>
    </dgm:pt>
    <dgm:pt modelId="{1746317D-AB5E-4C1E-A637-AC72A3975A31}" type="pres">
      <dgm:prSet presAssocID="{D09C3849-0B87-44C8-9B49-A691F137E566}" presName="compositeShape" presStyleCnt="0">
        <dgm:presLayoutVars>
          <dgm:chMax val="7"/>
          <dgm:dir/>
          <dgm:resizeHandles val="exact"/>
        </dgm:presLayoutVars>
      </dgm:prSet>
      <dgm:spPr/>
    </dgm:pt>
    <dgm:pt modelId="{7C7D31EB-1CF8-4027-BB12-922CE5B01247}" type="pres">
      <dgm:prSet presAssocID="{EDAC8E85-9D9E-4723-923A-CC056D82049F}" presName="circ1" presStyleLbl="vennNode1" presStyleIdx="0" presStyleCnt="7"/>
      <dgm:spPr/>
    </dgm:pt>
    <dgm:pt modelId="{EE3A5907-590F-4F73-A79C-C086348D1D65}" type="pres">
      <dgm:prSet presAssocID="{EDAC8E85-9D9E-4723-923A-CC056D82049F}" presName="circ1Tx" presStyleLbl="revTx" presStyleIdx="0" presStyleCnt="0">
        <dgm:presLayoutVars>
          <dgm:chMax val="0"/>
          <dgm:chPref val="0"/>
          <dgm:bulletEnabled val="1"/>
        </dgm:presLayoutVars>
      </dgm:prSet>
      <dgm:spPr/>
    </dgm:pt>
    <dgm:pt modelId="{EA8466F0-55E1-45D9-B1F5-13A8CB10CB03}" type="pres">
      <dgm:prSet presAssocID="{E0667E54-63B9-48F9-A21E-13C99D8323CB}" presName="circ2" presStyleLbl="vennNode1" presStyleIdx="1" presStyleCnt="7"/>
      <dgm:spPr/>
    </dgm:pt>
    <dgm:pt modelId="{031655A4-07C6-4403-B869-35BB69515F7E}" type="pres">
      <dgm:prSet presAssocID="{E0667E54-63B9-48F9-A21E-13C99D8323CB}" presName="circ2Tx" presStyleLbl="revTx" presStyleIdx="0" presStyleCnt="0" custScaleX="118603">
        <dgm:presLayoutVars>
          <dgm:chMax val="0"/>
          <dgm:chPref val="0"/>
          <dgm:bulletEnabled val="1"/>
        </dgm:presLayoutVars>
      </dgm:prSet>
      <dgm:spPr/>
    </dgm:pt>
    <dgm:pt modelId="{432150A6-9717-4620-B0FF-000CAE57A45D}" type="pres">
      <dgm:prSet presAssocID="{CF93AFCC-3D33-436F-9A93-C565152DA312}" presName="circ3" presStyleLbl="vennNode1" presStyleIdx="2" presStyleCnt="7"/>
      <dgm:spPr/>
    </dgm:pt>
    <dgm:pt modelId="{CE8AFEEA-0FB4-4CCA-840B-D022CBFE4CCB}" type="pres">
      <dgm:prSet presAssocID="{CF93AFCC-3D33-436F-9A93-C565152DA312}" presName="circ3Tx" presStyleLbl="revTx" presStyleIdx="0" presStyleCnt="0">
        <dgm:presLayoutVars>
          <dgm:chMax val="0"/>
          <dgm:chPref val="0"/>
          <dgm:bulletEnabled val="1"/>
        </dgm:presLayoutVars>
      </dgm:prSet>
      <dgm:spPr/>
    </dgm:pt>
    <dgm:pt modelId="{8F60E88C-B641-409D-A2D6-30B19FD7E9AE}" type="pres">
      <dgm:prSet presAssocID="{CB58EE8D-64DF-4475-B9EC-2B6AF8FF7FA4}" presName="circ4" presStyleLbl="vennNode1" presStyleIdx="3" presStyleCnt="7"/>
      <dgm:spPr/>
    </dgm:pt>
    <dgm:pt modelId="{229FCD56-924E-481E-AACE-BE5A5C9C60EE}" type="pres">
      <dgm:prSet presAssocID="{CB58EE8D-64DF-4475-B9EC-2B6AF8FF7FA4}" presName="circ4Tx" presStyleLbl="revTx" presStyleIdx="0" presStyleCnt="0">
        <dgm:presLayoutVars>
          <dgm:chMax val="0"/>
          <dgm:chPref val="0"/>
          <dgm:bulletEnabled val="1"/>
        </dgm:presLayoutVars>
      </dgm:prSet>
      <dgm:spPr/>
    </dgm:pt>
    <dgm:pt modelId="{1A441D9C-2C0E-46FB-B779-9AAE94DCCA7C}" type="pres">
      <dgm:prSet presAssocID="{1A8858B2-AD61-4AA2-8AD5-DF84CD67D7B8}" presName="circ5" presStyleLbl="vennNode1" presStyleIdx="4" presStyleCnt="7"/>
      <dgm:spPr/>
    </dgm:pt>
    <dgm:pt modelId="{A6C3F7B3-C6DD-45A5-906F-043B977DE342}" type="pres">
      <dgm:prSet presAssocID="{1A8858B2-AD61-4AA2-8AD5-DF84CD67D7B8}" presName="circ5Tx" presStyleLbl="revTx" presStyleIdx="0" presStyleCnt="0">
        <dgm:presLayoutVars>
          <dgm:chMax val="0"/>
          <dgm:chPref val="0"/>
          <dgm:bulletEnabled val="1"/>
        </dgm:presLayoutVars>
      </dgm:prSet>
      <dgm:spPr/>
    </dgm:pt>
    <dgm:pt modelId="{D5656160-7E78-4559-8183-82F9DF0863B4}" type="pres">
      <dgm:prSet presAssocID="{E19595D1-E60F-45E8-BA34-30FD65C69A9F}" presName="circ6" presStyleLbl="vennNode1" presStyleIdx="5" presStyleCnt="7" custLinFactNeighborX="1475" custLinFactNeighborY="-16478"/>
      <dgm:spPr/>
    </dgm:pt>
    <dgm:pt modelId="{4F6F1985-3DF8-4DE9-98F3-98F9B099D179}" type="pres">
      <dgm:prSet presAssocID="{E19595D1-E60F-45E8-BA34-30FD65C69A9F}" presName="circ6Tx" presStyleLbl="revTx" presStyleIdx="0" presStyleCnt="0">
        <dgm:presLayoutVars>
          <dgm:chMax val="0"/>
          <dgm:chPref val="0"/>
          <dgm:bulletEnabled val="1"/>
        </dgm:presLayoutVars>
      </dgm:prSet>
      <dgm:spPr/>
    </dgm:pt>
    <dgm:pt modelId="{9134A1CC-8D65-4D32-B25F-AE4C5B301F1C}" type="pres">
      <dgm:prSet presAssocID="{C7692CF9-5737-491C-BB7D-624A8440E7EC}" presName="circ7" presStyleLbl="vennNode1" presStyleIdx="6" presStyleCnt="7" custLinFactNeighborX="-7232" custLinFactNeighborY="7764"/>
      <dgm:spPr/>
    </dgm:pt>
    <dgm:pt modelId="{DAF9213E-9556-4AB7-A2C3-192C551E9B37}" type="pres">
      <dgm:prSet presAssocID="{C7692CF9-5737-491C-BB7D-624A8440E7EC}" presName="circ7Tx" presStyleLbl="revTx" presStyleIdx="0" presStyleCnt="0">
        <dgm:presLayoutVars>
          <dgm:chMax val="0"/>
          <dgm:chPref val="0"/>
          <dgm:bulletEnabled val="1"/>
        </dgm:presLayoutVars>
      </dgm:prSet>
      <dgm:spPr/>
    </dgm:pt>
  </dgm:ptLst>
  <dgm:cxnLst>
    <dgm:cxn modelId="{7FE9C11A-A41E-451D-AE1F-48FE2D783A11}" srcId="{D09C3849-0B87-44C8-9B49-A691F137E566}" destId="{D71015B3-0462-4E0F-9435-C41BA20FE193}" srcOrd="8" destOrd="0" parTransId="{92C1588A-41E0-4112-865C-A36DA68D88D7}" sibTransId="{DFE52EEB-65FA-49BC-A9A4-7257D50393BF}"/>
    <dgm:cxn modelId="{AE78E61B-E856-4B19-BEF8-44C0406141B1}" type="presOf" srcId="{D09C3849-0B87-44C8-9B49-A691F137E566}" destId="{1746317D-AB5E-4C1E-A637-AC72A3975A31}" srcOrd="0" destOrd="0" presId="urn:microsoft.com/office/officeart/2005/8/layout/venn1"/>
    <dgm:cxn modelId="{DB1C1E1D-6BBD-4C89-87D6-F81C77AF5DC4}" srcId="{D09C3849-0B87-44C8-9B49-A691F137E566}" destId="{1A8858B2-AD61-4AA2-8AD5-DF84CD67D7B8}" srcOrd="4" destOrd="0" parTransId="{A2714E82-E655-4BF9-B19F-68C5F0B2BFA8}" sibTransId="{2A806C23-753B-4F72-8959-27D19C6303AA}"/>
    <dgm:cxn modelId="{6D393A27-B4DC-431D-B1A3-E72CC34D23FD}" srcId="{D09C3849-0B87-44C8-9B49-A691F137E566}" destId="{E0667E54-63B9-48F9-A21E-13C99D8323CB}" srcOrd="1" destOrd="0" parTransId="{814BB63B-DDBA-4C43-9756-84BE46304C9B}" sibTransId="{A88EE757-EC82-4598-98B2-F46320013AF6}"/>
    <dgm:cxn modelId="{5AB24B35-A614-4AF0-B3CD-3AD3BB18CC15}" type="presOf" srcId="{E19595D1-E60F-45E8-BA34-30FD65C69A9F}" destId="{4F6F1985-3DF8-4DE9-98F3-98F9B099D179}" srcOrd="0" destOrd="0" presId="urn:microsoft.com/office/officeart/2005/8/layout/venn1"/>
    <dgm:cxn modelId="{CB917F5E-0190-4018-AD14-45229E3BE999}" srcId="{D09C3849-0B87-44C8-9B49-A691F137E566}" destId="{EDAC8E85-9D9E-4723-923A-CC056D82049F}" srcOrd="0" destOrd="0" parTransId="{4B19F4EE-5412-42BC-A07F-50B88FB421C0}" sibTransId="{EF48F4A4-96B7-4E69-ADD5-FB7BF6D17865}"/>
    <dgm:cxn modelId="{2A235551-45EA-4C8A-AB4E-B280C89C0019}" type="presOf" srcId="{CB58EE8D-64DF-4475-B9EC-2B6AF8FF7FA4}" destId="{229FCD56-924E-481E-AACE-BE5A5C9C60EE}" srcOrd="0" destOrd="0" presId="urn:microsoft.com/office/officeart/2005/8/layout/venn1"/>
    <dgm:cxn modelId="{350A5557-4AB4-44B8-AFD1-9D1B471A9BF9}" type="presOf" srcId="{CF93AFCC-3D33-436F-9A93-C565152DA312}" destId="{CE8AFEEA-0FB4-4CCA-840B-D022CBFE4CCB}" srcOrd="0" destOrd="0" presId="urn:microsoft.com/office/officeart/2005/8/layout/venn1"/>
    <dgm:cxn modelId="{3371CE79-C825-4C96-AB05-323FC49B007A}" type="presOf" srcId="{EDAC8E85-9D9E-4723-923A-CC056D82049F}" destId="{EE3A5907-590F-4F73-A79C-C086348D1D65}" srcOrd="0" destOrd="0" presId="urn:microsoft.com/office/officeart/2005/8/layout/venn1"/>
    <dgm:cxn modelId="{7B89E297-B07C-4D3D-8561-C4E3C81EF855}" srcId="{D09C3849-0B87-44C8-9B49-A691F137E566}" destId="{CF93AFCC-3D33-436F-9A93-C565152DA312}" srcOrd="2" destOrd="0" parTransId="{91513AFC-318F-4F77-9852-4CF2471F1166}" sibTransId="{0FF6FE4F-4C3E-406C-B7EE-0CF48CDCCA54}"/>
    <dgm:cxn modelId="{A0579A9D-662A-4AC2-A55E-4264A60FE0D4}" srcId="{D09C3849-0B87-44C8-9B49-A691F137E566}" destId="{E19595D1-E60F-45E8-BA34-30FD65C69A9F}" srcOrd="5" destOrd="0" parTransId="{74A18116-A328-46E2-98EA-7898902D1C14}" sibTransId="{DED6C446-9230-4CB3-A78D-CD42A7EE684F}"/>
    <dgm:cxn modelId="{AB7833AA-291F-4500-9B6E-C2D0F5DA985F}" type="presOf" srcId="{E0667E54-63B9-48F9-A21E-13C99D8323CB}" destId="{031655A4-07C6-4403-B869-35BB69515F7E}" srcOrd="0" destOrd="0" presId="urn:microsoft.com/office/officeart/2005/8/layout/venn1"/>
    <dgm:cxn modelId="{027484B6-E41C-4915-B646-7BDEC5487619}" srcId="{D09C3849-0B87-44C8-9B49-A691F137E566}" destId="{A1D7E06F-A99B-411C-B290-7CD4FFAD61D4}" srcOrd="7" destOrd="0" parTransId="{B48AFC6F-C4ED-4D86-B69F-19AE594043D1}" sibTransId="{EF7A46FF-ECDD-4614-8EDF-718A668B376E}"/>
    <dgm:cxn modelId="{B9CCAED0-A62A-43A6-9BE3-9E05C2180195}" srcId="{D09C3849-0B87-44C8-9B49-A691F137E566}" destId="{CB58EE8D-64DF-4475-B9EC-2B6AF8FF7FA4}" srcOrd="3" destOrd="0" parTransId="{84B4DA7F-7516-4835-BE7D-9BEEF66E0C30}" sibTransId="{9B2489D9-364C-4AC7-BE91-7961DB8131A9}"/>
    <dgm:cxn modelId="{112BD7EC-2C03-40C8-A079-76B2F4961687}" srcId="{D09C3849-0B87-44C8-9B49-A691F137E566}" destId="{C7692CF9-5737-491C-BB7D-624A8440E7EC}" srcOrd="6" destOrd="0" parTransId="{38DA7A3C-0E10-4E3B-9859-84ECFE910F97}" sibTransId="{1D2C644C-12AB-44A1-9C0F-11CFF6B20E8D}"/>
    <dgm:cxn modelId="{65FC1CF8-141B-424F-908F-2B4460C3B0A3}" type="presOf" srcId="{C7692CF9-5737-491C-BB7D-624A8440E7EC}" destId="{DAF9213E-9556-4AB7-A2C3-192C551E9B37}" srcOrd="0" destOrd="0" presId="urn:microsoft.com/office/officeart/2005/8/layout/venn1"/>
    <dgm:cxn modelId="{850ED7FE-5A43-45AD-AB31-25BA6B3EB039}" type="presOf" srcId="{1A8858B2-AD61-4AA2-8AD5-DF84CD67D7B8}" destId="{A6C3F7B3-C6DD-45A5-906F-043B977DE342}" srcOrd="0" destOrd="0" presId="urn:microsoft.com/office/officeart/2005/8/layout/venn1"/>
    <dgm:cxn modelId="{7D4EBCC4-0C63-42BC-A779-53BA29FEDF0C}" type="presParOf" srcId="{1746317D-AB5E-4C1E-A637-AC72A3975A31}" destId="{7C7D31EB-1CF8-4027-BB12-922CE5B01247}" srcOrd="0" destOrd="0" presId="urn:microsoft.com/office/officeart/2005/8/layout/venn1"/>
    <dgm:cxn modelId="{1AAA1C5F-0516-4AA1-956B-6B6813285146}" type="presParOf" srcId="{1746317D-AB5E-4C1E-A637-AC72A3975A31}" destId="{EE3A5907-590F-4F73-A79C-C086348D1D65}" srcOrd="1" destOrd="0" presId="urn:microsoft.com/office/officeart/2005/8/layout/venn1"/>
    <dgm:cxn modelId="{B04FBE83-20A0-4095-86F6-8F75E61EE3FA}" type="presParOf" srcId="{1746317D-AB5E-4C1E-A637-AC72A3975A31}" destId="{EA8466F0-55E1-45D9-B1F5-13A8CB10CB03}" srcOrd="2" destOrd="0" presId="urn:microsoft.com/office/officeart/2005/8/layout/venn1"/>
    <dgm:cxn modelId="{21BAEAE0-F8F3-400C-B9FB-4CA245346150}" type="presParOf" srcId="{1746317D-AB5E-4C1E-A637-AC72A3975A31}" destId="{031655A4-07C6-4403-B869-35BB69515F7E}" srcOrd="3" destOrd="0" presId="urn:microsoft.com/office/officeart/2005/8/layout/venn1"/>
    <dgm:cxn modelId="{3FB65B68-1AC4-4DBD-8F57-3DFA546AE19F}" type="presParOf" srcId="{1746317D-AB5E-4C1E-A637-AC72A3975A31}" destId="{432150A6-9717-4620-B0FF-000CAE57A45D}" srcOrd="4" destOrd="0" presId="urn:microsoft.com/office/officeart/2005/8/layout/venn1"/>
    <dgm:cxn modelId="{6958B65B-4157-45D0-881A-349D5C770F0F}" type="presParOf" srcId="{1746317D-AB5E-4C1E-A637-AC72A3975A31}" destId="{CE8AFEEA-0FB4-4CCA-840B-D022CBFE4CCB}" srcOrd="5" destOrd="0" presId="urn:microsoft.com/office/officeart/2005/8/layout/venn1"/>
    <dgm:cxn modelId="{3B31C446-04FB-4D0D-86E0-E5896E774637}" type="presParOf" srcId="{1746317D-AB5E-4C1E-A637-AC72A3975A31}" destId="{8F60E88C-B641-409D-A2D6-30B19FD7E9AE}" srcOrd="6" destOrd="0" presId="urn:microsoft.com/office/officeart/2005/8/layout/venn1"/>
    <dgm:cxn modelId="{A9F1E651-F5AA-41DF-A983-32D93F5C7F97}" type="presParOf" srcId="{1746317D-AB5E-4C1E-A637-AC72A3975A31}" destId="{229FCD56-924E-481E-AACE-BE5A5C9C60EE}" srcOrd="7" destOrd="0" presId="urn:microsoft.com/office/officeart/2005/8/layout/venn1"/>
    <dgm:cxn modelId="{A63F131D-6650-41E7-A0CB-934C34AA5B1A}" type="presParOf" srcId="{1746317D-AB5E-4C1E-A637-AC72A3975A31}" destId="{1A441D9C-2C0E-46FB-B779-9AAE94DCCA7C}" srcOrd="8" destOrd="0" presId="urn:microsoft.com/office/officeart/2005/8/layout/venn1"/>
    <dgm:cxn modelId="{F05F9529-7C1A-4497-B81B-D579D3145648}" type="presParOf" srcId="{1746317D-AB5E-4C1E-A637-AC72A3975A31}" destId="{A6C3F7B3-C6DD-45A5-906F-043B977DE342}" srcOrd="9" destOrd="0" presId="urn:microsoft.com/office/officeart/2005/8/layout/venn1"/>
    <dgm:cxn modelId="{9A16D535-CBAA-497B-9FBD-49023AA7BB3B}" type="presParOf" srcId="{1746317D-AB5E-4C1E-A637-AC72A3975A31}" destId="{D5656160-7E78-4559-8183-82F9DF0863B4}" srcOrd="10" destOrd="0" presId="urn:microsoft.com/office/officeart/2005/8/layout/venn1"/>
    <dgm:cxn modelId="{32D5A3EA-BF2A-476D-A13A-E672B2C22A69}" type="presParOf" srcId="{1746317D-AB5E-4C1E-A637-AC72A3975A31}" destId="{4F6F1985-3DF8-4DE9-98F3-98F9B099D179}" srcOrd="11" destOrd="0" presId="urn:microsoft.com/office/officeart/2005/8/layout/venn1"/>
    <dgm:cxn modelId="{C8C163D2-F739-4208-A8E1-F66F6E40FFDC}" type="presParOf" srcId="{1746317D-AB5E-4C1E-A637-AC72A3975A31}" destId="{9134A1CC-8D65-4D32-B25F-AE4C5B301F1C}" srcOrd="12" destOrd="0" presId="urn:microsoft.com/office/officeart/2005/8/layout/venn1"/>
    <dgm:cxn modelId="{3D921973-D327-4486-9CA4-6DB1D3E86EC1}" type="presParOf" srcId="{1746317D-AB5E-4C1E-A637-AC72A3975A31}" destId="{DAF9213E-9556-4AB7-A2C3-192C551E9B37}"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FA4F37-0CEF-43DB-B272-66B590975BC6}" type="doc">
      <dgm:prSet loTypeId="urn:microsoft.com/office/officeart/2005/8/layout/arrow2" loCatId="process" qsTypeId="urn:microsoft.com/office/officeart/2005/8/quickstyle/simple5" qsCatId="simple" csTypeId="urn:microsoft.com/office/officeart/2005/8/colors/accent1_4" csCatId="accent1" phldr="1"/>
      <dgm:spPr/>
      <dgm:t>
        <a:bodyPr/>
        <a:lstStyle/>
        <a:p>
          <a:endParaRPr lang="hr-HR"/>
        </a:p>
      </dgm:t>
    </dgm:pt>
    <dgm:pt modelId="{D19DD528-BF7B-4378-8D7C-1B30B0703708}">
      <dgm:prSet phldrT="[Tekst]" custT="1"/>
      <dgm:spPr>
        <a:xfrm>
          <a:off x="1393634" y="2576"/>
          <a:ext cx="5069356" cy="762254"/>
        </a:xfrm>
      </dgm:spPr>
      <dgm:t>
        <a:bodyPr/>
        <a:lstStyle/>
        <a:p>
          <a:pPr algn="ctr"/>
          <a:r>
            <a:rPr lang="hr-HR" sz="2400" b="1" dirty="0">
              <a:solidFill>
                <a:schemeClr val="bg1"/>
              </a:solidFill>
              <a:latin typeface="Corbel"/>
              <a:ea typeface="+mn-ea"/>
              <a:cs typeface="+mn-cs"/>
            </a:rPr>
            <a:t>Podrška pri razotkrivanju</a:t>
          </a:r>
          <a:endParaRPr lang="hr-HR" sz="2400" b="0" dirty="0">
            <a:solidFill>
              <a:schemeClr val="bg1"/>
            </a:solidFill>
            <a:latin typeface="Corbel"/>
            <a:ea typeface="+mn-ea"/>
            <a:cs typeface="+mn-cs"/>
          </a:endParaRPr>
        </a:p>
      </dgm:t>
    </dgm:pt>
    <dgm:pt modelId="{8E2F68DD-23BF-421B-A875-DD8FD1712DA5}" type="parTrans" cxnId="{7498E3DF-C499-43F7-A6B9-DC90A5DAFD70}">
      <dgm:prSet/>
      <dgm:spPr/>
      <dgm:t>
        <a:bodyPr/>
        <a:lstStyle/>
        <a:p>
          <a:endParaRPr lang="hr-HR">
            <a:solidFill>
              <a:schemeClr val="bg1"/>
            </a:solidFill>
          </a:endParaRPr>
        </a:p>
      </dgm:t>
    </dgm:pt>
    <dgm:pt modelId="{B30D2326-344E-4B6E-81FF-628229FCEE20}" type="sibTrans" cxnId="{7498E3DF-C499-43F7-A6B9-DC90A5DAFD70}">
      <dgm:prSet/>
      <dgm:spPr/>
      <dgm:t>
        <a:bodyPr/>
        <a:lstStyle/>
        <a:p>
          <a:endParaRPr lang="hr-HR">
            <a:solidFill>
              <a:schemeClr val="bg1"/>
            </a:solidFill>
          </a:endParaRPr>
        </a:p>
      </dgm:t>
    </dgm:pt>
    <dgm:pt modelId="{433AC904-E97A-47FA-981D-A08F504A89A5}">
      <dgm:prSet phldrT="[Tekst]" custT="1"/>
      <dgm:spPr>
        <a:xfrm>
          <a:off x="1393634" y="764830"/>
          <a:ext cx="5069356" cy="762254"/>
        </a:xfrm>
      </dgm:spPr>
      <dgm:t>
        <a:bodyPr/>
        <a:lstStyle/>
        <a:p>
          <a:r>
            <a:rPr lang="hr-HR" sz="2400" b="1" dirty="0">
              <a:solidFill>
                <a:schemeClr val="bg1"/>
              </a:solidFill>
              <a:latin typeface="Corbel"/>
              <a:ea typeface="+mn-ea"/>
              <a:cs typeface="+mn-cs"/>
            </a:rPr>
            <a:t>Postupanje s ciljem zaštite</a:t>
          </a:r>
        </a:p>
      </dgm:t>
    </dgm:pt>
    <dgm:pt modelId="{1943602D-B379-45D9-B9F0-53A70BA59349}" type="parTrans" cxnId="{BEC6529D-2D90-4213-9527-8B997FA0D933}">
      <dgm:prSet/>
      <dgm:spPr/>
      <dgm:t>
        <a:bodyPr/>
        <a:lstStyle/>
        <a:p>
          <a:endParaRPr lang="hr-HR">
            <a:solidFill>
              <a:schemeClr val="bg1"/>
            </a:solidFill>
          </a:endParaRPr>
        </a:p>
      </dgm:t>
    </dgm:pt>
    <dgm:pt modelId="{4F6E834F-D2D5-474B-BAE0-F196A424BF45}" type="sibTrans" cxnId="{BEC6529D-2D90-4213-9527-8B997FA0D933}">
      <dgm:prSet/>
      <dgm:spPr/>
      <dgm:t>
        <a:bodyPr/>
        <a:lstStyle/>
        <a:p>
          <a:endParaRPr lang="hr-HR">
            <a:solidFill>
              <a:schemeClr val="bg1"/>
            </a:solidFill>
          </a:endParaRPr>
        </a:p>
      </dgm:t>
    </dgm:pt>
    <dgm:pt modelId="{B8399B95-033B-4DF9-AE51-5C7E1542AD6E}">
      <dgm:prSet phldrT="[Tekst]" custT="1"/>
      <dgm:spPr>
        <a:xfrm>
          <a:off x="1393634" y="1527084"/>
          <a:ext cx="5069356" cy="762254"/>
        </a:xfrm>
      </dgm:spPr>
      <dgm:t>
        <a:bodyPr/>
        <a:lstStyle/>
        <a:p>
          <a:r>
            <a:rPr lang="hr-HR" sz="2400" b="1" dirty="0">
              <a:solidFill>
                <a:schemeClr val="bg1"/>
              </a:solidFill>
              <a:latin typeface="Corbel"/>
              <a:ea typeface="+mn-ea"/>
              <a:cs typeface="+mn-cs"/>
            </a:rPr>
            <a:t>Djeci prilagođeno pravosuđe</a:t>
          </a:r>
        </a:p>
      </dgm:t>
    </dgm:pt>
    <dgm:pt modelId="{55CA94C9-6F11-4C2B-8E63-1747DFBE7F6B}" type="parTrans" cxnId="{A493BBEC-AFE6-429B-855C-8BE43F8727DF}">
      <dgm:prSet/>
      <dgm:spPr/>
      <dgm:t>
        <a:bodyPr/>
        <a:lstStyle/>
        <a:p>
          <a:endParaRPr lang="hr-HR">
            <a:solidFill>
              <a:schemeClr val="bg1"/>
            </a:solidFill>
          </a:endParaRPr>
        </a:p>
      </dgm:t>
    </dgm:pt>
    <dgm:pt modelId="{3E9F92E0-5148-4C37-A95E-28DD1800A4E1}" type="sibTrans" cxnId="{A493BBEC-AFE6-429B-855C-8BE43F8727DF}">
      <dgm:prSet/>
      <dgm:spPr/>
      <dgm:t>
        <a:bodyPr/>
        <a:lstStyle/>
        <a:p>
          <a:endParaRPr lang="hr-HR">
            <a:solidFill>
              <a:schemeClr val="bg1"/>
            </a:solidFill>
          </a:endParaRPr>
        </a:p>
      </dgm:t>
    </dgm:pt>
    <dgm:pt modelId="{F085F1B1-7641-46FC-AFD0-2B829CDD50BA}">
      <dgm:prSet phldrT="[Tekst]" custT="1"/>
      <dgm:spPr>
        <a:xfrm>
          <a:off x="1418269" y="3024335"/>
          <a:ext cx="4066904" cy="762254"/>
        </a:xfrm>
      </dgm:spPr>
      <dgm:t>
        <a:bodyPr/>
        <a:lstStyle/>
        <a:p>
          <a:pPr>
            <a:spcAft>
              <a:spcPts val="0"/>
            </a:spcAft>
          </a:pPr>
          <a:r>
            <a:rPr lang="hr-HR" sz="2400" b="1" dirty="0">
              <a:solidFill>
                <a:schemeClr val="bg1"/>
              </a:solidFill>
              <a:latin typeface="Corbel"/>
              <a:ea typeface="+mn-ea"/>
              <a:cs typeface="+mn-cs"/>
            </a:rPr>
            <a:t>Podrška u zajednici</a:t>
          </a:r>
        </a:p>
      </dgm:t>
    </dgm:pt>
    <dgm:pt modelId="{6DCA4B33-AF29-4351-BAA9-CF1CCD3F062B}" type="parTrans" cxnId="{3F0C35E7-61C8-4634-A475-00FD75851D41}">
      <dgm:prSet/>
      <dgm:spPr/>
      <dgm:t>
        <a:bodyPr/>
        <a:lstStyle/>
        <a:p>
          <a:endParaRPr lang="hr-HR">
            <a:solidFill>
              <a:schemeClr val="bg1"/>
            </a:solidFill>
          </a:endParaRPr>
        </a:p>
      </dgm:t>
    </dgm:pt>
    <dgm:pt modelId="{DFFEC887-3688-41F3-9A37-FDA3F09C34C3}" type="sibTrans" cxnId="{3F0C35E7-61C8-4634-A475-00FD75851D41}">
      <dgm:prSet/>
      <dgm:spPr/>
      <dgm:t>
        <a:bodyPr/>
        <a:lstStyle/>
        <a:p>
          <a:endParaRPr lang="hr-HR">
            <a:solidFill>
              <a:schemeClr val="bg1"/>
            </a:solidFill>
          </a:endParaRPr>
        </a:p>
      </dgm:t>
    </dgm:pt>
    <dgm:pt modelId="{679BAEC5-4588-4E3A-8FFC-EBAF949AEC4A}">
      <dgm:prSet phldrT="[Tekst]" custT="1"/>
      <dgm:spPr>
        <a:xfrm>
          <a:off x="1346250" y="2304256"/>
          <a:ext cx="5576946" cy="762254"/>
        </a:xfrm>
      </dgm:spPr>
      <dgm:t>
        <a:bodyPr/>
        <a:lstStyle/>
        <a:p>
          <a:pPr algn="ctr">
            <a:spcAft>
              <a:spcPts val="0"/>
            </a:spcAft>
          </a:pPr>
          <a:r>
            <a:rPr lang="hr-HR" sz="2400" b="1" dirty="0">
              <a:solidFill>
                <a:schemeClr val="bg1"/>
              </a:solidFill>
              <a:latin typeface="Corbel"/>
              <a:ea typeface="+mn-ea"/>
              <a:cs typeface="+mn-cs"/>
            </a:rPr>
            <a:t>Procjena potrebe za podrškom</a:t>
          </a:r>
        </a:p>
      </dgm:t>
    </dgm:pt>
    <dgm:pt modelId="{0FE1B38D-8E0B-418E-AA65-6BF3D407B5F9}" type="sibTrans" cxnId="{C39747A0-CE6F-4663-B3D1-E8BA9473FA9B}">
      <dgm:prSet/>
      <dgm:spPr/>
      <dgm:t>
        <a:bodyPr/>
        <a:lstStyle/>
        <a:p>
          <a:endParaRPr lang="hr-HR">
            <a:solidFill>
              <a:schemeClr val="bg1"/>
            </a:solidFill>
          </a:endParaRPr>
        </a:p>
      </dgm:t>
    </dgm:pt>
    <dgm:pt modelId="{8487CD26-4452-435A-AA53-5FFE23D19E56}" type="parTrans" cxnId="{C39747A0-CE6F-4663-B3D1-E8BA9473FA9B}">
      <dgm:prSet/>
      <dgm:spPr/>
      <dgm:t>
        <a:bodyPr/>
        <a:lstStyle/>
        <a:p>
          <a:endParaRPr lang="hr-HR">
            <a:solidFill>
              <a:schemeClr val="bg1"/>
            </a:solidFill>
          </a:endParaRPr>
        </a:p>
      </dgm:t>
    </dgm:pt>
    <dgm:pt modelId="{E8F3C036-0F09-4E05-B645-4AE2ADA4A53A}" type="pres">
      <dgm:prSet presAssocID="{5CFA4F37-0CEF-43DB-B272-66B590975BC6}" presName="arrowDiagram" presStyleCnt="0">
        <dgm:presLayoutVars>
          <dgm:chMax val="5"/>
          <dgm:dir/>
          <dgm:resizeHandles val="exact"/>
        </dgm:presLayoutVars>
      </dgm:prSet>
      <dgm:spPr/>
    </dgm:pt>
    <dgm:pt modelId="{7E3A852A-58E6-4AA8-B465-472AA8119C99}" type="pres">
      <dgm:prSet presAssocID="{5CFA4F37-0CEF-43DB-B272-66B590975BC6}" presName="arrow" presStyleLbl="bgShp" presStyleIdx="0" presStyleCnt="1" custScaleY="53393" custLinFactNeighborX="10" custLinFactNeighborY="-9229"/>
      <dgm:spPr/>
    </dgm:pt>
    <dgm:pt modelId="{BA5D53CF-A393-43D6-8D66-87BA36F6A377}" type="pres">
      <dgm:prSet presAssocID="{5CFA4F37-0CEF-43DB-B272-66B590975BC6}" presName="arrowDiagram5" presStyleCnt="0"/>
      <dgm:spPr/>
    </dgm:pt>
    <dgm:pt modelId="{ED80FA09-8E25-4AF7-BA2A-A09E0A8B34C9}" type="pres">
      <dgm:prSet presAssocID="{D19DD528-BF7B-4378-8D7C-1B30B0703708}" presName="bullet5a" presStyleLbl="node1" presStyleIdx="0" presStyleCnt="5" custLinFactX="-92720" custLinFactY="-200000" custLinFactNeighborX="-100000" custLinFactNeighborY="-237813"/>
      <dgm:spPr/>
    </dgm:pt>
    <dgm:pt modelId="{ACBD567C-61D3-44B8-8C34-4A9373701C53}" type="pres">
      <dgm:prSet presAssocID="{D19DD528-BF7B-4378-8D7C-1B30B0703708}" presName="textBox5a" presStyleLbl="revTx" presStyleIdx="0" presStyleCnt="5" custScaleX="212541" custLinFactNeighborX="-27699" custLinFactNeighborY="-57659">
        <dgm:presLayoutVars>
          <dgm:bulletEnabled val="1"/>
        </dgm:presLayoutVars>
      </dgm:prSet>
      <dgm:spPr/>
    </dgm:pt>
    <dgm:pt modelId="{C5520C21-C46D-4698-8C75-EE8D8AEA2BF7}" type="pres">
      <dgm:prSet presAssocID="{433AC904-E97A-47FA-981D-A08F504A89A5}" presName="bullet5b" presStyleLbl="node1" presStyleIdx="1" presStyleCnt="5" custScaleX="75446" custScaleY="72130" custLinFactX="-9015" custLinFactY="-80311" custLinFactNeighborX="-100000" custLinFactNeighborY="-100000"/>
      <dgm:spPr/>
    </dgm:pt>
    <dgm:pt modelId="{DFC8F8E8-1B99-45B6-B6D5-DB94E6D5B2C0}" type="pres">
      <dgm:prSet presAssocID="{433AC904-E97A-47FA-981D-A08F504A89A5}" presName="textBox5b" presStyleLbl="revTx" presStyleIdx="1" presStyleCnt="5" custScaleX="204092" custLinFactNeighborX="-77490" custLinFactNeighborY="-68262">
        <dgm:presLayoutVars>
          <dgm:bulletEnabled val="1"/>
        </dgm:presLayoutVars>
      </dgm:prSet>
      <dgm:spPr/>
    </dgm:pt>
    <dgm:pt modelId="{9C8088F4-7E5E-4D1B-8B93-5406F860A6A6}" type="pres">
      <dgm:prSet presAssocID="{B8399B95-033B-4DF9-AE51-5C7E1542AD6E}" presName="bullet5c" presStyleLbl="node1" presStyleIdx="2" presStyleCnt="5" custScaleX="51357" custScaleY="56921" custLinFactX="-18199" custLinFactNeighborX="-100000" custLinFactNeighborY="-45598"/>
      <dgm:spPr/>
    </dgm:pt>
    <dgm:pt modelId="{E6DD00B0-DAF2-4E49-81A2-A26CCF67EAEE}" type="pres">
      <dgm:prSet presAssocID="{B8399B95-033B-4DF9-AE51-5C7E1542AD6E}" presName="textBox5c" presStyleLbl="revTx" presStyleIdx="2" presStyleCnt="5" custScaleX="127404" custLinFactNeighborX="-37842" custLinFactNeighborY="6337">
        <dgm:presLayoutVars>
          <dgm:bulletEnabled val="1"/>
        </dgm:presLayoutVars>
      </dgm:prSet>
      <dgm:spPr/>
    </dgm:pt>
    <dgm:pt modelId="{4304608A-6AC9-49C1-89FB-6E93EA830554}" type="pres">
      <dgm:prSet presAssocID="{679BAEC5-4588-4E3A-8FFC-EBAF949AEC4A}" presName="bullet5d" presStyleLbl="node1" presStyleIdx="3" presStyleCnt="5" custScaleX="53562" custScaleY="56238" custLinFactNeighborX="14581" custLinFactNeighborY="-9769"/>
      <dgm:spPr/>
    </dgm:pt>
    <dgm:pt modelId="{808EA8EB-C016-435F-BCB2-0D00A839EE4A}" type="pres">
      <dgm:prSet presAssocID="{679BAEC5-4588-4E3A-8FFC-EBAF949AEC4A}" presName="textBox5d" presStyleLbl="revTx" presStyleIdx="3" presStyleCnt="5" custLinFactNeighborX="-54803" custLinFactNeighborY="-34786">
        <dgm:presLayoutVars>
          <dgm:bulletEnabled val="1"/>
        </dgm:presLayoutVars>
      </dgm:prSet>
      <dgm:spPr/>
    </dgm:pt>
    <dgm:pt modelId="{BC30A8AD-BB1D-4F00-9DFC-8B746BD8B2FD}" type="pres">
      <dgm:prSet presAssocID="{F085F1B1-7641-46FC-AFD0-2B829CDD50BA}" presName="bullet5e" presStyleLbl="node1" presStyleIdx="4" presStyleCnt="5" custScaleX="51266" custScaleY="51267" custLinFactNeighborX="63660" custLinFactNeighborY="23169"/>
      <dgm:spPr/>
    </dgm:pt>
    <dgm:pt modelId="{04E42BB7-487A-4EA5-93AC-A2757FF4E7BB}" type="pres">
      <dgm:prSet presAssocID="{F085F1B1-7641-46FC-AFD0-2B829CDD50BA}" presName="textBox5e" presStyleLbl="revTx" presStyleIdx="4" presStyleCnt="5" custLinFactNeighborX="-24854" custLinFactNeighborY="15331">
        <dgm:presLayoutVars>
          <dgm:bulletEnabled val="1"/>
        </dgm:presLayoutVars>
      </dgm:prSet>
      <dgm:spPr/>
    </dgm:pt>
  </dgm:ptLst>
  <dgm:cxnLst>
    <dgm:cxn modelId="{236FF61A-929E-4E50-B71E-0E4F99944011}" type="presOf" srcId="{D19DD528-BF7B-4378-8D7C-1B30B0703708}" destId="{ACBD567C-61D3-44B8-8C34-4A9373701C53}" srcOrd="0" destOrd="0" presId="urn:microsoft.com/office/officeart/2005/8/layout/arrow2"/>
    <dgm:cxn modelId="{8D864542-38EA-4943-8C83-D436BD3713C7}" type="presOf" srcId="{679BAEC5-4588-4E3A-8FFC-EBAF949AEC4A}" destId="{808EA8EB-C016-435F-BCB2-0D00A839EE4A}" srcOrd="0" destOrd="0" presId="urn:microsoft.com/office/officeart/2005/8/layout/arrow2"/>
    <dgm:cxn modelId="{BEC6529D-2D90-4213-9527-8B997FA0D933}" srcId="{5CFA4F37-0CEF-43DB-B272-66B590975BC6}" destId="{433AC904-E97A-47FA-981D-A08F504A89A5}" srcOrd="1" destOrd="0" parTransId="{1943602D-B379-45D9-B9F0-53A70BA59349}" sibTransId="{4F6E834F-D2D5-474B-BAE0-F196A424BF45}"/>
    <dgm:cxn modelId="{C39747A0-CE6F-4663-B3D1-E8BA9473FA9B}" srcId="{5CFA4F37-0CEF-43DB-B272-66B590975BC6}" destId="{679BAEC5-4588-4E3A-8FFC-EBAF949AEC4A}" srcOrd="3" destOrd="0" parTransId="{8487CD26-4452-435A-AA53-5FFE23D19E56}" sibTransId="{0FE1B38D-8E0B-418E-AA65-6BF3D407B5F9}"/>
    <dgm:cxn modelId="{395DE8B0-9BD5-4E9B-B769-FEE0DA2AB7C3}" type="presOf" srcId="{F085F1B1-7641-46FC-AFD0-2B829CDD50BA}" destId="{04E42BB7-487A-4EA5-93AC-A2757FF4E7BB}" srcOrd="0" destOrd="0" presId="urn:microsoft.com/office/officeart/2005/8/layout/arrow2"/>
    <dgm:cxn modelId="{ED9967DB-807D-43B4-86B6-EB6EA7CF4CEF}" type="presOf" srcId="{B8399B95-033B-4DF9-AE51-5C7E1542AD6E}" destId="{E6DD00B0-DAF2-4E49-81A2-A26CCF67EAEE}" srcOrd="0" destOrd="0" presId="urn:microsoft.com/office/officeart/2005/8/layout/arrow2"/>
    <dgm:cxn modelId="{7498E3DF-C499-43F7-A6B9-DC90A5DAFD70}" srcId="{5CFA4F37-0CEF-43DB-B272-66B590975BC6}" destId="{D19DD528-BF7B-4378-8D7C-1B30B0703708}" srcOrd="0" destOrd="0" parTransId="{8E2F68DD-23BF-421B-A875-DD8FD1712DA5}" sibTransId="{B30D2326-344E-4B6E-81FF-628229FCEE20}"/>
    <dgm:cxn modelId="{3F0C35E7-61C8-4634-A475-00FD75851D41}" srcId="{5CFA4F37-0CEF-43DB-B272-66B590975BC6}" destId="{F085F1B1-7641-46FC-AFD0-2B829CDD50BA}" srcOrd="4" destOrd="0" parTransId="{6DCA4B33-AF29-4351-BAA9-CF1CCD3F062B}" sibTransId="{DFFEC887-3688-41F3-9A37-FDA3F09C34C3}"/>
    <dgm:cxn modelId="{A493BBEC-AFE6-429B-855C-8BE43F8727DF}" srcId="{5CFA4F37-0CEF-43DB-B272-66B590975BC6}" destId="{B8399B95-033B-4DF9-AE51-5C7E1542AD6E}" srcOrd="2" destOrd="0" parTransId="{55CA94C9-6F11-4C2B-8E63-1747DFBE7F6B}" sibTransId="{3E9F92E0-5148-4C37-A95E-28DD1800A4E1}"/>
    <dgm:cxn modelId="{FDFA25FA-3A04-459E-911B-9DDA1B9222D4}" type="presOf" srcId="{5CFA4F37-0CEF-43DB-B272-66B590975BC6}" destId="{E8F3C036-0F09-4E05-B645-4AE2ADA4A53A}" srcOrd="0" destOrd="0" presId="urn:microsoft.com/office/officeart/2005/8/layout/arrow2"/>
    <dgm:cxn modelId="{59B338FC-CF77-4767-8A6B-AC6EDFE340C4}" type="presOf" srcId="{433AC904-E97A-47FA-981D-A08F504A89A5}" destId="{DFC8F8E8-1B99-45B6-B6D5-DB94E6D5B2C0}" srcOrd="0" destOrd="0" presId="urn:microsoft.com/office/officeart/2005/8/layout/arrow2"/>
    <dgm:cxn modelId="{8A98D49A-3EAE-494A-9518-34E6437722D4}" type="presParOf" srcId="{E8F3C036-0F09-4E05-B645-4AE2ADA4A53A}" destId="{7E3A852A-58E6-4AA8-B465-472AA8119C99}" srcOrd="0" destOrd="0" presId="urn:microsoft.com/office/officeart/2005/8/layout/arrow2"/>
    <dgm:cxn modelId="{E1FAFDB2-C8F4-4F59-9603-F79910E60451}" type="presParOf" srcId="{E8F3C036-0F09-4E05-B645-4AE2ADA4A53A}" destId="{BA5D53CF-A393-43D6-8D66-87BA36F6A377}" srcOrd="1" destOrd="0" presId="urn:microsoft.com/office/officeart/2005/8/layout/arrow2"/>
    <dgm:cxn modelId="{3360D9BB-9732-415B-B5B1-C6AC7CDBB302}" type="presParOf" srcId="{BA5D53CF-A393-43D6-8D66-87BA36F6A377}" destId="{ED80FA09-8E25-4AF7-BA2A-A09E0A8B34C9}" srcOrd="0" destOrd="0" presId="urn:microsoft.com/office/officeart/2005/8/layout/arrow2"/>
    <dgm:cxn modelId="{FADF9935-E030-4FE4-B395-9E63E1EA0987}" type="presParOf" srcId="{BA5D53CF-A393-43D6-8D66-87BA36F6A377}" destId="{ACBD567C-61D3-44B8-8C34-4A9373701C53}" srcOrd="1" destOrd="0" presId="urn:microsoft.com/office/officeart/2005/8/layout/arrow2"/>
    <dgm:cxn modelId="{016D9460-2C81-4AD3-9DE4-7D9B955297AA}" type="presParOf" srcId="{BA5D53CF-A393-43D6-8D66-87BA36F6A377}" destId="{C5520C21-C46D-4698-8C75-EE8D8AEA2BF7}" srcOrd="2" destOrd="0" presId="urn:microsoft.com/office/officeart/2005/8/layout/arrow2"/>
    <dgm:cxn modelId="{2D2C74C4-AD19-46EF-9B0B-4A107A2C59C2}" type="presParOf" srcId="{BA5D53CF-A393-43D6-8D66-87BA36F6A377}" destId="{DFC8F8E8-1B99-45B6-B6D5-DB94E6D5B2C0}" srcOrd="3" destOrd="0" presId="urn:microsoft.com/office/officeart/2005/8/layout/arrow2"/>
    <dgm:cxn modelId="{14D6C9DA-1ABE-406C-84BF-418F514D3C51}" type="presParOf" srcId="{BA5D53CF-A393-43D6-8D66-87BA36F6A377}" destId="{9C8088F4-7E5E-4D1B-8B93-5406F860A6A6}" srcOrd="4" destOrd="0" presId="urn:microsoft.com/office/officeart/2005/8/layout/arrow2"/>
    <dgm:cxn modelId="{2F064786-2A47-4E0A-89CB-37501459D282}" type="presParOf" srcId="{BA5D53CF-A393-43D6-8D66-87BA36F6A377}" destId="{E6DD00B0-DAF2-4E49-81A2-A26CCF67EAEE}" srcOrd="5" destOrd="0" presId="urn:microsoft.com/office/officeart/2005/8/layout/arrow2"/>
    <dgm:cxn modelId="{2B572BF5-4196-4B40-B426-FEAF8D07B7AC}" type="presParOf" srcId="{BA5D53CF-A393-43D6-8D66-87BA36F6A377}" destId="{4304608A-6AC9-49C1-89FB-6E93EA830554}" srcOrd="6" destOrd="0" presId="urn:microsoft.com/office/officeart/2005/8/layout/arrow2"/>
    <dgm:cxn modelId="{29A5BF04-80D1-4EDA-AD29-053D811B91BC}" type="presParOf" srcId="{BA5D53CF-A393-43D6-8D66-87BA36F6A377}" destId="{808EA8EB-C016-435F-BCB2-0D00A839EE4A}" srcOrd="7" destOrd="0" presId="urn:microsoft.com/office/officeart/2005/8/layout/arrow2"/>
    <dgm:cxn modelId="{12B56818-3118-482C-AC4E-38922666F081}" type="presParOf" srcId="{BA5D53CF-A393-43D6-8D66-87BA36F6A377}" destId="{BC30A8AD-BB1D-4F00-9DFC-8B746BD8B2FD}" srcOrd="8" destOrd="0" presId="urn:microsoft.com/office/officeart/2005/8/layout/arrow2"/>
    <dgm:cxn modelId="{58FA2B4F-CEEF-47E3-BB8F-2447933D75B8}" type="presParOf" srcId="{BA5D53CF-A393-43D6-8D66-87BA36F6A377}" destId="{04E42BB7-487A-4EA5-93AC-A2757FF4E7BB}"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577FE5-5BDD-416F-9DEE-7B8CF2EB414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bs-Latn-BA"/>
        </a:p>
      </dgm:t>
    </dgm:pt>
    <dgm:pt modelId="{BA640022-4EF5-4275-80A4-9F3A157351CD}">
      <dgm:prSet phldrT="[Text]"/>
      <dgm:spPr/>
      <dgm:t>
        <a:bodyPr/>
        <a:lstStyle/>
        <a:p>
          <a:r>
            <a:rPr lang="bs-Latn-BA" dirty="0"/>
            <a:t>Prepoznati rizično ponašanje</a:t>
          </a:r>
        </a:p>
      </dgm:t>
    </dgm:pt>
    <dgm:pt modelId="{AF07854D-AC34-4EB0-AC5A-107F21DC24E0}" type="parTrans" cxnId="{588A036B-5E83-453C-B94F-D7314AA83A00}">
      <dgm:prSet/>
      <dgm:spPr/>
      <dgm:t>
        <a:bodyPr/>
        <a:lstStyle/>
        <a:p>
          <a:endParaRPr lang="bs-Latn-BA"/>
        </a:p>
      </dgm:t>
    </dgm:pt>
    <dgm:pt modelId="{631B8E09-17FB-4A6E-9645-091CEE4A203E}" type="sibTrans" cxnId="{588A036B-5E83-453C-B94F-D7314AA83A00}">
      <dgm:prSet/>
      <dgm:spPr/>
      <dgm:t>
        <a:bodyPr/>
        <a:lstStyle/>
        <a:p>
          <a:endParaRPr lang="bs-Latn-BA"/>
        </a:p>
      </dgm:t>
    </dgm:pt>
    <dgm:pt modelId="{A7DE5F95-5BC3-4EC2-9B41-6B0958E0A5C1}">
      <dgm:prSet phldrT="[Text]"/>
      <dgm:spPr/>
      <dgm:t>
        <a:bodyPr/>
        <a:lstStyle/>
        <a:p>
          <a:r>
            <a:rPr lang="bs-Latn-BA" dirty="0"/>
            <a:t>Prijaviti</a:t>
          </a:r>
        </a:p>
      </dgm:t>
    </dgm:pt>
    <dgm:pt modelId="{204CE93C-55E6-4097-9C7F-ABCEF27A39FD}" type="parTrans" cxnId="{50E4F03A-D466-4A6D-AB46-BB6BB7B04FE8}">
      <dgm:prSet/>
      <dgm:spPr/>
      <dgm:t>
        <a:bodyPr/>
        <a:lstStyle/>
        <a:p>
          <a:endParaRPr lang="bs-Latn-BA"/>
        </a:p>
      </dgm:t>
    </dgm:pt>
    <dgm:pt modelId="{D8CBA034-C002-466E-848A-C094A5CC5CC9}" type="sibTrans" cxnId="{50E4F03A-D466-4A6D-AB46-BB6BB7B04FE8}">
      <dgm:prSet/>
      <dgm:spPr/>
      <dgm:t>
        <a:bodyPr/>
        <a:lstStyle/>
        <a:p>
          <a:endParaRPr lang="bs-Latn-BA"/>
        </a:p>
      </dgm:t>
    </dgm:pt>
    <dgm:pt modelId="{E7EC5C93-F84D-4D3F-B018-EC9704B8CB62}">
      <dgm:prSet phldrT="[Text]"/>
      <dgm:spPr/>
      <dgm:t>
        <a:bodyPr/>
        <a:lstStyle/>
        <a:p>
          <a:r>
            <a:rPr lang="bs-Latn-BA" dirty="0"/>
            <a:t>Pružiti stručnu pomoć učeniku</a:t>
          </a:r>
        </a:p>
      </dgm:t>
    </dgm:pt>
    <dgm:pt modelId="{9410DC97-5CA4-4530-860A-54D8C1C86B43}" type="parTrans" cxnId="{2C6E50C5-2496-4B38-A786-87D2F47353F8}">
      <dgm:prSet/>
      <dgm:spPr/>
      <dgm:t>
        <a:bodyPr/>
        <a:lstStyle/>
        <a:p>
          <a:endParaRPr lang="bs-Latn-BA"/>
        </a:p>
      </dgm:t>
    </dgm:pt>
    <dgm:pt modelId="{B7E521DA-77DE-48D3-AE06-E59AB68E6D94}" type="sibTrans" cxnId="{2C6E50C5-2496-4B38-A786-87D2F47353F8}">
      <dgm:prSet/>
      <dgm:spPr/>
      <dgm:t>
        <a:bodyPr/>
        <a:lstStyle/>
        <a:p>
          <a:endParaRPr lang="bs-Latn-BA"/>
        </a:p>
      </dgm:t>
    </dgm:pt>
    <dgm:pt modelId="{326770B6-4E68-42C2-809F-A30925A7C9DA}" type="pres">
      <dgm:prSet presAssocID="{B5577FE5-5BDD-416F-9DEE-7B8CF2EB4147}" presName="rootnode" presStyleCnt="0">
        <dgm:presLayoutVars>
          <dgm:chMax/>
          <dgm:chPref/>
          <dgm:dir/>
          <dgm:animLvl val="lvl"/>
        </dgm:presLayoutVars>
      </dgm:prSet>
      <dgm:spPr/>
    </dgm:pt>
    <dgm:pt modelId="{71BDB380-CB4B-477F-A326-FDCCA3838570}" type="pres">
      <dgm:prSet presAssocID="{BA640022-4EF5-4275-80A4-9F3A157351CD}" presName="composite" presStyleCnt="0"/>
      <dgm:spPr/>
    </dgm:pt>
    <dgm:pt modelId="{EA4CC71D-370F-4851-A744-61E3CF6DC072}" type="pres">
      <dgm:prSet presAssocID="{BA640022-4EF5-4275-80A4-9F3A157351CD}" presName="LShape" presStyleLbl="alignNode1" presStyleIdx="0" presStyleCnt="5"/>
      <dgm:spPr/>
    </dgm:pt>
    <dgm:pt modelId="{B8D64FEB-8DFC-447B-8512-F24D69DD3E34}" type="pres">
      <dgm:prSet presAssocID="{BA640022-4EF5-4275-80A4-9F3A157351CD}" presName="ParentText" presStyleLbl="revTx" presStyleIdx="0" presStyleCnt="3">
        <dgm:presLayoutVars>
          <dgm:chMax val="0"/>
          <dgm:chPref val="0"/>
          <dgm:bulletEnabled val="1"/>
        </dgm:presLayoutVars>
      </dgm:prSet>
      <dgm:spPr/>
    </dgm:pt>
    <dgm:pt modelId="{92C92B8C-9EEB-4C42-9B09-A8C5DBE70E37}" type="pres">
      <dgm:prSet presAssocID="{BA640022-4EF5-4275-80A4-9F3A157351CD}" presName="Triangle" presStyleLbl="alignNode1" presStyleIdx="1" presStyleCnt="5"/>
      <dgm:spPr/>
    </dgm:pt>
    <dgm:pt modelId="{F7AB2E88-7018-43DB-B4B2-77E4BEF4022D}" type="pres">
      <dgm:prSet presAssocID="{631B8E09-17FB-4A6E-9645-091CEE4A203E}" presName="sibTrans" presStyleCnt="0"/>
      <dgm:spPr/>
    </dgm:pt>
    <dgm:pt modelId="{7A10FC0A-3906-4DE4-85BC-FDAD56A7BBB3}" type="pres">
      <dgm:prSet presAssocID="{631B8E09-17FB-4A6E-9645-091CEE4A203E}" presName="space" presStyleCnt="0"/>
      <dgm:spPr/>
    </dgm:pt>
    <dgm:pt modelId="{6BA52012-1657-4695-98A0-89D912E3721D}" type="pres">
      <dgm:prSet presAssocID="{A7DE5F95-5BC3-4EC2-9B41-6B0958E0A5C1}" presName="composite" presStyleCnt="0"/>
      <dgm:spPr/>
    </dgm:pt>
    <dgm:pt modelId="{44178DFA-E57E-4559-88BD-6D93A50F355E}" type="pres">
      <dgm:prSet presAssocID="{A7DE5F95-5BC3-4EC2-9B41-6B0958E0A5C1}" presName="LShape" presStyleLbl="alignNode1" presStyleIdx="2" presStyleCnt="5"/>
      <dgm:spPr/>
    </dgm:pt>
    <dgm:pt modelId="{38B628A2-5A2E-41B6-817F-C19DD23AA12E}" type="pres">
      <dgm:prSet presAssocID="{A7DE5F95-5BC3-4EC2-9B41-6B0958E0A5C1}" presName="ParentText" presStyleLbl="revTx" presStyleIdx="1" presStyleCnt="3">
        <dgm:presLayoutVars>
          <dgm:chMax val="0"/>
          <dgm:chPref val="0"/>
          <dgm:bulletEnabled val="1"/>
        </dgm:presLayoutVars>
      </dgm:prSet>
      <dgm:spPr/>
    </dgm:pt>
    <dgm:pt modelId="{4C4DABEB-31CA-4848-A3B4-E215AC3EB4B8}" type="pres">
      <dgm:prSet presAssocID="{A7DE5F95-5BC3-4EC2-9B41-6B0958E0A5C1}" presName="Triangle" presStyleLbl="alignNode1" presStyleIdx="3" presStyleCnt="5"/>
      <dgm:spPr/>
    </dgm:pt>
    <dgm:pt modelId="{09532602-24F6-4602-8C70-97FAE28A7DCF}" type="pres">
      <dgm:prSet presAssocID="{D8CBA034-C002-466E-848A-C094A5CC5CC9}" presName="sibTrans" presStyleCnt="0"/>
      <dgm:spPr/>
    </dgm:pt>
    <dgm:pt modelId="{280C0AD9-D968-433E-BB13-67E3DF828DE6}" type="pres">
      <dgm:prSet presAssocID="{D8CBA034-C002-466E-848A-C094A5CC5CC9}" presName="space" presStyleCnt="0"/>
      <dgm:spPr/>
    </dgm:pt>
    <dgm:pt modelId="{CE0F14D2-794D-49D2-BF87-931973DD61EB}" type="pres">
      <dgm:prSet presAssocID="{E7EC5C93-F84D-4D3F-B018-EC9704B8CB62}" presName="composite" presStyleCnt="0"/>
      <dgm:spPr/>
    </dgm:pt>
    <dgm:pt modelId="{0F012346-5EF3-4863-B3DA-AFA7569BD620}" type="pres">
      <dgm:prSet presAssocID="{E7EC5C93-F84D-4D3F-B018-EC9704B8CB62}" presName="LShape" presStyleLbl="alignNode1" presStyleIdx="4" presStyleCnt="5"/>
      <dgm:spPr/>
    </dgm:pt>
    <dgm:pt modelId="{E5E2AD92-202F-4D8A-AB51-3222AD8D10A0}" type="pres">
      <dgm:prSet presAssocID="{E7EC5C93-F84D-4D3F-B018-EC9704B8CB62}" presName="ParentText" presStyleLbl="revTx" presStyleIdx="2" presStyleCnt="3">
        <dgm:presLayoutVars>
          <dgm:chMax val="0"/>
          <dgm:chPref val="0"/>
          <dgm:bulletEnabled val="1"/>
        </dgm:presLayoutVars>
      </dgm:prSet>
      <dgm:spPr/>
    </dgm:pt>
  </dgm:ptLst>
  <dgm:cxnLst>
    <dgm:cxn modelId="{BFBB9022-50A8-471C-BCAF-737349986E25}" type="presOf" srcId="{A7DE5F95-5BC3-4EC2-9B41-6B0958E0A5C1}" destId="{38B628A2-5A2E-41B6-817F-C19DD23AA12E}" srcOrd="0" destOrd="0" presId="urn:microsoft.com/office/officeart/2009/3/layout/StepUpProcess"/>
    <dgm:cxn modelId="{50E4F03A-D466-4A6D-AB46-BB6BB7B04FE8}" srcId="{B5577FE5-5BDD-416F-9DEE-7B8CF2EB4147}" destId="{A7DE5F95-5BC3-4EC2-9B41-6B0958E0A5C1}" srcOrd="1" destOrd="0" parTransId="{204CE93C-55E6-4097-9C7F-ABCEF27A39FD}" sibTransId="{D8CBA034-C002-466E-848A-C094A5CC5CC9}"/>
    <dgm:cxn modelId="{588A036B-5E83-453C-B94F-D7314AA83A00}" srcId="{B5577FE5-5BDD-416F-9DEE-7B8CF2EB4147}" destId="{BA640022-4EF5-4275-80A4-9F3A157351CD}" srcOrd="0" destOrd="0" parTransId="{AF07854D-AC34-4EB0-AC5A-107F21DC24E0}" sibTransId="{631B8E09-17FB-4A6E-9645-091CEE4A203E}"/>
    <dgm:cxn modelId="{DFD6175A-F5AC-49F8-A0BF-4241F2C6D1EC}" type="presOf" srcId="{BA640022-4EF5-4275-80A4-9F3A157351CD}" destId="{B8D64FEB-8DFC-447B-8512-F24D69DD3E34}" srcOrd="0" destOrd="0" presId="urn:microsoft.com/office/officeart/2009/3/layout/StepUpProcess"/>
    <dgm:cxn modelId="{4600D298-9CAD-4735-8C96-521A8CEB12F8}" type="presOf" srcId="{B5577FE5-5BDD-416F-9DEE-7B8CF2EB4147}" destId="{326770B6-4E68-42C2-809F-A30925A7C9DA}" srcOrd="0" destOrd="0" presId="urn:microsoft.com/office/officeart/2009/3/layout/StepUpProcess"/>
    <dgm:cxn modelId="{2C6E50C5-2496-4B38-A786-87D2F47353F8}" srcId="{B5577FE5-5BDD-416F-9DEE-7B8CF2EB4147}" destId="{E7EC5C93-F84D-4D3F-B018-EC9704B8CB62}" srcOrd="2" destOrd="0" parTransId="{9410DC97-5CA4-4530-860A-54D8C1C86B43}" sibTransId="{B7E521DA-77DE-48D3-AE06-E59AB68E6D94}"/>
    <dgm:cxn modelId="{A5828AE1-27EE-4F0C-A47F-090E41200E3B}" type="presOf" srcId="{E7EC5C93-F84D-4D3F-B018-EC9704B8CB62}" destId="{E5E2AD92-202F-4D8A-AB51-3222AD8D10A0}" srcOrd="0" destOrd="0" presId="urn:microsoft.com/office/officeart/2009/3/layout/StepUpProcess"/>
    <dgm:cxn modelId="{329773FF-8120-4294-A2F8-8821B1D0C264}" type="presParOf" srcId="{326770B6-4E68-42C2-809F-A30925A7C9DA}" destId="{71BDB380-CB4B-477F-A326-FDCCA3838570}" srcOrd="0" destOrd="0" presId="urn:microsoft.com/office/officeart/2009/3/layout/StepUpProcess"/>
    <dgm:cxn modelId="{3908E5AB-7136-48B4-8BDA-826D78846971}" type="presParOf" srcId="{71BDB380-CB4B-477F-A326-FDCCA3838570}" destId="{EA4CC71D-370F-4851-A744-61E3CF6DC072}" srcOrd="0" destOrd="0" presId="urn:microsoft.com/office/officeart/2009/3/layout/StepUpProcess"/>
    <dgm:cxn modelId="{DF7D5838-8616-43FD-A67B-6C641E4B3BDB}" type="presParOf" srcId="{71BDB380-CB4B-477F-A326-FDCCA3838570}" destId="{B8D64FEB-8DFC-447B-8512-F24D69DD3E34}" srcOrd="1" destOrd="0" presId="urn:microsoft.com/office/officeart/2009/3/layout/StepUpProcess"/>
    <dgm:cxn modelId="{1F8E6170-5341-45A6-8224-536F55E4A588}" type="presParOf" srcId="{71BDB380-CB4B-477F-A326-FDCCA3838570}" destId="{92C92B8C-9EEB-4C42-9B09-A8C5DBE70E37}" srcOrd="2" destOrd="0" presId="urn:microsoft.com/office/officeart/2009/3/layout/StepUpProcess"/>
    <dgm:cxn modelId="{D7B76373-5DCC-40AC-BC46-110146969649}" type="presParOf" srcId="{326770B6-4E68-42C2-809F-A30925A7C9DA}" destId="{F7AB2E88-7018-43DB-B4B2-77E4BEF4022D}" srcOrd="1" destOrd="0" presId="urn:microsoft.com/office/officeart/2009/3/layout/StepUpProcess"/>
    <dgm:cxn modelId="{C784BDD0-74B5-417C-9D8B-529A7C10D7C2}" type="presParOf" srcId="{F7AB2E88-7018-43DB-B4B2-77E4BEF4022D}" destId="{7A10FC0A-3906-4DE4-85BC-FDAD56A7BBB3}" srcOrd="0" destOrd="0" presId="urn:microsoft.com/office/officeart/2009/3/layout/StepUpProcess"/>
    <dgm:cxn modelId="{BA52C87F-8FDC-43D9-B65E-28F4F4B55E70}" type="presParOf" srcId="{326770B6-4E68-42C2-809F-A30925A7C9DA}" destId="{6BA52012-1657-4695-98A0-89D912E3721D}" srcOrd="2" destOrd="0" presId="urn:microsoft.com/office/officeart/2009/3/layout/StepUpProcess"/>
    <dgm:cxn modelId="{DAFB096D-1395-415F-AFDC-DC3D0FF37275}" type="presParOf" srcId="{6BA52012-1657-4695-98A0-89D912E3721D}" destId="{44178DFA-E57E-4559-88BD-6D93A50F355E}" srcOrd="0" destOrd="0" presId="urn:microsoft.com/office/officeart/2009/3/layout/StepUpProcess"/>
    <dgm:cxn modelId="{7EDA5530-01BA-4345-AB2E-523534D5CC6E}" type="presParOf" srcId="{6BA52012-1657-4695-98A0-89D912E3721D}" destId="{38B628A2-5A2E-41B6-817F-C19DD23AA12E}" srcOrd="1" destOrd="0" presId="urn:microsoft.com/office/officeart/2009/3/layout/StepUpProcess"/>
    <dgm:cxn modelId="{C6B29FD6-27DC-4B99-95F6-3DFBB7EE64DE}" type="presParOf" srcId="{6BA52012-1657-4695-98A0-89D912E3721D}" destId="{4C4DABEB-31CA-4848-A3B4-E215AC3EB4B8}" srcOrd="2" destOrd="0" presId="urn:microsoft.com/office/officeart/2009/3/layout/StepUpProcess"/>
    <dgm:cxn modelId="{0B95BC79-C4FF-4A58-8D56-14E8BAC42244}" type="presParOf" srcId="{326770B6-4E68-42C2-809F-A30925A7C9DA}" destId="{09532602-24F6-4602-8C70-97FAE28A7DCF}" srcOrd="3" destOrd="0" presId="urn:microsoft.com/office/officeart/2009/3/layout/StepUpProcess"/>
    <dgm:cxn modelId="{63D24FEA-8B55-4E3C-B1BC-DC768D600F0D}" type="presParOf" srcId="{09532602-24F6-4602-8C70-97FAE28A7DCF}" destId="{280C0AD9-D968-433E-BB13-67E3DF828DE6}" srcOrd="0" destOrd="0" presId="urn:microsoft.com/office/officeart/2009/3/layout/StepUpProcess"/>
    <dgm:cxn modelId="{9600037B-8086-46EC-B134-F3C3389EA7B5}" type="presParOf" srcId="{326770B6-4E68-42C2-809F-A30925A7C9DA}" destId="{CE0F14D2-794D-49D2-BF87-931973DD61EB}" srcOrd="4" destOrd="0" presId="urn:microsoft.com/office/officeart/2009/3/layout/StepUpProcess"/>
    <dgm:cxn modelId="{575F3F08-CA5F-46FC-981C-5EBC6208BD00}" type="presParOf" srcId="{CE0F14D2-794D-49D2-BF87-931973DD61EB}" destId="{0F012346-5EF3-4863-B3DA-AFA7569BD620}" srcOrd="0" destOrd="0" presId="urn:microsoft.com/office/officeart/2009/3/layout/StepUpProcess"/>
    <dgm:cxn modelId="{827D20EC-C32C-4CFC-8A11-1371C818A681}" type="presParOf" srcId="{CE0F14D2-794D-49D2-BF87-931973DD61EB}" destId="{E5E2AD92-202F-4D8A-AB51-3222AD8D10A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DFAB68-35B4-4F75-97D0-0C3945BDEFBA}" type="doc">
      <dgm:prSet loTypeId="urn:microsoft.com/office/officeart/2008/layout/CircleAccentTimeline" loCatId="process" qsTypeId="urn:microsoft.com/office/officeart/2005/8/quickstyle/simple1" qsCatId="simple" csTypeId="urn:microsoft.com/office/officeart/2005/8/colors/accent1_3" csCatId="accent1" phldr="1"/>
      <dgm:spPr/>
    </dgm:pt>
    <dgm:pt modelId="{E06B012A-A921-44D2-BCEC-84271283BDBB}">
      <dgm:prSet phldrT="[Text]"/>
      <dgm:spPr/>
      <dgm:t>
        <a:bodyPr/>
        <a:lstStyle/>
        <a:p>
          <a:r>
            <a:rPr lang="bs-Latn-BA" dirty="0"/>
            <a:t>Najbolji interes djeteta</a:t>
          </a:r>
        </a:p>
      </dgm:t>
    </dgm:pt>
    <dgm:pt modelId="{E9ECAB6E-A37F-4BEC-9C01-8ACF0C1DCD7D}" type="parTrans" cxnId="{50B20A52-3C34-4A11-8DB3-89A687A38173}">
      <dgm:prSet/>
      <dgm:spPr/>
      <dgm:t>
        <a:bodyPr/>
        <a:lstStyle/>
        <a:p>
          <a:endParaRPr lang="bs-Latn-BA"/>
        </a:p>
      </dgm:t>
    </dgm:pt>
    <dgm:pt modelId="{362825FC-32A0-46F3-BCBB-60E6A9B7DFF8}" type="sibTrans" cxnId="{50B20A52-3C34-4A11-8DB3-89A687A38173}">
      <dgm:prSet/>
      <dgm:spPr/>
      <dgm:t>
        <a:bodyPr/>
        <a:lstStyle/>
        <a:p>
          <a:endParaRPr lang="bs-Latn-BA"/>
        </a:p>
      </dgm:t>
    </dgm:pt>
    <dgm:pt modelId="{8B2D1604-74BC-4511-8459-9F1224253A95}">
      <dgm:prSet phldrT="[Text]"/>
      <dgm:spPr/>
      <dgm:t>
        <a:bodyPr/>
        <a:lstStyle/>
        <a:p>
          <a:r>
            <a:rPr lang="bs-Latn-BA" dirty="0"/>
            <a:t>Zaštita ličnih podataka</a:t>
          </a:r>
        </a:p>
      </dgm:t>
    </dgm:pt>
    <dgm:pt modelId="{604D5E3D-49BE-4BE3-831A-F887281BA5BF}" type="parTrans" cxnId="{332A7058-908D-4A09-A13E-EE9BCB15BFD8}">
      <dgm:prSet/>
      <dgm:spPr/>
      <dgm:t>
        <a:bodyPr/>
        <a:lstStyle/>
        <a:p>
          <a:endParaRPr lang="bs-Latn-BA"/>
        </a:p>
      </dgm:t>
    </dgm:pt>
    <dgm:pt modelId="{97A8BC40-A41F-419E-A342-70512F7C08DD}" type="sibTrans" cxnId="{332A7058-908D-4A09-A13E-EE9BCB15BFD8}">
      <dgm:prSet/>
      <dgm:spPr/>
      <dgm:t>
        <a:bodyPr/>
        <a:lstStyle/>
        <a:p>
          <a:endParaRPr lang="bs-Latn-BA"/>
        </a:p>
      </dgm:t>
    </dgm:pt>
    <dgm:pt modelId="{34541903-E6B2-435B-B5F9-9766233E9BBA}">
      <dgm:prSet phldrT="[Text]"/>
      <dgm:spPr/>
      <dgm:t>
        <a:bodyPr/>
        <a:lstStyle/>
        <a:p>
          <a:r>
            <a:rPr lang="bs-Latn-BA" dirty="0"/>
            <a:t>Bez  stigmatizacije, diskriminacije  i etiketiranja</a:t>
          </a:r>
        </a:p>
      </dgm:t>
    </dgm:pt>
    <dgm:pt modelId="{0535AC98-C7FC-435D-A2A4-9ABFE4FE32BA}" type="parTrans" cxnId="{B0707548-C86C-456F-96B8-7E5EBA84EEA7}">
      <dgm:prSet/>
      <dgm:spPr/>
      <dgm:t>
        <a:bodyPr/>
        <a:lstStyle/>
        <a:p>
          <a:endParaRPr lang="bs-Latn-BA"/>
        </a:p>
      </dgm:t>
    </dgm:pt>
    <dgm:pt modelId="{CEB24B5A-5B04-4C94-A09D-B980C4784169}" type="sibTrans" cxnId="{B0707548-C86C-456F-96B8-7E5EBA84EEA7}">
      <dgm:prSet/>
      <dgm:spPr/>
      <dgm:t>
        <a:bodyPr/>
        <a:lstStyle/>
        <a:p>
          <a:endParaRPr lang="bs-Latn-BA"/>
        </a:p>
      </dgm:t>
    </dgm:pt>
    <dgm:pt modelId="{51455F96-A2C5-4BE2-B010-B84708BF4C1F}" type="pres">
      <dgm:prSet presAssocID="{41DFAB68-35B4-4F75-97D0-0C3945BDEFBA}" presName="Name0" presStyleCnt="0">
        <dgm:presLayoutVars>
          <dgm:dir/>
        </dgm:presLayoutVars>
      </dgm:prSet>
      <dgm:spPr/>
    </dgm:pt>
    <dgm:pt modelId="{7A6EBDAE-D4F7-4F7F-8B30-019EDA773C7B}" type="pres">
      <dgm:prSet presAssocID="{E06B012A-A921-44D2-BCEC-84271283BDBB}" presName="parComposite" presStyleCnt="0"/>
      <dgm:spPr/>
    </dgm:pt>
    <dgm:pt modelId="{D8B2383A-5FBD-41A3-AED3-B27BBAF94BE3}" type="pres">
      <dgm:prSet presAssocID="{E06B012A-A921-44D2-BCEC-84271283BDBB}" presName="parBigCircle" presStyleLbl="node0" presStyleIdx="0" presStyleCnt="3"/>
      <dgm:spPr/>
    </dgm:pt>
    <dgm:pt modelId="{AADE3AA1-76F1-47F3-9B82-743D440C950C}" type="pres">
      <dgm:prSet presAssocID="{E06B012A-A921-44D2-BCEC-84271283BDBB}" presName="parTx" presStyleLbl="revTx" presStyleIdx="0" presStyleCnt="3"/>
      <dgm:spPr/>
    </dgm:pt>
    <dgm:pt modelId="{F79CEFEA-A954-43EF-A198-DBDCB51A3285}" type="pres">
      <dgm:prSet presAssocID="{E06B012A-A921-44D2-BCEC-84271283BDBB}" presName="bSpace" presStyleCnt="0"/>
      <dgm:spPr/>
    </dgm:pt>
    <dgm:pt modelId="{98DD894C-0D0C-430E-BB72-598DF780326F}" type="pres">
      <dgm:prSet presAssocID="{E06B012A-A921-44D2-BCEC-84271283BDBB}" presName="parBackupNorm" presStyleCnt="0"/>
      <dgm:spPr/>
    </dgm:pt>
    <dgm:pt modelId="{2D44962C-7FCA-4784-A437-9DEA362A7B16}" type="pres">
      <dgm:prSet presAssocID="{362825FC-32A0-46F3-BCBB-60E6A9B7DFF8}" presName="parSpace" presStyleCnt="0"/>
      <dgm:spPr/>
    </dgm:pt>
    <dgm:pt modelId="{28D09CC2-0D87-4680-BF40-EC2DEB75FB95}" type="pres">
      <dgm:prSet presAssocID="{8B2D1604-74BC-4511-8459-9F1224253A95}" presName="parComposite" presStyleCnt="0"/>
      <dgm:spPr/>
    </dgm:pt>
    <dgm:pt modelId="{6FE027E7-14F0-4629-9128-FEE363F2761C}" type="pres">
      <dgm:prSet presAssocID="{8B2D1604-74BC-4511-8459-9F1224253A95}" presName="parBigCircle" presStyleLbl="node0" presStyleIdx="1" presStyleCnt="3"/>
      <dgm:spPr/>
    </dgm:pt>
    <dgm:pt modelId="{023E417C-EEA8-4BA4-865D-23A0BA111365}" type="pres">
      <dgm:prSet presAssocID="{8B2D1604-74BC-4511-8459-9F1224253A95}" presName="parTx" presStyleLbl="revTx" presStyleIdx="1" presStyleCnt="3"/>
      <dgm:spPr/>
    </dgm:pt>
    <dgm:pt modelId="{CD01DC16-7D65-4721-B0FC-25C9A885F44C}" type="pres">
      <dgm:prSet presAssocID="{8B2D1604-74BC-4511-8459-9F1224253A95}" presName="bSpace" presStyleCnt="0"/>
      <dgm:spPr/>
    </dgm:pt>
    <dgm:pt modelId="{E3878322-3B7B-41F0-881A-3D5169EDD162}" type="pres">
      <dgm:prSet presAssocID="{8B2D1604-74BC-4511-8459-9F1224253A95}" presName="parBackupNorm" presStyleCnt="0"/>
      <dgm:spPr/>
    </dgm:pt>
    <dgm:pt modelId="{750BFD0E-C25E-485C-BBA6-29A36D2BC88C}" type="pres">
      <dgm:prSet presAssocID="{97A8BC40-A41F-419E-A342-70512F7C08DD}" presName="parSpace" presStyleCnt="0"/>
      <dgm:spPr/>
    </dgm:pt>
    <dgm:pt modelId="{41F2008B-7853-41CC-898C-E0F2D42FD4B7}" type="pres">
      <dgm:prSet presAssocID="{34541903-E6B2-435B-B5F9-9766233E9BBA}" presName="parComposite" presStyleCnt="0"/>
      <dgm:spPr/>
    </dgm:pt>
    <dgm:pt modelId="{8E9B2CFB-0165-43CD-AA60-419B799F18DC}" type="pres">
      <dgm:prSet presAssocID="{34541903-E6B2-435B-B5F9-9766233E9BBA}" presName="parBigCircle" presStyleLbl="node0" presStyleIdx="2" presStyleCnt="3"/>
      <dgm:spPr/>
    </dgm:pt>
    <dgm:pt modelId="{19AEA416-7F72-4542-A8B1-2257A756238E}" type="pres">
      <dgm:prSet presAssocID="{34541903-E6B2-435B-B5F9-9766233E9BBA}" presName="parTx" presStyleLbl="revTx" presStyleIdx="2" presStyleCnt="3"/>
      <dgm:spPr/>
    </dgm:pt>
    <dgm:pt modelId="{948096DD-ABD8-4A41-9397-418A49F272B8}" type="pres">
      <dgm:prSet presAssocID="{34541903-E6B2-435B-B5F9-9766233E9BBA}" presName="bSpace" presStyleCnt="0"/>
      <dgm:spPr/>
    </dgm:pt>
    <dgm:pt modelId="{3A095609-B699-4DDC-8C89-2FF2563017BB}" type="pres">
      <dgm:prSet presAssocID="{34541903-E6B2-435B-B5F9-9766233E9BBA}" presName="parBackupNorm" presStyleCnt="0"/>
      <dgm:spPr/>
    </dgm:pt>
    <dgm:pt modelId="{C9840E94-EBBA-461D-8CE2-E06BE3EA0886}" type="pres">
      <dgm:prSet presAssocID="{CEB24B5A-5B04-4C94-A09D-B980C4784169}" presName="parSpace" presStyleCnt="0"/>
      <dgm:spPr/>
    </dgm:pt>
  </dgm:ptLst>
  <dgm:cxnLst>
    <dgm:cxn modelId="{ABB99038-365A-42B9-A602-A766A164F661}" type="presOf" srcId="{41DFAB68-35B4-4F75-97D0-0C3945BDEFBA}" destId="{51455F96-A2C5-4BE2-B010-B84708BF4C1F}" srcOrd="0" destOrd="0" presId="urn:microsoft.com/office/officeart/2008/layout/CircleAccentTimeline"/>
    <dgm:cxn modelId="{5C865D48-42A3-43ED-AA64-B950A0C5A022}" type="presOf" srcId="{34541903-E6B2-435B-B5F9-9766233E9BBA}" destId="{19AEA416-7F72-4542-A8B1-2257A756238E}" srcOrd="0" destOrd="0" presId="urn:microsoft.com/office/officeart/2008/layout/CircleAccentTimeline"/>
    <dgm:cxn modelId="{B0707548-C86C-456F-96B8-7E5EBA84EEA7}" srcId="{41DFAB68-35B4-4F75-97D0-0C3945BDEFBA}" destId="{34541903-E6B2-435B-B5F9-9766233E9BBA}" srcOrd="2" destOrd="0" parTransId="{0535AC98-C7FC-435D-A2A4-9ABFE4FE32BA}" sibTransId="{CEB24B5A-5B04-4C94-A09D-B980C4784169}"/>
    <dgm:cxn modelId="{5E21A56A-3B88-406E-9BBC-4E7E98B47176}" type="presOf" srcId="{E06B012A-A921-44D2-BCEC-84271283BDBB}" destId="{AADE3AA1-76F1-47F3-9B82-743D440C950C}" srcOrd="0" destOrd="0" presId="urn:microsoft.com/office/officeart/2008/layout/CircleAccentTimeline"/>
    <dgm:cxn modelId="{50B20A52-3C34-4A11-8DB3-89A687A38173}" srcId="{41DFAB68-35B4-4F75-97D0-0C3945BDEFBA}" destId="{E06B012A-A921-44D2-BCEC-84271283BDBB}" srcOrd="0" destOrd="0" parTransId="{E9ECAB6E-A37F-4BEC-9C01-8ACF0C1DCD7D}" sibTransId="{362825FC-32A0-46F3-BCBB-60E6A9B7DFF8}"/>
    <dgm:cxn modelId="{332A7058-908D-4A09-A13E-EE9BCB15BFD8}" srcId="{41DFAB68-35B4-4F75-97D0-0C3945BDEFBA}" destId="{8B2D1604-74BC-4511-8459-9F1224253A95}" srcOrd="1" destOrd="0" parTransId="{604D5E3D-49BE-4BE3-831A-F887281BA5BF}" sibTransId="{97A8BC40-A41F-419E-A342-70512F7C08DD}"/>
    <dgm:cxn modelId="{725287D7-7C90-4610-95CE-3E532C9DF743}" type="presOf" srcId="{8B2D1604-74BC-4511-8459-9F1224253A95}" destId="{023E417C-EEA8-4BA4-865D-23A0BA111365}" srcOrd="0" destOrd="0" presId="urn:microsoft.com/office/officeart/2008/layout/CircleAccentTimeline"/>
    <dgm:cxn modelId="{1BEBE284-0A6D-4659-8703-A7A79428C9D7}" type="presParOf" srcId="{51455F96-A2C5-4BE2-B010-B84708BF4C1F}" destId="{7A6EBDAE-D4F7-4F7F-8B30-019EDA773C7B}" srcOrd="0" destOrd="0" presId="urn:microsoft.com/office/officeart/2008/layout/CircleAccentTimeline"/>
    <dgm:cxn modelId="{F79F88FD-A6C7-4B28-A7D4-ACCEE42757E4}" type="presParOf" srcId="{7A6EBDAE-D4F7-4F7F-8B30-019EDA773C7B}" destId="{D8B2383A-5FBD-41A3-AED3-B27BBAF94BE3}" srcOrd="0" destOrd="0" presId="urn:microsoft.com/office/officeart/2008/layout/CircleAccentTimeline"/>
    <dgm:cxn modelId="{103C5338-FFC0-42A0-8EB0-ED0E8DE9A99F}" type="presParOf" srcId="{7A6EBDAE-D4F7-4F7F-8B30-019EDA773C7B}" destId="{AADE3AA1-76F1-47F3-9B82-743D440C950C}" srcOrd="1" destOrd="0" presId="urn:microsoft.com/office/officeart/2008/layout/CircleAccentTimeline"/>
    <dgm:cxn modelId="{609E71E0-93AF-4618-9653-B4F1704C1B56}" type="presParOf" srcId="{7A6EBDAE-D4F7-4F7F-8B30-019EDA773C7B}" destId="{F79CEFEA-A954-43EF-A198-DBDCB51A3285}" srcOrd="2" destOrd="0" presId="urn:microsoft.com/office/officeart/2008/layout/CircleAccentTimeline"/>
    <dgm:cxn modelId="{D5B0F3E2-829C-469A-A126-5E95108B9794}" type="presParOf" srcId="{51455F96-A2C5-4BE2-B010-B84708BF4C1F}" destId="{98DD894C-0D0C-430E-BB72-598DF780326F}" srcOrd="1" destOrd="0" presId="urn:microsoft.com/office/officeart/2008/layout/CircleAccentTimeline"/>
    <dgm:cxn modelId="{8E3FA30C-FAF6-494A-9DD3-34F169A0C2A7}" type="presParOf" srcId="{51455F96-A2C5-4BE2-B010-B84708BF4C1F}" destId="{2D44962C-7FCA-4784-A437-9DEA362A7B16}" srcOrd="2" destOrd="0" presId="urn:microsoft.com/office/officeart/2008/layout/CircleAccentTimeline"/>
    <dgm:cxn modelId="{F8B86110-570A-4F58-8E39-24B5E89C6F68}" type="presParOf" srcId="{51455F96-A2C5-4BE2-B010-B84708BF4C1F}" destId="{28D09CC2-0D87-4680-BF40-EC2DEB75FB95}" srcOrd="3" destOrd="0" presId="urn:microsoft.com/office/officeart/2008/layout/CircleAccentTimeline"/>
    <dgm:cxn modelId="{D48A8DDF-BC92-46CB-B316-2D707E6FAFE6}" type="presParOf" srcId="{28D09CC2-0D87-4680-BF40-EC2DEB75FB95}" destId="{6FE027E7-14F0-4629-9128-FEE363F2761C}" srcOrd="0" destOrd="0" presId="urn:microsoft.com/office/officeart/2008/layout/CircleAccentTimeline"/>
    <dgm:cxn modelId="{AA77EDE4-53C0-4012-8762-9DDD9F5414EE}" type="presParOf" srcId="{28D09CC2-0D87-4680-BF40-EC2DEB75FB95}" destId="{023E417C-EEA8-4BA4-865D-23A0BA111365}" srcOrd="1" destOrd="0" presId="urn:microsoft.com/office/officeart/2008/layout/CircleAccentTimeline"/>
    <dgm:cxn modelId="{A5CA05AC-1C96-4F14-BC20-6AE83C24BC23}" type="presParOf" srcId="{28D09CC2-0D87-4680-BF40-EC2DEB75FB95}" destId="{CD01DC16-7D65-4721-B0FC-25C9A885F44C}" srcOrd="2" destOrd="0" presId="urn:microsoft.com/office/officeart/2008/layout/CircleAccentTimeline"/>
    <dgm:cxn modelId="{2AACBCD4-3D18-40A6-B903-F4B3C7C02106}" type="presParOf" srcId="{51455F96-A2C5-4BE2-B010-B84708BF4C1F}" destId="{E3878322-3B7B-41F0-881A-3D5169EDD162}" srcOrd="4" destOrd="0" presId="urn:microsoft.com/office/officeart/2008/layout/CircleAccentTimeline"/>
    <dgm:cxn modelId="{C508D0D6-D5DA-41B5-A75A-FEBDA484325A}" type="presParOf" srcId="{51455F96-A2C5-4BE2-B010-B84708BF4C1F}" destId="{750BFD0E-C25E-485C-BBA6-29A36D2BC88C}" srcOrd="5" destOrd="0" presId="urn:microsoft.com/office/officeart/2008/layout/CircleAccentTimeline"/>
    <dgm:cxn modelId="{EF893320-4794-4D9E-A9F8-5815162B4608}" type="presParOf" srcId="{51455F96-A2C5-4BE2-B010-B84708BF4C1F}" destId="{41F2008B-7853-41CC-898C-E0F2D42FD4B7}" srcOrd="6" destOrd="0" presId="urn:microsoft.com/office/officeart/2008/layout/CircleAccentTimeline"/>
    <dgm:cxn modelId="{9B61D9F2-6A99-45E6-8661-B14ACC4F187B}" type="presParOf" srcId="{41F2008B-7853-41CC-898C-E0F2D42FD4B7}" destId="{8E9B2CFB-0165-43CD-AA60-419B799F18DC}" srcOrd="0" destOrd="0" presId="urn:microsoft.com/office/officeart/2008/layout/CircleAccentTimeline"/>
    <dgm:cxn modelId="{541D2F20-4A1D-4CFD-85F3-125D202BA190}" type="presParOf" srcId="{41F2008B-7853-41CC-898C-E0F2D42FD4B7}" destId="{19AEA416-7F72-4542-A8B1-2257A756238E}" srcOrd="1" destOrd="0" presId="urn:microsoft.com/office/officeart/2008/layout/CircleAccentTimeline"/>
    <dgm:cxn modelId="{CD461F48-2821-416A-8994-08B5407C73CF}" type="presParOf" srcId="{41F2008B-7853-41CC-898C-E0F2D42FD4B7}" destId="{948096DD-ABD8-4A41-9397-418A49F272B8}" srcOrd="2" destOrd="0" presId="urn:microsoft.com/office/officeart/2008/layout/CircleAccentTimeline"/>
    <dgm:cxn modelId="{285759B8-387B-42B4-A177-2CD5C0D78133}" type="presParOf" srcId="{51455F96-A2C5-4BE2-B010-B84708BF4C1F}" destId="{3A095609-B699-4DDC-8C89-2FF2563017BB}" srcOrd="7" destOrd="0" presId="urn:microsoft.com/office/officeart/2008/layout/CircleAccentTimeline"/>
    <dgm:cxn modelId="{29C02FA0-EF3C-476B-951B-BA72134A7D44}" type="presParOf" srcId="{51455F96-A2C5-4BE2-B010-B84708BF4C1F}" destId="{C9840E94-EBBA-461D-8CE2-E06BE3EA0886}" srcOrd="8"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23C9BA-377C-47F2-9B70-72E3F89274DE}" type="doc">
      <dgm:prSet loTypeId="urn:microsoft.com/office/officeart/2005/8/layout/arrow6" loCatId="process" qsTypeId="urn:microsoft.com/office/officeart/2005/8/quickstyle/3d2#1" qsCatId="3D" csTypeId="urn:microsoft.com/office/officeart/2005/8/colors/accent1_2" csCatId="accent1" phldr="1"/>
      <dgm:spPr/>
      <dgm:t>
        <a:bodyPr/>
        <a:lstStyle/>
        <a:p>
          <a:endParaRPr lang="bs-Latn-BA"/>
        </a:p>
      </dgm:t>
    </dgm:pt>
    <dgm:pt modelId="{65814609-87C2-463A-B7F5-E39B07BD21B9}">
      <dgm:prSet phldrT="[Text]"/>
      <dgm:spPr/>
      <dgm:t>
        <a:bodyPr/>
        <a:lstStyle/>
        <a:p>
          <a:r>
            <a:rPr lang="bs-Latn-BA" dirty="0" err="1"/>
            <a:t>Neprihvatljivi</a:t>
          </a:r>
          <a:r>
            <a:rPr lang="bs-Latn-BA" dirty="0"/>
            <a:t> oblici ponašanja učenika</a:t>
          </a:r>
        </a:p>
      </dgm:t>
    </dgm:pt>
    <dgm:pt modelId="{438310C8-8E2A-466A-B28C-A466973AF194}" type="parTrans" cxnId="{CEFDC44C-76B5-4405-BCFC-E1B3619A25F6}">
      <dgm:prSet/>
      <dgm:spPr/>
      <dgm:t>
        <a:bodyPr/>
        <a:lstStyle/>
        <a:p>
          <a:endParaRPr lang="bs-Latn-BA"/>
        </a:p>
      </dgm:t>
    </dgm:pt>
    <dgm:pt modelId="{22B91E09-FBC6-4CF2-8ABB-BED07DA43696}" type="sibTrans" cxnId="{CEFDC44C-76B5-4405-BCFC-E1B3619A25F6}">
      <dgm:prSet/>
      <dgm:spPr/>
      <dgm:t>
        <a:bodyPr/>
        <a:lstStyle/>
        <a:p>
          <a:endParaRPr lang="bs-Latn-BA"/>
        </a:p>
      </dgm:t>
    </dgm:pt>
    <dgm:pt modelId="{C2AC4B48-D58B-49F8-B899-1702BD69DA4C}">
      <dgm:prSet phldrT="[Text]"/>
      <dgm:spPr/>
      <dgm:t>
        <a:bodyPr/>
        <a:lstStyle/>
        <a:p>
          <a:r>
            <a:rPr lang="bs-Latn-BA" dirty="0"/>
            <a:t>Zaštita učenika</a:t>
          </a:r>
        </a:p>
      </dgm:t>
    </dgm:pt>
    <dgm:pt modelId="{BF401A15-6DCF-478D-902A-58036A909276}" type="parTrans" cxnId="{B4826EBB-56AB-484D-9E63-6632D7A0A1D1}">
      <dgm:prSet/>
      <dgm:spPr/>
      <dgm:t>
        <a:bodyPr/>
        <a:lstStyle/>
        <a:p>
          <a:endParaRPr lang="bs-Latn-BA"/>
        </a:p>
      </dgm:t>
    </dgm:pt>
    <dgm:pt modelId="{DAB0258D-7E71-4B63-BB86-92546F2A1401}" type="sibTrans" cxnId="{B4826EBB-56AB-484D-9E63-6632D7A0A1D1}">
      <dgm:prSet/>
      <dgm:spPr/>
      <dgm:t>
        <a:bodyPr/>
        <a:lstStyle/>
        <a:p>
          <a:endParaRPr lang="bs-Latn-BA"/>
        </a:p>
      </dgm:t>
    </dgm:pt>
    <dgm:pt modelId="{896BF651-FC83-4758-9E8E-DE3C38E5A771}" type="pres">
      <dgm:prSet presAssocID="{C223C9BA-377C-47F2-9B70-72E3F89274DE}" presName="compositeShape" presStyleCnt="0">
        <dgm:presLayoutVars>
          <dgm:chMax val="2"/>
          <dgm:dir/>
          <dgm:resizeHandles val="exact"/>
        </dgm:presLayoutVars>
      </dgm:prSet>
      <dgm:spPr/>
    </dgm:pt>
    <dgm:pt modelId="{7D35B22C-17BA-4F70-8442-47BCDF37FA96}" type="pres">
      <dgm:prSet presAssocID="{C223C9BA-377C-47F2-9B70-72E3F89274DE}" presName="ribbon" presStyleLbl="node1" presStyleIdx="0" presStyleCnt="1"/>
      <dgm:spPr/>
    </dgm:pt>
    <dgm:pt modelId="{E34DF54C-9F9E-4EEF-8982-832392B052B3}" type="pres">
      <dgm:prSet presAssocID="{C223C9BA-377C-47F2-9B70-72E3F89274DE}" presName="leftArrowText" presStyleLbl="node1" presStyleIdx="0" presStyleCnt="1">
        <dgm:presLayoutVars>
          <dgm:chMax val="0"/>
          <dgm:bulletEnabled val="1"/>
        </dgm:presLayoutVars>
      </dgm:prSet>
      <dgm:spPr/>
    </dgm:pt>
    <dgm:pt modelId="{15560F22-93F8-4C3B-AB1C-B67EEC108A8C}" type="pres">
      <dgm:prSet presAssocID="{C223C9BA-377C-47F2-9B70-72E3F89274DE}" presName="rightArrowText" presStyleLbl="node1" presStyleIdx="0" presStyleCnt="1">
        <dgm:presLayoutVars>
          <dgm:chMax val="0"/>
          <dgm:bulletEnabled val="1"/>
        </dgm:presLayoutVars>
      </dgm:prSet>
      <dgm:spPr/>
    </dgm:pt>
  </dgm:ptLst>
  <dgm:cxnLst>
    <dgm:cxn modelId="{C9A49B05-DF7B-43D9-A959-834DAAF240BC}" type="presOf" srcId="{C2AC4B48-D58B-49F8-B899-1702BD69DA4C}" destId="{15560F22-93F8-4C3B-AB1C-B67EEC108A8C}" srcOrd="0" destOrd="0" presId="urn:microsoft.com/office/officeart/2005/8/layout/arrow6"/>
    <dgm:cxn modelId="{CEFDC44C-76B5-4405-BCFC-E1B3619A25F6}" srcId="{C223C9BA-377C-47F2-9B70-72E3F89274DE}" destId="{65814609-87C2-463A-B7F5-E39B07BD21B9}" srcOrd="0" destOrd="0" parTransId="{438310C8-8E2A-466A-B28C-A466973AF194}" sibTransId="{22B91E09-FBC6-4CF2-8ABB-BED07DA43696}"/>
    <dgm:cxn modelId="{85758AA4-6C16-4CA1-8D12-8211F8C6EE9A}" type="presOf" srcId="{C223C9BA-377C-47F2-9B70-72E3F89274DE}" destId="{896BF651-FC83-4758-9E8E-DE3C38E5A771}" srcOrd="0" destOrd="0" presId="urn:microsoft.com/office/officeart/2005/8/layout/arrow6"/>
    <dgm:cxn modelId="{3D2DDDAC-135E-4D4F-ABA9-2E72A273D9F7}" type="presOf" srcId="{65814609-87C2-463A-B7F5-E39B07BD21B9}" destId="{E34DF54C-9F9E-4EEF-8982-832392B052B3}" srcOrd="0" destOrd="0" presId="urn:microsoft.com/office/officeart/2005/8/layout/arrow6"/>
    <dgm:cxn modelId="{B4826EBB-56AB-484D-9E63-6632D7A0A1D1}" srcId="{C223C9BA-377C-47F2-9B70-72E3F89274DE}" destId="{C2AC4B48-D58B-49F8-B899-1702BD69DA4C}" srcOrd="1" destOrd="0" parTransId="{BF401A15-6DCF-478D-902A-58036A909276}" sibTransId="{DAB0258D-7E71-4B63-BB86-92546F2A1401}"/>
    <dgm:cxn modelId="{43B7A4C2-AE57-45BE-BBED-B21E7654AD86}" type="presParOf" srcId="{896BF651-FC83-4758-9E8E-DE3C38E5A771}" destId="{7D35B22C-17BA-4F70-8442-47BCDF37FA96}" srcOrd="0" destOrd="0" presId="urn:microsoft.com/office/officeart/2005/8/layout/arrow6"/>
    <dgm:cxn modelId="{CFB22354-9135-4539-922A-20E49393A072}" type="presParOf" srcId="{896BF651-FC83-4758-9E8E-DE3C38E5A771}" destId="{E34DF54C-9F9E-4EEF-8982-832392B052B3}" srcOrd="1" destOrd="0" presId="urn:microsoft.com/office/officeart/2005/8/layout/arrow6"/>
    <dgm:cxn modelId="{8FB81295-F32F-4A18-AC33-B25CBDE8C25B}" type="presParOf" srcId="{896BF651-FC83-4758-9E8E-DE3C38E5A771}" destId="{15560F22-93F8-4C3B-AB1C-B67EEC108A8C}"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FBD3E4-FBDB-4194-A888-EC2288028EB3}"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bs-Latn-BA"/>
        </a:p>
      </dgm:t>
    </dgm:pt>
    <dgm:pt modelId="{1BCEC07D-0494-4C2D-93C7-8048D9D1E65D}">
      <dgm:prSet phldrT="[Text]"/>
      <dgm:spPr/>
      <dgm:t>
        <a:bodyPr/>
        <a:lstStyle/>
        <a:p>
          <a:r>
            <a:rPr lang="bs-Latn-BA" dirty="0"/>
            <a:t>Stručni tretman</a:t>
          </a:r>
        </a:p>
      </dgm:t>
    </dgm:pt>
    <dgm:pt modelId="{A6F976F5-6197-481A-820C-0EFCC41F2710}" type="parTrans" cxnId="{9F5D87F3-AA1F-4361-990F-FF010984B4C0}">
      <dgm:prSet/>
      <dgm:spPr/>
      <dgm:t>
        <a:bodyPr/>
        <a:lstStyle/>
        <a:p>
          <a:endParaRPr lang="bs-Latn-BA"/>
        </a:p>
      </dgm:t>
    </dgm:pt>
    <dgm:pt modelId="{2EE93FC6-1085-4685-941D-C96914E82F36}" type="sibTrans" cxnId="{9F5D87F3-AA1F-4361-990F-FF010984B4C0}">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t>
        <a:bodyPr/>
        <a:lstStyle/>
        <a:p>
          <a:endParaRPr lang="bs-Latn-BA"/>
        </a:p>
      </dgm:t>
    </dgm:pt>
    <dgm:pt modelId="{97BF79AD-7618-4BC8-9A42-19C796B8E3B9}">
      <dgm:prSet phldrT="[Text]"/>
      <dgm:spPr/>
      <dgm:t>
        <a:bodyPr/>
        <a:lstStyle/>
        <a:p>
          <a:r>
            <a:rPr lang="bs-Latn-BA" dirty="0"/>
            <a:t>Odgojno-obrazovna podrška</a:t>
          </a:r>
        </a:p>
      </dgm:t>
    </dgm:pt>
    <dgm:pt modelId="{74B3C5F5-76C7-48AA-9E4A-F3B7FB4E83C8}" type="parTrans" cxnId="{63D072D7-8E30-4757-9B3C-389E39343693}">
      <dgm:prSet/>
      <dgm:spPr/>
      <dgm:t>
        <a:bodyPr/>
        <a:lstStyle/>
        <a:p>
          <a:endParaRPr lang="bs-Latn-BA"/>
        </a:p>
      </dgm:t>
    </dgm:pt>
    <dgm:pt modelId="{DF3CE801-E490-4CDD-B456-D6F86F8015EB}" type="sibTrans" cxnId="{63D072D7-8E30-4757-9B3C-389E39343693}">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bs-Latn-BA"/>
        </a:p>
      </dgm:t>
    </dgm:pt>
    <dgm:pt modelId="{7713B6C4-807A-49EE-98E3-31740304C392}" type="pres">
      <dgm:prSet presAssocID="{16FBD3E4-FBDB-4194-A888-EC2288028EB3}" presName="Name0" presStyleCnt="0">
        <dgm:presLayoutVars>
          <dgm:chMax val="7"/>
          <dgm:chPref val="7"/>
          <dgm:dir/>
        </dgm:presLayoutVars>
      </dgm:prSet>
      <dgm:spPr/>
    </dgm:pt>
    <dgm:pt modelId="{3F177755-CEBD-41E0-B42C-67E7443970C0}" type="pres">
      <dgm:prSet presAssocID="{16FBD3E4-FBDB-4194-A888-EC2288028EB3}" presName="dot1" presStyleLbl="alignNode1" presStyleIdx="0" presStyleCnt="10"/>
      <dgm:spPr/>
    </dgm:pt>
    <dgm:pt modelId="{77957A0D-5805-4B6E-B278-A4B85D99B5DC}" type="pres">
      <dgm:prSet presAssocID="{16FBD3E4-FBDB-4194-A888-EC2288028EB3}" presName="dot2" presStyleLbl="alignNode1" presStyleIdx="1" presStyleCnt="10"/>
      <dgm:spPr/>
    </dgm:pt>
    <dgm:pt modelId="{9D61AFE4-AF27-4D76-A543-FFD1B76FBD3E}" type="pres">
      <dgm:prSet presAssocID="{16FBD3E4-FBDB-4194-A888-EC2288028EB3}" presName="dot3" presStyleLbl="alignNode1" presStyleIdx="2" presStyleCnt="10"/>
      <dgm:spPr/>
    </dgm:pt>
    <dgm:pt modelId="{4DF97D10-DF8A-46A8-9F7D-7C64BC675CF0}" type="pres">
      <dgm:prSet presAssocID="{16FBD3E4-FBDB-4194-A888-EC2288028EB3}" presName="dotArrow1" presStyleLbl="alignNode1" presStyleIdx="3" presStyleCnt="10"/>
      <dgm:spPr/>
    </dgm:pt>
    <dgm:pt modelId="{CD8FC872-8A7D-4167-B417-C2E73F19AD28}" type="pres">
      <dgm:prSet presAssocID="{16FBD3E4-FBDB-4194-A888-EC2288028EB3}" presName="dotArrow2" presStyleLbl="alignNode1" presStyleIdx="4" presStyleCnt="10"/>
      <dgm:spPr/>
    </dgm:pt>
    <dgm:pt modelId="{5C30E115-6BDD-4328-AA22-6FACDADB559E}" type="pres">
      <dgm:prSet presAssocID="{16FBD3E4-FBDB-4194-A888-EC2288028EB3}" presName="dotArrow3" presStyleLbl="alignNode1" presStyleIdx="5" presStyleCnt="10"/>
      <dgm:spPr/>
    </dgm:pt>
    <dgm:pt modelId="{8BA9BCE0-0953-4EDC-BBF6-CB2384C3F875}" type="pres">
      <dgm:prSet presAssocID="{16FBD3E4-FBDB-4194-A888-EC2288028EB3}" presName="dotArrow4" presStyleLbl="alignNode1" presStyleIdx="6" presStyleCnt="10"/>
      <dgm:spPr/>
    </dgm:pt>
    <dgm:pt modelId="{C719210A-C2CF-4B47-86E5-3DD52AE7E28B}" type="pres">
      <dgm:prSet presAssocID="{16FBD3E4-FBDB-4194-A888-EC2288028EB3}" presName="dotArrow5" presStyleLbl="alignNode1" presStyleIdx="7" presStyleCnt="10"/>
      <dgm:spPr/>
    </dgm:pt>
    <dgm:pt modelId="{5CCF8DD8-9FB5-47E3-A7FE-E084D4833721}" type="pres">
      <dgm:prSet presAssocID="{16FBD3E4-FBDB-4194-A888-EC2288028EB3}" presName="dotArrow6" presStyleLbl="alignNode1" presStyleIdx="8" presStyleCnt="10"/>
      <dgm:spPr/>
    </dgm:pt>
    <dgm:pt modelId="{07208794-A09C-4841-8F21-E0D62E78CFEC}" type="pres">
      <dgm:prSet presAssocID="{16FBD3E4-FBDB-4194-A888-EC2288028EB3}" presName="dotArrow7" presStyleLbl="alignNode1" presStyleIdx="9" presStyleCnt="10"/>
      <dgm:spPr/>
    </dgm:pt>
    <dgm:pt modelId="{D2D4375D-84BB-49AD-8B39-D9A86A6AEF97}" type="pres">
      <dgm:prSet presAssocID="{1BCEC07D-0494-4C2D-93C7-8048D9D1E65D}" presName="parTx1" presStyleLbl="node1" presStyleIdx="0" presStyleCnt="2" custScaleX="273388" custLinFactNeighborX="95201" custLinFactNeighborY="6081"/>
      <dgm:spPr/>
    </dgm:pt>
    <dgm:pt modelId="{383FA26D-C845-4835-8F38-8060D0822F5B}" type="pres">
      <dgm:prSet presAssocID="{2EE93FC6-1085-4685-941D-C96914E82F36}" presName="picture1" presStyleCnt="0"/>
      <dgm:spPr/>
    </dgm:pt>
    <dgm:pt modelId="{2EE8A8A4-3DD1-444A-A3C0-3D1786CEFAFC}" type="pres">
      <dgm:prSet presAssocID="{2EE93FC6-1085-4685-941D-C96914E82F36}" presName="imageRepeatNode" presStyleLbl="fgImgPlace1" presStyleIdx="0" presStyleCnt="2" custScaleX="266694" custScaleY="146554" custLinFactNeighborX="-75065" custLinFactNeighborY="8211"/>
      <dgm:spPr/>
    </dgm:pt>
    <dgm:pt modelId="{D971DC5D-F0D7-4C6B-A4A5-9E0A69134C87}" type="pres">
      <dgm:prSet presAssocID="{97BF79AD-7618-4BC8-9A42-19C796B8E3B9}" presName="parTx2" presStyleLbl="node1" presStyleIdx="1" presStyleCnt="2" custScaleX="271934" custScaleY="164558" custLinFactNeighborX="62572" custLinFactNeighborY="-34026"/>
      <dgm:spPr/>
    </dgm:pt>
    <dgm:pt modelId="{B7884F60-FC15-4AA2-B213-5A7BC04E0D43}" type="pres">
      <dgm:prSet presAssocID="{DF3CE801-E490-4CDD-B456-D6F86F8015EB}" presName="picture2" presStyleCnt="0"/>
      <dgm:spPr/>
    </dgm:pt>
    <dgm:pt modelId="{A880D4A4-393D-4326-B710-259C17E9FF85}" type="pres">
      <dgm:prSet presAssocID="{DF3CE801-E490-4CDD-B456-D6F86F8015EB}" presName="imageRepeatNode" presStyleLbl="fgImgPlace1" presStyleIdx="1" presStyleCnt="2" custScaleX="301229" custScaleY="140883" custLinFactX="-99620" custLinFactNeighborX="-100000" custLinFactNeighborY="-17807"/>
      <dgm:spPr/>
    </dgm:pt>
  </dgm:ptLst>
  <dgm:cxnLst>
    <dgm:cxn modelId="{F4FD2861-D1BA-4B4D-A66E-0FE662EC1B02}" type="presOf" srcId="{16FBD3E4-FBDB-4194-A888-EC2288028EB3}" destId="{7713B6C4-807A-49EE-98E3-31740304C392}" srcOrd="0" destOrd="0" presId="urn:microsoft.com/office/officeart/2008/layout/AscendingPictureAccentProcess"/>
    <dgm:cxn modelId="{465C5E42-DB1B-4185-9003-6C4E6C5FFD27}" type="presOf" srcId="{DF3CE801-E490-4CDD-B456-D6F86F8015EB}" destId="{A880D4A4-393D-4326-B710-259C17E9FF85}" srcOrd="0" destOrd="0" presId="urn:microsoft.com/office/officeart/2008/layout/AscendingPictureAccentProcess"/>
    <dgm:cxn modelId="{4D321DA4-957D-4D67-8F1B-3C8FF9A1F5CA}" type="presOf" srcId="{97BF79AD-7618-4BC8-9A42-19C796B8E3B9}" destId="{D971DC5D-F0D7-4C6B-A4A5-9E0A69134C87}" srcOrd="0" destOrd="0" presId="urn:microsoft.com/office/officeart/2008/layout/AscendingPictureAccentProcess"/>
    <dgm:cxn modelId="{BB8E65C2-1758-42B8-9297-DC33FED01758}" type="presOf" srcId="{2EE93FC6-1085-4685-941D-C96914E82F36}" destId="{2EE8A8A4-3DD1-444A-A3C0-3D1786CEFAFC}" srcOrd="0" destOrd="0" presId="urn:microsoft.com/office/officeart/2008/layout/AscendingPictureAccentProcess"/>
    <dgm:cxn modelId="{63D072D7-8E30-4757-9B3C-389E39343693}" srcId="{16FBD3E4-FBDB-4194-A888-EC2288028EB3}" destId="{97BF79AD-7618-4BC8-9A42-19C796B8E3B9}" srcOrd="1" destOrd="0" parTransId="{74B3C5F5-76C7-48AA-9E4A-F3B7FB4E83C8}" sibTransId="{DF3CE801-E490-4CDD-B456-D6F86F8015EB}"/>
    <dgm:cxn modelId="{9F5D87F3-AA1F-4361-990F-FF010984B4C0}" srcId="{16FBD3E4-FBDB-4194-A888-EC2288028EB3}" destId="{1BCEC07D-0494-4C2D-93C7-8048D9D1E65D}" srcOrd="0" destOrd="0" parTransId="{A6F976F5-6197-481A-820C-0EFCC41F2710}" sibTransId="{2EE93FC6-1085-4685-941D-C96914E82F36}"/>
    <dgm:cxn modelId="{D365C8F8-1B91-4704-8CE8-CFEA1AA6DAD5}" type="presOf" srcId="{1BCEC07D-0494-4C2D-93C7-8048D9D1E65D}" destId="{D2D4375D-84BB-49AD-8B39-D9A86A6AEF97}" srcOrd="0" destOrd="0" presId="urn:microsoft.com/office/officeart/2008/layout/AscendingPictureAccentProcess"/>
    <dgm:cxn modelId="{1F37CD3B-7AAC-45DE-80C5-2495B314EFF0}" type="presParOf" srcId="{7713B6C4-807A-49EE-98E3-31740304C392}" destId="{3F177755-CEBD-41E0-B42C-67E7443970C0}" srcOrd="0" destOrd="0" presId="urn:microsoft.com/office/officeart/2008/layout/AscendingPictureAccentProcess"/>
    <dgm:cxn modelId="{2798CB38-12F1-4C54-A575-C584838C7023}" type="presParOf" srcId="{7713B6C4-807A-49EE-98E3-31740304C392}" destId="{77957A0D-5805-4B6E-B278-A4B85D99B5DC}" srcOrd="1" destOrd="0" presId="urn:microsoft.com/office/officeart/2008/layout/AscendingPictureAccentProcess"/>
    <dgm:cxn modelId="{D81CE227-D781-4FF3-A9CE-EA12E8DF02BE}" type="presParOf" srcId="{7713B6C4-807A-49EE-98E3-31740304C392}" destId="{9D61AFE4-AF27-4D76-A543-FFD1B76FBD3E}" srcOrd="2" destOrd="0" presId="urn:microsoft.com/office/officeart/2008/layout/AscendingPictureAccentProcess"/>
    <dgm:cxn modelId="{8D809981-8EF0-4EB2-8A17-5543B0E61C73}" type="presParOf" srcId="{7713B6C4-807A-49EE-98E3-31740304C392}" destId="{4DF97D10-DF8A-46A8-9F7D-7C64BC675CF0}" srcOrd="3" destOrd="0" presId="urn:microsoft.com/office/officeart/2008/layout/AscendingPictureAccentProcess"/>
    <dgm:cxn modelId="{B40121B4-712A-4F3C-85C0-02BCADDC4432}" type="presParOf" srcId="{7713B6C4-807A-49EE-98E3-31740304C392}" destId="{CD8FC872-8A7D-4167-B417-C2E73F19AD28}" srcOrd="4" destOrd="0" presId="urn:microsoft.com/office/officeart/2008/layout/AscendingPictureAccentProcess"/>
    <dgm:cxn modelId="{D8FBD919-61D4-4220-BEB1-9A93B6811685}" type="presParOf" srcId="{7713B6C4-807A-49EE-98E3-31740304C392}" destId="{5C30E115-6BDD-4328-AA22-6FACDADB559E}" srcOrd="5" destOrd="0" presId="urn:microsoft.com/office/officeart/2008/layout/AscendingPictureAccentProcess"/>
    <dgm:cxn modelId="{4CEFCB2D-F463-4C2B-ACE9-BFAB0D4C975B}" type="presParOf" srcId="{7713B6C4-807A-49EE-98E3-31740304C392}" destId="{8BA9BCE0-0953-4EDC-BBF6-CB2384C3F875}" srcOrd="6" destOrd="0" presId="urn:microsoft.com/office/officeart/2008/layout/AscendingPictureAccentProcess"/>
    <dgm:cxn modelId="{A1A8CC86-5F38-48D7-883F-2E90445E4038}" type="presParOf" srcId="{7713B6C4-807A-49EE-98E3-31740304C392}" destId="{C719210A-C2CF-4B47-86E5-3DD52AE7E28B}" srcOrd="7" destOrd="0" presId="urn:microsoft.com/office/officeart/2008/layout/AscendingPictureAccentProcess"/>
    <dgm:cxn modelId="{950AC0EA-9951-4D02-A4C6-DF8C69C7D735}" type="presParOf" srcId="{7713B6C4-807A-49EE-98E3-31740304C392}" destId="{5CCF8DD8-9FB5-47E3-A7FE-E084D4833721}" srcOrd="8" destOrd="0" presId="urn:microsoft.com/office/officeart/2008/layout/AscendingPictureAccentProcess"/>
    <dgm:cxn modelId="{62CDFAAC-9501-4398-B099-BB25F52957D5}" type="presParOf" srcId="{7713B6C4-807A-49EE-98E3-31740304C392}" destId="{07208794-A09C-4841-8F21-E0D62E78CFEC}" srcOrd="9" destOrd="0" presId="urn:microsoft.com/office/officeart/2008/layout/AscendingPictureAccentProcess"/>
    <dgm:cxn modelId="{2D9A018B-0EDF-44FE-B656-58015291F5B6}" type="presParOf" srcId="{7713B6C4-807A-49EE-98E3-31740304C392}" destId="{D2D4375D-84BB-49AD-8B39-D9A86A6AEF97}" srcOrd="10" destOrd="0" presId="urn:microsoft.com/office/officeart/2008/layout/AscendingPictureAccentProcess"/>
    <dgm:cxn modelId="{98E8FB69-BF24-457B-B850-F23AAE9F7160}" type="presParOf" srcId="{7713B6C4-807A-49EE-98E3-31740304C392}" destId="{383FA26D-C845-4835-8F38-8060D0822F5B}" srcOrd="11" destOrd="0" presId="urn:microsoft.com/office/officeart/2008/layout/AscendingPictureAccentProcess"/>
    <dgm:cxn modelId="{673311CD-A86A-4157-B2E3-7F8E428999FE}" type="presParOf" srcId="{383FA26D-C845-4835-8F38-8060D0822F5B}" destId="{2EE8A8A4-3DD1-444A-A3C0-3D1786CEFAFC}" srcOrd="0" destOrd="0" presId="urn:microsoft.com/office/officeart/2008/layout/AscendingPictureAccentProcess"/>
    <dgm:cxn modelId="{33D714F5-1D69-4453-B55F-D38A6A5B537F}" type="presParOf" srcId="{7713B6C4-807A-49EE-98E3-31740304C392}" destId="{D971DC5D-F0D7-4C6B-A4A5-9E0A69134C87}" srcOrd="12" destOrd="0" presId="urn:microsoft.com/office/officeart/2008/layout/AscendingPictureAccentProcess"/>
    <dgm:cxn modelId="{07BC14F0-5384-4AD5-94DE-32EBFF9E5DD0}" type="presParOf" srcId="{7713B6C4-807A-49EE-98E3-31740304C392}" destId="{B7884F60-FC15-4AA2-B213-5A7BC04E0D43}" srcOrd="13" destOrd="0" presId="urn:microsoft.com/office/officeart/2008/layout/AscendingPictureAccentProcess"/>
    <dgm:cxn modelId="{C2AB3A4F-B32A-4ED4-B6AD-0A8F328E7620}" type="presParOf" srcId="{B7884F60-FC15-4AA2-B213-5A7BC04E0D43}" destId="{A880D4A4-393D-4326-B710-259C17E9FF85}"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EEE701-EE4D-46D5-8797-7703E0D42AA9}"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bs-Latn-BA"/>
        </a:p>
      </dgm:t>
    </dgm:pt>
    <dgm:pt modelId="{A0DD42FE-F9FB-4BED-8FA4-85BD3D91E0CE}">
      <dgm:prSet phldrT="[Text]"/>
      <dgm:spPr/>
      <dgm:t>
        <a:bodyPr/>
        <a:lstStyle/>
        <a:p>
          <a:r>
            <a:rPr lang="bs-Latn-BA" dirty="0"/>
            <a:t>Evidencija</a:t>
          </a:r>
        </a:p>
      </dgm:t>
    </dgm:pt>
    <dgm:pt modelId="{83E05BB0-748B-46ED-9969-5CA04F7FD3C7}" type="parTrans" cxnId="{23566308-64E6-4CA9-87AB-6883A83AD617}">
      <dgm:prSet/>
      <dgm:spPr/>
      <dgm:t>
        <a:bodyPr/>
        <a:lstStyle/>
        <a:p>
          <a:endParaRPr lang="bs-Latn-BA"/>
        </a:p>
      </dgm:t>
    </dgm:pt>
    <dgm:pt modelId="{CE8952D2-80D8-44C8-BBDA-A1D4F2FCAAE8}" type="sibTrans" cxnId="{23566308-64E6-4CA9-87AB-6883A83AD617}">
      <dgm:prSet/>
      <dgm:spPr/>
      <dgm:t>
        <a:bodyPr/>
        <a:lstStyle/>
        <a:p>
          <a:endParaRPr lang="bs-Latn-BA"/>
        </a:p>
      </dgm:t>
    </dgm:pt>
    <dgm:pt modelId="{376137D9-DA64-4E7A-8608-0DA3581E1303}" type="pres">
      <dgm:prSet presAssocID="{6DEEE701-EE4D-46D5-8797-7703E0D42AA9}" presName="Name0" presStyleCnt="0">
        <dgm:presLayoutVars>
          <dgm:chMax/>
          <dgm:chPref/>
          <dgm:dir/>
        </dgm:presLayoutVars>
      </dgm:prSet>
      <dgm:spPr/>
    </dgm:pt>
    <dgm:pt modelId="{F8549B16-49CE-4658-8652-8283D973311C}" type="pres">
      <dgm:prSet presAssocID="{A0DD42FE-F9FB-4BED-8FA4-85BD3D91E0CE}" presName="composite" presStyleCnt="0">
        <dgm:presLayoutVars>
          <dgm:chMax/>
          <dgm:chPref/>
        </dgm:presLayoutVars>
      </dgm:prSet>
      <dgm:spPr/>
    </dgm:pt>
    <dgm:pt modelId="{FB8D99AE-5A8F-401B-86E2-247E28F7BBCC}" type="pres">
      <dgm:prSet presAssocID="{A0DD42FE-F9FB-4BED-8FA4-85BD3D91E0CE}" presName="Image" presStyleLbl="bgImgPlace1" presStyleIdx="0" presStyleCnt="1" custScaleX="197939"/>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2DD890E5-C050-49AE-8092-ED3071390AE4}" type="pres">
      <dgm:prSet presAssocID="{A0DD42FE-F9FB-4BED-8FA4-85BD3D91E0CE}" presName="ParentText" presStyleLbl="revTx" presStyleIdx="0" presStyleCnt="1">
        <dgm:presLayoutVars>
          <dgm:chMax val="0"/>
          <dgm:chPref val="0"/>
          <dgm:bulletEnabled val="1"/>
        </dgm:presLayoutVars>
      </dgm:prSet>
      <dgm:spPr/>
    </dgm:pt>
    <dgm:pt modelId="{5367DDBA-6D1D-489A-8D00-7BB7E964F38D}" type="pres">
      <dgm:prSet presAssocID="{A0DD42FE-F9FB-4BED-8FA4-85BD3D91E0CE}" presName="tlFrame" presStyleLbl="node1" presStyleIdx="0" presStyleCnt="4"/>
      <dgm:spPr/>
    </dgm:pt>
    <dgm:pt modelId="{01AE67F8-E957-4A0F-8886-2D47B30213F3}" type="pres">
      <dgm:prSet presAssocID="{A0DD42FE-F9FB-4BED-8FA4-85BD3D91E0CE}" presName="trFrame" presStyleLbl="node1" presStyleIdx="1" presStyleCnt="4"/>
      <dgm:spPr/>
    </dgm:pt>
    <dgm:pt modelId="{7E5B86C8-2757-40D1-A3FB-C20944D90E22}" type="pres">
      <dgm:prSet presAssocID="{A0DD42FE-F9FB-4BED-8FA4-85BD3D91E0CE}" presName="blFrame" presStyleLbl="node1" presStyleIdx="2" presStyleCnt="4"/>
      <dgm:spPr/>
    </dgm:pt>
    <dgm:pt modelId="{BB13077A-8BF4-438D-80E8-B4FE4B2DA571}" type="pres">
      <dgm:prSet presAssocID="{A0DD42FE-F9FB-4BED-8FA4-85BD3D91E0CE}" presName="brFrame" presStyleLbl="node1" presStyleIdx="3" presStyleCnt="4"/>
      <dgm:spPr/>
    </dgm:pt>
  </dgm:ptLst>
  <dgm:cxnLst>
    <dgm:cxn modelId="{23566308-64E6-4CA9-87AB-6883A83AD617}" srcId="{6DEEE701-EE4D-46D5-8797-7703E0D42AA9}" destId="{A0DD42FE-F9FB-4BED-8FA4-85BD3D91E0CE}" srcOrd="0" destOrd="0" parTransId="{83E05BB0-748B-46ED-9969-5CA04F7FD3C7}" sibTransId="{CE8952D2-80D8-44C8-BBDA-A1D4F2FCAAE8}"/>
    <dgm:cxn modelId="{4DBFFB2D-1124-4722-90C1-64E327B90889}" type="presOf" srcId="{A0DD42FE-F9FB-4BED-8FA4-85BD3D91E0CE}" destId="{2DD890E5-C050-49AE-8092-ED3071390AE4}" srcOrd="0" destOrd="0" presId="urn:microsoft.com/office/officeart/2009/3/layout/FramedTextPicture"/>
    <dgm:cxn modelId="{31434774-0A63-4B3D-8D47-F097C0C645D9}" type="presOf" srcId="{6DEEE701-EE4D-46D5-8797-7703E0D42AA9}" destId="{376137D9-DA64-4E7A-8608-0DA3581E1303}" srcOrd="0" destOrd="0" presId="urn:microsoft.com/office/officeart/2009/3/layout/FramedTextPicture"/>
    <dgm:cxn modelId="{CAE5052B-EEA4-4FCE-B902-D604B709D74D}" type="presParOf" srcId="{376137D9-DA64-4E7A-8608-0DA3581E1303}" destId="{F8549B16-49CE-4658-8652-8283D973311C}" srcOrd="0" destOrd="0" presId="urn:microsoft.com/office/officeart/2009/3/layout/FramedTextPicture"/>
    <dgm:cxn modelId="{DF01B1D9-CB54-4A5E-A875-1BA498838E8C}" type="presParOf" srcId="{F8549B16-49CE-4658-8652-8283D973311C}" destId="{FB8D99AE-5A8F-401B-86E2-247E28F7BBCC}" srcOrd="0" destOrd="0" presId="urn:microsoft.com/office/officeart/2009/3/layout/FramedTextPicture"/>
    <dgm:cxn modelId="{97D49195-756E-4F77-B714-6DFA15A08823}" type="presParOf" srcId="{F8549B16-49CE-4658-8652-8283D973311C}" destId="{2DD890E5-C050-49AE-8092-ED3071390AE4}" srcOrd="1" destOrd="0" presId="urn:microsoft.com/office/officeart/2009/3/layout/FramedTextPicture"/>
    <dgm:cxn modelId="{C599CAD0-8F6B-4CBC-8CDA-A38074E4B45E}" type="presParOf" srcId="{F8549B16-49CE-4658-8652-8283D973311C}" destId="{5367DDBA-6D1D-489A-8D00-7BB7E964F38D}" srcOrd="2" destOrd="0" presId="urn:microsoft.com/office/officeart/2009/3/layout/FramedTextPicture"/>
    <dgm:cxn modelId="{212CDE41-EE5F-4929-A45F-E6DF22617089}" type="presParOf" srcId="{F8549B16-49CE-4658-8652-8283D973311C}" destId="{01AE67F8-E957-4A0F-8886-2D47B30213F3}" srcOrd="3" destOrd="0" presId="urn:microsoft.com/office/officeart/2009/3/layout/FramedTextPicture"/>
    <dgm:cxn modelId="{0C9712E7-8130-41C9-B722-F38ADEF32029}" type="presParOf" srcId="{F8549B16-49CE-4658-8652-8283D973311C}" destId="{7E5B86C8-2757-40D1-A3FB-C20944D90E22}" srcOrd="4" destOrd="0" presId="urn:microsoft.com/office/officeart/2009/3/layout/FramedTextPicture"/>
    <dgm:cxn modelId="{4C5D04A6-5ADF-4523-99F5-2D2277DBBE98}" type="presParOf" srcId="{F8549B16-49CE-4658-8652-8283D973311C}" destId="{BB13077A-8BF4-438D-80E8-B4FE4B2DA571}"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805341-B7F2-437D-8E62-C430F7AD4127}" type="doc">
      <dgm:prSet loTypeId="urn:microsoft.com/office/officeart/2009/layout/CircleArrowProcess" loCatId="cycle" qsTypeId="urn:microsoft.com/office/officeart/2005/8/quickstyle/3d3" qsCatId="3D" csTypeId="urn:microsoft.com/office/officeart/2005/8/colors/accent1_2" csCatId="accent1" phldr="1"/>
      <dgm:spPr/>
      <dgm:t>
        <a:bodyPr/>
        <a:lstStyle/>
        <a:p>
          <a:endParaRPr lang="bs-Latn-BA"/>
        </a:p>
      </dgm:t>
    </dgm:pt>
    <dgm:pt modelId="{E6DED751-9376-49A8-AFD4-92FA90924D31}">
      <dgm:prSet phldrT="[Text]" custT="1"/>
      <dgm:spPr/>
      <dgm:t>
        <a:bodyPr/>
        <a:lstStyle/>
        <a:p>
          <a:r>
            <a:rPr lang="bs-Latn-BA" sz="2400" dirty="0"/>
            <a:t>Grupni rad</a:t>
          </a:r>
        </a:p>
      </dgm:t>
    </dgm:pt>
    <dgm:pt modelId="{0D99B271-A9DA-442D-8925-442E8D9D7470}" type="parTrans" cxnId="{816602E7-A1CA-486C-B900-267F509C74A9}">
      <dgm:prSet/>
      <dgm:spPr/>
      <dgm:t>
        <a:bodyPr/>
        <a:lstStyle/>
        <a:p>
          <a:endParaRPr lang="bs-Latn-BA"/>
        </a:p>
      </dgm:t>
    </dgm:pt>
    <dgm:pt modelId="{ECD10E40-9494-4058-AA44-8C8F35D31560}" type="sibTrans" cxnId="{816602E7-A1CA-486C-B900-267F509C74A9}">
      <dgm:prSet/>
      <dgm:spPr/>
      <dgm:t>
        <a:bodyPr/>
        <a:lstStyle/>
        <a:p>
          <a:endParaRPr lang="bs-Latn-BA"/>
        </a:p>
      </dgm:t>
    </dgm:pt>
    <dgm:pt modelId="{63A3D534-D765-4C87-BD48-7F53CA9DC124}">
      <dgm:prSet phldrT="[Text]" custT="1"/>
      <dgm:spPr/>
      <dgm:t>
        <a:bodyPr/>
        <a:lstStyle/>
        <a:p>
          <a:r>
            <a:rPr lang="bs-Latn-BA" sz="2400" dirty="0"/>
            <a:t>Individualni plan podrške</a:t>
          </a:r>
        </a:p>
      </dgm:t>
    </dgm:pt>
    <dgm:pt modelId="{9D8B234F-96DE-44E0-9E49-A44A7B5535BC}" type="parTrans" cxnId="{6056EED8-EABE-4E0B-B13A-AD086AAD173D}">
      <dgm:prSet/>
      <dgm:spPr/>
      <dgm:t>
        <a:bodyPr/>
        <a:lstStyle/>
        <a:p>
          <a:endParaRPr lang="bs-Latn-BA"/>
        </a:p>
      </dgm:t>
    </dgm:pt>
    <dgm:pt modelId="{8744103B-69C8-4D65-A8CE-0C7F19661CA2}" type="sibTrans" cxnId="{6056EED8-EABE-4E0B-B13A-AD086AAD173D}">
      <dgm:prSet/>
      <dgm:spPr/>
      <dgm:t>
        <a:bodyPr/>
        <a:lstStyle/>
        <a:p>
          <a:endParaRPr lang="bs-Latn-BA"/>
        </a:p>
      </dgm:t>
    </dgm:pt>
    <dgm:pt modelId="{F10B4AF0-EA12-44D9-BF03-B89EC5BE37C6}">
      <dgm:prSet phldrT="[Text]"/>
      <dgm:spPr/>
      <dgm:t>
        <a:bodyPr/>
        <a:lstStyle/>
        <a:p>
          <a:r>
            <a:rPr lang="bs-Latn-BA" dirty="0"/>
            <a:t>Individualni plan brige</a:t>
          </a:r>
        </a:p>
      </dgm:t>
    </dgm:pt>
    <dgm:pt modelId="{426802BC-EB41-47A9-898B-EEF28C03A526}" type="parTrans" cxnId="{9C58117D-3AE2-424E-88E6-9DE693E6A0BD}">
      <dgm:prSet/>
      <dgm:spPr/>
      <dgm:t>
        <a:bodyPr/>
        <a:lstStyle/>
        <a:p>
          <a:endParaRPr lang="bs-Latn-BA"/>
        </a:p>
      </dgm:t>
    </dgm:pt>
    <dgm:pt modelId="{F85234CB-BE66-4D04-8926-E6348209D37F}" type="sibTrans" cxnId="{9C58117D-3AE2-424E-88E6-9DE693E6A0BD}">
      <dgm:prSet/>
      <dgm:spPr/>
      <dgm:t>
        <a:bodyPr/>
        <a:lstStyle/>
        <a:p>
          <a:endParaRPr lang="bs-Latn-BA"/>
        </a:p>
      </dgm:t>
    </dgm:pt>
    <dgm:pt modelId="{800588B9-3CFD-4897-9EBE-37F8537430EA}" type="pres">
      <dgm:prSet presAssocID="{F7805341-B7F2-437D-8E62-C430F7AD4127}" presName="Name0" presStyleCnt="0">
        <dgm:presLayoutVars>
          <dgm:chMax val="7"/>
          <dgm:chPref val="7"/>
          <dgm:dir/>
          <dgm:animLvl val="lvl"/>
        </dgm:presLayoutVars>
      </dgm:prSet>
      <dgm:spPr/>
    </dgm:pt>
    <dgm:pt modelId="{7C792053-7457-4D4A-9CE4-A7C9F2F8F018}" type="pres">
      <dgm:prSet presAssocID="{E6DED751-9376-49A8-AFD4-92FA90924D31}" presName="Accent1" presStyleCnt="0"/>
      <dgm:spPr/>
    </dgm:pt>
    <dgm:pt modelId="{4CCFD477-55A3-4D58-8F05-6F4508EBCAAF}" type="pres">
      <dgm:prSet presAssocID="{E6DED751-9376-49A8-AFD4-92FA90924D31}" presName="Accent" presStyleLbl="node1" presStyleIdx="0" presStyleCnt="3" custScaleX="434040"/>
      <dgm:spPr/>
    </dgm:pt>
    <dgm:pt modelId="{DE9AC10E-4B35-4D5C-B17B-6E0427948B9B}" type="pres">
      <dgm:prSet presAssocID="{E6DED751-9376-49A8-AFD4-92FA90924D31}" presName="Parent1" presStyleLbl="revTx" presStyleIdx="0" presStyleCnt="3" custScaleX="252983">
        <dgm:presLayoutVars>
          <dgm:chMax val="1"/>
          <dgm:chPref val="1"/>
          <dgm:bulletEnabled val="1"/>
        </dgm:presLayoutVars>
      </dgm:prSet>
      <dgm:spPr/>
    </dgm:pt>
    <dgm:pt modelId="{F720081F-915C-4B7B-9B8D-315189DE877B}" type="pres">
      <dgm:prSet presAssocID="{63A3D534-D765-4C87-BD48-7F53CA9DC124}" presName="Accent2" presStyleCnt="0"/>
      <dgm:spPr/>
    </dgm:pt>
    <dgm:pt modelId="{4E077C10-7F98-40E8-B62A-84EBC340C68F}" type="pres">
      <dgm:prSet presAssocID="{63A3D534-D765-4C87-BD48-7F53CA9DC124}" presName="Accent" presStyleLbl="node1" presStyleIdx="1" presStyleCnt="3" custScaleX="355951"/>
      <dgm:spPr/>
    </dgm:pt>
    <dgm:pt modelId="{DE263854-97C5-434A-8DD3-7C03DDD82167}" type="pres">
      <dgm:prSet presAssocID="{63A3D534-D765-4C87-BD48-7F53CA9DC124}" presName="Parent2" presStyleLbl="revTx" presStyleIdx="1" presStyleCnt="3" custScaleX="432747" custLinFactNeighborX="57582" custLinFactNeighborY="2057">
        <dgm:presLayoutVars>
          <dgm:chMax val="1"/>
          <dgm:chPref val="1"/>
          <dgm:bulletEnabled val="1"/>
        </dgm:presLayoutVars>
      </dgm:prSet>
      <dgm:spPr/>
    </dgm:pt>
    <dgm:pt modelId="{B88D776B-B3FA-46BE-8092-3634487C48F7}" type="pres">
      <dgm:prSet presAssocID="{F10B4AF0-EA12-44D9-BF03-B89EC5BE37C6}" presName="Accent3" presStyleCnt="0"/>
      <dgm:spPr/>
    </dgm:pt>
    <dgm:pt modelId="{2EA27E21-ED91-40E9-AF85-169AB733DE0E}" type="pres">
      <dgm:prSet presAssocID="{F10B4AF0-EA12-44D9-BF03-B89EC5BE37C6}" presName="Accent" presStyleLbl="node1" presStyleIdx="2" presStyleCnt="3" custScaleX="240498"/>
      <dgm:spPr/>
    </dgm:pt>
    <dgm:pt modelId="{ECADC603-D135-414C-9D20-72ED396A8C26}" type="pres">
      <dgm:prSet presAssocID="{F10B4AF0-EA12-44D9-BF03-B89EC5BE37C6}" presName="Parent3" presStyleLbl="revTx" presStyleIdx="2" presStyleCnt="3" custScaleX="341817">
        <dgm:presLayoutVars>
          <dgm:chMax val="1"/>
          <dgm:chPref val="1"/>
          <dgm:bulletEnabled val="1"/>
        </dgm:presLayoutVars>
      </dgm:prSet>
      <dgm:spPr/>
    </dgm:pt>
  </dgm:ptLst>
  <dgm:cxnLst>
    <dgm:cxn modelId="{DDB75A2F-6596-4660-9A9E-D23ED5934DDA}" type="presOf" srcId="{63A3D534-D765-4C87-BD48-7F53CA9DC124}" destId="{DE263854-97C5-434A-8DD3-7C03DDD82167}" srcOrd="0" destOrd="0" presId="urn:microsoft.com/office/officeart/2009/layout/CircleArrowProcess"/>
    <dgm:cxn modelId="{4FACB833-76C4-44C9-AD3A-296388A77D1A}" type="presOf" srcId="{E6DED751-9376-49A8-AFD4-92FA90924D31}" destId="{DE9AC10E-4B35-4D5C-B17B-6E0427948B9B}" srcOrd="0" destOrd="0" presId="urn:microsoft.com/office/officeart/2009/layout/CircleArrowProcess"/>
    <dgm:cxn modelId="{C74C5747-25C2-406F-B751-2097BFA10B2E}" type="presOf" srcId="{F10B4AF0-EA12-44D9-BF03-B89EC5BE37C6}" destId="{ECADC603-D135-414C-9D20-72ED396A8C26}" srcOrd="0" destOrd="0" presId="urn:microsoft.com/office/officeart/2009/layout/CircleArrowProcess"/>
    <dgm:cxn modelId="{863B7071-BE88-4E88-9076-A000F8A36960}" type="presOf" srcId="{F7805341-B7F2-437D-8E62-C430F7AD4127}" destId="{800588B9-3CFD-4897-9EBE-37F8537430EA}" srcOrd="0" destOrd="0" presId="urn:microsoft.com/office/officeart/2009/layout/CircleArrowProcess"/>
    <dgm:cxn modelId="{9C58117D-3AE2-424E-88E6-9DE693E6A0BD}" srcId="{F7805341-B7F2-437D-8E62-C430F7AD4127}" destId="{F10B4AF0-EA12-44D9-BF03-B89EC5BE37C6}" srcOrd="2" destOrd="0" parTransId="{426802BC-EB41-47A9-898B-EEF28C03A526}" sibTransId="{F85234CB-BE66-4D04-8926-E6348209D37F}"/>
    <dgm:cxn modelId="{6056EED8-EABE-4E0B-B13A-AD086AAD173D}" srcId="{F7805341-B7F2-437D-8E62-C430F7AD4127}" destId="{63A3D534-D765-4C87-BD48-7F53CA9DC124}" srcOrd="1" destOrd="0" parTransId="{9D8B234F-96DE-44E0-9E49-A44A7B5535BC}" sibTransId="{8744103B-69C8-4D65-A8CE-0C7F19661CA2}"/>
    <dgm:cxn modelId="{816602E7-A1CA-486C-B900-267F509C74A9}" srcId="{F7805341-B7F2-437D-8E62-C430F7AD4127}" destId="{E6DED751-9376-49A8-AFD4-92FA90924D31}" srcOrd="0" destOrd="0" parTransId="{0D99B271-A9DA-442D-8925-442E8D9D7470}" sibTransId="{ECD10E40-9494-4058-AA44-8C8F35D31560}"/>
    <dgm:cxn modelId="{B74D9C98-CB21-41E5-9794-D1B41F1BF58A}" type="presParOf" srcId="{800588B9-3CFD-4897-9EBE-37F8537430EA}" destId="{7C792053-7457-4D4A-9CE4-A7C9F2F8F018}" srcOrd="0" destOrd="0" presId="urn:microsoft.com/office/officeart/2009/layout/CircleArrowProcess"/>
    <dgm:cxn modelId="{B85CC3DF-3343-474E-BDEE-FDEF5B4026D9}" type="presParOf" srcId="{7C792053-7457-4D4A-9CE4-A7C9F2F8F018}" destId="{4CCFD477-55A3-4D58-8F05-6F4508EBCAAF}" srcOrd="0" destOrd="0" presId="urn:microsoft.com/office/officeart/2009/layout/CircleArrowProcess"/>
    <dgm:cxn modelId="{DE6BF652-8DB5-4056-B5C0-A4A60978B177}" type="presParOf" srcId="{800588B9-3CFD-4897-9EBE-37F8537430EA}" destId="{DE9AC10E-4B35-4D5C-B17B-6E0427948B9B}" srcOrd="1" destOrd="0" presId="urn:microsoft.com/office/officeart/2009/layout/CircleArrowProcess"/>
    <dgm:cxn modelId="{5C7E5CE8-2284-463D-804E-E8F0FEDB941E}" type="presParOf" srcId="{800588B9-3CFD-4897-9EBE-37F8537430EA}" destId="{F720081F-915C-4B7B-9B8D-315189DE877B}" srcOrd="2" destOrd="0" presId="urn:microsoft.com/office/officeart/2009/layout/CircleArrowProcess"/>
    <dgm:cxn modelId="{D49C2501-ACE9-4460-AC2A-B92345BE3280}" type="presParOf" srcId="{F720081F-915C-4B7B-9B8D-315189DE877B}" destId="{4E077C10-7F98-40E8-B62A-84EBC340C68F}" srcOrd="0" destOrd="0" presId="urn:microsoft.com/office/officeart/2009/layout/CircleArrowProcess"/>
    <dgm:cxn modelId="{5E661C54-46B2-4A13-B946-240D9DBE6AFB}" type="presParOf" srcId="{800588B9-3CFD-4897-9EBE-37F8537430EA}" destId="{DE263854-97C5-434A-8DD3-7C03DDD82167}" srcOrd="3" destOrd="0" presId="urn:microsoft.com/office/officeart/2009/layout/CircleArrowProcess"/>
    <dgm:cxn modelId="{712C4BAC-ADC4-44CB-A220-90EEE312DACC}" type="presParOf" srcId="{800588B9-3CFD-4897-9EBE-37F8537430EA}" destId="{B88D776B-B3FA-46BE-8092-3634487C48F7}" srcOrd="4" destOrd="0" presId="urn:microsoft.com/office/officeart/2009/layout/CircleArrowProcess"/>
    <dgm:cxn modelId="{3AF67284-06F1-4B7E-9263-A8BF3BDDB471}" type="presParOf" srcId="{B88D776B-B3FA-46BE-8092-3634487C48F7}" destId="{2EA27E21-ED91-40E9-AF85-169AB733DE0E}" srcOrd="0" destOrd="0" presId="urn:microsoft.com/office/officeart/2009/layout/CircleArrowProcess"/>
    <dgm:cxn modelId="{7B8F82C6-36C3-45E1-B8DF-84A4B46B02E2}" type="presParOf" srcId="{800588B9-3CFD-4897-9EBE-37F8537430EA}" destId="{ECADC603-D135-414C-9D20-72ED396A8C26}"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5E81F-4B79-4015-99AE-377EEB519A65}">
      <dsp:nvSpPr>
        <dsp:cNvPr id="0" name=""/>
        <dsp:cNvSpPr/>
      </dsp:nvSpPr>
      <dsp:spPr>
        <a:xfrm>
          <a:off x="0" y="622194"/>
          <a:ext cx="2587787" cy="1552672"/>
        </a:xfrm>
        <a:prstGeom prst="rect">
          <a:avLst/>
        </a:prstGeom>
        <a:solidFill>
          <a:schemeClr val="accent1">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hr-HR" sz="1800" kern="1200" dirty="0"/>
            <a:t>Verbalna agresija</a:t>
          </a:r>
        </a:p>
        <a:p>
          <a:pPr lvl="0" algn="ctr" defTabSz="1955800">
            <a:lnSpc>
              <a:spcPct val="90000"/>
            </a:lnSpc>
            <a:spcBef>
              <a:spcPct val="0"/>
            </a:spcBef>
            <a:spcAft>
              <a:spcPct val="35000"/>
            </a:spcAft>
            <a:buNone/>
          </a:pPr>
          <a:endParaRPr lang="hr-HR" kern="1200" dirty="0"/>
        </a:p>
      </dsp:txBody>
      <dsp:txXfrm>
        <a:off x="0" y="622194"/>
        <a:ext cx="2587787" cy="1552672"/>
      </dsp:txXfrm>
    </dsp:sp>
    <dsp:sp modelId="{623DD840-C199-46D6-93DA-D08FF12768E4}">
      <dsp:nvSpPr>
        <dsp:cNvPr id="0" name=""/>
        <dsp:cNvSpPr/>
      </dsp:nvSpPr>
      <dsp:spPr>
        <a:xfrm>
          <a:off x="2846566" y="622194"/>
          <a:ext cx="2587787" cy="1552672"/>
        </a:xfrm>
        <a:prstGeom prst="rect">
          <a:avLst/>
        </a:prstGeom>
        <a:solidFill>
          <a:schemeClr val="accent1">
            <a:shade val="80000"/>
            <a:hueOff val="-8899"/>
            <a:satOff val="-11747"/>
            <a:lumOff val="876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hr-HR" sz="1800" kern="1200" dirty="0"/>
            <a:t>Odbacivanje</a:t>
          </a:r>
        </a:p>
        <a:p>
          <a:pPr lvl="0" algn="ctr" defTabSz="1955800">
            <a:lnSpc>
              <a:spcPct val="90000"/>
            </a:lnSpc>
            <a:spcBef>
              <a:spcPct val="0"/>
            </a:spcBef>
            <a:spcAft>
              <a:spcPct val="35000"/>
            </a:spcAft>
            <a:buNone/>
          </a:pPr>
          <a:endParaRPr lang="hr-HR" kern="1200" dirty="0"/>
        </a:p>
      </dsp:txBody>
      <dsp:txXfrm>
        <a:off x="2846566" y="622194"/>
        <a:ext cx="2587787" cy="1552672"/>
      </dsp:txXfrm>
    </dsp:sp>
    <dsp:sp modelId="{213C75CA-52F5-4A38-8E86-A0839A4BD0B9}">
      <dsp:nvSpPr>
        <dsp:cNvPr id="0" name=""/>
        <dsp:cNvSpPr/>
      </dsp:nvSpPr>
      <dsp:spPr>
        <a:xfrm>
          <a:off x="5693132" y="622194"/>
          <a:ext cx="2587787" cy="1552672"/>
        </a:xfrm>
        <a:prstGeom prst="rect">
          <a:avLst/>
        </a:prstGeom>
        <a:solidFill>
          <a:schemeClr val="accent1">
            <a:shade val="80000"/>
            <a:hueOff val="-17797"/>
            <a:satOff val="-23495"/>
            <a:lumOff val="1752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hr-HR" sz="1800" kern="1200" dirty="0"/>
            <a:t>Prijetnje odbacivanjem</a:t>
          </a:r>
        </a:p>
        <a:p>
          <a:pPr lvl="0" algn="ctr" defTabSz="1955800">
            <a:lnSpc>
              <a:spcPct val="90000"/>
            </a:lnSpc>
            <a:spcBef>
              <a:spcPct val="0"/>
            </a:spcBef>
            <a:spcAft>
              <a:spcPct val="35000"/>
            </a:spcAft>
            <a:buNone/>
          </a:pPr>
          <a:endParaRPr lang="hr-HR" kern="1200" dirty="0"/>
        </a:p>
      </dsp:txBody>
      <dsp:txXfrm>
        <a:off x="5693132" y="622194"/>
        <a:ext cx="2587787" cy="1552672"/>
      </dsp:txXfrm>
    </dsp:sp>
    <dsp:sp modelId="{28C907C2-855E-4988-A6A6-4B940CD30B50}">
      <dsp:nvSpPr>
        <dsp:cNvPr id="0" name=""/>
        <dsp:cNvSpPr/>
      </dsp:nvSpPr>
      <dsp:spPr>
        <a:xfrm>
          <a:off x="1423283" y="2433645"/>
          <a:ext cx="2587787" cy="1552672"/>
        </a:xfrm>
        <a:prstGeom prst="rect">
          <a:avLst/>
        </a:prstGeom>
        <a:solidFill>
          <a:schemeClr val="accent1">
            <a:shade val="80000"/>
            <a:hueOff val="-26696"/>
            <a:satOff val="-35242"/>
            <a:lumOff val="262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hr-HR" sz="1800" kern="1200" dirty="0"/>
            <a:t>Povrede granica</a:t>
          </a:r>
        </a:p>
        <a:p>
          <a:pPr lvl="0" algn="ctr" defTabSz="1955800">
            <a:lnSpc>
              <a:spcPct val="90000"/>
            </a:lnSpc>
            <a:spcBef>
              <a:spcPct val="0"/>
            </a:spcBef>
            <a:spcAft>
              <a:spcPct val="35000"/>
            </a:spcAft>
            <a:buNone/>
          </a:pPr>
          <a:endParaRPr lang="hr-HR" kern="1200" dirty="0"/>
        </a:p>
      </dsp:txBody>
      <dsp:txXfrm>
        <a:off x="1423283" y="2433645"/>
        <a:ext cx="2587787" cy="1552672"/>
      </dsp:txXfrm>
    </dsp:sp>
    <dsp:sp modelId="{E3D2DA1A-AE7E-4D4A-A2C1-58211030D522}">
      <dsp:nvSpPr>
        <dsp:cNvPr id="0" name=""/>
        <dsp:cNvSpPr/>
      </dsp:nvSpPr>
      <dsp:spPr>
        <a:xfrm>
          <a:off x="4269849" y="2433645"/>
          <a:ext cx="2587787" cy="1552672"/>
        </a:xfrm>
        <a:prstGeom prst="rect">
          <a:avLst/>
        </a:prstGeom>
        <a:solidFill>
          <a:schemeClr val="accent1">
            <a:shade val="80000"/>
            <a:hueOff val="-35594"/>
            <a:satOff val="-46990"/>
            <a:lumOff val="3504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hr-HR" sz="1800" kern="1200" dirty="0"/>
            <a:t>Iskorištavanje </a:t>
          </a:r>
        </a:p>
        <a:p>
          <a:pPr lvl="0" algn="ctr" defTabSz="1955800">
            <a:lnSpc>
              <a:spcPct val="90000"/>
            </a:lnSpc>
            <a:spcBef>
              <a:spcPct val="0"/>
            </a:spcBef>
            <a:spcAft>
              <a:spcPct val="35000"/>
            </a:spcAft>
            <a:buNone/>
          </a:pPr>
          <a:endParaRPr lang="hr-HR" kern="1200" dirty="0"/>
        </a:p>
      </dsp:txBody>
      <dsp:txXfrm>
        <a:off x="4269849" y="2433645"/>
        <a:ext cx="2587787" cy="155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D31EB-1CF8-4027-BB12-922CE5B01247}">
      <dsp:nvSpPr>
        <dsp:cNvPr id="0" name=""/>
        <dsp:cNvSpPr/>
      </dsp:nvSpPr>
      <dsp:spPr>
        <a:xfrm>
          <a:off x="3171966" y="1237493"/>
          <a:ext cx="1585313" cy="1585508"/>
        </a:xfrm>
        <a:prstGeom prst="ellipse">
          <a:avLst/>
        </a:prstGeom>
        <a:gradFill rotWithShape="0">
          <a:gsLst>
            <a:gs pos="0">
              <a:schemeClr val="accent1">
                <a:alpha val="50000"/>
                <a:hueOff val="0"/>
                <a:satOff val="0"/>
                <a:lumOff val="0"/>
                <a:alphaOff val="0"/>
                <a:tint val="98000"/>
                <a:lumMod val="114000"/>
              </a:schemeClr>
            </a:gs>
            <a:gs pos="100000">
              <a:schemeClr val="accent1">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sp>
    <dsp:sp modelId="{EE3A5907-590F-4F73-A79C-C086348D1D65}">
      <dsp:nvSpPr>
        <dsp:cNvPr id="0" name=""/>
        <dsp:cNvSpPr/>
      </dsp:nvSpPr>
      <dsp:spPr>
        <a:xfrm>
          <a:off x="3056371" y="0"/>
          <a:ext cx="1816505" cy="9721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hr-HR" sz="2100" kern="1200" baseline="0"/>
            <a:t>depresivni i anksiozni poremećaji</a:t>
          </a:r>
          <a:endParaRPr lang="hr-HR" sz="2100" kern="1200"/>
        </a:p>
      </dsp:txBody>
      <dsp:txXfrm>
        <a:off x="3056371" y="0"/>
        <a:ext cx="1816505" cy="972108"/>
      </dsp:txXfrm>
    </dsp:sp>
    <dsp:sp modelId="{EA8466F0-55E1-45D9-B1F5-13A8CB10CB03}">
      <dsp:nvSpPr>
        <dsp:cNvPr id="0" name=""/>
        <dsp:cNvSpPr/>
      </dsp:nvSpPr>
      <dsp:spPr>
        <a:xfrm>
          <a:off x="3636992" y="1461078"/>
          <a:ext cx="1585313" cy="1585508"/>
        </a:xfrm>
        <a:prstGeom prst="ellipse">
          <a:avLst/>
        </a:prstGeom>
        <a:gradFill rotWithShape="0">
          <a:gsLst>
            <a:gs pos="0">
              <a:schemeClr val="accent1">
                <a:alpha val="50000"/>
                <a:hueOff val="0"/>
                <a:satOff val="0"/>
                <a:lumOff val="0"/>
                <a:alphaOff val="0"/>
                <a:tint val="98000"/>
                <a:lumMod val="114000"/>
              </a:schemeClr>
            </a:gs>
            <a:gs pos="100000">
              <a:schemeClr val="accent1">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sp>
    <dsp:sp modelId="{031655A4-07C6-4403-B869-35BB69515F7E}">
      <dsp:nvSpPr>
        <dsp:cNvPr id="0" name=""/>
        <dsp:cNvSpPr/>
      </dsp:nvSpPr>
      <dsp:spPr>
        <a:xfrm>
          <a:off x="5258081" y="923502"/>
          <a:ext cx="2036915" cy="10693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hr-HR" sz="2100" kern="1200" baseline="0" dirty="0" err="1"/>
            <a:t>postraumatski</a:t>
          </a:r>
          <a:r>
            <a:rPr lang="hr-HR" sz="2100" kern="1200" baseline="0" dirty="0"/>
            <a:t> </a:t>
          </a:r>
        </a:p>
        <a:p>
          <a:pPr marL="0" lvl="0" indent="0" algn="ctr" defTabSz="933450" rtl="0">
            <a:lnSpc>
              <a:spcPct val="90000"/>
            </a:lnSpc>
            <a:spcBef>
              <a:spcPct val="0"/>
            </a:spcBef>
            <a:spcAft>
              <a:spcPct val="35000"/>
            </a:spcAft>
            <a:buNone/>
          </a:pPr>
          <a:r>
            <a:rPr lang="hr-HR" sz="2100" kern="1200" baseline="0" dirty="0"/>
            <a:t>stresni poremećaj</a:t>
          </a:r>
          <a:endParaRPr lang="hr-HR" sz="2100" kern="1200" dirty="0"/>
        </a:p>
      </dsp:txBody>
      <dsp:txXfrm>
        <a:off x="5258081" y="923502"/>
        <a:ext cx="2036915" cy="1069318"/>
      </dsp:txXfrm>
    </dsp:sp>
    <dsp:sp modelId="{432150A6-9717-4620-B0FF-000CAE57A45D}">
      <dsp:nvSpPr>
        <dsp:cNvPr id="0" name=""/>
        <dsp:cNvSpPr/>
      </dsp:nvSpPr>
      <dsp:spPr>
        <a:xfrm>
          <a:off x="3751266" y="1964144"/>
          <a:ext cx="1585313" cy="1585508"/>
        </a:xfrm>
        <a:prstGeom prst="ellipse">
          <a:avLst/>
        </a:prstGeom>
        <a:gradFill rotWithShape="0">
          <a:gsLst>
            <a:gs pos="0">
              <a:schemeClr val="accent1">
                <a:alpha val="50000"/>
                <a:hueOff val="0"/>
                <a:satOff val="0"/>
                <a:lumOff val="0"/>
                <a:alphaOff val="0"/>
                <a:tint val="98000"/>
                <a:lumMod val="114000"/>
              </a:schemeClr>
            </a:gs>
            <a:gs pos="100000">
              <a:schemeClr val="accent1">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sp>
    <dsp:sp modelId="{CE8AFEEA-0FB4-4CCA-840B-D022CBFE4CCB}">
      <dsp:nvSpPr>
        <dsp:cNvPr id="0" name=""/>
        <dsp:cNvSpPr/>
      </dsp:nvSpPr>
      <dsp:spPr>
        <a:xfrm>
          <a:off x="5582964" y="2284453"/>
          <a:ext cx="1684395" cy="11422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hr-HR" sz="2100" kern="1200" baseline="0"/>
            <a:t>suicidalnost</a:t>
          </a:r>
          <a:endParaRPr lang="hr-HR" sz="2100" kern="1200"/>
        </a:p>
      </dsp:txBody>
      <dsp:txXfrm>
        <a:off x="5582964" y="2284453"/>
        <a:ext cx="1684395" cy="1142226"/>
      </dsp:txXfrm>
    </dsp:sp>
    <dsp:sp modelId="{8F60E88C-B641-409D-A2D6-30B19FD7E9AE}">
      <dsp:nvSpPr>
        <dsp:cNvPr id="0" name=""/>
        <dsp:cNvSpPr/>
      </dsp:nvSpPr>
      <dsp:spPr>
        <a:xfrm>
          <a:off x="3429580" y="2367569"/>
          <a:ext cx="1585313" cy="1585508"/>
        </a:xfrm>
        <a:prstGeom prst="ellipse">
          <a:avLst/>
        </a:prstGeom>
        <a:gradFill rotWithShape="0">
          <a:gsLst>
            <a:gs pos="0">
              <a:schemeClr val="accent1">
                <a:alpha val="50000"/>
                <a:hueOff val="0"/>
                <a:satOff val="0"/>
                <a:lumOff val="0"/>
                <a:alphaOff val="0"/>
                <a:tint val="98000"/>
                <a:lumMod val="114000"/>
              </a:schemeClr>
            </a:gs>
            <a:gs pos="100000">
              <a:schemeClr val="accent1">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sp>
    <dsp:sp modelId="{229FCD56-924E-481E-AACE-BE5A5C9C60EE}">
      <dsp:nvSpPr>
        <dsp:cNvPr id="0" name=""/>
        <dsp:cNvSpPr/>
      </dsp:nvSpPr>
      <dsp:spPr>
        <a:xfrm>
          <a:off x="4856362" y="3815523"/>
          <a:ext cx="1816505" cy="10450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hr-HR" sz="2100" kern="1200" baseline="0"/>
            <a:t>poremećaji prehrane</a:t>
          </a:r>
          <a:endParaRPr lang="hr-HR" sz="2100" kern="1200"/>
        </a:p>
      </dsp:txBody>
      <dsp:txXfrm>
        <a:off x="4856362" y="3815523"/>
        <a:ext cx="1816505" cy="1045016"/>
      </dsp:txXfrm>
    </dsp:sp>
    <dsp:sp modelId="{1A441D9C-2C0E-46FB-B779-9AAE94DCCA7C}">
      <dsp:nvSpPr>
        <dsp:cNvPr id="0" name=""/>
        <dsp:cNvSpPr/>
      </dsp:nvSpPr>
      <dsp:spPr>
        <a:xfrm>
          <a:off x="2914353" y="2367569"/>
          <a:ext cx="1585313" cy="1585508"/>
        </a:xfrm>
        <a:prstGeom prst="ellipse">
          <a:avLst/>
        </a:prstGeom>
        <a:gradFill rotWithShape="0">
          <a:gsLst>
            <a:gs pos="0">
              <a:schemeClr val="accent1">
                <a:alpha val="50000"/>
                <a:hueOff val="0"/>
                <a:satOff val="0"/>
                <a:lumOff val="0"/>
                <a:alphaOff val="0"/>
                <a:tint val="98000"/>
                <a:lumMod val="114000"/>
              </a:schemeClr>
            </a:gs>
            <a:gs pos="100000">
              <a:schemeClr val="accent1">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sp>
    <dsp:sp modelId="{A6C3F7B3-C6DD-45A5-906F-043B977DE342}">
      <dsp:nvSpPr>
        <dsp:cNvPr id="0" name=""/>
        <dsp:cNvSpPr/>
      </dsp:nvSpPr>
      <dsp:spPr>
        <a:xfrm>
          <a:off x="1256379" y="3815523"/>
          <a:ext cx="1816505" cy="10450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hr-HR" sz="2100" kern="1200" baseline="0"/>
            <a:t>poremećaji spavanja </a:t>
          </a:r>
          <a:endParaRPr lang="hr-HR" sz="2100" kern="1200"/>
        </a:p>
      </dsp:txBody>
      <dsp:txXfrm>
        <a:off x="1256379" y="3815523"/>
        <a:ext cx="1816505" cy="1045016"/>
      </dsp:txXfrm>
    </dsp:sp>
    <dsp:sp modelId="{D5656160-7E78-4559-8183-82F9DF0863B4}">
      <dsp:nvSpPr>
        <dsp:cNvPr id="0" name=""/>
        <dsp:cNvSpPr/>
      </dsp:nvSpPr>
      <dsp:spPr>
        <a:xfrm>
          <a:off x="2616050" y="1702884"/>
          <a:ext cx="1585313" cy="1585508"/>
        </a:xfrm>
        <a:prstGeom prst="ellipse">
          <a:avLst/>
        </a:prstGeom>
        <a:gradFill rotWithShape="0">
          <a:gsLst>
            <a:gs pos="0">
              <a:schemeClr val="accent1">
                <a:alpha val="50000"/>
                <a:hueOff val="0"/>
                <a:satOff val="0"/>
                <a:lumOff val="0"/>
                <a:alphaOff val="0"/>
                <a:tint val="98000"/>
                <a:lumMod val="114000"/>
              </a:schemeClr>
            </a:gs>
            <a:gs pos="100000">
              <a:schemeClr val="accent1">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sp>
    <dsp:sp modelId="{4F6F1985-3DF8-4DE9-98F3-98F9B099D179}">
      <dsp:nvSpPr>
        <dsp:cNvPr id="0" name=""/>
        <dsp:cNvSpPr/>
      </dsp:nvSpPr>
      <dsp:spPr>
        <a:xfrm>
          <a:off x="661886" y="2284453"/>
          <a:ext cx="1684395" cy="11422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hr-HR" sz="2100" kern="1200" baseline="0"/>
            <a:t>poremećaji ophođenja</a:t>
          </a:r>
          <a:endParaRPr lang="hr-HR" sz="2100" kern="1200"/>
        </a:p>
      </dsp:txBody>
      <dsp:txXfrm>
        <a:off x="661886" y="2284453"/>
        <a:ext cx="1684395" cy="1142226"/>
      </dsp:txXfrm>
    </dsp:sp>
    <dsp:sp modelId="{9134A1CC-8D65-4D32-B25F-AE4C5B301F1C}">
      <dsp:nvSpPr>
        <dsp:cNvPr id="0" name=""/>
        <dsp:cNvSpPr/>
      </dsp:nvSpPr>
      <dsp:spPr>
        <a:xfrm>
          <a:off x="2592291" y="1584177"/>
          <a:ext cx="1585313" cy="1585508"/>
        </a:xfrm>
        <a:prstGeom prst="ellipse">
          <a:avLst/>
        </a:prstGeom>
        <a:gradFill rotWithShape="0">
          <a:gsLst>
            <a:gs pos="0">
              <a:schemeClr val="accent1">
                <a:alpha val="50000"/>
                <a:hueOff val="0"/>
                <a:satOff val="0"/>
                <a:lumOff val="0"/>
                <a:alphaOff val="0"/>
                <a:tint val="98000"/>
                <a:lumMod val="114000"/>
              </a:schemeClr>
            </a:gs>
            <a:gs pos="100000">
              <a:schemeClr val="accent1">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sp>
    <dsp:sp modelId="{DAF9213E-9556-4AB7-A2C3-192C551E9B37}">
      <dsp:nvSpPr>
        <dsp:cNvPr id="0" name=""/>
        <dsp:cNvSpPr/>
      </dsp:nvSpPr>
      <dsp:spPr>
        <a:xfrm>
          <a:off x="793996" y="923502"/>
          <a:ext cx="1717423" cy="10693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hr-HR" sz="2100" kern="1200" baseline="0" dirty="0"/>
            <a:t>zloupotreba psihoaktivnih tvarI</a:t>
          </a:r>
          <a:endParaRPr lang="hr-HR" sz="2100" kern="1200" dirty="0"/>
        </a:p>
      </dsp:txBody>
      <dsp:txXfrm>
        <a:off x="793996" y="923502"/>
        <a:ext cx="1717423" cy="1069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A852A-58E6-4AA8-B465-472AA8119C99}">
      <dsp:nvSpPr>
        <dsp:cNvPr id="0" name=""/>
        <dsp:cNvSpPr/>
      </dsp:nvSpPr>
      <dsp:spPr>
        <a:xfrm>
          <a:off x="929652" y="137837"/>
          <a:ext cx="8840942" cy="2950277"/>
        </a:xfrm>
        <a:prstGeom prst="swooshArrow">
          <a:avLst>
            <a:gd name="adj1" fmla="val 25000"/>
            <a:gd name="adj2" fmla="val 25000"/>
          </a:avLst>
        </a:prstGeom>
        <a:solidFill>
          <a:schemeClr val="accent1">
            <a:tint val="55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ED80FA09-8E25-4AF7-BA2A-A09E0A8B34C9}">
      <dsp:nvSpPr>
        <dsp:cNvPr id="0" name=""/>
        <dsp:cNvSpPr/>
      </dsp:nvSpPr>
      <dsp:spPr>
        <a:xfrm>
          <a:off x="1407721" y="2578710"/>
          <a:ext cx="203341" cy="203341"/>
        </a:xfrm>
        <a:prstGeom prst="ellipse">
          <a:avLst/>
        </a:prstGeom>
        <a:gradFill rotWithShape="0">
          <a:gsLst>
            <a:gs pos="0">
              <a:schemeClr val="accent1">
                <a:shade val="50000"/>
                <a:hueOff val="0"/>
                <a:satOff val="0"/>
                <a:lumOff val="0"/>
                <a:alphaOff val="0"/>
                <a:tint val="98000"/>
                <a:lumMod val="114000"/>
              </a:schemeClr>
            </a:gs>
            <a:gs pos="100000">
              <a:schemeClr val="accent1">
                <a:shade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ACBD567C-61D3-44B8-8C34-4A9373701C53}">
      <dsp:nvSpPr>
        <dsp:cNvPr id="0" name=""/>
        <dsp:cNvSpPr/>
      </dsp:nvSpPr>
      <dsp:spPr>
        <a:xfrm>
          <a:off x="928768" y="2812369"/>
          <a:ext cx="2461572" cy="1315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47" tIns="0" rIns="0" bIns="0" numCol="1" spcCol="1270" anchor="t" anchorCtr="0">
          <a:noAutofit/>
        </a:bodyPr>
        <a:lstStyle/>
        <a:p>
          <a:pPr marL="0" lvl="0" indent="0" algn="ctr" defTabSz="1066800">
            <a:lnSpc>
              <a:spcPct val="90000"/>
            </a:lnSpc>
            <a:spcBef>
              <a:spcPct val="0"/>
            </a:spcBef>
            <a:spcAft>
              <a:spcPct val="35000"/>
            </a:spcAft>
            <a:buNone/>
          </a:pPr>
          <a:r>
            <a:rPr lang="hr-HR" sz="2400" b="1" kern="1200" dirty="0">
              <a:solidFill>
                <a:schemeClr val="bg1"/>
              </a:solidFill>
              <a:latin typeface="Corbel"/>
              <a:ea typeface="+mn-ea"/>
              <a:cs typeface="+mn-cs"/>
            </a:rPr>
            <a:t>Podrška pri razotkrivanju</a:t>
          </a:r>
          <a:endParaRPr lang="hr-HR" sz="2400" b="0" kern="1200" dirty="0">
            <a:solidFill>
              <a:schemeClr val="bg1"/>
            </a:solidFill>
            <a:latin typeface="Corbel"/>
            <a:ea typeface="+mn-ea"/>
            <a:cs typeface="+mn-cs"/>
          </a:endParaRPr>
        </a:p>
      </dsp:txBody>
      <dsp:txXfrm>
        <a:off x="928768" y="2812369"/>
        <a:ext cx="2461572" cy="1315090"/>
      </dsp:txXfrm>
    </dsp:sp>
    <dsp:sp modelId="{C5520C21-C46D-4698-8C75-EE8D8AEA2BF7}">
      <dsp:nvSpPr>
        <dsp:cNvPr id="0" name=""/>
        <dsp:cNvSpPr/>
      </dsp:nvSpPr>
      <dsp:spPr>
        <a:xfrm>
          <a:off x="2592407" y="1881837"/>
          <a:ext cx="240124" cy="229570"/>
        </a:xfrm>
        <a:prstGeom prst="ellipse">
          <a:avLst/>
        </a:prstGeom>
        <a:gradFill rotWithShape="0">
          <a:gsLst>
            <a:gs pos="0">
              <a:schemeClr val="accent1">
                <a:shade val="50000"/>
                <a:hueOff val="-14454"/>
                <a:satOff val="-20942"/>
                <a:lumOff val="20136"/>
                <a:alphaOff val="0"/>
                <a:tint val="98000"/>
                <a:lumMod val="114000"/>
              </a:schemeClr>
            </a:gs>
            <a:gs pos="100000">
              <a:schemeClr val="accent1">
                <a:shade val="50000"/>
                <a:hueOff val="-14454"/>
                <a:satOff val="-20942"/>
                <a:lumOff val="20136"/>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DFC8F8E8-1B99-45B6-B6D5-DB94E6D5B2C0}">
      <dsp:nvSpPr>
        <dsp:cNvPr id="0" name=""/>
        <dsp:cNvSpPr/>
      </dsp:nvSpPr>
      <dsp:spPr>
        <a:xfrm>
          <a:off x="1158370" y="990089"/>
          <a:ext cx="2995246" cy="2315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7" tIns="0" rIns="0" bIns="0" numCol="1" spcCol="1270" anchor="t" anchorCtr="0">
          <a:noAutofit/>
        </a:bodyPr>
        <a:lstStyle/>
        <a:p>
          <a:pPr marL="0" lvl="0" indent="0" algn="l" defTabSz="1066800">
            <a:lnSpc>
              <a:spcPct val="90000"/>
            </a:lnSpc>
            <a:spcBef>
              <a:spcPct val="0"/>
            </a:spcBef>
            <a:spcAft>
              <a:spcPct val="35000"/>
            </a:spcAft>
            <a:buNone/>
          </a:pPr>
          <a:r>
            <a:rPr lang="hr-HR" sz="2400" b="1" kern="1200" dirty="0">
              <a:solidFill>
                <a:schemeClr val="bg1"/>
              </a:solidFill>
              <a:latin typeface="Corbel"/>
              <a:ea typeface="+mn-ea"/>
              <a:cs typeface="+mn-cs"/>
            </a:rPr>
            <a:t>Postupanje s ciljem zaštite</a:t>
          </a:r>
        </a:p>
      </dsp:txBody>
      <dsp:txXfrm>
        <a:off x="1158370" y="990089"/>
        <a:ext cx="2995246" cy="2315221"/>
      </dsp:txXfrm>
    </dsp:sp>
    <dsp:sp modelId="{9C8088F4-7E5E-4D1B-8B93-5406F860A6A6}">
      <dsp:nvSpPr>
        <dsp:cNvPr id="0" name=""/>
        <dsp:cNvSpPr/>
      </dsp:nvSpPr>
      <dsp:spPr>
        <a:xfrm>
          <a:off x="3916466" y="1466068"/>
          <a:ext cx="217941" cy="241552"/>
        </a:xfrm>
        <a:prstGeom prst="ellipse">
          <a:avLst/>
        </a:prstGeom>
        <a:gradFill rotWithShape="0">
          <a:gsLst>
            <a:gs pos="0">
              <a:schemeClr val="accent1">
                <a:shade val="50000"/>
                <a:hueOff val="-28909"/>
                <a:satOff val="-41883"/>
                <a:lumOff val="40271"/>
                <a:alphaOff val="0"/>
                <a:tint val="98000"/>
                <a:lumMod val="114000"/>
              </a:schemeClr>
            </a:gs>
            <a:gs pos="100000">
              <a:schemeClr val="accent1">
                <a:shade val="50000"/>
                <a:hueOff val="-28909"/>
                <a:satOff val="-41883"/>
                <a:lumOff val="40271"/>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E6DD00B0-DAF2-4E49-81A2-A26CCF67EAEE}">
      <dsp:nvSpPr>
        <dsp:cNvPr id="0" name=""/>
        <dsp:cNvSpPr/>
      </dsp:nvSpPr>
      <dsp:spPr>
        <a:xfrm>
          <a:off x="3647536" y="1977134"/>
          <a:ext cx="2173896" cy="3105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862" tIns="0" rIns="0" bIns="0" numCol="1" spcCol="1270" anchor="t" anchorCtr="0">
          <a:noAutofit/>
        </a:bodyPr>
        <a:lstStyle/>
        <a:p>
          <a:pPr marL="0" lvl="0" indent="0" algn="l" defTabSz="1066800">
            <a:lnSpc>
              <a:spcPct val="90000"/>
            </a:lnSpc>
            <a:spcBef>
              <a:spcPct val="0"/>
            </a:spcBef>
            <a:spcAft>
              <a:spcPct val="35000"/>
            </a:spcAft>
            <a:buNone/>
          </a:pPr>
          <a:r>
            <a:rPr lang="hr-HR" sz="2400" b="1" kern="1200" dirty="0">
              <a:solidFill>
                <a:schemeClr val="bg1"/>
              </a:solidFill>
              <a:latin typeface="Corbel"/>
              <a:ea typeface="+mn-ea"/>
              <a:cs typeface="+mn-cs"/>
            </a:rPr>
            <a:t>Djeci prilagođeno pravosuđe</a:t>
          </a:r>
        </a:p>
      </dsp:txBody>
      <dsp:txXfrm>
        <a:off x="3647536" y="1977134"/>
        <a:ext cx="2173896" cy="3105381"/>
      </dsp:txXfrm>
    </dsp:sp>
    <dsp:sp modelId="{4304608A-6AC9-49C1-89FB-6E93EA830554}">
      <dsp:nvSpPr>
        <dsp:cNvPr id="0" name=""/>
        <dsp:cNvSpPr/>
      </dsp:nvSpPr>
      <dsp:spPr>
        <a:xfrm>
          <a:off x="6166461" y="975904"/>
          <a:ext cx="293593" cy="308262"/>
        </a:xfrm>
        <a:prstGeom prst="ellipse">
          <a:avLst/>
        </a:prstGeom>
        <a:gradFill rotWithShape="0">
          <a:gsLst>
            <a:gs pos="0">
              <a:schemeClr val="accent1">
                <a:shade val="50000"/>
                <a:hueOff val="-28909"/>
                <a:satOff val="-41883"/>
                <a:lumOff val="40271"/>
                <a:alphaOff val="0"/>
                <a:tint val="98000"/>
                <a:lumMod val="114000"/>
              </a:schemeClr>
            </a:gs>
            <a:gs pos="100000">
              <a:schemeClr val="accent1">
                <a:shade val="50000"/>
                <a:hueOff val="-28909"/>
                <a:satOff val="-41883"/>
                <a:lumOff val="40271"/>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808EA8EB-C016-435F-BCB2-0D00A839EE4A}">
      <dsp:nvSpPr>
        <dsp:cNvPr id="0" name=""/>
        <dsp:cNvSpPr/>
      </dsp:nvSpPr>
      <dsp:spPr>
        <a:xfrm>
          <a:off x="5264313" y="0"/>
          <a:ext cx="1768188" cy="3702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447" tIns="0" rIns="0" bIns="0" numCol="1" spcCol="1270" anchor="t" anchorCtr="0">
          <a:noAutofit/>
        </a:bodyPr>
        <a:lstStyle/>
        <a:p>
          <a:pPr marL="0" lvl="0" indent="0" algn="ctr" defTabSz="1066800">
            <a:lnSpc>
              <a:spcPct val="90000"/>
            </a:lnSpc>
            <a:spcBef>
              <a:spcPct val="0"/>
            </a:spcBef>
            <a:spcAft>
              <a:spcPts val="0"/>
            </a:spcAft>
            <a:buNone/>
          </a:pPr>
          <a:r>
            <a:rPr lang="hr-HR" sz="2400" b="1" kern="1200" dirty="0">
              <a:solidFill>
                <a:schemeClr val="bg1"/>
              </a:solidFill>
              <a:latin typeface="Corbel"/>
              <a:ea typeface="+mn-ea"/>
              <a:cs typeface="+mn-cs"/>
            </a:rPr>
            <a:t>Procjena potrebe za podrškom</a:t>
          </a:r>
        </a:p>
      </dsp:txBody>
      <dsp:txXfrm>
        <a:off x="5264313" y="0"/>
        <a:ext cx="1768188" cy="3702144"/>
      </dsp:txXfrm>
    </dsp:sp>
    <dsp:sp modelId="{BC30A8AD-BB1D-4F00-9DFC-8B746BD8B2FD}">
      <dsp:nvSpPr>
        <dsp:cNvPr id="0" name=""/>
        <dsp:cNvSpPr/>
      </dsp:nvSpPr>
      <dsp:spPr>
        <a:xfrm>
          <a:off x="8267116" y="801681"/>
          <a:ext cx="358059" cy="358066"/>
        </a:xfrm>
        <a:prstGeom prst="ellipse">
          <a:avLst/>
        </a:prstGeom>
        <a:gradFill rotWithShape="0">
          <a:gsLst>
            <a:gs pos="0">
              <a:schemeClr val="accent1">
                <a:shade val="50000"/>
                <a:hueOff val="-14454"/>
                <a:satOff val="-20942"/>
                <a:lumOff val="20136"/>
                <a:alphaOff val="0"/>
                <a:tint val="98000"/>
                <a:lumMod val="114000"/>
              </a:schemeClr>
            </a:gs>
            <a:gs pos="100000">
              <a:schemeClr val="accent1">
                <a:shade val="50000"/>
                <a:hueOff val="-14454"/>
                <a:satOff val="-20942"/>
                <a:lumOff val="20136"/>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04E42BB7-487A-4EA5-93AC-A2757FF4E7BB}">
      <dsp:nvSpPr>
        <dsp:cNvPr id="0" name=""/>
        <dsp:cNvSpPr/>
      </dsp:nvSpPr>
      <dsp:spPr>
        <a:xfrm>
          <a:off x="7562057" y="1442380"/>
          <a:ext cx="1768188" cy="4066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0086" tIns="0" rIns="0" bIns="0" numCol="1" spcCol="1270" anchor="t" anchorCtr="0">
          <a:noAutofit/>
        </a:bodyPr>
        <a:lstStyle/>
        <a:p>
          <a:pPr marL="0" lvl="0" indent="0" algn="l" defTabSz="1066800">
            <a:lnSpc>
              <a:spcPct val="90000"/>
            </a:lnSpc>
            <a:spcBef>
              <a:spcPct val="0"/>
            </a:spcBef>
            <a:spcAft>
              <a:spcPts val="0"/>
            </a:spcAft>
            <a:buNone/>
          </a:pPr>
          <a:r>
            <a:rPr lang="hr-HR" sz="2400" b="1" kern="1200" dirty="0">
              <a:solidFill>
                <a:schemeClr val="bg1"/>
              </a:solidFill>
              <a:latin typeface="Corbel"/>
              <a:ea typeface="+mn-ea"/>
              <a:cs typeface="+mn-cs"/>
            </a:rPr>
            <a:t>Podrška u zajednici</a:t>
          </a:r>
        </a:p>
      </dsp:txBody>
      <dsp:txXfrm>
        <a:off x="7562057" y="1442380"/>
        <a:ext cx="1768188" cy="40668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CC71D-370F-4851-A744-61E3CF6DC072}">
      <dsp:nvSpPr>
        <dsp:cNvPr id="0" name=""/>
        <dsp:cNvSpPr/>
      </dsp:nvSpPr>
      <dsp:spPr>
        <a:xfrm rot="5400000">
          <a:off x="764903" y="914285"/>
          <a:ext cx="1577637" cy="2625153"/>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D64FEB-8DFC-447B-8512-F24D69DD3E34}">
      <dsp:nvSpPr>
        <dsp:cNvPr id="0" name=""/>
        <dsp:cNvSpPr/>
      </dsp:nvSpPr>
      <dsp:spPr>
        <a:xfrm>
          <a:off x="501556" y="1698641"/>
          <a:ext cx="2370003" cy="207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bs-Latn-BA" sz="3200" kern="1200" dirty="0"/>
            <a:t>Prepoznati rizično ponašanje</a:t>
          </a:r>
        </a:p>
      </dsp:txBody>
      <dsp:txXfrm>
        <a:off x="501556" y="1698641"/>
        <a:ext cx="2370003" cy="2077447"/>
      </dsp:txXfrm>
    </dsp:sp>
    <dsp:sp modelId="{92C92B8C-9EEB-4C42-9B09-A8C5DBE70E37}">
      <dsp:nvSpPr>
        <dsp:cNvPr id="0" name=""/>
        <dsp:cNvSpPr/>
      </dsp:nvSpPr>
      <dsp:spPr>
        <a:xfrm>
          <a:off x="2424389" y="721019"/>
          <a:ext cx="447170" cy="447170"/>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78DFA-E57E-4559-88BD-6D93A50F355E}">
      <dsp:nvSpPr>
        <dsp:cNvPr id="0" name=""/>
        <dsp:cNvSpPr/>
      </dsp:nvSpPr>
      <dsp:spPr>
        <a:xfrm rot="5400000">
          <a:off x="3666250" y="196344"/>
          <a:ext cx="1577637" cy="2625153"/>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B628A2-5A2E-41B6-817F-C19DD23AA12E}">
      <dsp:nvSpPr>
        <dsp:cNvPr id="0" name=""/>
        <dsp:cNvSpPr/>
      </dsp:nvSpPr>
      <dsp:spPr>
        <a:xfrm>
          <a:off x="3402903" y="980700"/>
          <a:ext cx="2370003" cy="207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bs-Latn-BA" sz="3200" kern="1200" dirty="0"/>
            <a:t>Prijaviti</a:t>
          </a:r>
        </a:p>
      </dsp:txBody>
      <dsp:txXfrm>
        <a:off x="3402903" y="980700"/>
        <a:ext cx="2370003" cy="2077447"/>
      </dsp:txXfrm>
    </dsp:sp>
    <dsp:sp modelId="{4C4DABEB-31CA-4848-A3B4-E215AC3EB4B8}">
      <dsp:nvSpPr>
        <dsp:cNvPr id="0" name=""/>
        <dsp:cNvSpPr/>
      </dsp:nvSpPr>
      <dsp:spPr>
        <a:xfrm>
          <a:off x="5325736" y="3077"/>
          <a:ext cx="447170" cy="447170"/>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012346-5EF3-4863-B3DA-AFA7569BD620}">
      <dsp:nvSpPr>
        <dsp:cNvPr id="0" name=""/>
        <dsp:cNvSpPr/>
      </dsp:nvSpPr>
      <dsp:spPr>
        <a:xfrm rot="5400000">
          <a:off x="6567598" y="-521596"/>
          <a:ext cx="1577637" cy="2625153"/>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E2AD92-202F-4D8A-AB51-3222AD8D10A0}">
      <dsp:nvSpPr>
        <dsp:cNvPr id="0" name=""/>
        <dsp:cNvSpPr/>
      </dsp:nvSpPr>
      <dsp:spPr>
        <a:xfrm>
          <a:off x="6304251" y="262758"/>
          <a:ext cx="2370003" cy="207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bs-Latn-BA" sz="3200" kern="1200" dirty="0"/>
            <a:t>Pružiti stručnu pomoć učeniku</a:t>
          </a:r>
        </a:p>
      </dsp:txBody>
      <dsp:txXfrm>
        <a:off x="6304251" y="262758"/>
        <a:ext cx="2370003" cy="20774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2383A-5FBD-41A3-AED3-B27BBAF94BE3}">
      <dsp:nvSpPr>
        <dsp:cNvPr id="0" name=""/>
        <dsp:cNvSpPr/>
      </dsp:nvSpPr>
      <dsp:spPr>
        <a:xfrm>
          <a:off x="2025357" y="2029434"/>
          <a:ext cx="1683375" cy="1683375"/>
        </a:xfrm>
        <a:prstGeom prst="donut">
          <a:avLst>
            <a:gd name="adj" fmla="val 20000"/>
          </a:avLst>
        </a:prstGeom>
        <a:solidFill>
          <a:schemeClr val="accent1">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DE3AA1-76F1-47F3-9B82-743D440C950C}">
      <dsp:nvSpPr>
        <dsp:cNvPr id="0" name=""/>
        <dsp:cNvSpPr/>
      </dsp:nvSpPr>
      <dsp:spPr>
        <a:xfrm rot="17700000">
          <a:off x="2618502" y="657140"/>
          <a:ext cx="2092622" cy="1008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bs-Latn-BA" sz="1800" kern="1200" dirty="0"/>
            <a:t>Najbolji interes djeteta</a:t>
          </a:r>
        </a:p>
      </dsp:txBody>
      <dsp:txXfrm>
        <a:off x="2618502" y="657140"/>
        <a:ext cx="2092622" cy="1008482"/>
      </dsp:txXfrm>
    </dsp:sp>
    <dsp:sp modelId="{6FE027E7-14F0-4629-9128-FEE363F2761C}">
      <dsp:nvSpPr>
        <dsp:cNvPr id="0" name=""/>
        <dsp:cNvSpPr/>
      </dsp:nvSpPr>
      <dsp:spPr>
        <a:xfrm>
          <a:off x="3835664" y="2029434"/>
          <a:ext cx="1683375" cy="1683375"/>
        </a:xfrm>
        <a:prstGeom prst="donut">
          <a:avLst>
            <a:gd name="adj" fmla="val 20000"/>
          </a:avLst>
        </a:prstGeom>
        <a:solidFill>
          <a:schemeClr val="accent1">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3E417C-EEA8-4BA4-865D-23A0BA111365}">
      <dsp:nvSpPr>
        <dsp:cNvPr id="0" name=""/>
        <dsp:cNvSpPr/>
      </dsp:nvSpPr>
      <dsp:spPr>
        <a:xfrm rot="17700000">
          <a:off x="4428810" y="657140"/>
          <a:ext cx="2092622" cy="1008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bs-Latn-BA" sz="1800" kern="1200" dirty="0"/>
            <a:t>Zaštita ličnih podataka</a:t>
          </a:r>
        </a:p>
      </dsp:txBody>
      <dsp:txXfrm>
        <a:off x="4428810" y="657140"/>
        <a:ext cx="2092622" cy="1008482"/>
      </dsp:txXfrm>
    </dsp:sp>
    <dsp:sp modelId="{8E9B2CFB-0165-43CD-AA60-419B799F18DC}">
      <dsp:nvSpPr>
        <dsp:cNvPr id="0" name=""/>
        <dsp:cNvSpPr/>
      </dsp:nvSpPr>
      <dsp:spPr>
        <a:xfrm>
          <a:off x="5645972" y="2029434"/>
          <a:ext cx="1683375" cy="1683375"/>
        </a:xfrm>
        <a:prstGeom prst="donut">
          <a:avLst>
            <a:gd name="adj" fmla="val 20000"/>
          </a:avLst>
        </a:prstGeom>
        <a:solidFill>
          <a:schemeClr val="accent1">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AEA416-7F72-4542-A8B1-2257A756238E}">
      <dsp:nvSpPr>
        <dsp:cNvPr id="0" name=""/>
        <dsp:cNvSpPr/>
      </dsp:nvSpPr>
      <dsp:spPr>
        <a:xfrm rot="17700000">
          <a:off x="6239117" y="657140"/>
          <a:ext cx="2092622" cy="1008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bs-Latn-BA" sz="1800" kern="1200" dirty="0"/>
            <a:t>Bez  stigmatizacije, diskriminacije  i etiketiranja</a:t>
          </a:r>
        </a:p>
      </dsp:txBody>
      <dsp:txXfrm>
        <a:off x="6239117" y="657140"/>
        <a:ext cx="2092622" cy="1008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5B22C-17BA-4F70-8442-47BCDF37FA96}">
      <dsp:nvSpPr>
        <dsp:cNvPr id="0" name=""/>
        <dsp:cNvSpPr/>
      </dsp:nvSpPr>
      <dsp:spPr>
        <a:xfrm>
          <a:off x="0" y="106044"/>
          <a:ext cx="8915400" cy="3566160"/>
        </a:xfrm>
        <a:prstGeom prst="leftRightRibb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34DF54C-9F9E-4EEF-8982-832392B052B3}">
      <dsp:nvSpPr>
        <dsp:cNvPr id="0" name=""/>
        <dsp:cNvSpPr/>
      </dsp:nvSpPr>
      <dsp:spPr>
        <a:xfrm>
          <a:off x="1069848" y="730122"/>
          <a:ext cx="2942082" cy="1747418"/>
        </a:xfrm>
        <a:prstGeom prst="rect">
          <a:avLst/>
        </a:prstGeom>
        <a:noFill/>
        <a:ln>
          <a:noFill/>
        </a:ln>
        <a:effectLst>
          <a:outerShdw blurRad="38100" dist="25400" dir="5400000" rotWithShape="0">
            <a:srgbClr val="000000">
              <a:alpha val="4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99568" rIns="0" bIns="106680" numCol="1" spcCol="1270" anchor="ctr" anchorCtr="0">
          <a:noAutofit/>
        </a:bodyPr>
        <a:lstStyle/>
        <a:p>
          <a:pPr marL="0" lvl="0" indent="0" algn="ctr" defTabSz="1244600">
            <a:lnSpc>
              <a:spcPct val="90000"/>
            </a:lnSpc>
            <a:spcBef>
              <a:spcPct val="0"/>
            </a:spcBef>
            <a:spcAft>
              <a:spcPct val="35000"/>
            </a:spcAft>
            <a:buNone/>
          </a:pPr>
          <a:r>
            <a:rPr lang="bs-Latn-BA" sz="2800" kern="1200" dirty="0" err="1"/>
            <a:t>Neprihvatljivi</a:t>
          </a:r>
          <a:r>
            <a:rPr lang="bs-Latn-BA" sz="2800" kern="1200" dirty="0"/>
            <a:t> oblici ponašanja učenika</a:t>
          </a:r>
        </a:p>
      </dsp:txBody>
      <dsp:txXfrm>
        <a:off x="1069848" y="730122"/>
        <a:ext cx="2942082" cy="1747418"/>
      </dsp:txXfrm>
    </dsp:sp>
    <dsp:sp modelId="{15560F22-93F8-4C3B-AB1C-B67EEC108A8C}">
      <dsp:nvSpPr>
        <dsp:cNvPr id="0" name=""/>
        <dsp:cNvSpPr/>
      </dsp:nvSpPr>
      <dsp:spPr>
        <a:xfrm>
          <a:off x="4457700" y="1300708"/>
          <a:ext cx="3477006" cy="1747418"/>
        </a:xfrm>
        <a:prstGeom prst="rect">
          <a:avLst/>
        </a:prstGeom>
        <a:noFill/>
        <a:ln>
          <a:noFill/>
        </a:ln>
        <a:effectLst>
          <a:outerShdw blurRad="38100" dist="25400" dir="5400000" rotWithShape="0">
            <a:srgbClr val="000000">
              <a:alpha val="4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99568" rIns="0" bIns="106680" numCol="1" spcCol="1270" anchor="ctr" anchorCtr="0">
          <a:noAutofit/>
        </a:bodyPr>
        <a:lstStyle/>
        <a:p>
          <a:pPr marL="0" lvl="0" indent="0" algn="ctr" defTabSz="1244600">
            <a:lnSpc>
              <a:spcPct val="90000"/>
            </a:lnSpc>
            <a:spcBef>
              <a:spcPct val="0"/>
            </a:spcBef>
            <a:spcAft>
              <a:spcPct val="35000"/>
            </a:spcAft>
            <a:buNone/>
          </a:pPr>
          <a:r>
            <a:rPr lang="bs-Latn-BA" sz="2800" kern="1200" dirty="0"/>
            <a:t>Zaštita učenika</a:t>
          </a:r>
        </a:p>
      </dsp:txBody>
      <dsp:txXfrm>
        <a:off x="4457700" y="1300708"/>
        <a:ext cx="3477006" cy="17474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77755-CEBD-41E0-B42C-67E7443970C0}">
      <dsp:nvSpPr>
        <dsp:cNvPr id="0" name=""/>
        <dsp:cNvSpPr/>
      </dsp:nvSpPr>
      <dsp:spPr>
        <a:xfrm>
          <a:off x="3711830" y="2012729"/>
          <a:ext cx="88591" cy="88591"/>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957A0D-5805-4B6E-B278-A4B85D99B5DC}">
      <dsp:nvSpPr>
        <dsp:cNvPr id="0" name=""/>
        <dsp:cNvSpPr/>
      </dsp:nvSpPr>
      <dsp:spPr>
        <a:xfrm>
          <a:off x="3634224" y="2137097"/>
          <a:ext cx="88591" cy="88591"/>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61AFE4-AF27-4D76-A543-FFD1B76FBD3E}">
      <dsp:nvSpPr>
        <dsp:cNvPr id="0" name=""/>
        <dsp:cNvSpPr/>
      </dsp:nvSpPr>
      <dsp:spPr>
        <a:xfrm>
          <a:off x="3541734" y="2244773"/>
          <a:ext cx="88591" cy="88591"/>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F97D10-DF8A-46A8-9F7D-7C64BC675CF0}">
      <dsp:nvSpPr>
        <dsp:cNvPr id="0" name=""/>
        <dsp:cNvSpPr/>
      </dsp:nvSpPr>
      <dsp:spPr>
        <a:xfrm>
          <a:off x="3652296" y="761057"/>
          <a:ext cx="88591" cy="88591"/>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8FC872-8A7D-4167-B417-C2E73F19AD28}">
      <dsp:nvSpPr>
        <dsp:cNvPr id="0" name=""/>
        <dsp:cNvSpPr/>
      </dsp:nvSpPr>
      <dsp:spPr>
        <a:xfrm>
          <a:off x="3770655" y="690527"/>
          <a:ext cx="88591" cy="88591"/>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30E115-6BDD-4328-AA22-6FACDADB559E}">
      <dsp:nvSpPr>
        <dsp:cNvPr id="0" name=""/>
        <dsp:cNvSpPr/>
      </dsp:nvSpPr>
      <dsp:spPr>
        <a:xfrm>
          <a:off x="3888658" y="619997"/>
          <a:ext cx="88591" cy="88591"/>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A9BCE0-0953-4EDC-BBF6-CB2384C3F875}">
      <dsp:nvSpPr>
        <dsp:cNvPr id="0" name=""/>
        <dsp:cNvSpPr/>
      </dsp:nvSpPr>
      <dsp:spPr>
        <a:xfrm>
          <a:off x="4006662" y="690527"/>
          <a:ext cx="88591" cy="88591"/>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19210A-C2CF-4B47-86E5-3DD52AE7E28B}">
      <dsp:nvSpPr>
        <dsp:cNvPr id="0" name=""/>
        <dsp:cNvSpPr/>
      </dsp:nvSpPr>
      <dsp:spPr>
        <a:xfrm>
          <a:off x="4125021" y="761057"/>
          <a:ext cx="88591" cy="88591"/>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CF8DD8-9FB5-47E3-A7FE-E084D4833721}">
      <dsp:nvSpPr>
        <dsp:cNvPr id="0" name=""/>
        <dsp:cNvSpPr/>
      </dsp:nvSpPr>
      <dsp:spPr>
        <a:xfrm>
          <a:off x="3888658" y="768816"/>
          <a:ext cx="88591" cy="88591"/>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208794-A09C-4841-8F21-E0D62E78CFEC}">
      <dsp:nvSpPr>
        <dsp:cNvPr id="0" name=""/>
        <dsp:cNvSpPr/>
      </dsp:nvSpPr>
      <dsp:spPr>
        <a:xfrm>
          <a:off x="3888658" y="917634"/>
          <a:ext cx="88591" cy="88591"/>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4375D-84BB-49AD-8B39-D9A86A6AEF97}">
      <dsp:nvSpPr>
        <dsp:cNvPr id="0" name=""/>
        <dsp:cNvSpPr/>
      </dsp:nvSpPr>
      <dsp:spPr>
        <a:xfrm>
          <a:off x="3330425" y="2599534"/>
          <a:ext cx="5223739" cy="51251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4440" tIns="72390" rIns="72390" bIns="72390" numCol="1" spcCol="1270" anchor="ctr" anchorCtr="0">
          <a:noAutofit/>
        </a:bodyPr>
        <a:lstStyle/>
        <a:p>
          <a:pPr marL="0" lvl="0" indent="0" algn="l" defTabSz="844550">
            <a:lnSpc>
              <a:spcPct val="90000"/>
            </a:lnSpc>
            <a:spcBef>
              <a:spcPct val="0"/>
            </a:spcBef>
            <a:spcAft>
              <a:spcPct val="35000"/>
            </a:spcAft>
            <a:buNone/>
          </a:pPr>
          <a:r>
            <a:rPr lang="bs-Latn-BA" sz="1900" kern="1200" dirty="0"/>
            <a:t>Stručni tretman</a:t>
          </a:r>
        </a:p>
      </dsp:txBody>
      <dsp:txXfrm>
        <a:off x="3355444" y="2624553"/>
        <a:ext cx="5173701" cy="462479"/>
      </dsp:txXfrm>
    </dsp:sp>
    <dsp:sp modelId="{2EE8A8A4-3DD1-444A-A3C0-3D1786CEFAFC}">
      <dsp:nvSpPr>
        <dsp:cNvPr id="0" name=""/>
        <dsp:cNvSpPr/>
      </dsp:nvSpPr>
      <dsp:spPr>
        <a:xfrm>
          <a:off x="1234704" y="1932731"/>
          <a:ext cx="2362683" cy="129825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71DC5D-F0D7-4C6B-A4A5-9E0A69134C87}">
      <dsp:nvSpPr>
        <dsp:cNvPr id="0" name=""/>
        <dsp:cNvSpPr/>
      </dsp:nvSpPr>
      <dsp:spPr>
        <a:xfrm>
          <a:off x="3528460" y="1226077"/>
          <a:ext cx="5195957" cy="84338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4440" tIns="68580" rIns="68580" bIns="68580" numCol="1" spcCol="1270" anchor="ctr" anchorCtr="0">
          <a:noAutofit/>
        </a:bodyPr>
        <a:lstStyle/>
        <a:p>
          <a:pPr marL="0" lvl="0" indent="0" algn="l" defTabSz="800100">
            <a:lnSpc>
              <a:spcPct val="90000"/>
            </a:lnSpc>
            <a:spcBef>
              <a:spcPct val="0"/>
            </a:spcBef>
            <a:spcAft>
              <a:spcPct val="35000"/>
            </a:spcAft>
            <a:buNone/>
          </a:pPr>
          <a:r>
            <a:rPr lang="bs-Latn-BA" sz="1800" kern="1200" dirty="0"/>
            <a:t>Odgojno-obrazovna podrška</a:t>
          </a:r>
        </a:p>
      </dsp:txBody>
      <dsp:txXfrm>
        <a:off x="3569631" y="1267248"/>
        <a:ext cx="5113615" cy="761047"/>
      </dsp:txXfrm>
    </dsp:sp>
    <dsp:sp modelId="{A880D4A4-393D-4326-B710-259C17E9FF85}">
      <dsp:nvSpPr>
        <dsp:cNvPr id="0" name=""/>
        <dsp:cNvSpPr/>
      </dsp:nvSpPr>
      <dsp:spPr>
        <a:xfrm>
          <a:off x="785877" y="724901"/>
          <a:ext cx="2668633" cy="124802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D99AE-5A8F-401B-86E2-247E28F7BBCC}">
      <dsp:nvSpPr>
        <dsp:cNvPr id="0" name=""/>
        <dsp:cNvSpPr/>
      </dsp:nvSpPr>
      <dsp:spPr>
        <a:xfrm>
          <a:off x="1048736" y="0"/>
          <a:ext cx="4377259" cy="147427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D890E5-C050-49AE-8092-ED3071390AE4}">
      <dsp:nvSpPr>
        <dsp:cNvPr id="0" name=""/>
        <dsp:cNvSpPr/>
      </dsp:nvSpPr>
      <dsp:spPr>
        <a:xfrm>
          <a:off x="4435409" y="1566462"/>
          <a:ext cx="3133033" cy="1935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bs-Latn-BA" sz="4400" kern="1200" dirty="0"/>
            <a:t>Evidencija</a:t>
          </a:r>
        </a:p>
      </dsp:txBody>
      <dsp:txXfrm>
        <a:off x="4435409" y="1566462"/>
        <a:ext cx="3133033" cy="1935219"/>
      </dsp:txXfrm>
    </dsp:sp>
    <dsp:sp modelId="{5367DDBA-6D1D-489A-8D00-7BB7E964F38D}">
      <dsp:nvSpPr>
        <dsp:cNvPr id="0" name=""/>
        <dsp:cNvSpPr/>
      </dsp:nvSpPr>
      <dsp:spPr>
        <a:xfrm>
          <a:off x="4158981" y="1290272"/>
          <a:ext cx="752432" cy="752627"/>
        </a:xfrm>
        <a:prstGeom prst="halfFrame">
          <a:avLst>
            <a:gd name="adj1" fmla="val 25770"/>
            <a:gd name="adj2" fmla="val 257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AE67F8-E957-4A0F-8886-2D47B30213F3}">
      <dsp:nvSpPr>
        <dsp:cNvPr id="0" name=""/>
        <dsp:cNvSpPr/>
      </dsp:nvSpPr>
      <dsp:spPr>
        <a:xfrm rot="5400000">
          <a:off x="7114132" y="1290369"/>
          <a:ext cx="752627" cy="752432"/>
        </a:xfrm>
        <a:prstGeom prst="halfFrame">
          <a:avLst>
            <a:gd name="adj1" fmla="val 25770"/>
            <a:gd name="adj2" fmla="val 257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B86C8-2757-40D1-A3FB-C20944D90E22}">
      <dsp:nvSpPr>
        <dsp:cNvPr id="0" name=""/>
        <dsp:cNvSpPr/>
      </dsp:nvSpPr>
      <dsp:spPr>
        <a:xfrm rot="16200000">
          <a:off x="4158884" y="3025719"/>
          <a:ext cx="752627" cy="752432"/>
        </a:xfrm>
        <a:prstGeom prst="halfFrame">
          <a:avLst>
            <a:gd name="adj1" fmla="val 25770"/>
            <a:gd name="adj2" fmla="val 257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13077A-8BF4-438D-80E8-B4FE4B2DA571}">
      <dsp:nvSpPr>
        <dsp:cNvPr id="0" name=""/>
        <dsp:cNvSpPr/>
      </dsp:nvSpPr>
      <dsp:spPr>
        <a:xfrm rot="10800000">
          <a:off x="7114230" y="3025622"/>
          <a:ext cx="752432" cy="752627"/>
        </a:xfrm>
        <a:prstGeom prst="halfFrame">
          <a:avLst>
            <a:gd name="adj1" fmla="val 25770"/>
            <a:gd name="adj2" fmla="val 257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FD477-55A3-4D58-8F05-6F4508EBCAAF}">
      <dsp:nvSpPr>
        <dsp:cNvPr id="0" name=""/>
        <dsp:cNvSpPr/>
      </dsp:nvSpPr>
      <dsp:spPr>
        <a:xfrm>
          <a:off x="127435" y="0"/>
          <a:ext cx="9898924" cy="228099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E9AC10E-4B35-4D5C-B17B-6E0427948B9B}">
      <dsp:nvSpPr>
        <dsp:cNvPr id="0" name=""/>
        <dsp:cNvSpPr/>
      </dsp:nvSpPr>
      <dsp:spPr>
        <a:xfrm>
          <a:off x="3471285" y="823508"/>
          <a:ext cx="3206084" cy="633504"/>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bs-Latn-BA" sz="2400" kern="1200" dirty="0"/>
            <a:t>Grupni rad</a:t>
          </a:r>
        </a:p>
      </dsp:txBody>
      <dsp:txXfrm>
        <a:off x="3471285" y="823508"/>
        <a:ext cx="3206084" cy="633504"/>
      </dsp:txXfrm>
    </dsp:sp>
    <dsp:sp modelId="{4E077C10-7F98-40E8-B62A-84EBC340C68F}">
      <dsp:nvSpPr>
        <dsp:cNvPr id="0" name=""/>
        <dsp:cNvSpPr/>
      </dsp:nvSpPr>
      <dsp:spPr>
        <a:xfrm>
          <a:off x="384461" y="1310600"/>
          <a:ext cx="8117989" cy="228099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E263854-97C5-434A-8DD3-7C03DDD82167}">
      <dsp:nvSpPr>
        <dsp:cNvPr id="0" name=""/>
        <dsp:cNvSpPr/>
      </dsp:nvSpPr>
      <dsp:spPr>
        <a:xfrm>
          <a:off x="2431071" y="2154721"/>
          <a:ext cx="5484255" cy="633504"/>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bs-Latn-BA" sz="2400" kern="1200" dirty="0"/>
            <a:t>Individualni plan podrške</a:t>
          </a:r>
        </a:p>
      </dsp:txBody>
      <dsp:txXfrm>
        <a:off x="2431071" y="2154721"/>
        <a:ext cx="5484255" cy="633504"/>
      </dsp:txXfrm>
    </dsp:sp>
    <dsp:sp modelId="{2EA27E21-ED91-40E9-AF85-169AB733DE0E}">
      <dsp:nvSpPr>
        <dsp:cNvPr id="0" name=""/>
        <dsp:cNvSpPr/>
      </dsp:nvSpPr>
      <dsp:spPr>
        <a:xfrm>
          <a:off x="2722415" y="2778037"/>
          <a:ext cx="4712389" cy="1960215"/>
        </a:xfrm>
        <a:prstGeom prst="blockArc">
          <a:avLst>
            <a:gd name="adj1" fmla="val 13500000"/>
            <a:gd name="adj2" fmla="val 10800000"/>
            <a:gd name="adj3" fmla="val 1274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CADC603-D135-414C-9D20-72ED396A8C26}">
      <dsp:nvSpPr>
        <dsp:cNvPr id="0" name=""/>
        <dsp:cNvSpPr/>
      </dsp:nvSpPr>
      <dsp:spPr>
        <a:xfrm>
          <a:off x="2911381" y="3461767"/>
          <a:ext cx="4331888" cy="633504"/>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bs-Latn-BA" sz="3000" kern="1200" dirty="0"/>
            <a:t>Individualni plan brige</a:t>
          </a:r>
        </a:p>
      </dsp:txBody>
      <dsp:txXfrm>
        <a:off x="2911381" y="3461767"/>
        <a:ext cx="4331888" cy="6335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D891A1-2A6E-F743-8D61-7510C425E1C2}" type="datetimeFigureOut">
              <a:rPr lang="en-US" smtClean="0"/>
              <a:pPr/>
              <a:t>3/20/2020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9692E-0E5A-FB4C-9130-BE99084B4963}" type="slidenum">
              <a:rPr lang="en-US" smtClean="0"/>
              <a:pPr/>
              <a:t>‹#›</a:t>
            </a:fld>
            <a:endParaRPr lang="en-US"/>
          </a:p>
        </p:txBody>
      </p:sp>
    </p:spTree>
    <p:extLst>
      <p:ext uri="{BB962C8B-B14F-4D97-AF65-F5344CB8AC3E}">
        <p14:creationId xmlns:p14="http://schemas.microsoft.com/office/powerpoint/2010/main" val="1466033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B9D4C223-D14D-49F5-B03A-A88FF23433D7}" type="slidenum">
              <a:rPr lang="hr-HR" smtClean="0"/>
              <a:pPr/>
              <a:t>9</a:t>
            </a:fld>
            <a:endParaRPr lang="hr-HR"/>
          </a:p>
        </p:txBody>
      </p:sp>
    </p:spTree>
    <p:extLst>
      <p:ext uri="{BB962C8B-B14F-4D97-AF65-F5344CB8AC3E}">
        <p14:creationId xmlns:p14="http://schemas.microsoft.com/office/powerpoint/2010/main" val="4153765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err="1">
                <a:solidFill>
                  <a:schemeClr val="tx1"/>
                </a:solidFill>
                <a:effectLst/>
                <a:latin typeface="+mn-lt"/>
                <a:ea typeface="+mn-ea"/>
                <a:cs typeface="+mn-cs"/>
              </a:rPr>
              <a:t>Chen</a:t>
            </a:r>
            <a:r>
              <a:rPr lang="hr-HR" sz="1200" kern="1200" dirty="0">
                <a:solidFill>
                  <a:schemeClr val="tx1"/>
                </a:solidFill>
                <a:effectLst/>
                <a:latin typeface="+mn-lt"/>
                <a:ea typeface="+mn-ea"/>
                <a:cs typeface="+mn-cs"/>
              </a:rPr>
              <a:t>, L. P., </a:t>
            </a:r>
            <a:r>
              <a:rPr lang="hr-HR" sz="1200" kern="1200" dirty="0" err="1">
                <a:solidFill>
                  <a:schemeClr val="tx1"/>
                </a:solidFill>
                <a:effectLst/>
                <a:latin typeface="+mn-lt"/>
                <a:ea typeface="+mn-ea"/>
                <a:cs typeface="+mn-cs"/>
              </a:rPr>
              <a:t>Murad</a:t>
            </a:r>
            <a:r>
              <a:rPr lang="hr-HR" sz="1200" kern="1200" dirty="0">
                <a:solidFill>
                  <a:schemeClr val="tx1"/>
                </a:solidFill>
                <a:effectLst/>
                <a:latin typeface="+mn-lt"/>
                <a:ea typeface="+mn-ea"/>
                <a:cs typeface="+mn-cs"/>
              </a:rPr>
              <a:t>, M. H., </a:t>
            </a:r>
            <a:r>
              <a:rPr lang="hr-HR" sz="1200" kern="1200" dirty="0" err="1">
                <a:solidFill>
                  <a:schemeClr val="tx1"/>
                </a:solidFill>
                <a:effectLst/>
                <a:latin typeface="+mn-lt"/>
                <a:ea typeface="+mn-ea"/>
                <a:cs typeface="+mn-cs"/>
              </a:rPr>
              <a:t>Paras</a:t>
            </a:r>
            <a:r>
              <a:rPr lang="hr-HR" sz="1200" kern="1200" dirty="0">
                <a:solidFill>
                  <a:schemeClr val="tx1"/>
                </a:solidFill>
                <a:effectLst/>
                <a:latin typeface="+mn-lt"/>
                <a:ea typeface="+mn-ea"/>
                <a:cs typeface="+mn-cs"/>
              </a:rPr>
              <a:t>, M. L., </a:t>
            </a:r>
            <a:r>
              <a:rPr lang="hr-HR" sz="1200" kern="1200" dirty="0" err="1">
                <a:solidFill>
                  <a:schemeClr val="tx1"/>
                </a:solidFill>
                <a:effectLst/>
                <a:latin typeface="+mn-lt"/>
                <a:ea typeface="+mn-ea"/>
                <a:cs typeface="+mn-cs"/>
              </a:rPr>
              <a:t>Colbenson</a:t>
            </a:r>
            <a:r>
              <a:rPr lang="hr-HR" sz="1200" kern="1200" dirty="0">
                <a:solidFill>
                  <a:schemeClr val="tx1"/>
                </a:solidFill>
                <a:effectLst/>
                <a:latin typeface="+mn-lt"/>
                <a:ea typeface="+mn-ea"/>
                <a:cs typeface="+mn-cs"/>
              </a:rPr>
              <a:t>, K. M., </a:t>
            </a:r>
            <a:r>
              <a:rPr lang="hr-HR" sz="1200" kern="1200" dirty="0" err="1">
                <a:solidFill>
                  <a:schemeClr val="tx1"/>
                </a:solidFill>
                <a:effectLst/>
                <a:latin typeface="+mn-lt"/>
                <a:ea typeface="+mn-ea"/>
                <a:cs typeface="+mn-cs"/>
              </a:rPr>
              <a:t>Sattler</a:t>
            </a:r>
            <a:r>
              <a:rPr lang="hr-HR" sz="1200" kern="1200" dirty="0">
                <a:solidFill>
                  <a:schemeClr val="tx1"/>
                </a:solidFill>
                <a:effectLst/>
                <a:latin typeface="+mn-lt"/>
                <a:ea typeface="+mn-ea"/>
                <a:cs typeface="+mn-cs"/>
              </a:rPr>
              <a:t>, A. L., </a:t>
            </a:r>
            <a:r>
              <a:rPr lang="hr-HR" sz="1200" kern="1200" dirty="0" err="1">
                <a:solidFill>
                  <a:schemeClr val="tx1"/>
                </a:solidFill>
                <a:effectLst/>
                <a:latin typeface="+mn-lt"/>
                <a:ea typeface="+mn-ea"/>
                <a:cs typeface="+mn-cs"/>
              </a:rPr>
              <a:t>Goranson</a:t>
            </a:r>
            <a:r>
              <a:rPr lang="hr-HR" sz="1200" kern="1200" dirty="0">
                <a:solidFill>
                  <a:schemeClr val="tx1"/>
                </a:solidFill>
                <a:effectLst/>
                <a:latin typeface="+mn-lt"/>
                <a:ea typeface="+mn-ea"/>
                <a:cs typeface="+mn-cs"/>
              </a:rPr>
              <a:t>, E. N., ... &amp; </a:t>
            </a:r>
            <a:r>
              <a:rPr lang="hr-HR" sz="1200" kern="1200" dirty="0" err="1">
                <a:solidFill>
                  <a:schemeClr val="tx1"/>
                </a:solidFill>
                <a:effectLst/>
                <a:latin typeface="+mn-lt"/>
                <a:ea typeface="+mn-ea"/>
                <a:cs typeface="+mn-cs"/>
              </a:rPr>
              <a:t>Zirakzadeh</a:t>
            </a:r>
            <a:r>
              <a:rPr lang="hr-HR" sz="1200" kern="1200" dirty="0">
                <a:solidFill>
                  <a:schemeClr val="tx1"/>
                </a:solidFill>
                <a:effectLst/>
                <a:latin typeface="+mn-lt"/>
                <a:ea typeface="+mn-ea"/>
                <a:cs typeface="+mn-cs"/>
              </a:rPr>
              <a:t>, A. (2010, </a:t>
            </a:r>
            <a:r>
              <a:rPr lang="hr-HR" sz="1200" kern="1200" dirty="0" err="1">
                <a:solidFill>
                  <a:schemeClr val="tx1"/>
                </a:solidFill>
                <a:effectLst/>
                <a:latin typeface="+mn-lt"/>
                <a:ea typeface="+mn-ea"/>
                <a:cs typeface="+mn-cs"/>
              </a:rPr>
              <a:t>July</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Sexual</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abuse</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and</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lifetime</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diagnosis</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of</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psychiatric</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disorders</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systematic</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review</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and</a:t>
            </a:r>
            <a:r>
              <a:rPr lang="hr-HR" sz="1200" kern="1200" dirty="0">
                <a:solidFill>
                  <a:schemeClr val="tx1"/>
                </a:solidFill>
                <a:effectLst/>
                <a:latin typeface="+mn-lt"/>
                <a:ea typeface="+mn-ea"/>
                <a:cs typeface="+mn-cs"/>
              </a:rPr>
              <a:t> meta-</a:t>
            </a:r>
            <a:r>
              <a:rPr lang="hr-HR" sz="1200" kern="1200" dirty="0" err="1">
                <a:solidFill>
                  <a:schemeClr val="tx1"/>
                </a:solidFill>
                <a:effectLst/>
                <a:latin typeface="+mn-lt"/>
                <a:ea typeface="+mn-ea"/>
                <a:cs typeface="+mn-cs"/>
              </a:rPr>
              <a:t>analysis</a:t>
            </a:r>
            <a:r>
              <a:rPr lang="hr-HR" sz="1200" kern="1200" dirty="0">
                <a:solidFill>
                  <a:schemeClr val="tx1"/>
                </a:solidFill>
                <a:effectLst/>
                <a:latin typeface="+mn-lt"/>
                <a:ea typeface="+mn-ea"/>
                <a:cs typeface="+mn-cs"/>
              </a:rPr>
              <a:t>. </a:t>
            </a:r>
            <a:r>
              <a:rPr lang="hr-HR" sz="1200" i="1" kern="1200" dirty="0" err="1">
                <a:solidFill>
                  <a:schemeClr val="tx1"/>
                </a:solidFill>
                <a:effectLst/>
                <a:latin typeface="+mn-lt"/>
                <a:ea typeface="+mn-ea"/>
                <a:cs typeface="+mn-cs"/>
              </a:rPr>
              <a:t>In</a:t>
            </a:r>
            <a:r>
              <a:rPr lang="hr-HR" sz="1200" i="1" kern="1200" dirty="0">
                <a:solidFill>
                  <a:schemeClr val="tx1"/>
                </a:solidFill>
                <a:effectLst/>
                <a:latin typeface="+mn-lt"/>
                <a:ea typeface="+mn-ea"/>
                <a:cs typeface="+mn-cs"/>
              </a:rPr>
              <a:t> </a:t>
            </a:r>
            <a:r>
              <a:rPr lang="hr-HR" sz="1200" i="1" kern="1200" dirty="0" err="1">
                <a:solidFill>
                  <a:schemeClr val="tx1"/>
                </a:solidFill>
                <a:effectLst/>
                <a:latin typeface="+mn-lt"/>
                <a:ea typeface="+mn-ea"/>
                <a:cs typeface="+mn-cs"/>
              </a:rPr>
              <a:t>Mayo</a:t>
            </a:r>
            <a:r>
              <a:rPr lang="hr-HR" sz="1200" i="1" kern="1200" dirty="0">
                <a:solidFill>
                  <a:schemeClr val="tx1"/>
                </a:solidFill>
                <a:effectLst/>
                <a:latin typeface="+mn-lt"/>
                <a:ea typeface="+mn-ea"/>
                <a:cs typeface="+mn-cs"/>
              </a:rPr>
              <a:t> </a:t>
            </a:r>
            <a:r>
              <a:rPr lang="hr-HR" sz="1200" i="1" kern="1200" dirty="0" err="1">
                <a:solidFill>
                  <a:schemeClr val="tx1"/>
                </a:solidFill>
                <a:effectLst/>
                <a:latin typeface="+mn-lt"/>
                <a:ea typeface="+mn-ea"/>
                <a:cs typeface="+mn-cs"/>
              </a:rPr>
              <a:t>Clinic</a:t>
            </a:r>
            <a:r>
              <a:rPr lang="hr-HR" sz="1200" i="1" kern="1200" dirty="0">
                <a:solidFill>
                  <a:schemeClr val="tx1"/>
                </a:solidFill>
                <a:effectLst/>
                <a:latin typeface="+mn-lt"/>
                <a:ea typeface="+mn-ea"/>
                <a:cs typeface="+mn-cs"/>
              </a:rPr>
              <a:t> </a:t>
            </a:r>
            <a:r>
              <a:rPr lang="hr-HR" sz="1200" i="1" kern="1200" dirty="0" err="1">
                <a:solidFill>
                  <a:schemeClr val="tx1"/>
                </a:solidFill>
                <a:effectLst/>
                <a:latin typeface="+mn-lt"/>
                <a:ea typeface="+mn-ea"/>
                <a:cs typeface="+mn-cs"/>
              </a:rPr>
              <a:t>Proceedings</a:t>
            </a:r>
            <a:r>
              <a:rPr lang="hr-HR" sz="1200" kern="1200" dirty="0">
                <a:solidFill>
                  <a:schemeClr val="tx1"/>
                </a:solidFill>
                <a:effectLst/>
                <a:latin typeface="+mn-lt"/>
                <a:ea typeface="+mn-ea"/>
                <a:cs typeface="+mn-cs"/>
              </a:rPr>
              <a:t> (Vol. 85, No. 7, </a:t>
            </a:r>
            <a:r>
              <a:rPr lang="hr-HR" sz="1200" kern="1200" dirty="0" err="1">
                <a:solidFill>
                  <a:schemeClr val="tx1"/>
                </a:solidFill>
                <a:effectLst/>
                <a:latin typeface="+mn-lt"/>
                <a:ea typeface="+mn-ea"/>
                <a:cs typeface="+mn-cs"/>
              </a:rPr>
              <a:t>pp</a:t>
            </a:r>
            <a:r>
              <a:rPr lang="hr-HR" sz="1200" kern="1200" dirty="0">
                <a:solidFill>
                  <a:schemeClr val="tx1"/>
                </a:solidFill>
                <a:effectLst/>
                <a:latin typeface="+mn-lt"/>
                <a:ea typeface="+mn-ea"/>
                <a:cs typeface="+mn-cs"/>
              </a:rPr>
              <a:t>. 618-629). Elsevier. </a:t>
            </a:r>
          </a:p>
          <a:p>
            <a:r>
              <a:rPr lang="en-US" sz="1200" b="0" i="0" kern="1200" dirty="0">
                <a:solidFill>
                  <a:schemeClr val="tx1"/>
                </a:solidFill>
                <a:effectLst/>
                <a:latin typeface="+mn-lt"/>
                <a:ea typeface="+mn-ea"/>
                <a:cs typeface="+mn-cs"/>
              </a:rPr>
              <a:t>Norman, R. E., </a:t>
            </a:r>
            <a:r>
              <a:rPr lang="en-US" sz="1200" b="0" i="0" kern="1200" dirty="0" err="1">
                <a:solidFill>
                  <a:schemeClr val="tx1"/>
                </a:solidFill>
                <a:effectLst/>
                <a:latin typeface="+mn-lt"/>
                <a:ea typeface="+mn-ea"/>
                <a:cs typeface="+mn-cs"/>
              </a:rPr>
              <a:t>Byambaa</a:t>
            </a:r>
            <a:r>
              <a:rPr lang="en-US" sz="1200" b="0" i="0" kern="1200" dirty="0">
                <a:solidFill>
                  <a:schemeClr val="tx1"/>
                </a:solidFill>
                <a:effectLst/>
                <a:latin typeface="+mn-lt"/>
                <a:ea typeface="+mn-ea"/>
                <a:cs typeface="+mn-cs"/>
              </a:rPr>
              <a:t>, M., De, R., </a:t>
            </a:r>
            <a:r>
              <a:rPr lang="en-US" sz="1200" b="0" i="0" kern="1200" dirty="0" err="1">
                <a:solidFill>
                  <a:schemeClr val="tx1"/>
                </a:solidFill>
                <a:effectLst/>
                <a:latin typeface="+mn-lt"/>
                <a:ea typeface="+mn-ea"/>
                <a:cs typeface="+mn-cs"/>
              </a:rPr>
              <a:t>Butchart</a:t>
            </a:r>
            <a:r>
              <a:rPr lang="en-US" sz="1200" b="0" i="0" kern="1200" dirty="0">
                <a:solidFill>
                  <a:schemeClr val="tx1"/>
                </a:solidFill>
                <a:effectLst/>
                <a:latin typeface="+mn-lt"/>
                <a:ea typeface="+mn-ea"/>
                <a:cs typeface="+mn-cs"/>
              </a:rPr>
              <a:t>, A., Scott, J., &amp; </a:t>
            </a:r>
            <a:r>
              <a:rPr lang="en-US" sz="1200" b="0" i="0" kern="1200" dirty="0" err="1">
                <a:solidFill>
                  <a:schemeClr val="tx1"/>
                </a:solidFill>
                <a:effectLst/>
                <a:latin typeface="+mn-lt"/>
                <a:ea typeface="+mn-ea"/>
                <a:cs typeface="+mn-cs"/>
              </a:rPr>
              <a:t>Vos</a:t>
            </a:r>
            <a:r>
              <a:rPr lang="en-US" sz="1200" b="0" i="0" kern="1200" dirty="0">
                <a:solidFill>
                  <a:schemeClr val="tx1"/>
                </a:solidFill>
                <a:effectLst/>
                <a:latin typeface="+mn-lt"/>
                <a:ea typeface="+mn-ea"/>
                <a:cs typeface="+mn-cs"/>
              </a:rPr>
              <a:t>, T. (2012). The long-term health consequences of child physical abuse, emotional abuse, and neglect: a systematic review and meta-analysis. </a:t>
            </a:r>
            <a:r>
              <a:rPr lang="en-US" sz="1200" b="0" i="1" kern="1200" dirty="0" err="1">
                <a:solidFill>
                  <a:schemeClr val="tx1"/>
                </a:solidFill>
                <a:effectLst/>
                <a:latin typeface="+mn-lt"/>
                <a:ea typeface="+mn-ea"/>
                <a:cs typeface="+mn-cs"/>
              </a:rPr>
              <a:t>PLoS</a:t>
            </a:r>
            <a:r>
              <a:rPr lang="en-US" sz="1200" b="0" i="1" kern="1200" dirty="0">
                <a:solidFill>
                  <a:schemeClr val="tx1"/>
                </a:solidFill>
                <a:effectLst/>
                <a:latin typeface="+mn-lt"/>
                <a:ea typeface="+mn-ea"/>
                <a:cs typeface="+mn-cs"/>
              </a:rPr>
              <a:t> medicine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9</a:t>
            </a:r>
            <a:r>
              <a:rPr lang="en-US" sz="1200" b="0" i="0" kern="1200" dirty="0">
                <a:solidFill>
                  <a:schemeClr val="tx1"/>
                </a:solidFill>
                <a:effectLst/>
                <a:latin typeface="+mn-lt"/>
                <a:ea typeface="+mn-ea"/>
                <a:cs typeface="+mn-cs"/>
              </a:rPr>
              <a:t>(11), e1001349.</a:t>
            </a:r>
            <a:endParaRPr lang="hr-HR"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err="1">
                <a:solidFill>
                  <a:schemeClr val="tx1"/>
                </a:solidFill>
                <a:effectLst/>
                <a:latin typeface="+mn-lt"/>
                <a:ea typeface="+mn-ea"/>
                <a:cs typeface="+mn-cs"/>
              </a:rPr>
              <a:t>Paolucci</a:t>
            </a:r>
            <a:r>
              <a:rPr lang="hr-HR" sz="1200" kern="1200" dirty="0">
                <a:solidFill>
                  <a:schemeClr val="tx1"/>
                </a:solidFill>
                <a:effectLst/>
                <a:latin typeface="+mn-lt"/>
                <a:ea typeface="+mn-ea"/>
                <a:cs typeface="+mn-cs"/>
              </a:rPr>
              <a:t>, E. O., </a:t>
            </a:r>
            <a:r>
              <a:rPr lang="hr-HR" sz="1200" kern="1200" dirty="0" err="1">
                <a:solidFill>
                  <a:schemeClr val="tx1"/>
                </a:solidFill>
                <a:effectLst/>
                <a:latin typeface="+mn-lt"/>
                <a:ea typeface="+mn-ea"/>
                <a:cs typeface="+mn-cs"/>
              </a:rPr>
              <a:t>Genuis</a:t>
            </a:r>
            <a:r>
              <a:rPr lang="hr-HR" sz="1200" kern="1200" dirty="0">
                <a:solidFill>
                  <a:schemeClr val="tx1"/>
                </a:solidFill>
                <a:effectLst/>
                <a:latin typeface="+mn-lt"/>
                <a:ea typeface="+mn-ea"/>
                <a:cs typeface="+mn-cs"/>
              </a:rPr>
              <a:t>, M. L., i </a:t>
            </a:r>
            <a:r>
              <a:rPr lang="hr-HR" sz="1200" kern="1200" dirty="0" err="1">
                <a:solidFill>
                  <a:schemeClr val="tx1"/>
                </a:solidFill>
                <a:effectLst/>
                <a:latin typeface="+mn-lt"/>
                <a:ea typeface="+mn-ea"/>
                <a:cs typeface="+mn-cs"/>
              </a:rPr>
              <a:t>Violato</a:t>
            </a:r>
            <a:r>
              <a:rPr lang="hr-HR" sz="1200" kern="1200" dirty="0">
                <a:solidFill>
                  <a:schemeClr val="tx1"/>
                </a:solidFill>
                <a:effectLst/>
                <a:latin typeface="+mn-lt"/>
                <a:ea typeface="+mn-ea"/>
                <a:cs typeface="+mn-cs"/>
              </a:rPr>
              <a:t>, C. (2001). A meta-</a:t>
            </a:r>
            <a:r>
              <a:rPr lang="hr-HR" sz="1200" kern="1200" dirty="0" err="1">
                <a:solidFill>
                  <a:schemeClr val="tx1"/>
                </a:solidFill>
                <a:effectLst/>
                <a:latin typeface="+mn-lt"/>
                <a:ea typeface="+mn-ea"/>
                <a:cs typeface="+mn-cs"/>
              </a:rPr>
              <a:t>analysis</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of</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the</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published</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research</a:t>
            </a:r>
            <a:r>
              <a:rPr lang="hr-HR" sz="1200" kern="1200" dirty="0">
                <a:solidFill>
                  <a:schemeClr val="tx1"/>
                </a:solidFill>
                <a:effectLst/>
                <a:latin typeface="+mn-lt"/>
                <a:ea typeface="+mn-ea"/>
                <a:cs typeface="+mn-cs"/>
              </a:rPr>
              <a:t> on </a:t>
            </a:r>
            <a:r>
              <a:rPr lang="hr-HR" sz="1200" kern="1200" dirty="0" err="1">
                <a:solidFill>
                  <a:schemeClr val="tx1"/>
                </a:solidFill>
                <a:effectLst/>
                <a:latin typeface="+mn-lt"/>
                <a:ea typeface="+mn-ea"/>
                <a:cs typeface="+mn-cs"/>
              </a:rPr>
              <a:t>the</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effects</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of</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child</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sexual</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abuse</a:t>
            </a:r>
            <a:r>
              <a:rPr lang="hr-HR" sz="1200" kern="1200" dirty="0">
                <a:solidFill>
                  <a:schemeClr val="tx1"/>
                </a:solidFill>
                <a:effectLst/>
                <a:latin typeface="+mn-lt"/>
                <a:ea typeface="+mn-ea"/>
                <a:cs typeface="+mn-cs"/>
              </a:rPr>
              <a:t>. </a:t>
            </a:r>
            <a:r>
              <a:rPr lang="hr-HR" sz="1200" i="1" kern="1200" dirty="0" err="1">
                <a:solidFill>
                  <a:schemeClr val="tx1"/>
                </a:solidFill>
                <a:effectLst/>
                <a:latin typeface="+mn-lt"/>
                <a:ea typeface="+mn-ea"/>
                <a:cs typeface="+mn-cs"/>
              </a:rPr>
              <a:t>The</a:t>
            </a:r>
            <a:r>
              <a:rPr lang="hr-HR" sz="1200" i="1" kern="1200" dirty="0">
                <a:solidFill>
                  <a:schemeClr val="tx1"/>
                </a:solidFill>
                <a:effectLst/>
                <a:latin typeface="+mn-lt"/>
                <a:ea typeface="+mn-ea"/>
                <a:cs typeface="+mn-cs"/>
              </a:rPr>
              <a:t> </a:t>
            </a:r>
            <a:r>
              <a:rPr lang="hr-HR" sz="1200" i="1" kern="1200" dirty="0" err="1">
                <a:solidFill>
                  <a:schemeClr val="tx1"/>
                </a:solidFill>
                <a:effectLst/>
                <a:latin typeface="+mn-lt"/>
                <a:ea typeface="+mn-ea"/>
                <a:cs typeface="+mn-cs"/>
              </a:rPr>
              <a:t>Journal</a:t>
            </a:r>
            <a:r>
              <a:rPr lang="hr-HR" sz="1200" i="1" kern="1200" dirty="0">
                <a:solidFill>
                  <a:schemeClr val="tx1"/>
                </a:solidFill>
                <a:effectLst/>
                <a:latin typeface="+mn-lt"/>
                <a:ea typeface="+mn-ea"/>
                <a:cs typeface="+mn-cs"/>
              </a:rPr>
              <a:t> </a:t>
            </a:r>
            <a:r>
              <a:rPr lang="hr-HR" sz="1200" i="1" kern="1200" dirty="0" err="1">
                <a:solidFill>
                  <a:schemeClr val="tx1"/>
                </a:solidFill>
                <a:effectLst/>
                <a:latin typeface="+mn-lt"/>
                <a:ea typeface="+mn-ea"/>
                <a:cs typeface="+mn-cs"/>
              </a:rPr>
              <a:t>of</a:t>
            </a:r>
            <a:r>
              <a:rPr lang="hr-HR" sz="1200" i="1" kern="1200" dirty="0">
                <a:solidFill>
                  <a:schemeClr val="tx1"/>
                </a:solidFill>
                <a:effectLst/>
                <a:latin typeface="+mn-lt"/>
                <a:ea typeface="+mn-ea"/>
                <a:cs typeface="+mn-cs"/>
              </a:rPr>
              <a:t> </a:t>
            </a:r>
            <a:r>
              <a:rPr lang="hr-HR" sz="1200" i="1" kern="1200" dirty="0" err="1">
                <a:solidFill>
                  <a:schemeClr val="tx1"/>
                </a:solidFill>
                <a:effectLst/>
                <a:latin typeface="+mn-lt"/>
                <a:ea typeface="+mn-ea"/>
                <a:cs typeface="+mn-cs"/>
              </a:rPr>
              <a:t>Psychology</a:t>
            </a:r>
            <a:r>
              <a:rPr lang="hr-HR" sz="1200" kern="1200" dirty="0">
                <a:solidFill>
                  <a:schemeClr val="tx1"/>
                </a:solidFill>
                <a:effectLst/>
                <a:latin typeface="+mn-lt"/>
                <a:ea typeface="+mn-ea"/>
                <a:cs typeface="+mn-cs"/>
              </a:rPr>
              <a:t>, 135(1), 17-36. </a:t>
            </a:r>
            <a:endParaRPr lang="hr-HR"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Wegman</a:t>
            </a:r>
            <a:r>
              <a:rPr lang="en-US" sz="1200" b="0" i="0" kern="1200" dirty="0">
                <a:solidFill>
                  <a:schemeClr val="tx1"/>
                </a:solidFill>
                <a:effectLst/>
                <a:latin typeface="+mn-lt"/>
                <a:ea typeface="+mn-ea"/>
                <a:cs typeface="+mn-cs"/>
              </a:rPr>
              <a:t>, H. L., &amp; </a:t>
            </a:r>
            <a:r>
              <a:rPr lang="en-US" sz="1200" b="0" i="0" kern="1200" dirty="0" err="1">
                <a:solidFill>
                  <a:schemeClr val="tx1"/>
                </a:solidFill>
                <a:effectLst/>
                <a:latin typeface="+mn-lt"/>
                <a:ea typeface="+mn-ea"/>
                <a:cs typeface="+mn-cs"/>
              </a:rPr>
              <a:t>Stetler</a:t>
            </a:r>
            <a:r>
              <a:rPr lang="en-US" sz="1200" b="0" i="0" kern="1200" dirty="0">
                <a:solidFill>
                  <a:schemeClr val="tx1"/>
                </a:solidFill>
                <a:effectLst/>
                <a:latin typeface="+mn-lt"/>
                <a:ea typeface="+mn-ea"/>
                <a:cs typeface="+mn-cs"/>
              </a:rPr>
              <a:t>, C. (2009). A meta-analytic review of the effects of childhood abuse on medical outcomes in adulthood. </a:t>
            </a:r>
            <a:r>
              <a:rPr lang="en-US" sz="1200" b="0" i="1" kern="1200" dirty="0">
                <a:solidFill>
                  <a:schemeClr val="tx1"/>
                </a:solidFill>
                <a:effectLst/>
                <a:latin typeface="+mn-lt"/>
                <a:ea typeface="+mn-ea"/>
                <a:cs typeface="+mn-cs"/>
              </a:rPr>
              <a:t>Psychosomatic medicine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71</a:t>
            </a:r>
            <a:r>
              <a:rPr lang="en-US" sz="1200" b="0" i="0" kern="1200" dirty="0">
                <a:solidFill>
                  <a:schemeClr val="tx1"/>
                </a:solidFill>
                <a:effectLst/>
                <a:latin typeface="+mn-lt"/>
                <a:ea typeface="+mn-ea"/>
                <a:cs typeface="+mn-cs"/>
              </a:rPr>
              <a:t>(8), 805-812.</a:t>
            </a:r>
            <a:endParaRPr lang="hr-HR" sz="1200" b="0" i="0" kern="1200" dirty="0">
              <a:solidFill>
                <a:schemeClr val="tx1"/>
              </a:solidFill>
              <a:effectLst/>
              <a:latin typeface="+mn-lt"/>
              <a:ea typeface="+mn-ea"/>
              <a:cs typeface="+mn-cs"/>
            </a:endParaRPr>
          </a:p>
        </p:txBody>
      </p:sp>
      <p:sp>
        <p:nvSpPr>
          <p:cNvPr id="4" name="Rezervirano mjesto broja slajda 3"/>
          <p:cNvSpPr>
            <a:spLocks noGrp="1"/>
          </p:cNvSpPr>
          <p:nvPr>
            <p:ph type="sldNum" sz="quarter" idx="10"/>
          </p:nvPr>
        </p:nvSpPr>
        <p:spPr/>
        <p:txBody>
          <a:bodyPr/>
          <a:lstStyle/>
          <a:p>
            <a:fld id="{661B6576-D2B8-45F3-8BB1-F8331B45043B}" type="slidenum">
              <a:rPr lang="hr-HR" smtClean="0"/>
              <a:pPr/>
              <a:t>11</a:t>
            </a:fld>
            <a:endParaRPr lang="hr-HR"/>
          </a:p>
        </p:txBody>
      </p:sp>
    </p:spTree>
    <p:extLst>
      <p:ext uri="{BB962C8B-B14F-4D97-AF65-F5344CB8AC3E}">
        <p14:creationId xmlns:p14="http://schemas.microsoft.com/office/powerpoint/2010/main" val="4160593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3/20/2020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3/20/2020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3/20/2020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3/20/2020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3/20/2020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3/20/2020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horzBrick">
          <a:fgClr>
            <a:srgbClr val="002060"/>
          </a:fgClr>
          <a:bgClr>
            <a:schemeClr val="bg1"/>
          </a:bgClr>
        </a:patt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screen">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3/20/2020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j4c.b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youtu.be/KdDR_NzOixc" TargetMode="Externa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7" Type="http://schemas.openxmlformats.org/officeDocument/2006/relationships/image" Target="../media/image14.jpeg"/><Relationship Id="rId2" Type="http://schemas.openxmlformats.org/officeDocument/2006/relationships/image" Target="../media/image9.tif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tiff"/><Relationship Id="rId4" Type="http://schemas.openxmlformats.org/officeDocument/2006/relationships/image" Target="../media/image11.tif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cprc.ba/biblioteka/Prirucnik_Sekundarna_2018.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32F31-7195-49B1-9672-DFD05BC57801}"/>
              </a:ext>
            </a:extLst>
          </p:cNvPr>
          <p:cNvSpPr>
            <a:spLocks noGrp="1"/>
          </p:cNvSpPr>
          <p:nvPr>
            <p:ph type="ctrTitle"/>
          </p:nvPr>
        </p:nvSpPr>
        <p:spPr>
          <a:xfrm>
            <a:off x="1326405" y="819151"/>
            <a:ext cx="8825658" cy="3834406"/>
          </a:xfrm>
        </p:spPr>
        <p:txBody>
          <a:bodyPr/>
          <a:lstStyle/>
          <a:p>
            <a:r>
              <a:rPr lang="bs-Latn-BA" sz="1200" dirty="0"/>
              <a:t>Poštovane kolegice i kolege, tema današnje nastave je „</a:t>
            </a:r>
            <a:r>
              <a:rPr lang="bs-Latn-BA" sz="1200" i="1" dirty="0">
                <a:ea typeface="Times New Roman" panose="02020603050405020304" pitchFamily="18" charset="0"/>
              </a:rPr>
              <a:t>Prevencija maloljetničkog prestupništva, programi primarne i sekundarne prevencije </a:t>
            </a:r>
            <a:r>
              <a:rPr lang="en-US" sz="1200" i="1" dirty="0" err="1">
                <a:ea typeface="Times New Roman" panose="02020603050405020304" pitchFamily="18" charset="0"/>
              </a:rPr>
              <a:t>i</a:t>
            </a:r>
            <a:r>
              <a:rPr lang="en-US" sz="1200" i="1" dirty="0">
                <a:ea typeface="Times New Roman" panose="02020603050405020304" pitchFamily="18" charset="0"/>
              </a:rPr>
              <a:t> rad </a:t>
            </a:r>
            <a:r>
              <a:rPr lang="en-US" sz="1200" i="1" dirty="0" err="1">
                <a:ea typeface="Times New Roman" panose="02020603050405020304" pitchFamily="18" charset="0"/>
              </a:rPr>
              <a:t>sa</a:t>
            </a:r>
            <a:r>
              <a:rPr lang="en-US" sz="1200" i="1" dirty="0">
                <a:ea typeface="Times New Roman" panose="02020603050405020304" pitchFamily="18" charset="0"/>
              </a:rPr>
              <a:t> </a:t>
            </a:r>
            <a:r>
              <a:rPr lang="en-US" sz="1200" i="1" dirty="0" err="1">
                <a:ea typeface="Times New Roman" panose="02020603050405020304" pitchFamily="18" charset="0"/>
              </a:rPr>
              <a:t>djecom</a:t>
            </a:r>
            <a:r>
              <a:rPr lang="en-US" sz="1200" i="1" dirty="0">
                <a:ea typeface="Times New Roman" panose="02020603050405020304" pitchFamily="18" charset="0"/>
              </a:rPr>
              <a:t> u </a:t>
            </a:r>
            <a:r>
              <a:rPr lang="en-US" sz="1200" i="1" dirty="0" err="1">
                <a:ea typeface="Times New Roman" panose="02020603050405020304" pitchFamily="18" charset="0"/>
              </a:rPr>
              <a:t>sukobu</a:t>
            </a:r>
            <a:r>
              <a:rPr lang="en-US" sz="1200" i="1" dirty="0">
                <a:ea typeface="Times New Roman" panose="02020603050405020304" pitchFamily="18" charset="0"/>
              </a:rPr>
              <a:t> </a:t>
            </a:r>
            <a:r>
              <a:rPr lang="en-US" sz="1200" i="1" dirty="0" err="1">
                <a:ea typeface="Times New Roman" panose="02020603050405020304" pitchFamily="18" charset="0"/>
              </a:rPr>
              <a:t>sa</a:t>
            </a:r>
            <a:r>
              <a:rPr lang="en-US" sz="1200" i="1" dirty="0">
                <a:ea typeface="Times New Roman" panose="02020603050405020304" pitchFamily="18" charset="0"/>
              </a:rPr>
              <a:t> </a:t>
            </a:r>
            <a:r>
              <a:rPr lang="en-US" sz="1200" i="1" dirty="0" err="1">
                <a:ea typeface="Times New Roman" panose="02020603050405020304" pitchFamily="18" charset="0"/>
              </a:rPr>
              <a:t>zakonom</a:t>
            </a:r>
            <a:r>
              <a:rPr lang="bs-Latn-BA" sz="1200" i="1" dirty="0">
                <a:ea typeface="Times New Roman" panose="02020603050405020304" pitchFamily="18" charset="0"/>
              </a:rPr>
              <a:t>“</a:t>
            </a:r>
            <a:br>
              <a:rPr lang="bs-Latn-BA" sz="1200" i="1" dirty="0">
                <a:ea typeface="Times New Roman" panose="02020603050405020304" pitchFamily="18" charset="0"/>
              </a:rPr>
            </a:br>
            <a:br>
              <a:rPr lang="bs-Latn-BA" sz="1200" i="1" dirty="0">
                <a:ea typeface="Times New Roman" panose="02020603050405020304" pitchFamily="18" charset="0"/>
              </a:rPr>
            </a:br>
            <a:r>
              <a:rPr lang="bs-Latn-BA" sz="1200" i="1" dirty="0"/>
              <a:t> </a:t>
            </a:r>
            <a:r>
              <a:rPr lang="bs-Latn-BA" sz="1200" dirty="0"/>
              <a:t>U svrhu vašeg upoznanvanja sa sadržajima ove teme i predstavljanja jednog posebnog </a:t>
            </a:r>
            <a:r>
              <a:rPr lang="bs-Latn-BA" sz="1200" i="1" dirty="0"/>
              <a:t>Programa sekundarne prevencije neprihvatljivih oblika ponašanja i zaštite učenika u osnovnim školama Kantona Sarajevo</a:t>
            </a:r>
            <a:r>
              <a:rPr lang="bs-Latn-BA" sz="1200" dirty="0"/>
              <a:t>, danas su nam trebale prosustvovati dvije gošće predavači Samra Feriz i Samela Alagić, ugledne pedagogice zaposlene stručnim službama u osnovnim školama. Pored njihovog znanja imaju i bogato iskustvo u radu sa djecom u osnovnim školama kao i nizom edukativnih aktivnosti koje su obavljale za učitelje, nastavnike i profesore u osnovnim i srednjim školama. </a:t>
            </a:r>
            <a:br>
              <a:rPr lang="bs-Latn-BA" sz="1200" dirty="0"/>
            </a:br>
            <a:br>
              <a:rPr lang="bs-Latn-BA" sz="1200" dirty="0"/>
            </a:br>
            <a:r>
              <a:rPr lang="bs-Latn-BA" sz="1200" dirty="0"/>
              <a:t>Za potrebe vašeg upoznavanja na planirane teme, pripremile su specijalnu prezentaciju koja poprilično obimna i vrlo kreativna, kako bi se vi kao studenti Pravnog fakulteta, što bolje i lakše upoznali sa jednim vrlo značajnim programom prevencije maloljetničkog prestupništva kroz realizaciju izuzetno značajnog programa koji se provodi u osnovnim školama.</a:t>
            </a:r>
            <a:br>
              <a:rPr lang="bs-Latn-BA" sz="1200" dirty="0"/>
            </a:br>
            <a:br>
              <a:rPr lang="bs-Latn-BA" sz="1200" dirty="0"/>
            </a:br>
            <a:r>
              <a:rPr lang="bs-Latn-BA" sz="1200" dirty="0"/>
              <a:t>Prevencija maloljetničkog prestupništva izuzetno je značajan mehanizam za njegovo suzbijanje a naročito kada se provode programi koji predstavljaju sistemski pristup sa posebnim kontinuitetom i ozbiljnošću. O programu, način/ proceduri njegove primjene, faktorima rizika i njihovom sadržaju odnosno značaju kao i o nizu značajnih informacija na srodne ili dopunjavajuće teme, bićete upoznati kroz ovu prezentaciju. </a:t>
            </a:r>
            <a:br>
              <a:rPr lang="bs-Latn-BA" sz="1200" dirty="0"/>
            </a:br>
            <a:r>
              <a:rPr lang="bs-Latn-BA" sz="1200" dirty="0"/>
              <a:t>Obzirom da je spomenuti Program podržan od strane UNICEF-a dodatne informacije, ukoliko ste zainteresovani, možete naći na </a:t>
            </a:r>
            <a:r>
              <a:rPr lang="bs-Latn-BA" sz="1200" dirty="0">
                <a:hlinkClick r:id="rId2"/>
              </a:rPr>
              <a:t>www.j4c.ba</a:t>
            </a:r>
            <a:r>
              <a:rPr lang="bs-Latn-BA" sz="1200" dirty="0"/>
              <a:t> </a:t>
            </a:r>
            <a:br>
              <a:rPr lang="bs-Latn-BA" sz="1200" dirty="0"/>
            </a:br>
            <a:br>
              <a:rPr lang="bs-Latn-BA" sz="1200" dirty="0"/>
            </a:br>
            <a:endParaRPr lang="bs-Latn-BA" sz="1200" dirty="0"/>
          </a:p>
        </p:txBody>
      </p:sp>
      <p:sp>
        <p:nvSpPr>
          <p:cNvPr id="3" name="Subtitle 2">
            <a:extLst>
              <a:ext uri="{FF2B5EF4-FFF2-40B4-BE49-F238E27FC236}">
                <a16:creationId xmlns:a16="http://schemas.microsoft.com/office/drawing/2014/main" id="{2857CFDF-96D6-4EB0-8365-E9651238AE4E}"/>
              </a:ext>
            </a:extLst>
          </p:cNvPr>
          <p:cNvSpPr>
            <a:spLocks noGrp="1"/>
          </p:cNvSpPr>
          <p:nvPr>
            <p:ph type="subTitle" idx="1"/>
          </p:nvPr>
        </p:nvSpPr>
        <p:spPr>
          <a:xfrm>
            <a:off x="1154955" y="4777380"/>
            <a:ext cx="8825658" cy="1013820"/>
          </a:xfrm>
        </p:spPr>
        <p:txBody>
          <a:bodyPr>
            <a:noAutofit/>
          </a:bodyPr>
          <a:lstStyle/>
          <a:p>
            <a:r>
              <a:rPr lang="bs-Latn-BA" sz="1800" b="1" dirty="0"/>
              <a:t>U želji i nadi da ćemo se ubrzo sresti u našim učionicama želim vam ugodan rad!</a:t>
            </a:r>
          </a:p>
          <a:p>
            <a:pPr algn="r"/>
            <a:r>
              <a:rPr lang="bs-Latn-BA" sz="1800" b="1" dirty="0"/>
              <a:t>Doc. dr Vildana Pleh </a:t>
            </a:r>
          </a:p>
        </p:txBody>
      </p:sp>
    </p:spTree>
    <p:extLst>
      <p:ext uri="{BB962C8B-B14F-4D97-AF65-F5344CB8AC3E}">
        <p14:creationId xmlns:p14="http://schemas.microsoft.com/office/powerpoint/2010/main" val="3490122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1958400" y="748952"/>
            <a:ext cx="10404648" cy="1083329"/>
          </a:xfrm>
        </p:spPr>
        <p:txBody>
          <a:bodyPr>
            <a:noAutofit/>
          </a:bodyPr>
          <a:lstStyle/>
          <a:p>
            <a:r>
              <a:rPr lang="hr-HR" sz="3200" b="1" dirty="0">
                <a:solidFill>
                  <a:schemeClr val="accent2">
                    <a:lumMod val="75000"/>
                  </a:schemeClr>
                </a:solidFill>
                <a:latin typeface="Albertus MT" panose="020E0602030304020304" pitchFamily="34" charset="0"/>
              </a:rPr>
              <a:t>       Oblici emocionalnog zlostavljanja</a:t>
            </a:r>
          </a:p>
        </p:txBody>
      </p:sp>
      <p:graphicFrame>
        <p:nvGraphicFramePr>
          <p:cNvPr id="8" name="Dijagram 7"/>
          <p:cNvGraphicFramePr/>
          <p:nvPr/>
        </p:nvGraphicFramePr>
        <p:xfrm>
          <a:off x="1991544" y="1844824"/>
          <a:ext cx="828092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7728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8F0D15-4DDC-4543-858C-377CD7C48F14}"/>
              </a:ext>
            </a:extLst>
          </p:cNvPr>
          <p:cNvSpPr>
            <a:spLocks noGrp="1"/>
          </p:cNvSpPr>
          <p:nvPr>
            <p:ph type="body" idx="1"/>
          </p:nvPr>
        </p:nvSpPr>
        <p:spPr>
          <a:xfrm>
            <a:off x="1824568" y="2743200"/>
            <a:ext cx="8640233" cy="1673225"/>
          </a:xfrm>
        </p:spPr>
        <p:txBody>
          <a:bodyPr/>
          <a:lstStyle/>
          <a:p>
            <a:pPr algn="ctr" eaLnBrk="1" hangingPunct="1"/>
            <a:r>
              <a:rPr lang="bs-Latn-BA" altLang="en-US" sz="3200" cap="none" dirty="0">
                <a:solidFill>
                  <a:schemeClr val="tx1"/>
                </a:solidFill>
                <a:latin typeface="Cambria" panose="02040503050406030204" pitchFamily="18" charset="0"/>
                <a:ea typeface="Cambria" panose="02040503050406030204" pitchFamily="18" charset="0"/>
                <a:cs typeface="Cambria" panose="02040503050406030204" pitchFamily="18" charset="0"/>
              </a:rPr>
              <a:t>UČENIK/UČENICA JE SKLON/A SAMOPOVREĐIVANJU (AUTOAGRESIJA)</a:t>
            </a:r>
            <a:br>
              <a:rPr lang="en-US" altLang="en-US" i="1" cap="none" dirty="0">
                <a:solidFill>
                  <a:srgbClr val="7B9899"/>
                </a:solidFill>
                <a:latin typeface="Cambria" panose="02040503050406030204" pitchFamily="18" charset="0"/>
                <a:ea typeface="Cambria" panose="02040503050406030204" pitchFamily="18" charset="0"/>
                <a:cs typeface="Cambria" panose="02040503050406030204" pitchFamily="18" charset="0"/>
              </a:rPr>
            </a:br>
            <a:endParaRPr lang="bs-Latn-BA" altLang="en-US" cap="none" dirty="0"/>
          </a:p>
        </p:txBody>
      </p:sp>
      <p:sp>
        <p:nvSpPr>
          <p:cNvPr id="31747" name="Title 2">
            <a:extLst>
              <a:ext uri="{FF2B5EF4-FFF2-40B4-BE49-F238E27FC236}">
                <a16:creationId xmlns:a16="http://schemas.microsoft.com/office/drawing/2014/main" id="{1E8D4DEF-5360-4BA7-B958-1217E17E2ED8}"/>
              </a:ext>
            </a:extLst>
          </p:cNvPr>
          <p:cNvSpPr>
            <a:spLocks noGrp="1"/>
          </p:cNvSpPr>
          <p:nvPr>
            <p:ph type="title"/>
          </p:nvPr>
        </p:nvSpPr>
        <p:spPr>
          <a:xfrm>
            <a:off x="963084" y="533400"/>
            <a:ext cx="10363200" cy="1143000"/>
          </a:xfrm>
        </p:spPr>
        <p:txBody>
          <a:bodyPr/>
          <a:lstStyle/>
          <a:p>
            <a:pPr eaLnBrk="1" hangingPunct="1"/>
            <a:r>
              <a:rPr lang="bs-Latn-BA" altLang="en-US" sz="6600" b="1">
                <a:solidFill>
                  <a:schemeClr val="tx1"/>
                </a:solidFill>
                <a:latin typeface="Cambria" panose="02040503050406030204" pitchFamily="18" charset="0"/>
                <a:ea typeface="Cambria" panose="02040503050406030204" pitchFamily="18" charset="0"/>
                <a:cs typeface="Cambria" panose="02040503050406030204" pitchFamily="18" charset="0"/>
              </a:rPr>
              <a:t>A8</a:t>
            </a:r>
            <a:endParaRPr lang="bs-Latn-BA" altLang="en-US" sz="6600"/>
          </a:p>
        </p:txBody>
      </p:sp>
    </p:spTree>
  </p:cSld>
  <p:clrMapOvr>
    <a:masterClrMapping/>
  </p:clrMapOvr>
  <p:transition spd="slow">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397F5C-0DE6-4C02-ACF7-F699709379D2}"/>
              </a:ext>
            </a:extLst>
          </p:cNvPr>
          <p:cNvSpPr>
            <a:spLocks noGrp="1"/>
          </p:cNvSpPr>
          <p:nvPr>
            <p:ph type="body" idx="1"/>
          </p:nvPr>
        </p:nvSpPr>
        <p:spPr>
          <a:xfrm>
            <a:off x="406400" y="2743200"/>
            <a:ext cx="11480800" cy="1673225"/>
          </a:xfrm>
        </p:spPr>
        <p:txBody>
          <a:bodyPr/>
          <a:lstStyle/>
          <a:p>
            <a:pPr algn="l" eaLnBrk="1" hangingPunct="1">
              <a:buFont typeface="Wingdings" panose="05000000000000000000" pitchFamily="2" charset="2"/>
              <a:buChar char="q"/>
            </a:pPr>
            <a:r>
              <a:rPr lang="bs-Latn-BA" altLang="en-US" sz="2800" b="0" cap="none" dirty="0">
                <a:solidFill>
                  <a:schemeClr val="tx1"/>
                </a:solidFill>
                <a:latin typeface="Cambria" panose="02040503050406030204" pitchFamily="18" charset="0"/>
                <a:ea typeface="Cambria" panose="02040503050406030204" pitchFamily="18" charset="0"/>
                <a:cs typeface="Cambria" panose="02040503050406030204" pitchFamily="18" charset="0"/>
              </a:rPr>
              <a:t>Rezanje, griženje, guljenje kože, odrezivanje/prorezivanje, nanošenje opekotina,  udaranje (radi se o udaranju rukama i glavom o zid), stezanje/stiskanje npr. dijelova tijela...</a:t>
            </a:r>
          </a:p>
          <a:p>
            <a:pPr eaLnBrk="1" hangingPunct="1"/>
            <a:endParaRPr lang="bs-Latn-BA" altLang="en-US" sz="2400" cap="none" dirty="0">
              <a:solidFill>
                <a:schemeClr val="tx1"/>
              </a:solidFill>
            </a:endParaRPr>
          </a:p>
        </p:txBody>
      </p:sp>
    </p:spTree>
  </p:cSld>
  <p:clrMapOvr>
    <a:masterClrMapping/>
  </p:clrMapOvr>
  <p:transition spd="slow">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8D4E9B-919D-4C88-BB15-C5BE2278C1CB}"/>
              </a:ext>
            </a:extLst>
          </p:cNvPr>
          <p:cNvSpPr>
            <a:spLocks noGrp="1"/>
          </p:cNvSpPr>
          <p:nvPr>
            <p:ph type="body" idx="1"/>
          </p:nvPr>
        </p:nvSpPr>
        <p:spPr>
          <a:xfrm>
            <a:off x="203200" y="2743200"/>
            <a:ext cx="11684000" cy="1673225"/>
          </a:xfrm>
        </p:spPr>
        <p:txBody>
          <a:bodyPr>
            <a:noAutofit/>
          </a:bodyPr>
          <a:lstStyle/>
          <a:p>
            <a:pPr algn="l" eaLnBrk="1" hangingPunct="1">
              <a:buFont typeface="Wingdings" panose="05000000000000000000" pitchFamily="2" charset="2"/>
              <a:buChar char="q"/>
            </a:pPr>
            <a:r>
              <a:rPr lang="en-US" altLang="en-US" sz="2800" b="0" cap="none" dirty="0" err="1">
                <a:solidFill>
                  <a:schemeClr val="tx1"/>
                </a:solidFill>
                <a:latin typeface="Cambria" panose="02040503050406030204" pitchFamily="18" charset="0"/>
                <a:ea typeface="Cambria" panose="02040503050406030204" pitchFamily="18" charset="0"/>
                <a:cs typeface="Cambria" panose="02040503050406030204" pitchFamily="18" charset="0"/>
              </a:rPr>
              <a:t>Faktori</a:t>
            </a:r>
            <a:r>
              <a:rPr lang="en-US" altLang="en-US" sz="2800" b="0" cap="none"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altLang="en-US" sz="2800" b="0" cap="none" dirty="0" err="1">
                <a:solidFill>
                  <a:schemeClr val="tx1"/>
                </a:solidFill>
                <a:latin typeface="Cambria" panose="02040503050406030204" pitchFamily="18" charset="0"/>
                <a:ea typeface="Cambria" panose="02040503050406030204" pitchFamily="18" charset="0"/>
                <a:cs typeface="Cambria" panose="02040503050406030204" pitchFamily="18" charset="0"/>
              </a:rPr>
              <a:t>koji</a:t>
            </a:r>
            <a:r>
              <a:rPr lang="en-US" altLang="en-US" sz="2800" b="0" cap="none"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altLang="en-US" sz="2800" b="0" cap="none" dirty="0" err="1">
                <a:solidFill>
                  <a:schemeClr val="tx1"/>
                </a:solidFill>
                <a:latin typeface="Cambria" panose="02040503050406030204" pitchFamily="18" charset="0"/>
                <a:ea typeface="Cambria" panose="02040503050406030204" pitchFamily="18" charset="0"/>
                <a:cs typeface="Cambria" panose="02040503050406030204" pitchFamily="18" charset="0"/>
              </a:rPr>
              <a:t>doprinose</a:t>
            </a:r>
            <a:r>
              <a:rPr lang="hr-BA" altLang="en-US" sz="2800" b="0" cap="none" dirty="0">
                <a:solidFill>
                  <a:schemeClr val="tx1"/>
                </a:solidFill>
                <a:latin typeface="Cambria" panose="02040503050406030204" pitchFamily="18" charset="0"/>
                <a:ea typeface="Cambria" panose="02040503050406030204" pitchFamily="18" charset="0"/>
                <a:cs typeface="Cambria" panose="02040503050406030204" pitchFamily="18" charset="0"/>
              </a:rPr>
              <a:t> samopovređivanju: </a:t>
            </a:r>
          </a:p>
          <a:p>
            <a:pPr algn="l" eaLnBrk="1" hangingPunct="1"/>
            <a:endParaRPr lang="hr-BA" altLang="en-US" sz="2800" b="0" cap="none" dirty="0">
              <a:solidFill>
                <a:schemeClr val="tx1"/>
              </a:solidFill>
              <a:latin typeface="Cambria" panose="02040503050406030204" pitchFamily="18" charset="0"/>
              <a:ea typeface="Cambria" panose="02040503050406030204" pitchFamily="18" charset="0"/>
              <a:cs typeface="Cambria" panose="02040503050406030204" pitchFamily="18" charset="0"/>
            </a:endParaRPr>
          </a:p>
          <a:p>
            <a:pPr algn="l" eaLnBrk="1" hangingPunct="1"/>
            <a:r>
              <a:rPr lang="bs-Latn-BA" altLang="en-US" sz="2800" b="0" cap="none" dirty="0">
                <a:solidFill>
                  <a:schemeClr val="tx1"/>
                </a:solidFill>
                <a:latin typeface="Cambria" panose="02040503050406030204" pitchFamily="18" charset="0"/>
                <a:ea typeface="Cambria" panose="02040503050406030204" pitchFamily="18" charset="0"/>
                <a:cs typeface="Cambria" panose="02040503050406030204" pitchFamily="18" charset="0"/>
              </a:rPr>
              <a:t>zlostavljanje od strane vršnjaka, zlostavljanje i zanemarivanje u porodici, nasilničko ponašanje u porodici, emocionalno zlostavljanje, seksualno zlostavljanje, pritisak porodice zbog školskog uspjeha i nerealna očekivanja, različite psihičke poteškoće...</a:t>
            </a:r>
          </a:p>
          <a:p>
            <a:pPr algn="l" eaLnBrk="1" hangingPunct="1"/>
            <a:endParaRPr lang="bs-Latn-BA" altLang="en-US" sz="2800" cap="none" dirty="0">
              <a:solidFill>
                <a:schemeClr val="tx1"/>
              </a:solidFill>
            </a:endParaRPr>
          </a:p>
        </p:txBody>
      </p:sp>
    </p:spTree>
  </p:cSld>
  <p:clrMapOvr>
    <a:masterClrMapping/>
  </p:clrMapOvr>
  <p:transition spd="slow">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a:extLst>
              <a:ext uri="{FF2B5EF4-FFF2-40B4-BE49-F238E27FC236}">
                <a16:creationId xmlns:a16="http://schemas.microsoft.com/office/drawing/2014/main" id="{F25C7435-CA34-4559-90A9-97FC4F6CB053}"/>
              </a:ext>
            </a:extLst>
          </p:cNvPr>
          <p:cNvSpPr>
            <a:spLocks noGrp="1"/>
          </p:cNvSpPr>
          <p:nvPr>
            <p:ph type="title"/>
          </p:nvPr>
        </p:nvSpPr>
        <p:spPr>
          <a:xfrm>
            <a:off x="963084" y="533400"/>
            <a:ext cx="10363200" cy="1143000"/>
          </a:xfrm>
        </p:spPr>
        <p:txBody>
          <a:bodyPr/>
          <a:lstStyle/>
          <a:p>
            <a:pPr eaLnBrk="1" hangingPunct="1"/>
            <a:r>
              <a:rPr lang="bs-Latn-BA" altLang="en-US" sz="6000" b="1" dirty="0">
                <a:solidFill>
                  <a:schemeClr val="tx1"/>
                </a:solidFill>
                <a:latin typeface="Cambria" panose="02040503050406030204" pitchFamily="18" charset="0"/>
                <a:ea typeface="Cambria" panose="02040503050406030204" pitchFamily="18" charset="0"/>
                <a:cs typeface="Cambria" panose="02040503050406030204" pitchFamily="18" charset="0"/>
              </a:rPr>
              <a:t>A9</a:t>
            </a:r>
            <a:endParaRPr lang="bs-Latn-BA" altLang="en-US" sz="6000" b="1" dirty="0">
              <a:solidFill>
                <a:schemeClr val="tx1"/>
              </a:solidFill>
            </a:endParaRPr>
          </a:p>
        </p:txBody>
      </p:sp>
      <p:sp>
        <p:nvSpPr>
          <p:cNvPr id="4" name="Title 1">
            <a:extLst>
              <a:ext uri="{FF2B5EF4-FFF2-40B4-BE49-F238E27FC236}">
                <a16:creationId xmlns:a16="http://schemas.microsoft.com/office/drawing/2014/main" id="{CBB2CBAF-5C1B-4460-9522-E696E86EF544}"/>
              </a:ext>
            </a:extLst>
          </p:cNvPr>
          <p:cNvSpPr>
            <a:spLocks noGrp="1"/>
          </p:cNvSpPr>
          <p:nvPr>
            <p:ph type="body" idx="1"/>
          </p:nvPr>
        </p:nvSpPr>
        <p:spPr>
          <a:xfrm>
            <a:off x="1824568" y="2743200"/>
            <a:ext cx="8640233" cy="2362200"/>
          </a:xfrm>
          <a:solidFill>
            <a:schemeClr val="accent1"/>
          </a:solidFill>
        </p:spPr>
        <p:txBody>
          <a:bodyPr>
            <a:normAutofit/>
          </a:bodyPr>
          <a:lstStyle/>
          <a:p>
            <a:pPr algn="ctr" eaLnBrk="1" hangingPunct="1">
              <a:lnSpc>
                <a:spcPct val="80000"/>
              </a:lnSpc>
            </a:pPr>
            <a:br>
              <a:rPr lang="bs-Latn-BA" altLang="en-US" sz="3200" cap="none" dirty="0">
                <a:solidFill>
                  <a:schemeClr val="tx1"/>
                </a:solidFill>
                <a:latin typeface="Cambria" panose="02040503050406030204" pitchFamily="18" charset="0"/>
                <a:ea typeface="Cambria" panose="02040503050406030204" pitchFamily="18" charset="0"/>
                <a:cs typeface="Cambria" panose="02040503050406030204" pitchFamily="18" charset="0"/>
              </a:rPr>
            </a:br>
            <a:r>
              <a:rPr lang="bs-Latn-BA" altLang="en-US" sz="3200" cap="none" dirty="0">
                <a:solidFill>
                  <a:schemeClr val="tx1"/>
                </a:solidFill>
                <a:latin typeface="Cambria" panose="02040503050406030204" pitchFamily="18" charset="0"/>
                <a:ea typeface="Cambria" panose="02040503050406030204" pitchFamily="18" charset="0"/>
                <a:cs typeface="Cambria" panose="02040503050406030204" pitchFamily="18" charset="0"/>
              </a:rPr>
              <a:t>	UČENIK/UČENICA POKAZUJE JAKE IZLJEVE BIJESA PRI MINIMALNIM PODRAŽAJIMA</a:t>
            </a:r>
            <a:br>
              <a:rPr lang="en-US" altLang="en-US" sz="1800" cap="none" dirty="0">
                <a:solidFill>
                  <a:srgbClr val="7B9899"/>
                </a:solidFill>
              </a:rPr>
            </a:br>
            <a:endParaRPr lang="en-US" altLang="en-US" sz="1800" cap="none" dirty="0">
              <a:solidFill>
                <a:srgbClr val="7B9899"/>
              </a:solidFill>
            </a:endParaRPr>
          </a:p>
        </p:txBody>
      </p:sp>
    </p:spTree>
  </p:cSld>
  <p:clrMapOvr>
    <a:masterClrMapping/>
  </p:clrMapOvr>
  <p:transition spd="slow">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5C3E748C-E0D0-439D-942B-4EC555847DD5}"/>
              </a:ext>
            </a:extLst>
          </p:cNvPr>
          <p:cNvSpPr>
            <a:spLocks noChangeArrowheads="1"/>
          </p:cNvSpPr>
          <p:nvPr/>
        </p:nvSpPr>
        <p:spPr bwMode="auto">
          <a:xfrm>
            <a:off x="406400" y="2782389"/>
            <a:ext cx="1148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hr-BA" altLang="en-US" sz="2800" dirty="0">
                <a:latin typeface="Cambria" panose="02040503050406030204" pitchFamily="18" charset="0"/>
              </a:rPr>
              <a:t>Snižena tolerancija na frustrirajuće događaje</a:t>
            </a:r>
          </a:p>
        </p:txBody>
      </p:sp>
      <p:sp>
        <p:nvSpPr>
          <p:cNvPr id="35843" name="Rectangle 2">
            <a:extLst>
              <a:ext uri="{FF2B5EF4-FFF2-40B4-BE49-F238E27FC236}">
                <a16:creationId xmlns:a16="http://schemas.microsoft.com/office/drawing/2014/main" id="{4D70D35C-C1D8-4C7F-927A-D0D8431F651E}"/>
              </a:ext>
            </a:extLst>
          </p:cNvPr>
          <p:cNvSpPr>
            <a:spLocks noChangeArrowheads="1"/>
          </p:cNvSpPr>
          <p:nvPr/>
        </p:nvSpPr>
        <p:spPr bwMode="auto">
          <a:xfrm>
            <a:off x="406400" y="3962401"/>
            <a:ext cx="10972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bs-Latn-BA" altLang="en-US" sz="2800" dirty="0">
                <a:latin typeface="Cambria" panose="02040503050406030204" pitchFamily="18" charset="0"/>
              </a:rPr>
              <a:t>Regulacija emocija važna je za socijalne interakcije i kvalitetu funkcioniranja među djecom </a:t>
            </a:r>
            <a:endParaRPr lang="bs-Latn-BA" altLang="en-US" sz="2800" dirty="0"/>
          </a:p>
        </p:txBody>
      </p:sp>
    </p:spTree>
  </p:cSld>
  <p:clrMapOvr>
    <a:masterClrMapping/>
  </p:clrMapOvr>
  <p:transition spd="slow">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6AD919-B2B1-4A12-8E25-387281F4FD05}"/>
              </a:ext>
            </a:extLst>
          </p:cNvPr>
          <p:cNvSpPr>
            <a:spLocks noGrp="1"/>
          </p:cNvSpPr>
          <p:nvPr>
            <p:ph type="body" idx="1"/>
          </p:nvPr>
        </p:nvSpPr>
        <p:spPr>
          <a:xfrm>
            <a:off x="1824568" y="2743200"/>
            <a:ext cx="8640233" cy="1673225"/>
          </a:xfrm>
        </p:spPr>
        <p:txBody>
          <a:bodyPr>
            <a:normAutofit lnSpcReduction="10000"/>
          </a:bodyPr>
          <a:lstStyle/>
          <a:p>
            <a:pPr algn="ctr" eaLnBrk="1" hangingPunct="1"/>
            <a:r>
              <a:rPr lang="bs-Latn-BA" altLang="en-US" sz="3600" cap="none" dirty="0">
                <a:solidFill>
                  <a:schemeClr val="tx1"/>
                </a:solidFill>
                <a:latin typeface="Cambria" panose="02040503050406030204" pitchFamily="18" charset="0"/>
                <a:ea typeface="Cambria" panose="02040503050406030204" pitchFamily="18" charset="0"/>
                <a:cs typeface="Cambria" panose="02040503050406030204" pitchFamily="18" charset="0"/>
              </a:rPr>
              <a:t>UČENIK/UČENICA KONSTANTNO KRŠI PRAVILA ŠKOLE</a:t>
            </a:r>
            <a:br>
              <a:rPr lang="en-US" altLang="en-US" sz="3600" cap="none" dirty="0">
                <a:solidFill>
                  <a:schemeClr val="tx1"/>
                </a:solidFill>
                <a:latin typeface="Cambria" panose="02040503050406030204" pitchFamily="18" charset="0"/>
                <a:ea typeface="Cambria" panose="02040503050406030204" pitchFamily="18" charset="0"/>
                <a:cs typeface="Cambria" panose="02040503050406030204" pitchFamily="18" charset="0"/>
              </a:rPr>
            </a:br>
            <a:endParaRPr lang="bs-Latn-BA" altLang="en-US" sz="3600" cap="none" dirty="0">
              <a:solidFill>
                <a:schemeClr val="tx1"/>
              </a:solidFill>
            </a:endParaRPr>
          </a:p>
        </p:txBody>
      </p:sp>
      <p:sp>
        <p:nvSpPr>
          <p:cNvPr id="36867" name="Title 2">
            <a:extLst>
              <a:ext uri="{FF2B5EF4-FFF2-40B4-BE49-F238E27FC236}">
                <a16:creationId xmlns:a16="http://schemas.microsoft.com/office/drawing/2014/main" id="{EDCDB13F-8EA8-4815-B619-55D906AFEF05}"/>
              </a:ext>
            </a:extLst>
          </p:cNvPr>
          <p:cNvSpPr>
            <a:spLocks noGrp="1"/>
          </p:cNvSpPr>
          <p:nvPr>
            <p:ph type="title"/>
          </p:nvPr>
        </p:nvSpPr>
        <p:spPr>
          <a:xfrm>
            <a:off x="963084" y="533400"/>
            <a:ext cx="10363200" cy="1219200"/>
          </a:xfrm>
        </p:spPr>
        <p:txBody>
          <a:bodyPr/>
          <a:lstStyle/>
          <a:p>
            <a:pPr eaLnBrk="1" hangingPunct="1"/>
            <a:r>
              <a:rPr lang="bs-Latn-BA" altLang="en-US" sz="6600" b="1">
                <a:solidFill>
                  <a:schemeClr val="tx1"/>
                </a:solidFill>
                <a:latin typeface="Cambria" panose="02040503050406030204" pitchFamily="18" charset="0"/>
                <a:ea typeface="Cambria" panose="02040503050406030204" pitchFamily="18" charset="0"/>
                <a:cs typeface="Cambria" panose="02040503050406030204" pitchFamily="18" charset="0"/>
              </a:rPr>
              <a:t>A10</a:t>
            </a:r>
            <a:endParaRPr lang="bs-Latn-BA" altLang="en-US" sz="6600"/>
          </a:p>
        </p:txBody>
      </p:sp>
    </p:spTree>
  </p:cSld>
  <p:clrMapOvr>
    <a:masterClrMapping/>
  </p:clrMapOvr>
  <p:transition spd="slow">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a:extLst>
              <a:ext uri="{FF2B5EF4-FFF2-40B4-BE49-F238E27FC236}">
                <a16:creationId xmlns:a16="http://schemas.microsoft.com/office/drawing/2014/main" id="{8F20ED0B-AB8F-4C3F-AA15-DD90A74D160E}"/>
              </a:ext>
            </a:extLst>
          </p:cNvPr>
          <p:cNvSpPr>
            <a:spLocks noChangeArrowheads="1"/>
          </p:cNvSpPr>
          <p:nvPr/>
        </p:nvSpPr>
        <p:spPr bwMode="auto">
          <a:xfrm>
            <a:off x="304800" y="2468880"/>
            <a:ext cx="11582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hr-BA" altLang="en-US" sz="2400" dirty="0">
                <a:latin typeface="Cambria" panose="02040503050406030204" pitchFamily="18" charset="0"/>
              </a:rPr>
              <a:t>Svako dijete ponekad remeti disciplinu</a:t>
            </a:r>
          </a:p>
          <a:p>
            <a:endParaRPr lang="hr-BA" altLang="en-US" sz="2400" dirty="0">
              <a:latin typeface="Cambria" panose="02040503050406030204" pitchFamily="18" charset="0"/>
            </a:endParaRPr>
          </a:p>
          <a:p>
            <a:pPr>
              <a:buFont typeface="Wingdings" panose="05000000000000000000" pitchFamily="2" charset="2"/>
              <a:buChar char="q"/>
            </a:pPr>
            <a:r>
              <a:rPr lang="bs-Latn-BA" altLang="en-US" sz="2400" dirty="0">
                <a:latin typeface="Cambria" panose="02040503050406030204" pitchFamily="18" charset="0"/>
              </a:rPr>
              <a:t>Ukoliko takvo ponašanje neko dijete manifestira duže vrijeme i kada znatno remeti njegovo socijalno funkcioniranje, ono postaje jednim od oblika rizično socijalnog ponašanja</a:t>
            </a:r>
          </a:p>
          <a:p>
            <a:endParaRPr lang="bs-Latn-BA" altLang="en-US" sz="2400" dirty="0">
              <a:latin typeface="Cambria" panose="02040503050406030204" pitchFamily="18" charset="0"/>
            </a:endParaRPr>
          </a:p>
        </p:txBody>
      </p:sp>
    </p:spTree>
  </p:cSld>
  <p:clrMapOvr>
    <a:masterClrMapping/>
  </p:clrMapOvr>
  <p:transition spd="slow">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9FDC44-5CFA-47DA-B6A9-96124C82C4E3}"/>
              </a:ext>
            </a:extLst>
          </p:cNvPr>
          <p:cNvSpPr>
            <a:spLocks noGrp="1"/>
          </p:cNvSpPr>
          <p:nvPr>
            <p:ph type="body" idx="1"/>
          </p:nvPr>
        </p:nvSpPr>
        <p:spPr>
          <a:xfrm>
            <a:off x="1824568" y="2743200"/>
            <a:ext cx="8640233" cy="1673225"/>
          </a:xfrm>
        </p:spPr>
        <p:txBody>
          <a:bodyPr/>
          <a:lstStyle/>
          <a:p>
            <a:pPr algn="ctr" eaLnBrk="1" hangingPunct="1"/>
            <a:r>
              <a:rPr lang="bs-Latn-BA" altLang="en-US" sz="3600" cap="none" dirty="0">
                <a:solidFill>
                  <a:schemeClr val="tx1"/>
                </a:solidFill>
                <a:latin typeface="Cambria" panose="02040503050406030204" pitchFamily="18" charset="0"/>
                <a:ea typeface="Cambria" panose="02040503050406030204" pitchFamily="18" charset="0"/>
                <a:cs typeface="Cambria" panose="02040503050406030204" pitchFamily="18" charset="0"/>
              </a:rPr>
              <a:t>UČENIK/UČENICA INICIRA I/ILI UČESTVUJE U TUČNJAVAMA</a:t>
            </a:r>
            <a:br>
              <a:rPr lang="en-US" altLang="en-US" i="1" cap="none" dirty="0">
                <a:solidFill>
                  <a:srgbClr val="7B9899"/>
                </a:solidFill>
                <a:latin typeface="Cambria" panose="02040503050406030204" pitchFamily="18" charset="0"/>
                <a:ea typeface="Cambria" panose="02040503050406030204" pitchFamily="18" charset="0"/>
                <a:cs typeface="Cambria" panose="02040503050406030204" pitchFamily="18" charset="0"/>
              </a:rPr>
            </a:br>
            <a:endParaRPr lang="bs-Latn-BA" altLang="en-US" cap="none" dirty="0"/>
          </a:p>
        </p:txBody>
      </p:sp>
      <p:sp>
        <p:nvSpPr>
          <p:cNvPr id="38915" name="Title 2">
            <a:extLst>
              <a:ext uri="{FF2B5EF4-FFF2-40B4-BE49-F238E27FC236}">
                <a16:creationId xmlns:a16="http://schemas.microsoft.com/office/drawing/2014/main" id="{48BB343F-3AAB-43E2-AEBC-6C6414EE5E89}"/>
              </a:ext>
            </a:extLst>
          </p:cNvPr>
          <p:cNvSpPr>
            <a:spLocks noGrp="1"/>
          </p:cNvSpPr>
          <p:nvPr>
            <p:ph type="title"/>
          </p:nvPr>
        </p:nvSpPr>
        <p:spPr>
          <a:xfrm>
            <a:off x="963084" y="533400"/>
            <a:ext cx="10363200" cy="1066800"/>
          </a:xfrm>
        </p:spPr>
        <p:txBody>
          <a:bodyPr/>
          <a:lstStyle/>
          <a:p>
            <a:pPr eaLnBrk="1" hangingPunct="1"/>
            <a:r>
              <a:rPr lang="bs-Latn-BA" altLang="en-US" sz="6000" b="1">
                <a:solidFill>
                  <a:schemeClr val="tx1"/>
                </a:solidFill>
                <a:latin typeface="Cambria" panose="02040503050406030204" pitchFamily="18" charset="0"/>
                <a:ea typeface="Cambria" panose="02040503050406030204" pitchFamily="18" charset="0"/>
                <a:cs typeface="Cambria" panose="02040503050406030204" pitchFamily="18" charset="0"/>
              </a:rPr>
              <a:t>A11</a:t>
            </a:r>
            <a:endParaRPr lang="bs-Latn-BA" altLang="en-US" sz="6000"/>
          </a:p>
        </p:txBody>
      </p:sp>
    </p:spTree>
  </p:cSld>
  <p:clrMapOvr>
    <a:masterClrMapping/>
  </p:clrMapOvr>
  <p:transition spd="slow">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32DCD1-B2EB-467A-BBDD-34456E66F2A7}"/>
              </a:ext>
            </a:extLst>
          </p:cNvPr>
          <p:cNvSpPr>
            <a:spLocks noGrp="1"/>
          </p:cNvSpPr>
          <p:nvPr>
            <p:ph type="body" idx="1"/>
          </p:nvPr>
        </p:nvSpPr>
        <p:spPr>
          <a:xfrm>
            <a:off x="609600" y="1972492"/>
            <a:ext cx="11176000" cy="2443934"/>
          </a:xfrm>
        </p:spPr>
        <p:txBody>
          <a:bodyPr>
            <a:noAutofit/>
          </a:bodyPr>
          <a:lstStyle/>
          <a:p>
            <a:pPr algn="l" eaLnBrk="1" hangingPunct="1">
              <a:buFont typeface="Wingdings" panose="05000000000000000000" pitchFamily="2" charset="2"/>
              <a:buChar char="q"/>
            </a:pPr>
            <a:r>
              <a:rPr lang="hr-BA" altLang="en-US" sz="2400" b="0" cap="none" dirty="0">
                <a:solidFill>
                  <a:schemeClr val="tx1"/>
                </a:solidFill>
                <a:latin typeface="Cambria" panose="02040503050406030204" pitchFamily="18" charset="0"/>
                <a:ea typeface="Cambria" panose="02040503050406030204" pitchFamily="18" charset="0"/>
                <a:cs typeface="Cambria" panose="02040503050406030204" pitchFamily="18" charset="0"/>
              </a:rPr>
              <a:t>Uzroci tučnjava među djecom:</a:t>
            </a:r>
          </a:p>
          <a:p>
            <a:pPr algn="l" eaLnBrk="1" hangingPunct="1"/>
            <a:r>
              <a:rPr lang="bs-Latn-BA" altLang="en-US" sz="2400" b="0" cap="none" dirty="0">
                <a:solidFill>
                  <a:schemeClr val="tx1"/>
                </a:solidFill>
                <a:latin typeface="Cambria" panose="02040503050406030204" pitchFamily="18" charset="0"/>
                <a:ea typeface="Cambria" panose="02040503050406030204" pitchFamily="18" charset="0"/>
                <a:cs typeface="Cambria" panose="02040503050406030204" pitchFamily="18" charset="0"/>
              </a:rPr>
              <a:t>nesposobnost kontrolisanja ljutnje kao i nošenja sa stresom, želja da se osvoji ili održi poštovanje vršnjaka, ohrabrivanje tuča od strane roditelja...</a:t>
            </a:r>
          </a:p>
          <a:p>
            <a:pPr algn="l" eaLnBrk="1" hangingPunct="1"/>
            <a:endParaRPr lang="bs-Latn-BA" altLang="en-US" sz="2400" b="0" cap="none" dirty="0">
              <a:solidFill>
                <a:schemeClr val="tx1"/>
              </a:solidFill>
              <a:latin typeface="Cambria" panose="02040503050406030204" pitchFamily="18" charset="0"/>
              <a:ea typeface="Cambria" panose="02040503050406030204" pitchFamily="18" charset="0"/>
              <a:cs typeface="Cambria" panose="02040503050406030204" pitchFamily="18" charset="0"/>
            </a:endParaRPr>
          </a:p>
          <a:p>
            <a:pPr algn="l" eaLnBrk="1" hangingPunct="1">
              <a:buFont typeface="Wingdings" panose="05000000000000000000" pitchFamily="2" charset="2"/>
              <a:buChar char="q"/>
            </a:pPr>
            <a:r>
              <a:rPr lang="bs-Latn-BA" altLang="en-US" sz="2400" b="0" cap="none" dirty="0">
                <a:solidFill>
                  <a:schemeClr val="tx1"/>
                </a:solidFill>
                <a:latin typeface="Cambria" panose="02040503050406030204" pitchFamily="18" charset="0"/>
                <a:ea typeface="Cambria" panose="02040503050406030204" pitchFamily="18" charset="0"/>
                <a:cs typeface="Cambria" panose="02040503050406030204" pitchFamily="18" charset="0"/>
              </a:rPr>
              <a:t>Faktori koji štite djecu od tučnjava: </a:t>
            </a:r>
          </a:p>
          <a:p>
            <a:pPr algn="l" eaLnBrk="1" hangingPunct="1"/>
            <a:r>
              <a:rPr lang="bs-Latn-BA" altLang="en-US" sz="2400" b="0" cap="none" dirty="0">
                <a:solidFill>
                  <a:schemeClr val="tx1"/>
                </a:solidFill>
                <a:latin typeface="Cambria" panose="02040503050406030204" pitchFamily="18" charset="0"/>
                <a:ea typeface="Cambria" panose="02040503050406030204" pitchFamily="18" charset="0"/>
                <a:cs typeface="Cambria" panose="02040503050406030204" pitchFamily="18" charset="0"/>
              </a:rPr>
              <a:t>strah od negativnih posljedica, orijentiranost ka budućnosti, roditelji/staratelji koji se ne tuku i koji savjetuju da se ignorišu ogovaranja i verbalne uvrede, vannastavne aktivnosti...</a:t>
            </a:r>
            <a:endParaRPr lang="en-US" altLang="en-US" sz="2400" b="0" cap="none" dirty="0">
              <a:solidFill>
                <a:schemeClr val="tx1"/>
              </a:solidFill>
              <a:latin typeface="Cambria" panose="02040503050406030204" pitchFamily="18" charset="0"/>
              <a:ea typeface="Cambria" panose="02040503050406030204" pitchFamily="18" charset="0"/>
              <a:cs typeface="Cambria" panose="02040503050406030204" pitchFamily="18" charset="0"/>
            </a:endParaRPr>
          </a:p>
          <a:p>
            <a:pPr eaLnBrk="1" hangingPunct="1"/>
            <a:endParaRPr lang="bs-Latn-BA" altLang="en-US" sz="2400" cap="none" dirty="0"/>
          </a:p>
        </p:txBody>
      </p:sp>
    </p:spTree>
  </p:cSld>
  <p:clrMapOvr>
    <a:masterClrMapping/>
  </p:clrMapOvr>
  <p:transition spd="slow">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9CA59-F741-4385-8EB5-ED5544CA9989}"/>
              </a:ext>
            </a:extLst>
          </p:cNvPr>
          <p:cNvSpPr>
            <a:spLocks noGrp="1"/>
          </p:cNvSpPr>
          <p:nvPr>
            <p:ph type="body" idx="1"/>
          </p:nvPr>
        </p:nvSpPr>
        <p:spPr>
          <a:xfrm>
            <a:off x="1824568" y="2743200"/>
            <a:ext cx="8640233" cy="1673225"/>
          </a:xfrm>
        </p:spPr>
        <p:txBody>
          <a:bodyPr>
            <a:normAutofit lnSpcReduction="10000"/>
          </a:bodyPr>
          <a:lstStyle/>
          <a:p>
            <a:pPr algn="ctr" eaLnBrk="1" hangingPunct="1"/>
            <a:r>
              <a:rPr lang="bs-Latn-BA" altLang="en-US" sz="3600" cap="none" dirty="0">
                <a:solidFill>
                  <a:schemeClr val="tx1"/>
                </a:solidFill>
                <a:latin typeface="Cambria" panose="02040503050406030204" pitchFamily="18" charset="0"/>
                <a:ea typeface="Cambria" panose="02040503050406030204" pitchFamily="18" charset="0"/>
                <a:cs typeface="Cambria" panose="02040503050406030204" pitchFamily="18" charset="0"/>
              </a:rPr>
              <a:t>UČENIK/UČENICA NAMJERNO UNIŠTAVA JAVNO DOBRO U I OKO ŠKOLE</a:t>
            </a:r>
            <a:br>
              <a:rPr lang="en-US" altLang="en-US" sz="3600" cap="none" dirty="0">
                <a:solidFill>
                  <a:schemeClr val="tx1"/>
                </a:solidFill>
              </a:rPr>
            </a:br>
            <a:endParaRPr lang="bs-Latn-BA" altLang="en-US" sz="3600" cap="none" dirty="0">
              <a:solidFill>
                <a:schemeClr val="tx1"/>
              </a:solidFill>
            </a:endParaRPr>
          </a:p>
        </p:txBody>
      </p:sp>
      <p:sp>
        <p:nvSpPr>
          <p:cNvPr id="40963" name="Title 2">
            <a:extLst>
              <a:ext uri="{FF2B5EF4-FFF2-40B4-BE49-F238E27FC236}">
                <a16:creationId xmlns:a16="http://schemas.microsoft.com/office/drawing/2014/main" id="{3CA87D51-A36A-4682-8FFC-A4F9262AA6A3}"/>
              </a:ext>
            </a:extLst>
          </p:cNvPr>
          <p:cNvSpPr>
            <a:spLocks noGrp="1"/>
          </p:cNvSpPr>
          <p:nvPr>
            <p:ph type="title"/>
          </p:nvPr>
        </p:nvSpPr>
        <p:spPr>
          <a:xfrm>
            <a:off x="963084" y="533400"/>
            <a:ext cx="10363200" cy="1066800"/>
          </a:xfrm>
        </p:spPr>
        <p:txBody>
          <a:bodyPr/>
          <a:lstStyle/>
          <a:p>
            <a:pPr eaLnBrk="1" hangingPunct="1"/>
            <a:r>
              <a:rPr lang="bs-Latn-BA" altLang="en-US" sz="5400" b="1">
                <a:solidFill>
                  <a:schemeClr val="tx1"/>
                </a:solidFill>
                <a:latin typeface="Cambria" panose="02040503050406030204" pitchFamily="18" charset="0"/>
                <a:ea typeface="Cambria" panose="02040503050406030204" pitchFamily="18" charset="0"/>
                <a:cs typeface="Cambria" panose="02040503050406030204" pitchFamily="18" charset="0"/>
              </a:rPr>
              <a:t>A12</a:t>
            </a:r>
            <a:endParaRPr lang="bs-Latn-BA" altLang="en-US" sz="5400"/>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1621750" y="152636"/>
            <a:ext cx="8948500" cy="1224136"/>
          </a:xfrm>
        </p:spPr>
        <p:txBody>
          <a:bodyPr>
            <a:normAutofit/>
          </a:bodyPr>
          <a:lstStyle/>
          <a:p>
            <a:pPr algn="ctr"/>
            <a:r>
              <a:rPr lang="hr-HR" sz="2400" b="1" dirty="0">
                <a:latin typeface="Albertus MT" panose="020E0602030304020304" pitchFamily="34" charset="0"/>
              </a:rPr>
              <a:t>Brojna istraživanja povezuju zlostavljanje i zanemarivanje s brojnim dugoročnim negativnim posljedicama</a:t>
            </a:r>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val="2000291506"/>
              </p:ext>
            </p:extLst>
          </p:nvPr>
        </p:nvGraphicFramePr>
        <p:xfrm>
          <a:off x="2117558" y="1121608"/>
          <a:ext cx="7956884" cy="4860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zervirano mjesto sadržaja 5"/>
          <p:cNvSpPr txBox="1">
            <a:spLocks/>
          </p:cNvSpPr>
          <p:nvPr/>
        </p:nvSpPr>
        <p:spPr>
          <a:xfrm>
            <a:off x="6096000" y="2096852"/>
            <a:ext cx="4114800" cy="38852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hr-HR" sz="2200" dirty="0"/>
          </a:p>
        </p:txBody>
      </p:sp>
      <p:sp>
        <p:nvSpPr>
          <p:cNvPr id="8" name="TekstniOkvir 7"/>
          <p:cNvSpPr txBox="1"/>
          <p:nvPr/>
        </p:nvSpPr>
        <p:spPr>
          <a:xfrm>
            <a:off x="0" y="6365557"/>
            <a:ext cx="12192000" cy="492443"/>
          </a:xfrm>
          <a:prstGeom prst="rect">
            <a:avLst/>
          </a:prstGeom>
          <a:noFill/>
        </p:spPr>
        <p:txBody>
          <a:bodyPr wrap="square" rtlCol="0">
            <a:spAutoFit/>
          </a:bodyPr>
          <a:lstStyle/>
          <a:p>
            <a:pPr algn="ctr"/>
            <a:r>
              <a:rPr lang="hr-HR" sz="1400" dirty="0">
                <a:latin typeface="Corbel" panose="020B0503020204020204" pitchFamily="34" charset="0"/>
              </a:rPr>
              <a:t>(</a:t>
            </a:r>
            <a:r>
              <a:rPr lang="hr-HR" sz="1200" dirty="0">
                <a:latin typeface="Albertus Medium" panose="020E0602030304020304" pitchFamily="34" charset="0"/>
              </a:rPr>
              <a:t>Chen  i sur., 2010; </a:t>
            </a:r>
            <a:r>
              <a:rPr lang="en-US" sz="1200" dirty="0">
                <a:latin typeface="Albertus Medium" panose="020E0602030304020304" pitchFamily="34" charset="0"/>
              </a:rPr>
              <a:t>Norman,</a:t>
            </a:r>
            <a:r>
              <a:rPr lang="bs-Latn-BA" sz="1200" dirty="0">
                <a:latin typeface="Albertus Medium" panose="020E0602030304020304" pitchFamily="34" charset="0"/>
              </a:rPr>
              <a:t> </a:t>
            </a:r>
            <a:r>
              <a:rPr lang="en-US" sz="1200" dirty="0">
                <a:latin typeface="Albertus Medium" panose="020E0602030304020304" pitchFamily="34" charset="0"/>
              </a:rPr>
              <a:t> </a:t>
            </a:r>
            <a:r>
              <a:rPr lang="en-US" sz="1200" dirty="0" err="1">
                <a:latin typeface="Albertus Medium" panose="020E0602030304020304" pitchFamily="34" charset="0"/>
              </a:rPr>
              <a:t>Byambaa</a:t>
            </a:r>
            <a:r>
              <a:rPr lang="en-US" sz="1200" dirty="0">
                <a:latin typeface="Albertus Medium" panose="020E0602030304020304" pitchFamily="34" charset="0"/>
              </a:rPr>
              <a:t> </a:t>
            </a:r>
            <a:r>
              <a:rPr lang="bs-Latn-BA" sz="1200" dirty="0">
                <a:latin typeface="Albertus Medium" panose="020E0602030304020304" pitchFamily="34" charset="0"/>
              </a:rPr>
              <a:t> </a:t>
            </a:r>
            <a:r>
              <a:rPr lang="en-US" sz="1200" dirty="0" err="1">
                <a:latin typeface="Albertus Medium" panose="020E0602030304020304" pitchFamily="34" charset="0"/>
              </a:rPr>
              <a:t>Butchart</a:t>
            </a:r>
            <a:r>
              <a:rPr lang="en-US" sz="1200" dirty="0">
                <a:latin typeface="Albertus Medium" panose="020E0602030304020304" pitchFamily="34" charset="0"/>
              </a:rPr>
              <a:t>, </a:t>
            </a:r>
            <a:r>
              <a:rPr lang="bs-Latn-BA" sz="1200" dirty="0">
                <a:latin typeface="Albertus Medium" panose="020E0602030304020304" pitchFamily="34" charset="0"/>
              </a:rPr>
              <a:t> </a:t>
            </a:r>
            <a:r>
              <a:rPr lang="en-US" sz="1200" dirty="0">
                <a:latin typeface="Albertus Medium" panose="020E0602030304020304" pitchFamily="34" charset="0"/>
              </a:rPr>
              <a:t>Scott</a:t>
            </a:r>
            <a:r>
              <a:rPr lang="hr-HR" sz="1200" dirty="0">
                <a:latin typeface="Albertus Medium" panose="020E0602030304020304" pitchFamily="34" charset="0"/>
              </a:rPr>
              <a:t>  </a:t>
            </a:r>
          </a:p>
          <a:p>
            <a:pPr algn="ctr"/>
            <a:r>
              <a:rPr lang="hr-HR" sz="1200" dirty="0">
                <a:latin typeface="Albertus Medium" panose="020E0602030304020304" pitchFamily="34" charset="0"/>
              </a:rPr>
              <a:t>i </a:t>
            </a:r>
            <a:r>
              <a:rPr lang="en-US" sz="1200" dirty="0" err="1">
                <a:latin typeface="Albertus Medium" panose="020E0602030304020304" pitchFamily="34" charset="0"/>
              </a:rPr>
              <a:t>Vos</a:t>
            </a:r>
            <a:r>
              <a:rPr lang="hr-HR" sz="1200" dirty="0">
                <a:latin typeface="Albertus Medium" panose="020E0602030304020304" pitchFamily="34" charset="0"/>
              </a:rPr>
              <a:t>, 2012; </a:t>
            </a:r>
            <a:r>
              <a:rPr lang="it-IT" sz="1200" dirty="0">
                <a:latin typeface="Albertus Medium" panose="020E0602030304020304" pitchFamily="34" charset="0"/>
              </a:rPr>
              <a:t>Paolucci, </a:t>
            </a:r>
            <a:r>
              <a:rPr lang="bs-Latn-BA" sz="1200" dirty="0">
                <a:latin typeface="Albertus Medium" panose="020E0602030304020304" pitchFamily="34" charset="0"/>
              </a:rPr>
              <a:t> </a:t>
            </a:r>
            <a:r>
              <a:rPr lang="it-IT" sz="1200" dirty="0">
                <a:latin typeface="Albertus Medium" panose="020E0602030304020304" pitchFamily="34" charset="0"/>
              </a:rPr>
              <a:t>Genuis</a:t>
            </a:r>
            <a:r>
              <a:rPr lang="hr-HR" sz="1200" dirty="0">
                <a:latin typeface="Albertus Medium" panose="020E0602030304020304" pitchFamily="34" charset="0"/>
              </a:rPr>
              <a:t> </a:t>
            </a:r>
            <a:r>
              <a:rPr lang="it-IT" sz="1200" dirty="0">
                <a:latin typeface="Albertus Medium" panose="020E0602030304020304" pitchFamily="34" charset="0"/>
              </a:rPr>
              <a:t>i Violato</a:t>
            </a:r>
            <a:r>
              <a:rPr lang="hr-HR" sz="1200" dirty="0">
                <a:latin typeface="Albertus Medium" panose="020E0602030304020304" pitchFamily="34" charset="0"/>
              </a:rPr>
              <a:t>, </a:t>
            </a:r>
            <a:r>
              <a:rPr lang="it-IT" sz="1200" dirty="0">
                <a:latin typeface="Albertus Medium" panose="020E0602030304020304" pitchFamily="34" charset="0"/>
              </a:rPr>
              <a:t>2001</a:t>
            </a:r>
            <a:r>
              <a:rPr lang="hr-HR" sz="1200" dirty="0">
                <a:latin typeface="Albertus Medium" panose="020E0602030304020304" pitchFamily="34" charset="0"/>
              </a:rPr>
              <a:t>; </a:t>
            </a:r>
            <a:r>
              <a:rPr lang="hr-HR" sz="1200" dirty="0" err="1">
                <a:latin typeface="Albertus Medium" panose="020E0602030304020304" pitchFamily="34" charset="0"/>
              </a:rPr>
              <a:t>Wegman</a:t>
            </a:r>
            <a:r>
              <a:rPr lang="hr-HR" sz="1200" dirty="0">
                <a:latin typeface="Albertus Medium" panose="020E0602030304020304" pitchFamily="34" charset="0"/>
              </a:rPr>
              <a:t> i </a:t>
            </a:r>
            <a:r>
              <a:rPr lang="hr-HR" sz="1200" dirty="0" err="1">
                <a:latin typeface="Albertus Medium" panose="020E0602030304020304" pitchFamily="34" charset="0"/>
              </a:rPr>
              <a:t>Stetler</a:t>
            </a:r>
            <a:r>
              <a:rPr lang="hr-HR" sz="1200" dirty="0">
                <a:latin typeface="Albertus Medium" panose="020E0602030304020304" pitchFamily="34" charset="0"/>
              </a:rPr>
              <a:t>, 2009</a:t>
            </a:r>
            <a:r>
              <a:rPr lang="en-US" sz="1200" dirty="0">
                <a:latin typeface="Albertus Medium" panose="020E0602030304020304" pitchFamily="34" charset="0"/>
              </a:rPr>
              <a:t>) </a:t>
            </a:r>
            <a:endParaRPr lang="hr-HR" sz="1200" dirty="0">
              <a:latin typeface="Albertus Medium" panose="020E0602030304020304" pitchFamily="34" charset="0"/>
            </a:endParaRPr>
          </a:p>
        </p:txBody>
      </p:sp>
    </p:spTree>
    <p:extLst>
      <p:ext uri="{BB962C8B-B14F-4D97-AF65-F5344CB8AC3E}">
        <p14:creationId xmlns:p14="http://schemas.microsoft.com/office/powerpoint/2010/main" val="2091681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10964B-2693-4136-B316-4AA4F855FD95}"/>
              </a:ext>
            </a:extLst>
          </p:cNvPr>
          <p:cNvSpPr>
            <a:spLocks noGrp="1"/>
          </p:cNvSpPr>
          <p:nvPr>
            <p:ph type="body" idx="1"/>
          </p:nvPr>
        </p:nvSpPr>
        <p:spPr>
          <a:xfrm>
            <a:off x="220618" y="2442754"/>
            <a:ext cx="11684000" cy="2438400"/>
          </a:xfrm>
        </p:spPr>
        <p:txBody>
          <a:bodyPr>
            <a:normAutofit/>
          </a:bodyPr>
          <a:lstStyle/>
          <a:p>
            <a:pPr algn="l" eaLnBrk="1" hangingPunct="1">
              <a:lnSpc>
                <a:spcPct val="90000"/>
              </a:lnSpc>
              <a:buFont typeface="Wingdings" pitchFamily="2" charset="2"/>
              <a:buChar char="q"/>
              <a:defRPr/>
            </a:pPr>
            <a:r>
              <a:rPr lang="bs-Latn-BA" altLang="en-US" sz="2800" b="0" cap="none" dirty="0">
                <a:solidFill>
                  <a:schemeClr val="tx1"/>
                </a:solidFill>
                <a:latin typeface="Cambria" pitchFamily="18" charset="0"/>
                <a:ea typeface="Cambria" pitchFamily="18" charset="0"/>
                <a:cs typeface="Cambria" pitchFamily="18" charset="0"/>
              </a:rPr>
              <a:t>Šaranje po knjigama, pisanje po stolovima, urezivanje po zidovima, razbijanje prozora, </a:t>
            </a:r>
          </a:p>
          <a:p>
            <a:pPr algn="l" eaLnBrk="1" hangingPunct="1">
              <a:lnSpc>
                <a:spcPct val="90000"/>
              </a:lnSpc>
              <a:defRPr/>
            </a:pPr>
            <a:r>
              <a:rPr lang="bs-Latn-BA" altLang="en-US" sz="2800" b="0" cap="none" dirty="0">
                <a:solidFill>
                  <a:schemeClr val="tx1"/>
                </a:solidFill>
                <a:latin typeface="Cambria" pitchFamily="18" charset="0"/>
                <a:ea typeface="Cambria" pitchFamily="18" charset="0"/>
                <a:cs typeface="Cambria" pitchFamily="18" charset="0"/>
              </a:rPr>
              <a:t>lomljenje i razbijanje školskog namještaja,pisanje </a:t>
            </a:r>
          </a:p>
          <a:p>
            <a:pPr algn="l" eaLnBrk="1" hangingPunct="1">
              <a:lnSpc>
                <a:spcPct val="90000"/>
              </a:lnSpc>
              <a:defRPr/>
            </a:pPr>
            <a:r>
              <a:rPr lang="bs-Latn-BA" altLang="en-US" sz="2800" b="0" cap="none" dirty="0">
                <a:solidFill>
                  <a:schemeClr val="tx1"/>
                </a:solidFill>
                <a:latin typeface="Cambria" pitchFamily="18" charset="0"/>
                <a:ea typeface="Cambria" pitchFamily="18" charset="0"/>
                <a:cs typeface="Cambria" pitchFamily="18" charset="0"/>
              </a:rPr>
              <a:t>po fasadi škole...</a:t>
            </a:r>
          </a:p>
        </p:txBody>
      </p:sp>
    </p:spTree>
  </p:cSld>
  <p:clrMapOvr>
    <a:masterClrMapping/>
  </p:clrMapOvr>
  <p:transition spd="slow">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31DD86-1D9D-494A-B406-2FE35A4B0EFC}"/>
              </a:ext>
            </a:extLst>
          </p:cNvPr>
          <p:cNvSpPr>
            <a:spLocks noGrp="1"/>
          </p:cNvSpPr>
          <p:nvPr>
            <p:ph type="body" idx="1"/>
          </p:nvPr>
        </p:nvSpPr>
        <p:spPr>
          <a:xfrm>
            <a:off x="1824568" y="2743200"/>
            <a:ext cx="8640233" cy="1673225"/>
          </a:xfrm>
        </p:spPr>
        <p:txBody>
          <a:bodyPr>
            <a:normAutofit lnSpcReduction="10000"/>
          </a:bodyPr>
          <a:lstStyle/>
          <a:p>
            <a:pPr algn="ctr" eaLnBrk="1" hangingPunct="1"/>
            <a:r>
              <a:rPr lang="bs-Latn-BA" altLang="en-US" sz="3600" cap="none" dirty="0">
                <a:solidFill>
                  <a:schemeClr val="tx1"/>
                </a:solidFill>
                <a:latin typeface="Cambria" panose="02040503050406030204" pitchFamily="18" charset="0"/>
                <a:ea typeface="Cambria" panose="02040503050406030204" pitchFamily="18" charset="0"/>
                <a:cs typeface="Cambria" panose="02040503050406030204" pitchFamily="18" charset="0"/>
              </a:rPr>
              <a:t>UČENIK/UČENICA U ŠKOLI PRISVAJA TUĐE STVARI</a:t>
            </a:r>
            <a:br>
              <a:rPr lang="en-US" altLang="en-US" sz="3600" cap="none" dirty="0">
                <a:solidFill>
                  <a:schemeClr val="tx1"/>
                </a:solidFill>
                <a:latin typeface="Cambria" panose="02040503050406030204" pitchFamily="18" charset="0"/>
                <a:ea typeface="Cambria" panose="02040503050406030204" pitchFamily="18" charset="0"/>
                <a:cs typeface="Cambria" panose="02040503050406030204" pitchFamily="18" charset="0"/>
              </a:rPr>
            </a:br>
            <a:endParaRPr lang="bs-Latn-BA" altLang="en-US" sz="3600" cap="none" dirty="0">
              <a:solidFill>
                <a:schemeClr val="tx1"/>
              </a:solidFill>
            </a:endParaRPr>
          </a:p>
        </p:txBody>
      </p:sp>
      <p:sp>
        <p:nvSpPr>
          <p:cNvPr id="4" name="Rectangle 3"/>
          <p:cNvSpPr/>
          <p:nvPr/>
        </p:nvSpPr>
        <p:spPr>
          <a:xfrm>
            <a:off x="1154956" y="1018903"/>
            <a:ext cx="1596912" cy="1015663"/>
          </a:xfrm>
          <a:prstGeom prst="rect">
            <a:avLst/>
          </a:prstGeom>
        </p:spPr>
        <p:txBody>
          <a:bodyPr wrap="none">
            <a:spAutoFit/>
          </a:bodyPr>
          <a:lstStyle/>
          <a:p>
            <a:r>
              <a:rPr lang="bs-Latn-BA" altLang="en-US" sz="6000" b="1" dirty="0">
                <a:latin typeface="Cambria" panose="02040503050406030204" pitchFamily="18" charset="0"/>
                <a:ea typeface="Cambria" panose="02040503050406030204" pitchFamily="18" charset="0"/>
                <a:cs typeface="Cambria" panose="02040503050406030204" pitchFamily="18" charset="0"/>
              </a:rPr>
              <a:t>A13</a:t>
            </a:r>
            <a:endParaRPr lang="bs-Latn-BA" sz="6000" dirty="0"/>
          </a:p>
        </p:txBody>
      </p:sp>
    </p:spTree>
  </p:cSld>
  <p:clrMapOvr>
    <a:masterClrMapping/>
  </p:clrMapOvr>
  <p:transition spd="slow">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7CF57E5B-2551-431B-A02C-B33D44E4CBCB}"/>
              </a:ext>
            </a:extLst>
          </p:cNvPr>
          <p:cNvSpPr>
            <a:spLocks noChangeArrowheads="1"/>
          </p:cNvSpPr>
          <p:nvPr/>
        </p:nvSpPr>
        <p:spPr bwMode="auto">
          <a:xfrm>
            <a:off x="508000" y="2819400"/>
            <a:ext cx="11277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en-US" altLang="en-US" sz="2800" dirty="0">
                <a:latin typeface="Cambria" panose="02040503050406030204" pitchFamily="18" charset="0"/>
              </a:rPr>
              <a:t>D</a:t>
            </a:r>
            <a:r>
              <a:rPr lang="bs-Latn-BA" altLang="en-US" sz="2800" dirty="0">
                <a:latin typeface="Cambria" panose="02040503050406030204" pitchFamily="18" charset="0"/>
              </a:rPr>
              <a:t>jeca školskog uzrasta mogu krasti jer drugo dijete ima nešto što oni žele ili trebaju, da se osvete nekome (npr. ukradu novac od užine djeteta koje je počinilo nasilje nad njima), kada trebaju ili žele nešto, a nemaju dovoljno novaca, niti mu roditelji/staratelji to mogu priuštiti</a:t>
            </a:r>
            <a:endParaRPr lang="en-US" altLang="en-US" sz="2800" dirty="0">
              <a:latin typeface="Cambria" panose="02040503050406030204" pitchFamily="18" charset="0"/>
            </a:endParaRPr>
          </a:p>
        </p:txBody>
      </p:sp>
    </p:spTree>
  </p:cSld>
  <p:clrMapOvr>
    <a:masterClrMapping/>
  </p:clrMapOvr>
  <p:transition spd="slow">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id="{45AC00DB-BAB0-4154-943A-E5E8FEDA4478}"/>
              </a:ext>
            </a:extLst>
          </p:cNvPr>
          <p:cNvSpPr>
            <a:spLocks noChangeArrowheads="1"/>
          </p:cNvSpPr>
          <p:nvPr/>
        </p:nvSpPr>
        <p:spPr bwMode="auto">
          <a:xfrm>
            <a:off x="508000" y="2743201"/>
            <a:ext cx="11277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bs-Latn-BA" altLang="en-US" sz="2800" dirty="0">
                <a:latin typeface="Cambria" panose="02040503050406030204" pitchFamily="18" charset="0"/>
              </a:rPr>
              <a:t> </a:t>
            </a:r>
            <a:r>
              <a:rPr lang="en-US" altLang="en-US" sz="2800" dirty="0" err="1">
                <a:latin typeface="Cambria" panose="02040503050406030204" pitchFamily="18" charset="0"/>
              </a:rPr>
              <a:t>Adolescenti</a:t>
            </a:r>
            <a:r>
              <a:rPr lang="en-US" altLang="en-US" sz="2800" dirty="0">
                <a:latin typeface="Cambria" panose="02040503050406030204" pitchFamily="18" charset="0"/>
              </a:rPr>
              <a:t> </a:t>
            </a:r>
            <a:r>
              <a:rPr lang="bs-Latn-BA" altLang="en-US" sz="2800" dirty="0">
                <a:latin typeface="Cambria" panose="02040503050406030204" pitchFamily="18" charset="0"/>
              </a:rPr>
              <a:t>kradu iz uzbuđenja</a:t>
            </a:r>
            <a:r>
              <a:rPr lang="en-US" altLang="en-US" sz="2800" dirty="0">
                <a:latin typeface="Cambria" panose="02040503050406030204" pitchFamily="18" charset="0"/>
              </a:rPr>
              <a:t>, </a:t>
            </a:r>
            <a:r>
              <a:rPr lang="bs-Latn-BA" altLang="en-US" sz="2800" dirty="0">
                <a:latin typeface="Cambria" panose="02040503050406030204" pitchFamily="18" charset="0"/>
              </a:rPr>
              <a:t>zato što to njihovi prijatelji rade </a:t>
            </a:r>
            <a:r>
              <a:rPr lang="en-US" altLang="en-US" sz="2800" dirty="0">
                <a:latin typeface="Cambria" panose="02040503050406030204" pitchFamily="18" charset="0"/>
              </a:rPr>
              <a:t> </a:t>
            </a:r>
            <a:r>
              <a:rPr lang="hr-BA" altLang="en-US" sz="2800" dirty="0">
                <a:latin typeface="Cambria" panose="02040503050406030204" pitchFamily="18" charset="0"/>
              </a:rPr>
              <a:t>(suveniri,  sitne stvari u samoposlugama), ili jer se boje ili stide pitati roditelje da im to priušte</a:t>
            </a:r>
          </a:p>
          <a:p>
            <a:endParaRPr lang="hr-BA" altLang="en-US" sz="2800" dirty="0">
              <a:latin typeface="Cambria" panose="02040503050406030204" pitchFamily="18" charset="0"/>
            </a:endParaRPr>
          </a:p>
          <a:p>
            <a:pPr>
              <a:buFont typeface="Wingdings" panose="05000000000000000000" pitchFamily="2" charset="2"/>
              <a:buChar char="q"/>
            </a:pPr>
            <a:r>
              <a:rPr lang="hr-BA" altLang="en-US" sz="2800" dirty="0">
                <a:latin typeface="Cambria" panose="02040503050406030204" pitchFamily="18" charset="0"/>
              </a:rPr>
              <a:t>Krađa može značiti da dijete doživljava stres ili zlostavljanje</a:t>
            </a:r>
          </a:p>
          <a:p>
            <a:endParaRPr lang="hr-BA" altLang="en-US" sz="2800" dirty="0">
              <a:latin typeface="Cambria" panose="02040503050406030204" pitchFamily="18" charset="0"/>
            </a:endParaRPr>
          </a:p>
        </p:txBody>
      </p:sp>
    </p:spTree>
  </p:cSld>
  <p:clrMapOvr>
    <a:masterClrMapping/>
  </p:clrMapOvr>
  <p:transition spd="slow">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6B3128-49D5-4507-8B6B-AAC5266EC878}"/>
              </a:ext>
            </a:extLst>
          </p:cNvPr>
          <p:cNvSpPr>
            <a:spLocks noGrp="1"/>
          </p:cNvSpPr>
          <p:nvPr>
            <p:ph type="body" idx="1"/>
          </p:nvPr>
        </p:nvSpPr>
        <p:spPr>
          <a:xfrm>
            <a:off x="1824568" y="2743200"/>
            <a:ext cx="8640233" cy="1673225"/>
          </a:xfrm>
        </p:spPr>
        <p:txBody>
          <a:bodyPr>
            <a:normAutofit lnSpcReduction="10000"/>
          </a:bodyPr>
          <a:lstStyle/>
          <a:p>
            <a:pPr algn="ctr" eaLnBrk="1" hangingPunct="1"/>
            <a:r>
              <a:rPr lang="bs-Latn-BA" altLang="en-US" sz="3600" cap="none" dirty="0">
                <a:solidFill>
                  <a:schemeClr val="tx1"/>
                </a:solidFill>
                <a:latin typeface="Cambria" panose="02040503050406030204" pitchFamily="18" charset="0"/>
                <a:ea typeface="Cambria" panose="02040503050406030204" pitchFamily="18" charset="0"/>
                <a:cs typeface="Cambria" panose="02040503050406030204" pitchFamily="18" charset="0"/>
              </a:rPr>
              <a:t>UČENIK/UČENICA KONZUMIRA CIGARETE I/ILI ALKOHOL</a:t>
            </a:r>
            <a:br>
              <a:rPr lang="en-US" altLang="en-US" sz="3600" cap="none" dirty="0">
                <a:solidFill>
                  <a:schemeClr val="tx1"/>
                </a:solidFill>
              </a:rPr>
            </a:br>
            <a:endParaRPr lang="bs-Latn-BA" altLang="en-US" sz="3600" cap="none" dirty="0">
              <a:solidFill>
                <a:schemeClr val="tx1"/>
              </a:solidFill>
            </a:endParaRPr>
          </a:p>
        </p:txBody>
      </p:sp>
      <p:sp>
        <p:nvSpPr>
          <p:cNvPr id="46083" name="Title 2">
            <a:extLst>
              <a:ext uri="{FF2B5EF4-FFF2-40B4-BE49-F238E27FC236}">
                <a16:creationId xmlns:a16="http://schemas.microsoft.com/office/drawing/2014/main" id="{F89F357A-3DDC-4067-945A-703F57E18FA5}"/>
              </a:ext>
            </a:extLst>
          </p:cNvPr>
          <p:cNvSpPr>
            <a:spLocks noGrp="1"/>
          </p:cNvSpPr>
          <p:nvPr>
            <p:ph type="title"/>
          </p:nvPr>
        </p:nvSpPr>
        <p:spPr>
          <a:xfrm>
            <a:off x="963084" y="533400"/>
            <a:ext cx="10363200" cy="1143000"/>
          </a:xfrm>
        </p:spPr>
        <p:txBody>
          <a:bodyPr/>
          <a:lstStyle/>
          <a:p>
            <a:pPr eaLnBrk="1" hangingPunct="1"/>
            <a:r>
              <a:rPr lang="bs-Latn-BA" altLang="en-US" sz="6000" b="1">
                <a:solidFill>
                  <a:schemeClr val="tx1"/>
                </a:solidFill>
                <a:latin typeface="Cambria" panose="02040503050406030204" pitchFamily="18" charset="0"/>
                <a:ea typeface="Cambria" panose="02040503050406030204" pitchFamily="18" charset="0"/>
                <a:cs typeface="Cambria" panose="02040503050406030204" pitchFamily="18" charset="0"/>
              </a:rPr>
              <a:t>A14</a:t>
            </a:r>
            <a:endParaRPr lang="bs-Latn-BA" altLang="en-US" sz="6000" b="1">
              <a:solidFill>
                <a:schemeClr val="tx1"/>
              </a:solidFill>
            </a:endParaRPr>
          </a:p>
        </p:txBody>
      </p:sp>
    </p:spTree>
  </p:cSld>
  <p:clrMapOvr>
    <a:masterClrMapping/>
  </p:clrMapOvr>
  <p:transition spd="slow">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41BACDAD-74AC-4856-B521-1115888B711A}"/>
              </a:ext>
            </a:extLst>
          </p:cNvPr>
          <p:cNvSpPr>
            <a:spLocks noChangeArrowheads="1"/>
          </p:cNvSpPr>
          <p:nvPr/>
        </p:nvSpPr>
        <p:spPr bwMode="auto">
          <a:xfrm>
            <a:off x="406400" y="2782389"/>
            <a:ext cx="11480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bs-Latn-BA" altLang="en-US" sz="2800" dirty="0">
                <a:latin typeface="Cambria" panose="02040503050406030204" pitchFamily="18" charset="0"/>
              </a:rPr>
              <a:t>Školska politika o upotrebi duhana, karakteristike socijalnog modeliranja poput vidljivosti pušenja i normi o pušenju u okviru škole, broj članova porodice i prijatelja koji puše  - povezani sa konzumiranjem duhana kod adolescenata</a:t>
            </a:r>
          </a:p>
          <a:p>
            <a:pPr>
              <a:buFont typeface="Wingdings" panose="05000000000000000000" pitchFamily="2" charset="2"/>
              <a:buNone/>
            </a:pPr>
            <a:endParaRPr lang="bs-Latn-BA" altLang="en-US" sz="2800" dirty="0">
              <a:latin typeface="Cambria" panose="02040503050406030204" pitchFamily="18" charset="0"/>
            </a:endParaRPr>
          </a:p>
        </p:txBody>
      </p:sp>
    </p:spTree>
  </p:cSld>
  <p:clrMapOvr>
    <a:masterClrMapping/>
  </p:clrMapOvr>
  <p:transition spd="slow">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a:extLst>
              <a:ext uri="{FF2B5EF4-FFF2-40B4-BE49-F238E27FC236}">
                <a16:creationId xmlns:a16="http://schemas.microsoft.com/office/drawing/2014/main" id="{0719D158-559F-443C-8413-EBADAF12AF31}"/>
              </a:ext>
            </a:extLst>
          </p:cNvPr>
          <p:cNvSpPr>
            <a:spLocks noChangeArrowheads="1"/>
          </p:cNvSpPr>
          <p:nvPr/>
        </p:nvSpPr>
        <p:spPr bwMode="auto">
          <a:xfrm>
            <a:off x="508000" y="2024743"/>
            <a:ext cx="11379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bs-Latn-BA" altLang="en-US" sz="2400" dirty="0">
                <a:latin typeface="Cambria" panose="02040503050406030204" pitchFamily="18" charset="0"/>
              </a:rPr>
              <a:t>Motivi konzumiranja alkohola kod djece i adolescenata:</a:t>
            </a:r>
          </a:p>
          <a:p>
            <a:endParaRPr lang="bs-Latn-BA" altLang="en-US" sz="2400" dirty="0">
              <a:latin typeface="Cambria" panose="02040503050406030204" pitchFamily="18" charset="0"/>
            </a:endParaRPr>
          </a:p>
          <a:p>
            <a:pPr>
              <a:buFont typeface="Wingdings" panose="05000000000000000000" pitchFamily="2" charset="2"/>
              <a:buNone/>
            </a:pPr>
            <a:r>
              <a:rPr lang="bs-Latn-BA" altLang="en-US" sz="2400" dirty="0">
                <a:latin typeface="Cambria" panose="02040503050406030204" pitchFamily="18" charset="0"/>
              </a:rPr>
              <a:t> a) da bi se relaksirali,</a:t>
            </a:r>
          </a:p>
          <a:p>
            <a:pPr>
              <a:buFont typeface="Wingdings" panose="05000000000000000000" pitchFamily="2" charset="2"/>
              <a:buNone/>
            </a:pPr>
            <a:r>
              <a:rPr lang="bs-Latn-BA" altLang="en-US" sz="2400" dirty="0">
                <a:latin typeface="Cambria" panose="02040503050406030204" pitchFamily="18" charset="0"/>
              </a:rPr>
              <a:t>b) da bi reducirali stres, napetost i brige,</a:t>
            </a:r>
          </a:p>
          <a:p>
            <a:pPr>
              <a:buFont typeface="Wingdings" panose="05000000000000000000" pitchFamily="2" charset="2"/>
              <a:buNone/>
            </a:pPr>
            <a:r>
              <a:rPr lang="bs-Latn-BA" altLang="en-US" sz="2400" dirty="0">
                <a:latin typeface="Cambria" panose="02040503050406030204" pitchFamily="18" charset="0"/>
              </a:rPr>
              <a:t>c) da bi povećali hrabrost i doživljaj moći, </a:t>
            </a:r>
          </a:p>
          <a:p>
            <a:pPr>
              <a:buFont typeface="Wingdings" panose="05000000000000000000" pitchFamily="2" charset="2"/>
              <a:buNone/>
            </a:pPr>
            <a:r>
              <a:rPr lang="bs-Latn-BA" altLang="en-US" sz="2400" dirty="0">
                <a:latin typeface="Cambria" panose="02040503050406030204" pitchFamily="18" charset="0"/>
              </a:rPr>
              <a:t>d) da bi osnažili seksualnu privlačnost i seksualni čin,</a:t>
            </a:r>
          </a:p>
          <a:p>
            <a:pPr>
              <a:buFont typeface="Wingdings" panose="05000000000000000000" pitchFamily="2" charset="2"/>
              <a:buNone/>
            </a:pPr>
            <a:r>
              <a:rPr lang="bs-Latn-BA" altLang="en-US" sz="2400" dirty="0">
                <a:latin typeface="Cambria" panose="02040503050406030204" pitchFamily="18" charset="0"/>
              </a:rPr>
              <a:t>e) da bi zadovoljili svoju znatiželju o osjećaju koji proizvodi alkohol ili kako bi se osjetili odraslijim</a:t>
            </a:r>
          </a:p>
        </p:txBody>
      </p:sp>
    </p:spTree>
  </p:cSld>
  <p:clrMapOvr>
    <a:masterClrMapping/>
  </p:clrMapOvr>
  <p:transition spd="slow">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0121D1-1A24-4001-907A-D4F49D35C769}"/>
              </a:ext>
            </a:extLst>
          </p:cNvPr>
          <p:cNvSpPr>
            <a:spLocks noGrp="1"/>
          </p:cNvSpPr>
          <p:nvPr>
            <p:ph type="body" idx="1"/>
          </p:nvPr>
        </p:nvSpPr>
        <p:spPr>
          <a:xfrm>
            <a:off x="1727201" y="3048001"/>
            <a:ext cx="8640233" cy="1673225"/>
          </a:xfrm>
        </p:spPr>
        <p:txBody>
          <a:bodyPr/>
          <a:lstStyle/>
          <a:p>
            <a:pPr algn="ctr" eaLnBrk="1" hangingPunct="1"/>
            <a:r>
              <a:rPr lang="bs-Latn-BA" altLang="en-US" i="1" cap="none" dirty="0">
                <a:solidFill>
                  <a:srgbClr val="7B9899"/>
                </a:solidFill>
                <a:latin typeface="Cambria" panose="02040503050406030204" pitchFamily="18" charset="0"/>
                <a:ea typeface="Cambria" panose="02040503050406030204" pitchFamily="18" charset="0"/>
                <a:cs typeface="Cambria" panose="02040503050406030204" pitchFamily="18" charset="0"/>
              </a:rPr>
              <a:t>   </a:t>
            </a:r>
            <a:r>
              <a:rPr lang="bs-Latn-BA" altLang="en-US" sz="3600" cap="none" dirty="0">
                <a:solidFill>
                  <a:schemeClr val="tx1"/>
                </a:solidFill>
                <a:latin typeface="Cambria" panose="02040503050406030204" pitchFamily="18" charset="0"/>
                <a:ea typeface="Cambria" panose="02040503050406030204" pitchFamily="18" charset="0"/>
                <a:cs typeface="Cambria" panose="02040503050406030204" pitchFamily="18" charset="0"/>
              </a:rPr>
              <a:t>UČENIK/UČENICA KONZUMIRA DROGU</a:t>
            </a:r>
            <a:br>
              <a:rPr lang="en-US" altLang="en-US" sz="3600" cap="none" dirty="0">
                <a:solidFill>
                  <a:schemeClr val="tx1"/>
                </a:solidFill>
              </a:rPr>
            </a:br>
            <a:endParaRPr lang="bs-Latn-BA" altLang="en-US" sz="3600" cap="none" dirty="0">
              <a:solidFill>
                <a:schemeClr val="tx1"/>
              </a:solidFill>
            </a:endParaRPr>
          </a:p>
        </p:txBody>
      </p:sp>
      <p:sp>
        <p:nvSpPr>
          <p:cNvPr id="49155" name="Title 2">
            <a:extLst>
              <a:ext uri="{FF2B5EF4-FFF2-40B4-BE49-F238E27FC236}">
                <a16:creationId xmlns:a16="http://schemas.microsoft.com/office/drawing/2014/main" id="{FF9DE6D6-0343-4990-B6BB-FC817C4FF50F}"/>
              </a:ext>
            </a:extLst>
          </p:cNvPr>
          <p:cNvSpPr>
            <a:spLocks noGrp="1"/>
          </p:cNvSpPr>
          <p:nvPr>
            <p:ph type="title"/>
          </p:nvPr>
        </p:nvSpPr>
        <p:spPr>
          <a:xfrm>
            <a:off x="963084" y="533400"/>
            <a:ext cx="10363200" cy="1219200"/>
          </a:xfrm>
        </p:spPr>
        <p:txBody>
          <a:bodyPr/>
          <a:lstStyle/>
          <a:p>
            <a:pPr eaLnBrk="1" hangingPunct="1"/>
            <a:r>
              <a:rPr lang="bs-Latn-BA" altLang="en-US" sz="6000" b="1">
                <a:solidFill>
                  <a:schemeClr val="tx1"/>
                </a:solidFill>
                <a:latin typeface="Cambria" panose="02040503050406030204" pitchFamily="18" charset="0"/>
                <a:ea typeface="Cambria" panose="02040503050406030204" pitchFamily="18" charset="0"/>
                <a:cs typeface="Cambria" panose="02040503050406030204" pitchFamily="18" charset="0"/>
              </a:rPr>
              <a:t>A15</a:t>
            </a:r>
            <a:endParaRPr lang="bs-Latn-BA" altLang="en-US" sz="6000" b="1">
              <a:solidFill>
                <a:schemeClr val="tx1"/>
              </a:solidFill>
            </a:endParaRPr>
          </a:p>
        </p:txBody>
      </p:sp>
    </p:spTree>
  </p:cSld>
  <p:clrMapOvr>
    <a:masterClrMapping/>
  </p:clrMapOvr>
  <p:transition spd="slow">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808EDF58-A064-4007-854B-C62664E09BE1}"/>
              </a:ext>
            </a:extLst>
          </p:cNvPr>
          <p:cNvSpPr>
            <a:spLocks noChangeArrowheads="1"/>
          </p:cNvSpPr>
          <p:nvPr/>
        </p:nvSpPr>
        <p:spPr bwMode="auto">
          <a:xfrm>
            <a:off x="406400" y="3581400"/>
            <a:ext cx="1137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bs-Latn-BA" altLang="en-US" sz="2800" dirty="0">
                <a:latin typeface="Cambria" panose="02040503050406030204" pitchFamily="18" charset="0"/>
              </a:rPr>
              <a:t>Droge dostupne mladima u našoj državi su marihuana, heroin, kokain, amfetamin, ecstasy, LSD...</a:t>
            </a:r>
          </a:p>
        </p:txBody>
      </p:sp>
    </p:spTree>
  </p:cSld>
  <p:clrMapOvr>
    <a:masterClrMapping/>
  </p:clrMapOvr>
  <p:transition spd="slow">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E5E245DA-58D1-4B4E-A600-ED6CBFF39C2F}"/>
              </a:ext>
            </a:extLst>
          </p:cNvPr>
          <p:cNvSpPr>
            <a:spLocks noChangeArrowheads="1"/>
          </p:cNvSpPr>
          <p:nvPr/>
        </p:nvSpPr>
        <p:spPr bwMode="auto">
          <a:xfrm>
            <a:off x="406400" y="2667001"/>
            <a:ext cx="11379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en-US" altLang="en-US" sz="2400">
                <a:latin typeface="Cambria" panose="02040503050406030204" pitchFamily="18" charset="0"/>
              </a:rPr>
              <a:t>Faktori ri</a:t>
            </a:r>
            <a:r>
              <a:rPr lang="hr-BA" altLang="en-US" sz="2400">
                <a:latin typeface="Cambria" panose="02040503050406030204" pitchFamily="18" charset="0"/>
              </a:rPr>
              <a:t>zika</a:t>
            </a:r>
            <a:r>
              <a:rPr lang="bs-Latn-BA" altLang="en-US" sz="2400">
                <a:latin typeface="Cambria" panose="02040503050406030204" pitchFamily="18" charset="0"/>
              </a:rPr>
              <a:t> za početak upotrebe i zloupotrebe droga su: </a:t>
            </a:r>
          </a:p>
          <a:p>
            <a:endParaRPr lang="bs-Latn-BA" altLang="en-US" sz="2400">
              <a:latin typeface="Cambria" panose="02040503050406030204" pitchFamily="18" charset="0"/>
            </a:endParaRPr>
          </a:p>
          <a:p>
            <a:r>
              <a:rPr lang="bs-Latn-BA" altLang="en-US" sz="2400">
                <a:latin typeface="Cambria" panose="02040503050406030204" pitchFamily="18" charset="0"/>
              </a:rPr>
              <a:t>manjak bliskosti i ljubavi u porodici, pretjerano liberalan odgoj, haotično kućno okruženje, dostupnost psihoaktivnih supstanci, zloupotreba droga i alkohola kod roditelja/staratelja, zlostavljanje, pritisak vršnjaka, nesigurnost, agresivnost, uznemirenost, povučenost, depresivnost, napetost, manjak samokotrole, manjak samopuzdanja</a:t>
            </a:r>
            <a:endParaRPr lang="en-US" altLang="en-US" sz="2400">
              <a:latin typeface="Cambria" panose="02040503050406030204" pitchFamily="18" charset="0"/>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82021" y="332422"/>
            <a:ext cx="8229600" cy="1143000"/>
          </a:xfrm>
          <a:prstGeom prst="rect">
            <a:avLst/>
          </a:prstGeom>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r-HR" sz="3800" dirty="0">
                <a:solidFill>
                  <a:schemeClr val="tx1"/>
                </a:solidFill>
                <a:latin typeface="Calibri" panose="020F0502020204030204" pitchFamily="34" charset="0"/>
              </a:rPr>
              <a:t>Utjecaj zanemarivanja na razvoj mozga</a:t>
            </a:r>
          </a:p>
        </p:txBody>
      </p:sp>
      <p:pic>
        <p:nvPicPr>
          <p:cNvPr id="3" name="Picture 4" descr="https://i.embed.ly/1/display/resize?key=1e6a1a1efdb011df84894040444cdc60&amp;url=http%3A%2F%2Fwww.dispatch.com%2Fcontent%2Fgraphics%2F2013%2F04%2F01%2Fbrain-trauma-art0-g77maipn-1brain-trauma-jpg.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5420" y="1774798"/>
            <a:ext cx="3888432" cy="29616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3.bp.blogspot.com/-oyAEIKdqIHE/U37E8K4bjTI/AAAAAAAAAaI/Ii6llXknRlQ/s1600/the+abused+brai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28297" y="1649187"/>
            <a:ext cx="5292513" cy="30873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niOkvir 4"/>
          <p:cNvSpPr txBox="1"/>
          <p:nvPr/>
        </p:nvSpPr>
        <p:spPr>
          <a:xfrm>
            <a:off x="786961" y="5489833"/>
            <a:ext cx="7719238" cy="90794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hr-HR" sz="2400" dirty="0">
                <a:latin typeface="Calibri" panose="020F0502020204030204" pitchFamily="34" charset="0"/>
              </a:rPr>
              <a:t>Manji mozak, manji broj neuronskih veza</a:t>
            </a:r>
          </a:p>
          <a:p>
            <a:pPr marL="342900" indent="-342900">
              <a:spcAft>
                <a:spcPts val="600"/>
              </a:spcAft>
              <a:buFont typeface="Arial" panose="020B0604020202020204" pitchFamily="34" charset="0"/>
              <a:buChar char="•"/>
            </a:pPr>
            <a:r>
              <a:rPr lang="hr-HR" sz="2400" dirty="0">
                <a:latin typeface="Calibri" panose="020F0502020204030204" pitchFamily="34" charset="0"/>
              </a:rPr>
              <a:t>Posljedice na </a:t>
            </a:r>
            <a:r>
              <a:rPr lang="hr-HR" sz="2400" dirty="0">
                <a:latin typeface="Calibri" pitchFamily="34" charset="0"/>
                <a:cs typeface="Calibri" pitchFamily="34" charset="0"/>
              </a:rPr>
              <a:t>kognitivnom i socio-emocionalnom planu </a:t>
            </a:r>
          </a:p>
        </p:txBody>
      </p:sp>
    </p:spTree>
    <p:extLst>
      <p:ext uri="{BB962C8B-B14F-4D97-AF65-F5344CB8AC3E}">
        <p14:creationId xmlns:p14="http://schemas.microsoft.com/office/powerpoint/2010/main" val="1495584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770784-FE24-43BA-BC6C-9B1020DD4B35}"/>
              </a:ext>
            </a:extLst>
          </p:cNvPr>
          <p:cNvSpPr>
            <a:spLocks noGrp="1"/>
          </p:cNvSpPr>
          <p:nvPr>
            <p:ph type="body" idx="1"/>
          </p:nvPr>
        </p:nvSpPr>
        <p:spPr>
          <a:xfrm>
            <a:off x="1824568" y="2743200"/>
            <a:ext cx="8640233" cy="1673225"/>
          </a:xfrm>
        </p:spPr>
        <p:txBody>
          <a:bodyPr/>
          <a:lstStyle/>
          <a:p>
            <a:pPr algn="ctr" eaLnBrk="1" hangingPunct="1"/>
            <a:r>
              <a:rPr lang="bs-Latn-BA" altLang="en-US" sz="3200" cap="none" dirty="0">
                <a:solidFill>
                  <a:schemeClr val="tx1"/>
                </a:solidFill>
                <a:latin typeface="Cambria" panose="02040503050406030204" pitchFamily="18" charset="0"/>
                <a:ea typeface="Cambria" panose="02040503050406030204" pitchFamily="18" charset="0"/>
                <a:cs typeface="Cambria" panose="02040503050406030204" pitchFamily="18" charset="0"/>
              </a:rPr>
              <a:t>UČENIK/UČENICA, ZA VRIJEME NASTAVE, PROVODI VRIJEME U KAFIĆIMA ILI KLADIONICAMA</a:t>
            </a:r>
            <a:endParaRPr lang="bs-Latn-BA" altLang="en-US" sz="3200" cap="none" dirty="0">
              <a:solidFill>
                <a:schemeClr val="tx1"/>
              </a:solidFill>
            </a:endParaRPr>
          </a:p>
        </p:txBody>
      </p:sp>
      <p:sp>
        <p:nvSpPr>
          <p:cNvPr id="52227" name="Title 2">
            <a:extLst>
              <a:ext uri="{FF2B5EF4-FFF2-40B4-BE49-F238E27FC236}">
                <a16:creationId xmlns:a16="http://schemas.microsoft.com/office/drawing/2014/main" id="{C472E2EC-1F03-4A11-8015-BAA35A0E6250}"/>
              </a:ext>
            </a:extLst>
          </p:cNvPr>
          <p:cNvSpPr>
            <a:spLocks noGrp="1"/>
          </p:cNvSpPr>
          <p:nvPr>
            <p:ph type="title"/>
          </p:nvPr>
        </p:nvSpPr>
        <p:spPr>
          <a:xfrm>
            <a:off x="963084" y="533400"/>
            <a:ext cx="10363200" cy="1066800"/>
          </a:xfrm>
        </p:spPr>
        <p:txBody>
          <a:bodyPr/>
          <a:lstStyle/>
          <a:p>
            <a:pPr eaLnBrk="1" hangingPunct="1"/>
            <a:r>
              <a:rPr lang="bs-Latn-BA" altLang="en-US" sz="6000" b="1">
                <a:solidFill>
                  <a:schemeClr val="tx1"/>
                </a:solidFill>
                <a:latin typeface="Cambria" panose="02040503050406030204" pitchFamily="18" charset="0"/>
                <a:ea typeface="Cambria" panose="02040503050406030204" pitchFamily="18" charset="0"/>
                <a:cs typeface="Cambria" panose="02040503050406030204" pitchFamily="18" charset="0"/>
              </a:rPr>
              <a:t>A16</a:t>
            </a:r>
            <a:endParaRPr lang="bs-Latn-BA" altLang="en-US" sz="6000" b="1">
              <a:solidFill>
                <a:schemeClr val="tx1"/>
              </a:solidFill>
            </a:endParaRPr>
          </a:p>
        </p:txBody>
      </p:sp>
    </p:spTree>
  </p:cSld>
  <p:clrMapOvr>
    <a:masterClrMapping/>
  </p:clrMapOvr>
  <p:transition spd="slow">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8E4418E7-156B-4B1E-A15E-850823F0016A}"/>
              </a:ext>
            </a:extLst>
          </p:cNvPr>
          <p:cNvSpPr>
            <a:spLocks noChangeArrowheads="1"/>
          </p:cNvSpPr>
          <p:nvPr/>
        </p:nvSpPr>
        <p:spPr bwMode="auto">
          <a:xfrm>
            <a:off x="508000" y="2667001"/>
            <a:ext cx="112776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bs-Latn-BA" altLang="en-US" sz="2400" dirty="0">
              <a:latin typeface="Cambria" panose="02040503050406030204" pitchFamily="18" charset="0"/>
            </a:endParaRPr>
          </a:p>
          <a:p>
            <a:pPr>
              <a:buFont typeface="Wingdings" panose="05000000000000000000" pitchFamily="2" charset="2"/>
              <a:buChar char="q"/>
            </a:pPr>
            <a:r>
              <a:rPr lang="bs-Latn-BA" altLang="en-US" sz="2800" dirty="0">
                <a:latin typeface="Cambria" panose="02040503050406030204" pitchFamily="18" charset="0"/>
              </a:rPr>
              <a:t>Kockanje najčešće počinje u adolescenciji  iz želje za zabavom i uzbuđenjem te osjećaja „Ja sve mogu“, iz razloga što adolescenti ne razumiju igre na sreću, odnosno doživljavaju sportske kladionice bezazlenima, te zbog percepcije lake zarade i malog uloga</a:t>
            </a:r>
          </a:p>
        </p:txBody>
      </p:sp>
    </p:spTree>
  </p:cSld>
  <p:clrMapOvr>
    <a:masterClrMapping/>
  </p:clrMapOvr>
  <p:transition spd="slow">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BD234DC1-8A08-4060-A16C-98AD6AF649FE}"/>
              </a:ext>
            </a:extLst>
          </p:cNvPr>
          <p:cNvSpPr>
            <a:spLocks noChangeArrowheads="1"/>
          </p:cNvSpPr>
          <p:nvPr/>
        </p:nvSpPr>
        <p:spPr bwMode="auto">
          <a:xfrm>
            <a:off x="406400" y="2743200"/>
            <a:ext cx="11582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bs-Latn-BA" altLang="en-US" sz="2800" dirty="0">
              <a:latin typeface="Cambria" panose="02040503050406030204" pitchFamily="18" charset="0"/>
            </a:endParaRPr>
          </a:p>
          <a:p>
            <a:pPr>
              <a:buFont typeface="Wingdings" panose="05000000000000000000" pitchFamily="2" charset="2"/>
              <a:buChar char="q"/>
            </a:pPr>
            <a:r>
              <a:rPr lang="bs-Latn-BA" altLang="en-US" sz="2800" dirty="0">
                <a:latin typeface="Cambria" panose="02040503050406030204" pitchFamily="18" charset="0"/>
              </a:rPr>
              <a:t>Faktori koji utiču na pojavu kockanja: </a:t>
            </a:r>
          </a:p>
          <a:p>
            <a:endParaRPr lang="bs-Latn-BA" altLang="en-US" sz="2800" dirty="0">
              <a:latin typeface="Cambria" panose="02040503050406030204" pitchFamily="18" charset="0"/>
            </a:endParaRPr>
          </a:p>
          <a:p>
            <a:r>
              <a:rPr lang="bs-Latn-BA" altLang="en-US" sz="2800" dirty="0">
                <a:latin typeface="Cambria" panose="02040503050406030204" pitchFamily="18" charset="0"/>
              </a:rPr>
              <a:t>anksioznost, depresivnost, ADHD, slabiji akademski uspjeh, zloupotreba droga kao i delinkvencija...</a:t>
            </a:r>
            <a:endParaRPr lang="en-US" altLang="en-US" sz="2800" dirty="0">
              <a:latin typeface="Cambria" panose="02040503050406030204" pitchFamily="18" charset="0"/>
            </a:endParaRPr>
          </a:p>
        </p:txBody>
      </p:sp>
    </p:spTree>
  </p:cSld>
  <p:clrMapOvr>
    <a:masterClrMapping/>
  </p:clrMapOvr>
  <p:transition spd="slow">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9A7F25-4E55-47A2-8B63-650F43D33425}"/>
              </a:ext>
            </a:extLst>
          </p:cNvPr>
          <p:cNvSpPr>
            <a:spLocks noGrp="1"/>
          </p:cNvSpPr>
          <p:nvPr>
            <p:ph type="body" idx="1"/>
          </p:nvPr>
        </p:nvSpPr>
        <p:spPr>
          <a:xfrm>
            <a:off x="1824568" y="2743200"/>
            <a:ext cx="8640233" cy="1673225"/>
          </a:xfrm>
        </p:spPr>
        <p:txBody>
          <a:bodyPr/>
          <a:lstStyle/>
          <a:p>
            <a:pPr algn="ctr" eaLnBrk="1" hangingPunct="1"/>
            <a:r>
              <a:rPr lang="bs-Latn-BA" altLang="en-US" i="1" cap="none" dirty="0">
                <a:solidFill>
                  <a:srgbClr val="7B9899"/>
                </a:solidFill>
                <a:latin typeface="Cambria" panose="02040503050406030204" pitchFamily="18" charset="0"/>
                <a:ea typeface="Cambria" panose="02040503050406030204" pitchFamily="18" charset="0"/>
                <a:cs typeface="Cambria" panose="02040503050406030204" pitchFamily="18" charset="0"/>
              </a:rPr>
              <a:t> </a:t>
            </a:r>
            <a:r>
              <a:rPr lang="bs-Latn-BA" altLang="en-US" sz="3200" cap="none" dirty="0">
                <a:solidFill>
                  <a:schemeClr val="tx1"/>
                </a:solidFill>
                <a:latin typeface="Cambria" panose="02040503050406030204" pitchFamily="18" charset="0"/>
                <a:ea typeface="Cambria" panose="02040503050406030204" pitchFamily="18" charset="0"/>
                <a:cs typeface="Cambria" panose="02040503050406030204" pitchFamily="18" charset="0"/>
              </a:rPr>
              <a:t>UČENIK/UČENICA U ŠKOLU UNOSI OPASNE PREDMETE KOJIMA MOŽE POVRIJEDITI VRŠNJAKE</a:t>
            </a:r>
            <a:endParaRPr lang="bs-Latn-BA" altLang="en-US" sz="3200" cap="none" dirty="0">
              <a:solidFill>
                <a:schemeClr val="tx1"/>
              </a:solidFill>
            </a:endParaRPr>
          </a:p>
        </p:txBody>
      </p:sp>
      <p:sp>
        <p:nvSpPr>
          <p:cNvPr id="55299" name="Title 2">
            <a:extLst>
              <a:ext uri="{FF2B5EF4-FFF2-40B4-BE49-F238E27FC236}">
                <a16:creationId xmlns:a16="http://schemas.microsoft.com/office/drawing/2014/main" id="{DA3E3456-1430-441B-AF89-98610E5B15CB}"/>
              </a:ext>
            </a:extLst>
          </p:cNvPr>
          <p:cNvSpPr>
            <a:spLocks noGrp="1"/>
          </p:cNvSpPr>
          <p:nvPr>
            <p:ph type="title"/>
          </p:nvPr>
        </p:nvSpPr>
        <p:spPr>
          <a:xfrm>
            <a:off x="963084" y="533400"/>
            <a:ext cx="10363200" cy="1143000"/>
          </a:xfrm>
        </p:spPr>
        <p:txBody>
          <a:bodyPr/>
          <a:lstStyle/>
          <a:p>
            <a:pPr eaLnBrk="1" hangingPunct="1"/>
            <a:r>
              <a:rPr lang="bs-Latn-BA" altLang="en-US" sz="6000" b="1">
                <a:solidFill>
                  <a:schemeClr val="tx1"/>
                </a:solidFill>
                <a:latin typeface="Cambria" panose="02040503050406030204" pitchFamily="18" charset="0"/>
                <a:ea typeface="Cambria" panose="02040503050406030204" pitchFamily="18" charset="0"/>
                <a:cs typeface="Cambria" panose="02040503050406030204" pitchFamily="18" charset="0"/>
              </a:rPr>
              <a:t>A17</a:t>
            </a:r>
            <a:endParaRPr lang="bs-Latn-BA" altLang="en-US" sz="6000" b="1">
              <a:solidFill>
                <a:schemeClr val="tx1"/>
              </a:solidFill>
            </a:endParaRPr>
          </a:p>
        </p:txBody>
      </p:sp>
    </p:spTree>
  </p:cSld>
  <p:clrMapOvr>
    <a:masterClrMapping/>
  </p:clrMapOvr>
  <p:transition spd="slow">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1F90531B-C4CD-4FDF-9CE7-7D5EB406ABEE}"/>
              </a:ext>
            </a:extLst>
          </p:cNvPr>
          <p:cNvSpPr>
            <a:spLocks noChangeArrowheads="1"/>
          </p:cNvSpPr>
          <p:nvPr/>
        </p:nvSpPr>
        <p:spPr bwMode="auto">
          <a:xfrm>
            <a:off x="406400" y="3004458"/>
            <a:ext cx="11379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bs-Latn-BA" altLang="en-US" sz="2800" dirty="0">
                <a:latin typeface="Cambria" panose="02040503050406030204" pitchFamily="18" charset="0"/>
              </a:rPr>
              <a:t>Opasni predmeti obuhvataju hladno (noževi, lanci, bokseri) i vatreno oružje (pištolji i sl.), te različite oštre predmete</a:t>
            </a:r>
          </a:p>
          <a:p>
            <a:endParaRPr lang="bs-Latn-BA" altLang="en-US" sz="2800" dirty="0">
              <a:latin typeface="Cambria" panose="02040503050406030204" pitchFamily="18" charset="0"/>
            </a:endParaRPr>
          </a:p>
        </p:txBody>
      </p:sp>
    </p:spTree>
  </p:cSld>
  <p:clrMapOvr>
    <a:masterClrMapping/>
  </p:clrMapOvr>
  <p:transition spd="slow">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a:extLst>
              <a:ext uri="{FF2B5EF4-FFF2-40B4-BE49-F238E27FC236}">
                <a16:creationId xmlns:a16="http://schemas.microsoft.com/office/drawing/2014/main" id="{33250444-9C15-4B8B-A716-0914CB228F79}"/>
              </a:ext>
            </a:extLst>
          </p:cNvPr>
          <p:cNvSpPr>
            <a:spLocks noChangeArrowheads="1"/>
          </p:cNvSpPr>
          <p:nvPr/>
        </p:nvSpPr>
        <p:spPr bwMode="auto">
          <a:xfrm>
            <a:off x="406400" y="2971801"/>
            <a:ext cx="11582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bs-Latn-BA" altLang="en-US" sz="2800">
                <a:latin typeface="Cambria" panose="02040503050406030204" pitchFamily="18" charset="0"/>
              </a:rPr>
              <a:t>Na uzorku od 2.149 djece od VII do IX razreda, ukazuju na to da je gotovo u svakom odjeljenju najmanje jedan učenik/ca nosio/la oružje (pištolj, nož ili lanac)</a:t>
            </a:r>
            <a:r>
              <a:rPr lang="en-US" altLang="en-US" sz="2800">
                <a:latin typeface="Cambria" panose="02040503050406030204" pitchFamily="18" charset="0"/>
              </a:rPr>
              <a:t> </a:t>
            </a:r>
            <a:endParaRPr lang="bs-Latn-BA" altLang="en-US" sz="2800">
              <a:latin typeface="Cambria" panose="02040503050406030204" pitchFamily="18" charset="0"/>
            </a:endParaRPr>
          </a:p>
          <a:p>
            <a:r>
              <a:rPr lang="hr-BA" altLang="en-US" sz="2800">
                <a:latin typeface="Cambria" panose="02040503050406030204" pitchFamily="18" charset="0"/>
              </a:rPr>
              <a:t>(</a:t>
            </a:r>
            <a:r>
              <a:rPr lang="bs-Latn-BA" altLang="en-US" sz="2800">
                <a:latin typeface="Cambria" panose="02040503050406030204" pitchFamily="18" charset="0"/>
              </a:rPr>
              <a:t>Međunarodna studija o samoprijavljenom prijestupništvu djece u BiH)</a:t>
            </a:r>
          </a:p>
        </p:txBody>
      </p:sp>
    </p:spTree>
  </p:cSld>
  <p:clrMapOvr>
    <a:masterClrMapping/>
  </p:clrMapOvr>
  <p:transition spd="slow">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9DBE1C-AEE3-48BE-B67F-309931763C8B}"/>
              </a:ext>
            </a:extLst>
          </p:cNvPr>
          <p:cNvSpPr>
            <a:spLocks noGrp="1"/>
          </p:cNvSpPr>
          <p:nvPr>
            <p:ph type="body" idx="1"/>
          </p:nvPr>
        </p:nvSpPr>
        <p:spPr>
          <a:xfrm>
            <a:off x="1828801" y="2971800"/>
            <a:ext cx="8640233" cy="1673225"/>
          </a:xfrm>
        </p:spPr>
        <p:txBody>
          <a:bodyPr/>
          <a:lstStyle/>
          <a:p>
            <a:pPr algn="ctr" eaLnBrk="1" hangingPunct="1"/>
            <a:r>
              <a:rPr lang="bs-Latn-BA" altLang="en-US" sz="3600" cap="none" dirty="0">
                <a:solidFill>
                  <a:schemeClr val="tx1"/>
                </a:solidFill>
                <a:latin typeface="Cambria" panose="02040503050406030204" pitchFamily="18" charset="0"/>
                <a:ea typeface="Cambria" panose="02040503050406030204" pitchFamily="18" charset="0"/>
                <a:cs typeface="Cambria" panose="02040503050406030204" pitchFamily="18" charset="0"/>
              </a:rPr>
              <a:t>   UČENIK/UČENICA SKITA I/ILI PROSJAČI</a:t>
            </a:r>
            <a:br>
              <a:rPr lang="en-US" altLang="en-US" sz="3600" cap="none" dirty="0">
                <a:solidFill>
                  <a:schemeClr val="tx1"/>
                </a:solidFill>
              </a:rPr>
            </a:br>
            <a:endParaRPr lang="bs-Latn-BA" altLang="en-US" sz="3600" cap="none" dirty="0">
              <a:solidFill>
                <a:schemeClr val="tx1"/>
              </a:solidFill>
            </a:endParaRPr>
          </a:p>
        </p:txBody>
      </p:sp>
      <p:sp>
        <p:nvSpPr>
          <p:cNvPr id="58371" name="Title 2">
            <a:extLst>
              <a:ext uri="{FF2B5EF4-FFF2-40B4-BE49-F238E27FC236}">
                <a16:creationId xmlns:a16="http://schemas.microsoft.com/office/drawing/2014/main" id="{85BF3456-AB98-462C-817F-96274D55F382}"/>
              </a:ext>
            </a:extLst>
          </p:cNvPr>
          <p:cNvSpPr>
            <a:spLocks noGrp="1"/>
          </p:cNvSpPr>
          <p:nvPr>
            <p:ph type="title"/>
          </p:nvPr>
        </p:nvSpPr>
        <p:spPr>
          <a:xfrm>
            <a:off x="963084" y="533400"/>
            <a:ext cx="10363200" cy="1219200"/>
          </a:xfrm>
        </p:spPr>
        <p:txBody>
          <a:bodyPr/>
          <a:lstStyle/>
          <a:p>
            <a:pPr eaLnBrk="1" hangingPunct="1"/>
            <a:r>
              <a:rPr lang="bs-Latn-BA" altLang="en-US" sz="6000" b="1">
                <a:solidFill>
                  <a:schemeClr val="tx1"/>
                </a:solidFill>
                <a:latin typeface="Cambria" panose="02040503050406030204" pitchFamily="18" charset="0"/>
                <a:ea typeface="Cambria" panose="02040503050406030204" pitchFamily="18" charset="0"/>
                <a:cs typeface="Cambria" panose="02040503050406030204" pitchFamily="18" charset="0"/>
              </a:rPr>
              <a:t>A18</a:t>
            </a:r>
            <a:endParaRPr lang="bs-Latn-BA" altLang="en-US" sz="6000" b="1">
              <a:solidFill>
                <a:schemeClr val="tx1"/>
              </a:solidFill>
            </a:endParaRPr>
          </a:p>
        </p:txBody>
      </p:sp>
    </p:spTree>
  </p:cSld>
  <p:clrMapOvr>
    <a:masterClrMapping/>
  </p:clrMapOvr>
  <p:transition spd="slow">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a:extLst>
              <a:ext uri="{FF2B5EF4-FFF2-40B4-BE49-F238E27FC236}">
                <a16:creationId xmlns:a16="http://schemas.microsoft.com/office/drawing/2014/main" id="{87B00223-AADB-45D1-A12C-8C0B11DB97C6}"/>
              </a:ext>
            </a:extLst>
          </p:cNvPr>
          <p:cNvSpPr>
            <a:spLocks noChangeArrowheads="1"/>
          </p:cNvSpPr>
          <p:nvPr/>
        </p:nvSpPr>
        <p:spPr bwMode="auto">
          <a:xfrm>
            <a:off x="406400" y="2667000"/>
            <a:ext cx="11277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bs-Latn-BA" altLang="en-US" sz="2800" dirty="0">
                <a:latin typeface="Cambria" panose="02040503050406030204" pitchFamily="18" charset="0"/>
              </a:rPr>
              <a:t>Faktori rizika za uključenost djece u prosjačenje:</a:t>
            </a:r>
          </a:p>
          <a:p>
            <a:pPr>
              <a:buFont typeface="Wingdings" panose="05000000000000000000" pitchFamily="2" charset="2"/>
              <a:buChar char="q"/>
            </a:pPr>
            <a:endParaRPr lang="bs-Latn-BA" altLang="en-US" sz="2800" dirty="0">
              <a:latin typeface="Cambria" panose="02040503050406030204" pitchFamily="18" charset="0"/>
            </a:endParaRPr>
          </a:p>
          <a:p>
            <a:r>
              <a:rPr lang="bs-Latn-BA" altLang="en-US" sz="2800" dirty="0">
                <a:latin typeface="Cambria" panose="02040503050406030204" pitchFamily="18" charset="0"/>
              </a:rPr>
              <a:t>a) Siromaštvo i socijalna isključenost</a:t>
            </a:r>
          </a:p>
          <a:p>
            <a:endParaRPr lang="bs-Latn-BA" altLang="en-US" sz="2800" dirty="0">
              <a:latin typeface="Cambria" panose="02040503050406030204" pitchFamily="18" charset="0"/>
            </a:endParaRPr>
          </a:p>
          <a:p>
            <a:r>
              <a:rPr lang="bs-Latn-BA" altLang="en-US" sz="2800" dirty="0">
                <a:latin typeface="Cambria" panose="02040503050406030204" pitchFamily="18" charset="0"/>
              </a:rPr>
              <a:t>b) Diskriminacija</a:t>
            </a:r>
          </a:p>
        </p:txBody>
      </p:sp>
    </p:spTree>
  </p:cSld>
  <p:clrMapOvr>
    <a:masterClrMapping/>
  </p:clrMapOvr>
  <p:transition spd="slow">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232C9C-26BB-4E0C-B07F-61C7ED033C55}"/>
              </a:ext>
            </a:extLst>
          </p:cNvPr>
          <p:cNvSpPr>
            <a:spLocks noGrp="1"/>
          </p:cNvSpPr>
          <p:nvPr>
            <p:ph type="body" idx="1"/>
          </p:nvPr>
        </p:nvSpPr>
        <p:spPr>
          <a:xfrm>
            <a:off x="1930401" y="2438401"/>
            <a:ext cx="8640233" cy="1885405"/>
          </a:xfrm>
          <a:solidFill>
            <a:schemeClr val="accent1"/>
          </a:solidFill>
        </p:spPr>
        <p:txBody>
          <a:bodyPr>
            <a:noAutofit/>
          </a:bodyPr>
          <a:lstStyle/>
          <a:p>
            <a:pPr algn="ctr" eaLnBrk="1" hangingPunct="1"/>
            <a:r>
              <a:rPr lang="bs-Latn-BA" altLang="en-US" sz="3600" cap="none" dirty="0">
                <a:solidFill>
                  <a:schemeClr val="tx1"/>
                </a:solidFill>
                <a:latin typeface="Cambria" panose="02040503050406030204" pitchFamily="18" charset="0"/>
                <a:ea typeface="Cambria" panose="02040503050406030204" pitchFamily="18" charset="0"/>
                <a:cs typeface="Cambria" panose="02040503050406030204" pitchFamily="18" charset="0"/>
              </a:rPr>
              <a:t>UČENIK/UČENICA IZNOSI KSENOFOBNE STAVOVE I/ILI UPRAŽNJAVA GOVOR MRŽNJE</a:t>
            </a:r>
            <a:br>
              <a:rPr lang="en-US" altLang="en-US" sz="3600" cap="none" dirty="0">
                <a:solidFill>
                  <a:schemeClr val="tx1"/>
                </a:solidFill>
              </a:rPr>
            </a:br>
            <a:endParaRPr lang="en-US" altLang="en-US" sz="3600" cap="none" dirty="0">
              <a:solidFill>
                <a:schemeClr val="tx1"/>
              </a:solidFill>
            </a:endParaRPr>
          </a:p>
        </p:txBody>
      </p:sp>
      <p:sp>
        <p:nvSpPr>
          <p:cNvPr id="60419" name="Title 2">
            <a:extLst>
              <a:ext uri="{FF2B5EF4-FFF2-40B4-BE49-F238E27FC236}">
                <a16:creationId xmlns:a16="http://schemas.microsoft.com/office/drawing/2014/main" id="{9B38198B-0A7E-4AA0-8171-54361E080A34}"/>
              </a:ext>
            </a:extLst>
          </p:cNvPr>
          <p:cNvSpPr>
            <a:spLocks noGrp="1"/>
          </p:cNvSpPr>
          <p:nvPr>
            <p:ph type="title"/>
          </p:nvPr>
        </p:nvSpPr>
        <p:spPr>
          <a:xfrm>
            <a:off x="963084" y="533400"/>
            <a:ext cx="10363200" cy="1143000"/>
          </a:xfrm>
        </p:spPr>
        <p:txBody>
          <a:bodyPr/>
          <a:lstStyle/>
          <a:p>
            <a:pPr eaLnBrk="1" hangingPunct="1"/>
            <a:r>
              <a:rPr lang="bs-Latn-BA" altLang="en-US" sz="6000" b="1" dirty="0">
                <a:solidFill>
                  <a:schemeClr val="tx1"/>
                </a:solidFill>
                <a:latin typeface="Cambria" panose="02040503050406030204" pitchFamily="18" charset="0"/>
                <a:ea typeface="Cambria" panose="02040503050406030204" pitchFamily="18" charset="0"/>
                <a:cs typeface="Cambria" panose="02040503050406030204" pitchFamily="18" charset="0"/>
              </a:rPr>
              <a:t>A19</a:t>
            </a:r>
            <a:endParaRPr lang="bs-Latn-BA" altLang="en-US" sz="6000" b="1" dirty="0">
              <a:solidFill>
                <a:schemeClr val="tx1"/>
              </a:solidFill>
            </a:endParaRPr>
          </a:p>
        </p:txBody>
      </p:sp>
    </p:spTree>
  </p:cSld>
  <p:clrMapOvr>
    <a:masterClrMapping/>
  </p:clrMapOvr>
  <p:transition spd="slow">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EB4FE0AC-91A4-4ED0-B634-46EFDA186699}"/>
              </a:ext>
            </a:extLst>
          </p:cNvPr>
          <p:cNvSpPr>
            <a:spLocks noChangeArrowheads="1"/>
          </p:cNvSpPr>
          <p:nvPr/>
        </p:nvSpPr>
        <p:spPr bwMode="auto">
          <a:xfrm>
            <a:off x="406400" y="2819400"/>
            <a:ext cx="113792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bs-Latn-BA" altLang="en-US" sz="2400" dirty="0">
                <a:latin typeface="Cambria" panose="02040503050406030204" pitchFamily="18" charset="0"/>
              </a:rPr>
              <a:t>Javno iznošenje stavova  kojima se širi, podstiče, promovira ili opravdava rasna mržnja, ksenofobija, antisemitizam i drugi oblici mržnje zasnovane na netoleranciji</a:t>
            </a:r>
          </a:p>
          <a:p>
            <a:endParaRPr lang="bs-Latn-BA" altLang="en-US" sz="2400" i="1" dirty="0">
              <a:latin typeface="Cambria" panose="02040503050406030204" pitchFamily="18" charset="0"/>
            </a:endParaRPr>
          </a:p>
          <a:p>
            <a:r>
              <a:rPr lang="bs-Latn-BA" altLang="en-US" sz="2400" dirty="0">
                <a:latin typeface="Cambria" panose="02040503050406030204" pitchFamily="18" charset="0"/>
              </a:rPr>
              <a:t>(</a:t>
            </a:r>
            <a:r>
              <a:rPr lang="en-GB" altLang="en-US" sz="2400" dirty="0" err="1">
                <a:latin typeface="Cambria" panose="02040503050406030204" pitchFamily="18" charset="0"/>
              </a:rPr>
              <a:t>Međunarodni</a:t>
            </a:r>
            <a:r>
              <a:rPr lang="en-GB" altLang="en-US" sz="2400" dirty="0">
                <a:latin typeface="Cambria" panose="02040503050406030204" pitchFamily="18" charset="0"/>
              </a:rPr>
              <a:t> </a:t>
            </a:r>
            <a:r>
              <a:rPr lang="en-GB" altLang="en-US" sz="2400" dirty="0" err="1">
                <a:latin typeface="Cambria" panose="02040503050406030204" pitchFamily="18" charset="0"/>
              </a:rPr>
              <a:t>propisi</a:t>
            </a:r>
            <a:r>
              <a:rPr lang="en-GB" altLang="en-US" sz="2400" dirty="0">
                <a:latin typeface="Cambria" panose="02040503050406030204" pitchFamily="18" charset="0"/>
              </a:rPr>
              <a:t> </a:t>
            </a:r>
            <a:r>
              <a:rPr lang="en-GB" altLang="en-US" sz="2400" dirty="0" err="1">
                <a:latin typeface="Cambria" panose="02040503050406030204" pitchFamily="18" charset="0"/>
              </a:rPr>
              <a:t>i</a:t>
            </a:r>
            <a:r>
              <a:rPr lang="en-GB" altLang="en-US" sz="2400" dirty="0">
                <a:latin typeface="Cambria" panose="02040503050406030204" pitchFamily="18" charset="0"/>
              </a:rPr>
              <a:t> </a:t>
            </a:r>
            <a:r>
              <a:rPr lang="en-GB" altLang="en-US" sz="2400" dirty="0" err="1">
                <a:latin typeface="Cambria" panose="02040503050406030204" pitchFamily="18" charset="0"/>
              </a:rPr>
              <a:t>propisi</a:t>
            </a:r>
            <a:r>
              <a:rPr lang="en-GB" altLang="en-US" sz="2400" dirty="0">
                <a:latin typeface="Cambria" panose="02040503050406030204" pitchFamily="18" charset="0"/>
              </a:rPr>
              <a:t> </a:t>
            </a:r>
            <a:r>
              <a:rPr lang="en-GB" altLang="en-US" sz="2400" dirty="0" err="1">
                <a:latin typeface="Cambria" panose="02040503050406030204" pitchFamily="18" charset="0"/>
              </a:rPr>
              <a:t>Bosne</a:t>
            </a:r>
            <a:r>
              <a:rPr lang="en-GB" altLang="en-US" sz="2400" dirty="0">
                <a:latin typeface="Cambria" panose="02040503050406030204" pitchFamily="18" charset="0"/>
              </a:rPr>
              <a:t> </a:t>
            </a:r>
            <a:r>
              <a:rPr lang="en-GB" altLang="en-US" sz="2400" dirty="0" err="1">
                <a:latin typeface="Cambria" panose="02040503050406030204" pitchFamily="18" charset="0"/>
              </a:rPr>
              <a:t>i</a:t>
            </a:r>
            <a:r>
              <a:rPr lang="en-GB" altLang="en-US" sz="2400" dirty="0">
                <a:latin typeface="Cambria" panose="02040503050406030204" pitchFamily="18" charset="0"/>
              </a:rPr>
              <a:t> </a:t>
            </a:r>
            <a:r>
              <a:rPr lang="en-GB" altLang="en-US" sz="2400" dirty="0" err="1">
                <a:latin typeface="Cambria" panose="02040503050406030204" pitchFamily="18" charset="0"/>
              </a:rPr>
              <a:t>Hercegovine</a:t>
            </a:r>
            <a:r>
              <a:rPr lang="en-GB" altLang="en-US" sz="2400" dirty="0">
                <a:latin typeface="Cambria" panose="02040503050406030204" pitchFamily="18" charset="0"/>
              </a:rPr>
              <a:t> o </a:t>
            </a:r>
            <a:r>
              <a:rPr lang="en-GB" altLang="en-US" sz="2400" dirty="0" err="1">
                <a:latin typeface="Cambria" panose="02040503050406030204" pitchFamily="18" charset="0"/>
              </a:rPr>
              <a:t>slobodi</a:t>
            </a:r>
            <a:r>
              <a:rPr lang="en-GB" altLang="en-US" sz="2400" dirty="0">
                <a:latin typeface="Cambria" panose="02040503050406030204" pitchFamily="18" charset="0"/>
              </a:rPr>
              <a:t> </a:t>
            </a:r>
            <a:r>
              <a:rPr lang="en-GB" altLang="en-US" sz="2400" dirty="0" err="1">
                <a:latin typeface="Cambria" panose="02040503050406030204" pitchFamily="18" charset="0"/>
              </a:rPr>
              <a:t>izražavanja</a:t>
            </a:r>
            <a:r>
              <a:rPr lang="en-GB" altLang="en-US" sz="2400" dirty="0">
                <a:latin typeface="Cambria" panose="02040503050406030204" pitchFamily="18" charset="0"/>
              </a:rPr>
              <a:t> </a:t>
            </a:r>
            <a:r>
              <a:rPr lang="en-GB" altLang="en-US" sz="2400" dirty="0" err="1">
                <a:latin typeface="Cambria" panose="02040503050406030204" pitchFamily="18" charset="0"/>
              </a:rPr>
              <a:t>i</a:t>
            </a:r>
            <a:r>
              <a:rPr lang="en-GB" altLang="en-US" sz="2400" dirty="0">
                <a:latin typeface="Cambria" panose="02040503050406030204" pitchFamily="18" charset="0"/>
              </a:rPr>
              <a:t> </a:t>
            </a:r>
            <a:r>
              <a:rPr lang="en-GB" altLang="en-US" sz="2400" dirty="0" err="1">
                <a:latin typeface="Cambria" panose="02040503050406030204" pitchFamily="18" charset="0"/>
              </a:rPr>
              <a:t>zabrani</a:t>
            </a:r>
            <a:r>
              <a:rPr lang="en-GB" altLang="en-US" sz="2400" dirty="0">
                <a:latin typeface="Cambria" panose="02040503050406030204" pitchFamily="18" charset="0"/>
              </a:rPr>
              <a:t> </a:t>
            </a:r>
            <a:r>
              <a:rPr lang="en-GB" altLang="en-US" sz="2400" dirty="0" err="1">
                <a:latin typeface="Cambria" panose="02040503050406030204" pitchFamily="18" charset="0"/>
              </a:rPr>
              <a:t>govora</a:t>
            </a:r>
            <a:r>
              <a:rPr lang="en-GB" altLang="en-US" sz="2400" dirty="0">
                <a:latin typeface="Cambria" panose="02040503050406030204" pitchFamily="18" charset="0"/>
              </a:rPr>
              <a:t> </a:t>
            </a:r>
            <a:r>
              <a:rPr lang="en-GB" altLang="en-US" sz="2400" dirty="0" err="1">
                <a:latin typeface="Cambria" panose="02040503050406030204" pitchFamily="18" charset="0"/>
              </a:rPr>
              <a:t>mržnje</a:t>
            </a:r>
            <a:r>
              <a:rPr lang="en-GB" altLang="en-US" sz="2400" dirty="0">
                <a:latin typeface="Cambria" panose="02040503050406030204" pitchFamily="18" charset="0"/>
              </a:rPr>
              <a:t> </a:t>
            </a:r>
            <a:r>
              <a:rPr lang="en-GB" altLang="en-US" sz="2400" dirty="0" err="1">
                <a:latin typeface="Cambria" panose="02040503050406030204" pitchFamily="18" charset="0"/>
              </a:rPr>
              <a:t>na</a:t>
            </a:r>
            <a:r>
              <a:rPr lang="en-GB" altLang="en-US" sz="2400" dirty="0">
                <a:latin typeface="Cambria" panose="02040503050406030204" pitchFamily="18" charset="0"/>
              </a:rPr>
              <a:t> </a:t>
            </a:r>
            <a:r>
              <a:rPr lang="en-GB" altLang="en-US" sz="2400" dirty="0" err="1">
                <a:latin typeface="Cambria" panose="02040503050406030204" pitchFamily="18" charset="0"/>
              </a:rPr>
              <a:t>internetu</a:t>
            </a:r>
            <a:r>
              <a:rPr lang="en-GB" altLang="en-US" sz="2400" dirty="0">
                <a:latin typeface="Cambria" panose="02040503050406030204" pitchFamily="18" charset="0"/>
              </a:rPr>
              <a:t> (2015). </a:t>
            </a:r>
            <a:r>
              <a:rPr lang="en-GB" altLang="en-US" sz="2400" dirty="0" err="1">
                <a:latin typeface="Cambria" panose="02040503050406030204" pitchFamily="18" charset="0"/>
              </a:rPr>
              <a:t>Parlamentarna</a:t>
            </a:r>
            <a:r>
              <a:rPr lang="en-GB" altLang="en-US" sz="2400" dirty="0">
                <a:latin typeface="Cambria" panose="02040503050406030204" pitchFamily="18" charset="0"/>
              </a:rPr>
              <a:t> </a:t>
            </a:r>
            <a:r>
              <a:rPr lang="en-GB" altLang="en-US" sz="2400" dirty="0" err="1">
                <a:latin typeface="Cambria" panose="02040503050406030204" pitchFamily="18" charset="0"/>
              </a:rPr>
              <a:t>skupština</a:t>
            </a:r>
            <a:r>
              <a:rPr lang="en-GB" altLang="en-US" sz="2400" dirty="0">
                <a:latin typeface="Cambria" panose="02040503050406030204" pitchFamily="18" charset="0"/>
              </a:rPr>
              <a:t> </a:t>
            </a:r>
            <a:r>
              <a:rPr lang="en-GB" altLang="en-US" sz="2400" dirty="0" err="1">
                <a:latin typeface="Cambria" panose="02040503050406030204" pitchFamily="18" charset="0"/>
              </a:rPr>
              <a:t>BiH</a:t>
            </a:r>
            <a:r>
              <a:rPr lang="hr-BA" altLang="en-US" sz="2400" dirty="0">
                <a:latin typeface="Cambria" panose="02040503050406030204" pitchFamily="18" charset="0"/>
              </a:rPr>
              <a:t>)</a:t>
            </a:r>
            <a:endParaRPr lang="en-US" altLang="en-US" sz="2400" dirty="0">
              <a:latin typeface="Cambria" panose="02040503050406030204" pitchFamily="18" charset="0"/>
            </a:endParaRPr>
          </a:p>
          <a:p>
            <a:pPr>
              <a:buFont typeface="Wingdings" panose="05000000000000000000" pitchFamily="2" charset="2"/>
              <a:buNone/>
            </a:pPr>
            <a:endParaRPr lang="en-US" altLang="en-US" dirty="0">
              <a:latin typeface="Cambria" panose="02040503050406030204" pitchFamily="18" charset="0"/>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2" name="Picture 2" descr="C:\Users\PC\Desktop\79814435_10206346385654267_3669162304382959616_o.jpg"/>
          <p:cNvPicPr>
            <a:picLocks noChangeAspect="1" noChangeArrowheads="1"/>
          </p:cNvPicPr>
          <p:nvPr/>
        </p:nvPicPr>
        <p:blipFill>
          <a:blip r:embed="rId2"/>
          <a:srcRect/>
          <a:stretch>
            <a:fillRect/>
          </a:stretch>
        </p:blipFill>
        <p:spPr bwMode="auto">
          <a:xfrm>
            <a:off x="522514" y="953589"/>
            <a:ext cx="11025052" cy="5303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474721" y="222069"/>
            <a:ext cx="4441370" cy="523220"/>
          </a:xfrm>
          <a:prstGeom prst="rect">
            <a:avLst/>
          </a:prstGeom>
          <a:noFill/>
        </p:spPr>
        <p:txBody>
          <a:bodyPr wrap="square" rtlCol="0">
            <a:spAutoFit/>
          </a:bodyPr>
          <a:lstStyle/>
          <a:p>
            <a:r>
              <a:rPr lang="bs-Latn-BA" sz="2800" dirty="0">
                <a:latin typeface="Cambria" pitchFamily="18" charset="0"/>
                <a:ea typeface="Cambria" pitchFamily="18" charset="0"/>
              </a:rPr>
              <a:t>PSIHOLOGIJA KAŽE...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D76278A-9BDC-4ABC-9893-4D394FF258A6}"/>
              </a:ext>
            </a:extLst>
          </p:cNvPr>
          <p:cNvSpPr txBox="1">
            <a:spLocks/>
          </p:cNvSpPr>
          <p:nvPr/>
        </p:nvSpPr>
        <p:spPr>
          <a:xfrm>
            <a:off x="1664407" y="2952206"/>
            <a:ext cx="8825657" cy="1040436"/>
          </a:xfrm>
          <a:prstGeom prst="rect">
            <a:avLst/>
          </a:prstGeom>
          <a:solidFill>
            <a:schemeClr val="accent1"/>
          </a:solidFill>
        </p:spPr>
        <p:txBody>
          <a:bodyPr vert="horz" lIns="91440" tIns="45720" rIns="91440" bIns="45720" rtlCol="0" anchor="b">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hr-BA" altLang="en-US" sz="4000" b="0" i="0" u="none" strike="noStrike" kern="1200" cap="none" spc="0" normalizeH="0" baseline="0" noProof="0" dirty="0">
                <a:ln>
                  <a:noFill/>
                </a:ln>
                <a:solidFill>
                  <a:schemeClr val="tx2"/>
                </a:solidFill>
                <a:effectLst/>
                <a:uLnTx/>
                <a:uFillTx/>
                <a:latin typeface="+mj-lt"/>
                <a:ea typeface="+mj-ea"/>
                <a:cs typeface="+mj-cs"/>
              </a:rPr>
              <a:t>ZAŠTITA UČENIKA</a:t>
            </a:r>
            <a:endParaRPr kumimoji="0" lang="en-US" alt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1">
            <a:extLst>
              <a:ext uri="{FF2B5EF4-FFF2-40B4-BE49-F238E27FC236}">
                <a16:creationId xmlns:a16="http://schemas.microsoft.com/office/drawing/2014/main" id="{42C2E481-D27E-4FC3-9FA7-C444135EE77B}"/>
              </a:ext>
            </a:extLst>
          </p:cNvPr>
          <p:cNvSpPr>
            <a:spLocks noGrp="1"/>
          </p:cNvSpPr>
          <p:nvPr>
            <p:ph type="body" idx="1"/>
          </p:nvPr>
        </p:nvSpPr>
        <p:spPr>
          <a:xfrm>
            <a:off x="1117601" y="2743200"/>
            <a:ext cx="10208684" cy="1828800"/>
          </a:xfrm>
          <a:solidFill>
            <a:schemeClr val="accent1"/>
          </a:solidFill>
        </p:spPr>
        <p:txBody>
          <a:bodyPr>
            <a:normAutofit/>
          </a:bodyPr>
          <a:lstStyle/>
          <a:p>
            <a:pPr algn="ctr" eaLnBrk="1" fontAlgn="auto" hangingPunct="1">
              <a:spcAft>
                <a:spcPts val="0"/>
              </a:spcAft>
              <a:buFont typeface="Wingdings 2"/>
              <a:buNone/>
              <a:defRPr/>
            </a:pPr>
            <a:r>
              <a:rPr lang="hr-BA" altLang="en-US" sz="3600" dirty="0">
                <a:solidFill>
                  <a:schemeClr val="tx1"/>
                </a:solidFill>
              </a:rPr>
              <a:t>POTEŠKOĆE U UČENJU I PONAŠANJU </a:t>
            </a:r>
          </a:p>
          <a:p>
            <a:pPr algn="ctr" eaLnBrk="1" fontAlgn="auto" hangingPunct="1">
              <a:spcAft>
                <a:spcPts val="0"/>
              </a:spcAft>
              <a:buFont typeface="Wingdings 2"/>
              <a:buNone/>
              <a:defRPr/>
            </a:pPr>
            <a:r>
              <a:rPr lang="hr-BA" altLang="en-US" sz="3600" dirty="0">
                <a:solidFill>
                  <a:schemeClr val="tx1"/>
                </a:solidFill>
              </a:rPr>
              <a:t>(A)</a:t>
            </a:r>
            <a:endParaRPr lang="en-US" altLang="en-US" sz="3600" dirty="0">
              <a:solidFill>
                <a:schemeClr val="tx1"/>
              </a:solidFill>
            </a:endParaRPr>
          </a:p>
        </p:txBody>
      </p:sp>
    </p:spTree>
  </p:cSld>
  <p:clrMapOvr>
    <a:masterClrMapping/>
  </p:clrMapOvr>
  <p:transition spd="slow">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A3AB8D-0266-4B98-8722-B70CB384905A}"/>
              </a:ext>
            </a:extLst>
          </p:cNvPr>
          <p:cNvSpPr>
            <a:spLocks noGrp="1"/>
          </p:cNvSpPr>
          <p:nvPr>
            <p:ph type="body" idx="1"/>
          </p:nvPr>
        </p:nvSpPr>
        <p:spPr>
          <a:xfrm>
            <a:off x="1824568" y="2743200"/>
            <a:ext cx="8640233" cy="1673225"/>
          </a:xfrm>
        </p:spPr>
        <p:txBody>
          <a:bodyPr/>
          <a:lstStyle/>
          <a:p>
            <a:pPr eaLnBrk="1" hangingPunct="1"/>
            <a:r>
              <a:rPr lang="bs-Latn-BA" altLang="en-US" sz="3200" cap="none">
                <a:solidFill>
                  <a:schemeClr val="tx1"/>
                </a:solidFill>
                <a:latin typeface="Cambria" panose="02040503050406030204" pitchFamily="18" charset="0"/>
                <a:ea typeface="Cambria" panose="02040503050406030204" pitchFamily="18" charset="0"/>
                <a:cs typeface="Cambria" panose="02040503050406030204" pitchFamily="18" charset="0"/>
              </a:rPr>
              <a:t> UČENIK/UČENICA POKAZUJE TEŠKOĆE U SAVLADAVANJU NASTAVNOG GRADIVA</a:t>
            </a:r>
            <a:br>
              <a:rPr lang="en-US" altLang="en-US" sz="3200" cap="none">
                <a:solidFill>
                  <a:schemeClr val="tx1"/>
                </a:solidFill>
              </a:rPr>
            </a:br>
            <a:endParaRPr lang="bs-Latn-BA" altLang="en-US" sz="3200" cap="none">
              <a:solidFill>
                <a:schemeClr val="tx1"/>
              </a:solidFill>
            </a:endParaRPr>
          </a:p>
        </p:txBody>
      </p:sp>
      <p:sp>
        <p:nvSpPr>
          <p:cNvPr id="63491" name="Title 2">
            <a:extLst>
              <a:ext uri="{FF2B5EF4-FFF2-40B4-BE49-F238E27FC236}">
                <a16:creationId xmlns:a16="http://schemas.microsoft.com/office/drawing/2014/main" id="{07A31C3E-47B7-41CF-B485-123382AFCDE2}"/>
              </a:ext>
            </a:extLst>
          </p:cNvPr>
          <p:cNvSpPr>
            <a:spLocks noGrp="1"/>
          </p:cNvSpPr>
          <p:nvPr>
            <p:ph type="title"/>
          </p:nvPr>
        </p:nvSpPr>
        <p:spPr/>
        <p:txBody>
          <a:bodyPr/>
          <a:lstStyle/>
          <a:p>
            <a:pPr algn="ctr" eaLnBrk="1" hangingPunct="1"/>
            <a:r>
              <a:rPr lang="bs-Latn-BA" altLang="en-US" sz="6000" b="1" dirty="0">
                <a:solidFill>
                  <a:schemeClr val="tx1"/>
                </a:solidFill>
                <a:latin typeface="Cambria" panose="02040503050406030204" pitchFamily="18" charset="0"/>
                <a:ea typeface="Cambria" panose="02040503050406030204" pitchFamily="18" charset="0"/>
                <a:cs typeface="Cambria" panose="02040503050406030204" pitchFamily="18" charset="0"/>
              </a:rPr>
              <a:t>A1</a:t>
            </a:r>
            <a:endParaRPr lang="bs-Latn-BA" altLang="en-US" sz="6000" b="1" dirty="0">
              <a:solidFill>
                <a:schemeClr val="tx1"/>
              </a:solidFill>
            </a:endParaRPr>
          </a:p>
        </p:txBody>
      </p:sp>
    </p:spTree>
  </p:cSld>
  <p:clrMapOvr>
    <a:masterClrMapping/>
  </p:clrMapOvr>
  <p:transition spd="slow">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a:extLst>
              <a:ext uri="{FF2B5EF4-FFF2-40B4-BE49-F238E27FC236}">
                <a16:creationId xmlns:a16="http://schemas.microsoft.com/office/drawing/2014/main" id="{378485AA-ADCE-44DD-8042-302C3AECE01B}"/>
              </a:ext>
            </a:extLst>
          </p:cNvPr>
          <p:cNvSpPr>
            <a:spLocks noChangeArrowheads="1"/>
          </p:cNvSpPr>
          <p:nvPr/>
        </p:nvSpPr>
        <p:spPr bwMode="auto">
          <a:xfrm>
            <a:off x="304800" y="1946366"/>
            <a:ext cx="11480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400" dirty="0">
              <a:latin typeface="Cambria" panose="02040503050406030204" pitchFamily="18" charset="0"/>
            </a:endParaRPr>
          </a:p>
          <a:p>
            <a:r>
              <a:rPr lang="bs-Latn-BA" altLang="en-US" sz="2400" b="1" dirty="0">
                <a:latin typeface="Cambria" panose="02040503050406030204" pitchFamily="18" charset="0"/>
              </a:rPr>
              <a:t>Opće ili nespecifične teškoće u učenju mogu proizlaziti </a:t>
            </a:r>
            <a:r>
              <a:rPr lang="bs-Latn-BA" altLang="en-US" sz="2400" dirty="0">
                <a:latin typeface="Cambria" panose="02040503050406030204" pitchFamily="18" charset="0"/>
              </a:rPr>
              <a:t>iz okoline (npr. loša ekonomska situacija porodice, obrazovna zanemarenost, oskudna socijalizacija....), </a:t>
            </a:r>
          </a:p>
          <a:p>
            <a:endParaRPr lang="bs-Latn-BA" altLang="en-US" sz="2400" dirty="0">
              <a:latin typeface="Cambria" panose="02040503050406030204" pitchFamily="18" charset="0"/>
            </a:endParaRPr>
          </a:p>
          <a:p>
            <a:r>
              <a:rPr lang="bs-Latn-BA" altLang="en-US" sz="2400" dirty="0">
                <a:latin typeface="Cambria" panose="02040503050406030204" pitchFamily="18" charset="0"/>
              </a:rPr>
              <a:t>nekih unutrašnjih faktora (npr. općenito usporen razvoj kognitivnih sposobnosti, smetnje pažnje, hiperaktivnost...) </a:t>
            </a:r>
          </a:p>
          <a:p>
            <a:endParaRPr lang="bs-Latn-BA" altLang="en-US" sz="2400" dirty="0">
              <a:latin typeface="Cambria" panose="02040503050406030204" pitchFamily="18" charset="0"/>
            </a:endParaRPr>
          </a:p>
          <a:p>
            <a:r>
              <a:rPr lang="bs-Latn-BA" altLang="en-US" sz="2400" dirty="0">
                <a:latin typeface="Cambria" panose="02040503050406030204" pitchFamily="18" charset="0"/>
              </a:rPr>
              <a:t>ili neodgovarajućih odgojno-obrazovnih interakcija (npr. strah od neuspjeha, nezrelost, nedostatak navike učenja). </a:t>
            </a:r>
            <a:endParaRPr lang="en-US" altLang="en-US" sz="2400" dirty="0">
              <a:latin typeface="Cambria" panose="02040503050406030204" pitchFamily="18" charset="0"/>
            </a:endParaRPr>
          </a:p>
        </p:txBody>
      </p:sp>
    </p:spTree>
  </p:cSld>
  <p:clrMapOvr>
    <a:masterClrMapping/>
  </p:clrMapOvr>
  <p:transition spd="slow">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1D2DE3-C783-4A26-A8D4-2E5062EFF981}"/>
              </a:ext>
            </a:extLst>
          </p:cNvPr>
          <p:cNvSpPr>
            <a:spLocks noGrp="1"/>
          </p:cNvSpPr>
          <p:nvPr>
            <p:ph type="body" idx="1"/>
          </p:nvPr>
        </p:nvSpPr>
        <p:spPr>
          <a:xfrm>
            <a:off x="1625601" y="3048001"/>
            <a:ext cx="8640233" cy="1673225"/>
          </a:xfrm>
        </p:spPr>
        <p:txBody>
          <a:bodyPr>
            <a:normAutofit fontScale="92500"/>
          </a:bodyPr>
          <a:lstStyle/>
          <a:p>
            <a:pPr eaLnBrk="1" hangingPunct="1"/>
            <a:r>
              <a:rPr lang="bs-Latn-BA" altLang="en-US" sz="3600" cap="none">
                <a:solidFill>
                  <a:schemeClr val="tx1"/>
                </a:solidFill>
                <a:latin typeface="Cambria" panose="02040503050406030204" pitchFamily="18" charset="0"/>
                <a:ea typeface="Cambria" panose="02040503050406030204" pitchFamily="18" charset="0"/>
                <a:cs typeface="Cambria" panose="02040503050406030204" pitchFamily="18" charset="0"/>
              </a:rPr>
              <a:t>UČENIKA/UČENICA POKAZUJE SPECIFIČNE TEŠKOĆE ČITANJA, PISANJA I /ILI RAČUNANJA</a:t>
            </a:r>
            <a:br>
              <a:rPr lang="en-US" altLang="en-US" sz="1800" cap="none">
                <a:solidFill>
                  <a:srgbClr val="7B9899"/>
                </a:solidFill>
              </a:rPr>
            </a:br>
            <a:endParaRPr lang="bs-Latn-BA" altLang="en-US" cap="none"/>
          </a:p>
        </p:txBody>
      </p:sp>
      <p:sp>
        <p:nvSpPr>
          <p:cNvPr id="65539" name="Title 2">
            <a:extLst>
              <a:ext uri="{FF2B5EF4-FFF2-40B4-BE49-F238E27FC236}">
                <a16:creationId xmlns:a16="http://schemas.microsoft.com/office/drawing/2014/main" id="{45B50803-2834-444F-A788-7F422830F143}"/>
              </a:ext>
            </a:extLst>
          </p:cNvPr>
          <p:cNvSpPr>
            <a:spLocks noGrp="1"/>
          </p:cNvSpPr>
          <p:nvPr>
            <p:ph type="title"/>
          </p:nvPr>
        </p:nvSpPr>
        <p:spPr>
          <a:xfrm>
            <a:off x="1440177" y="2612571"/>
            <a:ext cx="8825657" cy="2454850"/>
          </a:xfrm>
        </p:spPr>
        <p:txBody>
          <a:bodyPr/>
          <a:lstStyle/>
          <a:p>
            <a:pPr algn="ctr" eaLnBrk="1" hangingPunct="1"/>
            <a:r>
              <a:rPr lang="bs-Latn-BA" altLang="en-US" sz="6000" b="1" dirty="0">
                <a:solidFill>
                  <a:schemeClr val="tx1"/>
                </a:solidFill>
                <a:latin typeface="Cambria" panose="02040503050406030204" pitchFamily="18" charset="0"/>
                <a:ea typeface="Cambria" panose="02040503050406030204" pitchFamily="18" charset="0"/>
                <a:cs typeface="Cambria" panose="02040503050406030204" pitchFamily="18" charset="0"/>
              </a:rPr>
              <a:t>A2</a:t>
            </a:r>
            <a:endParaRPr lang="bs-Latn-BA" altLang="en-US" sz="6000" b="1" dirty="0">
              <a:solidFill>
                <a:schemeClr val="tx1"/>
              </a:solidFill>
            </a:endParaRPr>
          </a:p>
        </p:txBody>
      </p:sp>
    </p:spTree>
  </p:cSld>
  <p:clrMapOvr>
    <a:masterClrMapping/>
  </p:clrMapOvr>
  <p:transition spd="slow">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F5AA1F0B-B2C0-4B6A-8164-1E25A385FA25}"/>
              </a:ext>
            </a:extLst>
          </p:cNvPr>
          <p:cNvSpPr>
            <a:spLocks noChangeArrowheads="1"/>
          </p:cNvSpPr>
          <p:nvPr/>
        </p:nvSpPr>
        <p:spPr bwMode="auto">
          <a:xfrm>
            <a:off x="609600" y="3048001"/>
            <a:ext cx="11176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bs-Latn-BA" altLang="en-US" sz="2400">
                <a:latin typeface="Cambria" panose="02040503050406030204" pitchFamily="18" charset="0"/>
              </a:rPr>
              <a:t>U ovu skupinu nisu uključena djeca sa senzornim poteškoćama (teškoće vida i teškoće sluha), djeca sa umanjenim intelektualnim sposobnostima, s emocionalnim poteškoćama i djeca koja odrastaju u nepoticajnoj okolini</a:t>
            </a:r>
          </a:p>
          <a:p>
            <a:endParaRPr lang="bs-Latn-BA" altLang="en-US" sz="2400">
              <a:latin typeface="Cambria" panose="02040503050406030204" pitchFamily="18" charset="0"/>
            </a:endParaRPr>
          </a:p>
          <a:p>
            <a:pPr>
              <a:buFont typeface="Wingdings" panose="05000000000000000000" pitchFamily="2" charset="2"/>
              <a:buChar char="q"/>
            </a:pPr>
            <a:r>
              <a:rPr lang="bs-Latn-BA" altLang="en-US" sz="2400">
                <a:latin typeface="Cambria" panose="02040503050406030204" pitchFamily="18" charset="0"/>
              </a:rPr>
              <a:t>Poteškoće  čitanja – najčešće, kod 4 do 12% školske djece</a:t>
            </a:r>
          </a:p>
        </p:txBody>
      </p:sp>
    </p:spTree>
  </p:cSld>
  <p:clrMapOvr>
    <a:masterClrMapping/>
  </p:clrMapOvr>
  <p:transition spd="slow">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a:extLst>
              <a:ext uri="{FF2B5EF4-FFF2-40B4-BE49-F238E27FC236}">
                <a16:creationId xmlns:a16="http://schemas.microsoft.com/office/drawing/2014/main" id="{C8B5C7A8-947F-4ACE-874A-27D3CAEA263A}"/>
              </a:ext>
            </a:extLst>
          </p:cNvPr>
          <p:cNvSpPr>
            <a:spLocks noChangeArrowheads="1"/>
          </p:cNvSpPr>
          <p:nvPr/>
        </p:nvSpPr>
        <p:spPr bwMode="auto">
          <a:xfrm>
            <a:off x="304800" y="2259874"/>
            <a:ext cx="11582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bs-Latn-BA" altLang="en-US" sz="2400" dirty="0">
                <a:latin typeface="Cambria" panose="02040503050406030204" pitchFamily="18" charset="0"/>
              </a:rPr>
              <a:t>Disleksija - trajna poteškoća u pisanom jeziku, u svladavanju čitanja</a:t>
            </a:r>
          </a:p>
          <a:p>
            <a:endParaRPr lang="bs-Latn-BA" altLang="en-US" sz="2400" dirty="0">
              <a:latin typeface="Cambria" panose="02040503050406030204" pitchFamily="18" charset="0"/>
            </a:endParaRPr>
          </a:p>
          <a:p>
            <a:pPr>
              <a:buFont typeface="Wingdings" panose="05000000000000000000" pitchFamily="2" charset="2"/>
              <a:buChar char="q"/>
            </a:pPr>
            <a:r>
              <a:rPr lang="bs-Latn-BA" altLang="en-US" sz="2400" dirty="0">
                <a:latin typeface="Cambria" panose="02040503050406030204" pitchFamily="18" charset="0"/>
              </a:rPr>
              <a:t>Disgrafija - specifična teškoća u pisanju, nesposobnost djeteta da savlada vještinu pisanja </a:t>
            </a:r>
          </a:p>
          <a:p>
            <a:endParaRPr lang="bs-Latn-BA" altLang="en-US" sz="2400" dirty="0">
              <a:latin typeface="Cambria" panose="02040503050406030204" pitchFamily="18" charset="0"/>
            </a:endParaRPr>
          </a:p>
          <a:p>
            <a:pPr>
              <a:buFont typeface="Wingdings" panose="05000000000000000000" pitchFamily="2" charset="2"/>
              <a:buChar char="q"/>
            </a:pPr>
            <a:r>
              <a:rPr lang="bs-Latn-BA" altLang="en-US" sz="2400" dirty="0">
                <a:latin typeface="Cambria" panose="02040503050406030204" pitchFamily="18" charset="0"/>
              </a:rPr>
              <a:t>Diskalkulija - skup specifičnih teškoća u učenju matematike i obavljanju matematičkih radnji</a:t>
            </a:r>
            <a:endParaRPr lang="en-US" altLang="en-US" sz="2400" dirty="0">
              <a:latin typeface="Cambria" panose="02040503050406030204" pitchFamily="18" charset="0"/>
            </a:endParaRPr>
          </a:p>
        </p:txBody>
      </p:sp>
    </p:spTree>
  </p:cSld>
  <p:clrMapOvr>
    <a:masterClrMapping/>
  </p:clrMapOvr>
  <p:transition spd="slow">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7A2A5-846B-4FBE-A616-FB29AFA11F41}"/>
              </a:ext>
            </a:extLst>
          </p:cNvPr>
          <p:cNvSpPr>
            <a:spLocks noGrp="1"/>
          </p:cNvSpPr>
          <p:nvPr>
            <p:ph type="body" idx="1"/>
          </p:nvPr>
        </p:nvSpPr>
        <p:spPr>
          <a:xfrm>
            <a:off x="1824568" y="2743200"/>
            <a:ext cx="8640233" cy="1673225"/>
          </a:xfrm>
        </p:spPr>
        <p:txBody>
          <a:bodyPr>
            <a:normAutofit fontScale="92500"/>
          </a:bodyPr>
          <a:lstStyle/>
          <a:p>
            <a:pPr eaLnBrk="1" hangingPunct="1"/>
            <a:r>
              <a:rPr lang="bs-Latn-BA" altLang="en-US" sz="3200" cap="none">
                <a:solidFill>
                  <a:schemeClr val="tx1"/>
                </a:solidFill>
                <a:latin typeface="Cambria" panose="02040503050406030204" pitchFamily="18" charset="0"/>
                <a:ea typeface="Cambria" panose="02040503050406030204" pitchFamily="18" charset="0"/>
                <a:cs typeface="Cambria" panose="02040503050406030204" pitchFamily="18" charset="0"/>
              </a:rPr>
              <a:t>UČENIK/UČENICA JE NEZAINTERESOVAN (A) ZA NASTAVU (ODSUSTVO MOTIVACIJE ZA NASTAVU)</a:t>
            </a:r>
            <a:br>
              <a:rPr lang="en-US" altLang="en-US" sz="3200" cap="none">
                <a:solidFill>
                  <a:schemeClr val="tx1"/>
                </a:solidFill>
                <a:latin typeface="Cambria" panose="02040503050406030204" pitchFamily="18" charset="0"/>
                <a:ea typeface="Cambria" panose="02040503050406030204" pitchFamily="18" charset="0"/>
                <a:cs typeface="Cambria" panose="02040503050406030204" pitchFamily="18" charset="0"/>
              </a:rPr>
            </a:br>
            <a:endParaRPr lang="bs-Latn-BA" altLang="en-US" sz="3200" cap="none">
              <a:solidFill>
                <a:schemeClr val="tx1"/>
              </a:solidFill>
            </a:endParaRPr>
          </a:p>
        </p:txBody>
      </p:sp>
      <p:sp>
        <p:nvSpPr>
          <p:cNvPr id="68611" name="Title 2">
            <a:extLst>
              <a:ext uri="{FF2B5EF4-FFF2-40B4-BE49-F238E27FC236}">
                <a16:creationId xmlns:a16="http://schemas.microsoft.com/office/drawing/2014/main" id="{D108A456-6F57-4658-8B45-42D00DDE3AD5}"/>
              </a:ext>
            </a:extLst>
          </p:cNvPr>
          <p:cNvSpPr>
            <a:spLocks noGrp="1"/>
          </p:cNvSpPr>
          <p:nvPr>
            <p:ph type="title"/>
          </p:nvPr>
        </p:nvSpPr>
        <p:spPr/>
        <p:txBody>
          <a:bodyPr/>
          <a:lstStyle/>
          <a:p>
            <a:pPr algn="ctr" eaLnBrk="1" hangingPunct="1"/>
            <a:r>
              <a:rPr lang="bs-Latn-BA" altLang="en-US" sz="6000" b="1" dirty="0">
                <a:solidFill>
                  <a:schemeClr val="tx1"/>
                </a:solidFill>
                <a:latin typeface="Cambria" panose="02040503050406030204" pitchFamily="18" charset="0"/>
                <a:ea typeface="Cambria" panose="02040503050406030204" pitchFamily="18" charset="0"/>
                <a:cs typeface="Cambria" panose="02040503050406030204" pitchFamily="18" charset="0"/>
              </a:rPr>
              <a:t> A3</a:t>
            </a:r>
            <a:endParaRPr lang="bs-Latn-BA" altLang="en-US" sz="6000" b="1" dirty="0">
              <a:solidFill>
                <a:schemeClr val="tx1"/>
              </a:solidFill>
            </a:endParaRPr>
          </a:p>
        </p:txBody>
      </p:sp>
    </p:spTree>
  </p:cSld>
  <p:clrMapOvr>
    <a:masterClrMapping/>
  </p:clrMapOvr>
  <p:transition spd="slow">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5507B9B9-A91E-47B7-BD37-56BC154EB52D}"/>
              </a:ext>
            </a:extLst>
          </p:cNvPr>
          <p:cNvSpPr>
            <a:spLocks noChangeArrowheads="1"/>
          </p:cNvSpPr>
          <p:nvPr/>
        </p:nvSpPr>
        <p:spPr bwMode="auto">
          <a:xfrm>
            <a:off x="406400" y="2743201"/>
            <a:ext cx="11379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bs-Latn-BA" altLang="en-US" sz="2400">
                <a:latin typeface="Cambria" panose="02040503050406030204" pitchFamily="18" charset="0"/>
              </a:rPr>
              <a:t>Zainteresiranost za učenje/ nastavu jedan od najvažnijih komponenti koja djeluje na ishode učenja</a:t>
            </a:r>
          </a:p>
          <a:p>
            <a:endParaRPr lang="bs-Latn-BA" altLang="en-US" sz="2400">
              <a:latin typeface="Cambria" panose="02040503050406030204" pitchFamily="18" charset="0"/>
            </a:endParaRPr>
          </a:p>
          <a:p>
            <a:pPr>
              <a:buFont typeface="Wingdings" panose="05000000000000000000" pitchFamily="2" charset="2"/>
              <a:buChar char="q"/>
            </a:pPr>
            <a:r>
              <a:rPr lang="bs-Latn-BA" altLang="en-US" sz="2400">
                <a:latin typeface="Cambria" panose="02040503050406030204" pitchFamily="18" charset="0"/>
              </a:rPr>
              <a:t>Učestali neuspjesi mogu ostaviti dubok trag i nepovoljno djelovati na razvoj samopouzdanja ili motivaciju za daljnji rad i usvajanje različitih znanja, vještina i navika</a:t>
            </a:r>
          </a:p>
        </p:txBody>
      </p:sp>
    </p:spTree>
  </p:cSld>
  <p:clrMapOvr>
    <a:masterClrMapping/>
  </p:clrMapOvr>
  <p:transition spd="slow">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a:extLst>
              <a:ext uri="{FF2B5EF4-FFF2-40B4-BE49-F238E27FC236}">
                <a16:creationId xmlns:a16="http://schemas.microsoft.com/office/drawing/2014/main" id="{CF784AA6-11A3-4E41-A208-83BDF284BA2D}"/>
              </a:ext>
            </a:extLst>
          </p:cNvPr>
          <p:cNvSpPr>
            <a:spLocks noChangeArrowheads="1"/>
          </p:cNvSpPr>
          <p:nvPr/>
        </p:nvSpPr>
        <p:spPr bwMode="auto">
          <a:xfrm>
            <a:off x="304800" y="2429691"/>
            <a:ext cx="11582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bs-Latn-BA" altLang="en-US" sz="2800" dirty="0">
              <a:latin typeface="Cambria" panose="02040503050406030204" pitchFamily="18" charset="0"/>
            </a:endParaRPr>
          </a:p>
          <a:p>
            <a:pPr>
              <a:buFont typeface="Wingdings" panose="05000000000000000000" pitchFamily="2" charset="2"/>
              <a:buChar char="q"/>
            </a:pPr>
            <a:r>
              <a:rPr lang="bs-Latn-BA" altLang="en-US" sz="2800" dirty="0">
                <a:latin typeface="Cambria" panose="02040503050406030204" pitchFamily="18" charset="0"/>
              </a:rPr>
              <a:t>Nastavnik/ca kao jedna od najbitnijih </a:t>
            </a:r>
            <a:r>
              <a:rPr lang="hr-HR" altLang="en-US" sz="2800" dirty="0">
                <a:latin typeface="Cambria" panose="02040503050406030204" pitchFamily="18" charset="0"/>
              </a:rPr>
              <a:t>faktora </a:t>
            </a:r>
            <a:r>
              <a:rPr lang="bs-Latn-BA" altLang="en-US" sz="2800" dirty="0">
                <a:latin typeface="Cambria" panose="02040503050406030204" pitchFamily="18" charset="0"/>
              </a:rPr>
              <a:t>u obrazovanju, povezuje se sa zadovoljstvom učenika nastavom te njihovom zainteresiranošću za pojedini predmet.</a:t>
            </a:r>
            <a:endParaRPr lang="en-US" altLang="en-US" sz="2800" dirty="0">
              <a:latin typeface="Cambria" panose="02040503050406030204" pitchFamily="18" charset="0"/>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32646" y="728700"/>
            <a:ext cx="9144000" cy="6129300"/>
          </a:xfrm>
          <a:prstGeom prst="rect">
            <a:avLst/>
          </a:prstGeom>
          <a:ln>
            <a:noFill/>
          </a:ln>
          <a:effectLst>
            <a:softEdge rad="112500"/>
          </a:effectLst>
        </p:spPr>
      </p:pic>
      <p:sp>
        <p:nvSpPr>
          <p:cNvPr id="4" name="Naslov 3"/>
          <p:cNvSpPr>
            <a:spLocks noGrp="1"/>
          </p:cNvSpPr>
          <p:nvPr>
            <p:ph type="title"/>
          </p:nvPr>
        </p:nvSpPr>
        <p:spPr>
          <a:xfrm>
            <a:off x="2805957" y="-39849"/>
            <a:ext cx="6588732" cy="957187"/>
          </a:xfrm>
        </p:spPr>
        <p:txBody>
          <a:bodyPr>
            <a:normAutofit/>
          </a:bodyPr>
          <a:lstStyle/>
          <a:p>
            <a:pPr algn="ctr"/>
            <a:r>
              <a:rPr lang="hr-HR" dirty="0">
                <a:solidFill>
                  <a:schemeClr val="tx1"/>
                </a:solidFill>
              </a:rPr>
              <a:t>Što je djeci potrebno?</a:t>
            </a:r>
          </a:p>
        </p:txBody>
      </p:sp>
      <p:graphicFrame>
        <p:nvGraphicFramePr>
          <p:cNvPr id="8" name="Dijagram 7"/>
          <p:cNvGraphicFramePr/>
          <p:nvPr>
            <p:extLst>
              <p:ext uri="{D42A27DB-BD31-4B8C-83A1-F6EECF244321}">
                <p14:modId xmlns:p14="http://schemas.microsoft.com/office/powerpoint/2010/main" val="2214676886"/>
              </p:ext>
            </p:extLst>
          </p:nvPr>
        </p:nvGraphicFramePr>
        <p:xfrm>
          <a:off x="640080" y="1332410"/>
          <a:ext cx="10698480" cy="5525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0199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3BC773-8650-4209-B725-D4EBA75D2A48}"/>
              </a:ext>
            </a:extLst>
          </p:cNvPr>
          <p:cNvSpPr>
            <a:spLocks noGrp="1"/>
          </p:cNvSpPr>
          <p:nvPr>
            <p:ph type="body" idx="1"/>
          </p:nvPr>
        </p:nvSpPr>
        <p:spPr>
          <a:xfrm>
            <a:off x="1824568" y="2743200"/>
            <a:ext cx="8640233" cy="1673225"/>
          </a:xfrm>
        </p:spPr>
        <p:txBody>
          <a:bodyPr/>
          <a:lstStyle/>
          <a:p>
            <a:pPr eaLnBrk="1" hangingPunct="1"/>
            <a:r>
              <a:rPr lang="bs-Latn-BA" altLang="en-US" sz="3600" cap="none">
                <a:solidFill>
                  <a:schemeClr val="tx1"/>
                </a:solidFill>
                <a:latin typeface="Cambria" panose="02040503050406030204" pitchFamily="18" charset="0"/>
                <a:ea typeface="Cambria" panose="02040503050406030204" pitchFamily="18" charset="0"/>
                <a:cs typeface="Cambria" panose="02040503050406030204" pitchFamily="18" charset="0"/>
              </a:rPr>
              <a:t>UČENIK/UČENICA IMA POTEŠKOĆE SA PAŽNJOM I KONCENTRACIJOM</a:t>
            </a:r>
            <a:br>
              <a:rPr lang="en-US" altLang="en-US" sz="1800" cap="none">
                <a:solidFill>
                  <a:srgbClr val="7B9899"/>
                </a:solidFill>
              </a:rPr>
            </a:br>
            <a:endParaRPr lang="bs-Latn-BA" altLang="en-US" cap="none"/>
          </a:p>
        </p:txBody>
      </p:sp>
      <p:sp>
        <p:nvSpPr>
          <p:cNvPr id="71683" name="Title 2">
            <a:extLst>
              <a:ext uri="{FF2B5EF4-FFF2-40B4-BE49-F238E27FC236}">
                <a16:creationId xmlns:a16="http://schemas.microsoft.com/office/drawing/2014/main" id="{7B312149-2A20-4DD4-856F-4A2C6EF0E6C2}"/>
              </a:ext>
            </a:extLst>
          </p:cNvPr>
          <p:cNvSpPr>
            <a:spLocks noGrp="1"/>
          </p:cNvSpPr>
          <p:nvPr>
            <p:ph type="title"/>
          </p:nvPr>
        </p:nvSpPr>
        <p:spPr>
          <a:xfrm>
            <a:off x="1442339" y="2861733"/>
            <a:ext cx="8825657" cy="1915647"/>
          </a:xfrm>
        </p:spPr>
        <p:txBody>
          <a:bodyPr/>
          <a:lstStyle/>
          <a:p>
            <a:pPr algn="ctr" eaLnBrk="1" hangingPunct="1"/>
            <a:r>
              <a:rPr lang="bs-Latn-BA" altLang="en-US" sz="6000" b="1" dirty="0">
                <a:solidFill>
                  <a:schemeClr val="tx1"/>
                </a:solidFill>
                <a:latin typeface="Cambria" panose="02040503050406030204" pitchFamily="18" charset="0"/>
                <a:ea typeface="Cambria" panose="02040503050406030204" pitchFamily="18" charset="0"/>
                <a:cs typeface="Cambria" panose="02040503050406030204" pitchFamily="18" charset="0"/>
              </a:rPr>
              <a:t>A4</a:t>
            </a:r>
            <a:endParaRPr lang="bs-Latn-BA" altLang="en-US" sz="6000" b="1" dirty="0">
              <a:solidFill>
                <a:schemeClr val="tx1"/>
              </a:solidFill>
            </a:endParaRPr>
          </a:p>
        </p:txBody>
      </p:sp>
    </p:spTree>
  </p:cSld>
  <p:clrMapOvr>
    <a:masterClrMapping/>
  </p:clrMapOvr>
  <p:transition spd="slow">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A201DA04-EF48-4BD0-BF30-8124D2EBF3A5}"/>
              </a:ext>
            </a:extLst>
          </p:cNvPr>
          <p:cNvSpPr>
            <a:spLocks noChangeArrowheads="1"/>
          </p:cNvSpPr>
          <p:nvPr/>
        </p:nvSpPr>
        <p:spPr bwMode="auto">
          <a:xfrm>
            <a:off x="508000" y="2743201"/>
            <a:ext cx="112776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bs-Latn-BA" altLang="en-US" sz="2800" dirty="0">
                <a:latin typeface="Cambria" panose="02040503050406030204" pitchFamily="18" charset="0"/>
              </a:rPr>
              <a:t>Ne posvećuju pažnju detaljima, prave greške zbog nepažljivosti, teško se fokusiraju na pisanje zadaće ili igru, imamo dojam da nas ne slušaju čak i kada im se direktno obraćamo, otežano prate upute, lako ih ometaju vanjski podražaji, odsutna su mislima, sporije uče novo gradivo i izvršavaju zadatake...</a:t>
            </a:r>
          </a:p>
          <a:p>
            <a:endParaRPr lang="en-US" altLang="en-US" sz="2400" dirty="0">
              <a:latin typeface="Cambria" panose="02040503050406030204" pitchFamily="18" charset="0"/>
            </a:endParaRPr>
          </a:p>
          <a:p>
            <a:pPr algn="r">
              <a:buFont typeface="Wingdings" panose="05000000000000000000" pitchFamily="2" charset="2"/>
              <a:buChar char="q"/>
            </a:pPr>
            <a:r>
              <a:rPr lang="en-US" altLang="en-US" sz="2400" b="1" dirty="0">
                <a:latin typeface="Cambria" panose="02040503050406030204" pitchFamily="18" charset="0"/>
              </a:rPr>
              <a:t>Re</a:t>
            </a:r>
            <a:r>
              <a:rPr lang="hr-BA" altLang="en-US" sz="2400" b="1" dirty="0">
                <a:latin typeface="Cambria" panose="02040503050406030204" pitchFamily="18" charset="0"/>
              </a:rPr>
              <a:t>zultat: školski neuspjeh</a:t>
            </a:r>
            <a:endParaRPr lang="en-US" altLang="en-US" sz="2400" b="1" dirty="0">
              <a:latin typeface="Cambria" panose="02040503050406030204" pitchFamily="18" charset="0"/>
            </a:endParaRPr>
          </a:p>
        </p:txBody>
      </p:sp>
    </p:spTree>
  </p:cSld>
  <p:clrMapOvr>
    <a:masterClrMapping/>
  </p:clrMapOvr>
  <p:transition spd="slow">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75DE2D-5D9B-41DE-86E7-19E2A63DC1FC}"/>
              </a:ext>
            </a:extLst>
          </p:cNvPr>
          <p:cNvSpPr>
            <a:spLocks noGrp="1"/>
          </p:cNvSpPr>
          <p:nvPr>
            <p:ph type="body" idx="1"/>
          </p:nvPr>
        </p:nvSpPr>
        <p:spPr>
          <a:xfrm>
            <a:off x="1824568" y="2743200"/>
            <a:ext cx="8640233" cy="1673225"/>
          </a:xfrm>
        </p:spPr>
        <p:txBody>
          <a:bodyPr>
            <a:normAutofit fontScale="77500" lnSpcReduction="20000"/>
          </a:bodyPr>
          <a:lstStyle/>
          <a:p>
            <a:pPr eaLnBrk="1" hangingPunct="1"/>
            <a:r>
              <a:rPr lang="bs-Latn-BA" altLang="en-US" sz="2800" cap="none">
                <a:solidFill>
                  <a:schemeClr val="tx1"/>
                </a:solidFill>
                <a:latin typeface="Cambria" panose="02040503050406030204" pitchFamily="18" charset="0"/>
                <a:ea typeface="Cambria" panose="02040503050406030204" pitchFamily="18" charset="0"/>
                <a:cs typeface="Cambria" panose="02040503050406030204" pitchFamily="18" charset="0"/>
              </a:rPr>
              <a:t>UČENIK/UČENICA POKAZUJE IMPULSIVNO PONAŠANJE</a:t>
            </a:r>
            <a:br>
              <a:rPr lang="en-US" altLang="en-US" sz="2800" cap="none">
                <a:solidFill>
                  <a:schemeClr val="tx1"/>
                </a:solidFill>
                <a:latin typeface="Cambria" panose="02040503050406030204" pitchFamily="18" charset="0"/>
                <a:ea typeface="Cambria" panose="02040503050406030204" pitchFamily="18" charset="0"/>
                <a:cs typeface="Cambria" panose="02040503050406030204" pitchFamily="18" charset="0"/>
              </a:rPr>
            </a:br>
            <a:r>
              <a:rPr lang="bs-Latn-BA" altLang="en-US" sz="2800" cap="none">
                <a:solidFill>
                  <a:schemeClr val="tx1"/>
                </a:solidFill>
                <a:latin typeface="Cambria" panose="02040503050406030204" pitchFamily="18" charset="0"/>
                <a:ea typeface="Cambria" panose="02040503050406030204" pitchFamily="18" charset="0"/>
                <a:cs typeface="Cambria" panose="02040503050406030204" pitchFamily="18" charset="0"/>
              </a:rPr>
              <a:t>(NEMA STRPLJENJA, NE MOŽE MIRNO SJEDITI NA ČASU, NEMOGUĆNOST ČEKANJA NA RED, PRETJERANO PRIČA I/ILI ODGOVARA PRIJE NEGO LI NASTAVNIK ZAVRŠI PITANJE</a:t>
            </a:r>
            <a:r>
              <a:rPr lang="bs-Latn-BA" altLang="en-US" i="1" cap="none">
                <a:solidFill>
                  <a:srgbClr val="7B9899"/>
                </a:solidFill>
                <a:latin typeface="Cambria" panose="02040503050406030204" pitchFamily="18" charset="0"/>
                <a:ea typeface="Cambria" panose="02040503050406030204" pitchFamily="18" charset="0"/>
                <a:cs typeface="Cambria" panose="02040503050406030204" pitchFamily="18" charset="0"/>
              </a:rPr>
              <a:t>)</a:t>
            </a:r>
            <a:br>
              <a:rPr lang="en-US" altLang="en-US" sz="2000" cap="none">
                <a:solidFill>
                  <a:srgbClr val="7B9899"/>
                </a:solidFill>
              </a:rPr>
            </a:br>
            <a:r>
              <a:rPr lang="bs-Latn-BA" altLang="en-US" sz="2000" cap="none">
                <a:solidFill>
                  <a:srgbClr val="7B9899"/>
                </a:solidFill>
              </a:rPr>
              <a:t> </a:t>
            </a:r>
            <a:br>
              <a:rPr lang="en-US" altLang="en-US" sz="2000" cap="none">
                <a:solidFill>
                  <a:srgbClr val="7B9899"/>
                </a:solidFill>
              </a:rPr>
            </a:br>
            <a:endParaRPr lang="bs-Latn-BA" altLang="en-US" cap="none"/>
          </a:p>
        </p:txBody>
      </p:sp>
      <p:sp>
        <p:nvSpPr>
          <p:cNvPr id="73731" name="Title 2">
            <a:extLst>
              <a:ext uri="{FF2B5EF4-FFF2-40B4-BE49-F238E27FC236}">
                <a16:creationId xmlns:a16="http://schemas.microsoft.com/office/drawing/2014/main" id="{733EE356-4A18-471D-A14F-CDB8AB26428D}"/>
              </a:ext>
            </a:extLst>
          </p:cNvPr>
          <p:cNvSpPr>
            <a:spLocks noGrp="1"/>
          </p:cNvSpPr>
          <p:nvPr>
            <p:ph type="title"/>
          </p:nvPr>
        </p:nvSpPr>
        <p:spPr>
          <a:xfrm>
            <a:off x="1416213" y="2129247"/>
            <a:ext cx="8720564" cy="2648134"/>
          </a:xfrm>
        </p:spPr>
        <p:txBody>
          <a:bodyPr/>
          <a:lstStyle/>
          <a:p>
            <a:pPr algn="ctr" eaLnBrk="1" hangingPunct="1"/>
            <a:r>
              <a:rPr lang="bs-Latn-BA" altLang="en-US" sz="6000" b="1" dirty="0">
                <a:solidFill>
                  <a:schemeClr val="tx1"/>
                </a:solidFill>
                <a:latin typeface="Cambria" panose="02040503050406030204" pitchFamily="18" charset="0"/>
                <a:ea typeface="Cambria" panose="02040503050406030204" pitchFamily="18" charset="0"/>
                <a:cs typeface="Cambria" panose="02040503050406030204" pitchFamily="18" charset="0"/>
              </a:rPr>
              <a:t>A5</a:t>
            </a:r>
            <a:endParaRPr lang="bs-Latn-BA" altLang="en-US" sz="6000" b="1" dirty="0">
              <a:solidFill>
                <a:schemeClr val="tx1"/>
              </a:solidFill>
            </a:endParaRPr>
          </a:p>
        </p:txBody>
      </p:sp>
    </p:spTree>
  </p:cSld>
  <p:clrMapOvr>
    <a:masterClrMapping/>
  </p:clrMapOvr>
  <p:transition spd="slow">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DE09E773-D3FF-40D7-85E1-E2B263FB980A}"/>
              </a:ext>
            </a:extLst>
          </p:cNvPr>
          <p:cNvSpPr>
            <a:spLocks noChangeArrowheads="1"/>
          </p:cNvSpPr>
          <p:nvPr/>
        </p:nvSpPr>
        <p:spPr bwMode="auto">
          <a:xfrm>
            <a:off x="406400" y="2590801"/>
            <a:ext cx="113792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bs-Latn-BA" altLang="en-US" sz="2400" dirty="0">
              <a:latin typeface="Cambria" panose="02040503050406030204" pitchFamily="18" charset="0"/>
            </a:endParaRPr>
          </a:p>
          <a:p>
            <a:pPr>
              <a:buFont typeface="Wingdings" panose="05000000000000000000" pitchFamily="2" charset="2"/>
              <a:buChar char="q"/>
            </a:pPr>
            <a:r>
              <a:rPr lang="bs-Latn-BA" altLang="en-US" sz="2800" dirty="0">
                <a:latin typeface="Cambria" panose="02040503050406030204" pitchFamily="18" charset="0"/>
              </a:rPr>
              <a:t>Djeluju prije nego što promisle, otežano kontrolišu reakcije na dani podražaj, burno emotivno reaguju  i nemaju mogućnost predviđanja posljedica</a:t>
            </a:r>
          </a:p>
          <a:p>
            <a:endParaRPr lang="hr-BA" altLang="en-US" sz="2400" dirty="0">
              <a:latin typeface="Cambria" panose="02040503050406030204" pitchFamily="18" charset="0"/>
            </a:endParaRPr>
          </a:p>
          <a:p>
            <a:pPr algn="r">
              <a:buFont typeface="Wingdings" panose="05000000000000000000" pitchFamily="2" charset="2"/>
              <a:buChar char="q"/>
            </a:pPr>
            <a:r>
              <a:rPr lang="hr-BA" altLang="en-US" sz="2400" b="1" dirty="0">
                <a:latin typeface="Cambria" panose="02040503050406030204" pitchFamily="18" charset="0"/>
              </a:rPr>
              <a:t>Rezultat: sniženo samopoštovanje, poteškoće u socijalizaciji</a:t>
            </a:r>
            <a:endParaRPr lang="en-US" altLang="en-US" sz="2400" b="1" dirty="0">
              <a:latin typeface="Cambria" panose="02040503050406030204" pitchFamily="18" charset="0"/>
            </a:endParaRPr>
          </a:p>
        </p:txBody>
      </p:sp>
    </p:spTree>
  </p:cSld>
  <p:clrMapOvr>
    <a:masterClrMapping/>
  </p:clrMapOvr>
  <p:transition spd="slow">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1">
            <a:extLst>
              <a:ext uri="{FF2B5EF4-FFF2-40B4-BE49-F238E27FC236}">
                <a16:creationId xmlns:a16="http://schemas.microsoft.com/office/drawing/2014/main" id="{7FEC7A44-310B-43E1-9B62-D668E4003903}"/>
              </a:ext>
            </a:extLst>
          </p:cNvPr>
          <p:cNvSpPr>
            <a:spLocks noGrp="1"/>
          </p:cNvSpPr>
          <p:nvPr>
            <p:ph type="body" idx="1"/>
          </p:nvPr>
        </p:nvSpPr>
        <p:spPr>
          <a:xfrm>
            <a:off x="1824568" y="2743200"/>
            <a:ext cx="8640233" cy="1673225"/>
          </a:xfrm>
          <a:solidFill>
            <a:schemeClr val="accent1"/>
          </a:solidFill>
        </p:spPr>
        <p:txBody>
          <a:bodyPr>
            <a:normAutofit/>
          </a:bodyPr>
          <a:lstStyle/>
          <a:p>
            <a:pPr algn="ctr" eaLnBrk="1" fontAlgn="auto" hangingPunct="1">
              <a:spcAft>
                <a:spcPts val="0"/>
              </a:spcAft>
              <a:buFont typeface="Wingdings 2"/>
              <a:buNone/>
              <a:defRPr/>
            </a:pPr>
            <a:r>
              <a:rPr lang="hr-BA" altLang="en-US" sz="3600" dirty="0">
                <a:solidFill>
                  <a:schemeClr val="tx1"/>
                </a:solidFill>
              </a:rPr>
              <a:t>ODNOS SA VRŠNJACIMA U ŠKOLI</a:t>
            </a:r>
          </a:p>
          <a:p>
            <a:pPr algn="ctr" eaLnBrk="1" fontAlgn="auto" hangingPunct="1">
              <a:spcAft>
                <a:spcPts val="0"/>
              </a:spcAft>
              <a:buFont typeface="Wingdings 2"/>
              <a:buNone/>
              <a:defRPr/>
            </a:pPr>
            <a:r>
              <a:rPr lang="hr-BA" altLang="en-US" sz="3600" dirty="0">
                <a:solidFill>
                  <a:schemeClr val="tx1"/>
                </a:solidFill>
              </a:rPr>
              <a:t>(B)</a:t>
            </a:r>
            <a:endParaRPr lang="en-US" altLang="en-US" sz="3600" dirty="0">
              <a:solidFill>
                <a:schemeClr val="tx1"/>
              </a:solidFill>
            </a:endParaRPr>
          </a:p>
        </p:txBody>
      </p:sp>
    </p:spTree>
  </p:cSld>
  <p:clrMapOvr>
    <a:masterClrMapping/>
  </p:clrMapOvr>
  <p:transition spd="slow">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CD5B0-D43B-44D1-8786-8443117226AB}"/>
              </a:ext>
            </a:extLst>
          </p:cNvPr>
          <p:cNvSpPr>
            <a:spLocks noGrp="1"/>
          </p:cNvSpPr>
          <p:nvPr>
            <p:ph type="body" idx="1"/>
          </p:nvPr>
        </p:nvSpPr>
        <p:spPr>
          <a:xfrm>
            <a:off x="1824568" y="2743200"/>
            <a:ext cx="8640233" cy="1673225"/>
          </a:xfrm>
        </p:spPr>
        <p:txBody>
          <a:bodyPr>
            <a:normAutofit lnSpcReduction="10000"/>
          </a:bodyPr>
          <a:lstStyle/>
          <a:p>
            <a:pPr eaLnBrk="1" hangingPunct="1"/>
            <a:r>
              <a:rPr lang="bs-Latn-BA" altLang="en-US" sz="2800" cap="none">
                <a:solidFill>
                  <a:schemeClr val="tx1"/>
                </a:solidFill>
                <a:latin typeface="Cambria" panose="02040503050406030204" pitchFamily="18" charset="0"/>
                <a:ea typeface="Cambria" panose="02040503050406030204" pitchFamily="18" charset="0"/>
                <a:cs typeface="Cambria" panose="02040503050406030204" pitchFamily="18" charset="0"/>
              </a:rPr>
              <a:t>UČENIK/UČENICA NIJE PRIHVAĆEN/A OD STRANE VRŠNJAKA U ODJELJENJU ILI ON/A NE PRIHVATA VRŠNJAKE</a:t>
            </a:r>
            <a:br>
              <a:rPr lang="en-US" altLang="en-US" sz="1800" cap="none">
                <a:solidFill>
                  <a:srgbClr val="7B9899"/>
                </a:solidFill>
              </a:rPr>
            </a:br>
            <a:endParaRPr lang="bs-Latn-BA" altLang="en-US" cap="none"/>
          </a:p>
        </p:txBody>
      </p:sp>
      <p:sp>
        <p:nvSpPr>
          <p:cNvPr id="76803" name="Title 2">
            <a:extLst>
              <a:ext uri="{FF2B5EF4-FFF2-40B4-BE49-F238E27FC236}">
                <a16:creationId xmlns:a16="http://schemas.microsoft.com/office/drawing/2014/main" id="{109602AA-DF62-46B4-94FB-06B0224C1C02}"/>
              </a:ext>
            </a:extLst>
          </p:cNvPr>
          <p:cNvSpPr>
            <a:spLocks noGrp="1"/>
          </p:cNvSpPr>
          <p:nvPr>
            <p:ph type="title"/>
          </p:nvPr>
        </p:nvSpPr>
        <p:spPr>
          <a:xfrm>
            <a:off x="1311711" y="2861733"/>
            <a:ext cx="8825657" cy="1915647"/>
          </a:xfrm>
        </p:spPr>
        <p:txBody>
          <a:bodyPr/>
          <a:lstStyle/>
          <a:p>
            <a:pPr algn="ctr" eaLnBrk="1" hangingPunct="1"/>
            <a:r>
              <a:rPr lang="bs-Latn-BA" altLang="en-US" sz="6000" b="1" dirty="0">
                <a:solidFill>
                  <a:schemeClr val="tx1"/>
                </a:solidFill>
                <a:latin typeface="Cambria" panose="02040503050406030204" pitchFamily="18" charset="0"/>
                <a:ea typeface="Cambria" panose="02040503050406030204" pitchFamily="18" charset="0"/>
                <a:cs typeface="Cambria" panose="02040503050406030204" pitchFamily="18" charset="0"/>
              </a:rPr>
              <a:t>B1</a:t>
            </a:r>
            <a:endParaRPr lang="bs-Latn-BA" altLang="en-US" sz="6000" b="1" dirty="0">
              <a:solidFill>
                <a:schemeClr val="tx1"/>
              </a:solidFill>
            </a:endParaRPr>
          </a:p>
        </p:txBody>
      </p:sp>
    </p:spTree>
  </p:cSld>
  <p:clrMapOvr>
    <a:masterClrMapping/>
  </p:clrMapOvr>
  <p:transition spd="slow">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a:extLst>
              <a:ext uri="{FF2B5EF4-FFF2-40B4-BE49-F238E27FC236}">
                <a16:creationId xmlns:a16="http://schemas.microsoft.com/office/drawing/2014/main" id="{FB83E77A-6F61-493A-A936-21BDD91D5176}"/>
              </a:ext>
            </a:extLst>
          </p:cNvPr>
          <p:cNvSpPr>
            <a:spLocks noChangeArrowheads="1"/>
          </p:cNvSpPr>
          <p:nvPr/>
        </p:nvSpPr>
        <p:spPr bwMode="auto">
          <a:xfrm>
            <a:off x="304800" y="2438400"/>
            <a:ext cx="11582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en-US" altLang="en-US" sz="2400" b="1" dirty="0">
                <a:latin typeface="Cambria" panose="02040503050406030204" pitchFamily="18" charset="0"/>
              </a:rPr>
              <a:t>O</a:t>
            </a:r>
            <a:r>
              <a:rPr lang="bs-Latn-BA" altLang="en-US" sz="2400" b="1" dirty="0">
                <a:latin typeface="Cambria" panose="02040503050406030204" pitchFamily="18" charset="0"/>
              </a:rPr>
              <a:t>dbačena djeca sa agresivnim ponašanjem</a:t>
            </a:r>
            <a:r>
              <a:rPr lang="en-US" altLang="en-US" sz="2400" b="1" dirty="0">
                <a:latin typeface="Cambria" panose="02040503050406030204" pitchFamily="18" charset="0"/>
              </a:rPr>
              <a:t> </a:t>
            </a:r>
            <a:r>
              <a:rPr lang="hr-BA" altLang="en-US" sz="2400" dirty="0">
                <a:latin typeface="Cambria" panose="02040503050406030204" pitchFamily="18" charset="0"/>
              </a:rPr>
              <a:t>- </a:t>
            </a:r>
            <a:r>
              <a:rPr lang="bs-Latn-BA" altLang="en-US" sz="2400" dirty="0">
                <a:latin typeface="Cambria" panose="02040503050406030204" pitchFamily="18" charset="0"/>
              </a:rPr>
              <a:t>manjak socijalnoga razumijevanja i regulacije neugodnih emocija te je za njih vjerovatnije da će biti loši u zauzimanju tuđe perspektive...</a:t>
            </a:r>
            <a:endParaRPr lang="en-US" altLang="en-US" sz="2400" dirty="0">
              <a:latin typeface="Cambria" panose="02040503050406030204" pitchFamily="18" charset="0"/>
            </a:endParaRPr>
          </a:p>
          <a:p>
            <a:pPr>
              <a:buFont typeface="Wingdings" panose="05000000000000000000" pitchFamily="2" charset="2"/>
              <a:buNone/>
            </a:pPr>
            <a:endParaRPr lang="en-US" altLang="en-US" sz="2400" dirty="0">
              <a:latin typeface="Cambria" panose="02040503050406030204" pitchFamily="18" charset="0"/>
            </a:endParaRPr>
          </a:p>
          <a:p>
            <a:pPr>
              <a:buFont typeface="Wingdings" panose="05000000000000000000" pitchFamily="2" charset="2"/>
              <a:buChar char="q"/>
            </a:pPr>
            <a:r>
              <a:rPr lang="bs-Latn-BA" altLang="en-US" sz="2400" dirty="0">
                <a:latin typeface="Cambria" panose="02040503050406030204" pitchFamily="18" charset="0"/>
              </a:rPr>
              <a:t> </a:t>
            </a:r>
            <a:r>
              <a:rPr lang="bs-Latn-BA" altLang="en-US" sz="2400" b="1" dirty="0">
                <a:latin typeface="Cambria" panose="02040503050406030204" pitchFamily="18" charset="0"/>
              </a:rPr>
              <a:t>Odbačena povučena djeca </a:t>
            </a:r>
            <a:r>
              <a:rPr lang="bs-Latn-BA" altLang="en-US" sz="2400" dirty="0">
                <a:latin typeface="Cambria" panose="02040503050406030204" pitchFamily="18" charset="0"/>
              </a:rPr>
              <a:t>- plašljiva, preplavljena socijalnom anksioznošću, imaju negativna očekivanja o načinu na koji će se vršnjaci odnositi prema njima, te se boje ismijavanja i napada</a:t>
            </a:r>
            <a:endParaRPr lang="en-US" altLang="en-US" sz="2400" dirty="0">
              <a:latin typeface="Cambria" panose="02040503050406030204" pitchFamily="18" charset="0"/>
            </a:endParaRPr>
          </a:p>
        </p:txBody>
      </p:sp>
    </p:spTree>
  </p:cSld>
  <p:clrMapOvr>
    <a:masterClrMapping/>
  </p:clrMapOvr>
  <p:transition spd="slow">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FFAE30-B11F-441A-A14A-83D29F4BF90C}"/>
              </a:ext>
            </a:extLst>
          </p:cNvPr>
          <p:cNvSpPr>
            <a:spLocks noGrp="1"/>
          </p:cNvSpPr>
          <p:nvPr>
            <p:ph type="body" idx="1"/>
          </p:nvPr>
        </p:nvSpPr>
        <p:spPr>
          <a:xfrm>
            <a:off x="855485" y="2836645"/>
            <a:ext cx="10141516" cy="1963956"/>
          </a:xfrm>
        </p:spPr>
        <p:txBody>
          <a:bodyPr/>
          <a:lstStyle/>
          <a:p>
            <a:pPr eaLnBrk="1" hangingPunct="1"/>
            <a:r>
              <a:rPr lang="bs-Latn-BA" altLang="en-US" sz="3200" cap="none" dirty="0">
                <a:solidFill>
                  <a:schemeClr val="tx1"/>
                </a:solidFill>
                <a:latin typeface="Cambria" panose="02040503050406030204" pitchFamily="18" charset="0"/>
                <a:ea typeface="Cambria" panose="02040503050406030204" pitchFamily="18" charset="0"/>
                <a:cs typeface="Cambria" panose="02040503050406030204" pitchFamily="18" charset="0"/>
              </a:rPr>
              <a:t>UČENIK/ UČENICA JE IZLOŽEN/A VRŠNJAČKOM NASILJU (VERBALNOM, FIZIČKOM I RELACIJSKOM</a:t>
            </a:r>
            <a:r>
              <a:rPr lang="hr-HR" altLang="en-US" sz="3200" cap="none" dirty="0">
                <a:solidFill>
                  <a:schemeClr val="tx1"/>
                </a:solidFill>
                <a:latin typeface="Cambria" panose="02040503050406030204" pitchFamily="18" charset="0"/>
                <a:ea typeface="Cambria" panose="02040503050406030204" pitchFamily="18" charset="0"/>
                <a:cs typeface="Cambria" panose="02040503050406030204" pitchFamily="18" charset="0"/>
              </a:rPr>
              <a:t>)</a:t>
            </a:r>
          </a:p>
          <a:p>
            <a:pPr eaLnBrk="1" hangingPunct="1"/>
            <a:endParaRPr lang="bs-Latn-BA" altLang="en-US" sz="3200" cap="none" dirty="0">
              <a:solidFill>
                <a:schemeClr val="tx1"/>
              </a:solidFill>
            </a:endParaRPr>
          </a:p>
        </p:txBody>
      </p:sp>
      <p:sp>
        <p:nvSpPr>
          <p:cNvPr id="78851" name="Title 2">
            <a:extLst>
              <a:ext uri="{FF2B5EF4-FFF2-40B4-BE49-F238E27FC236}">
                <a16:creationId xmlns:a16="http://schemas.microsoft.com/office/drawing/2014/main" id="{61E10A8E-55E6-4E8A-8E1E-957E7AFEA760}"/>
              </a:ext>
            </a:extLst>
          </p:cNvPr>
          <p:cNvSpPr>
            <a:spLocks noGrp="1"/>
          </p:cNvSpPr>
          <p:nvPr>
            <p:ph type="title"/>
          </p:nvPr>
        </p:nvSpPr>
        <p:spPr/>
        <p:txBody>
          <a:bodyPr/>
          <a:lstStyle/>
          <a:p>
            <a:pPr algn="ctr" eaLnBrk="1" hangingPunct="1"/>
            <a:r>
              <a:rPr lang="bs-Latn-BA" altLang="en-US" sz="6000" b="1" dirty="0">
                <a:solidFill>
                  <a:schemeClr val="tx1"/>
                </a:solidFill>
                <a:latin typeface="Cambria" panose="02040503050406030204" pitchFamily="18" charset="0"/>
                <a:ea typeface="Cambria" panose="02040503050406030204" pitchFamily="18" charset="0"/>
                <a:cs typeface="Cambria" panose="02040503050406030204" pitchFamily="18" charset="0"/>
              </a:rPr>
              <a:t>B2</a:t>
            </a:r>
            <a:endParaRPr lang="bs-Latn-BA" altLang="en-US" sz="6000" b="1" dirty="0">
              <a:solidFill>
                <a:schemeClr val="tx1"/>
              </a:solidFill>
            </a:endParaRPr>
          </a:p>
        </p:txBody>
      </p:sp>
    </p:spTree>
  </p:cSld>
  <p:clrMapOvr>
    <a:masterClrMapping/>
  </p:clrMapOvr>
  <p:transition spd="slow">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a:extLst>
              <a:ext uri="{FF2B5EF4-FFF2-40B4-BE49-F238E27FC236}">
                <a16:creationId xmlns:a16="http://schemas.microsoft.com/office/drawing/2014/main" id="{1E8AB819-1694-44D2-8E6A-7FFB3F8EE3BE}"/>
              </a:ext>
            </a:extLst>
          </p:cNvPr>
          <p:cNvSpPr>
            <a:spLocks noChangeArrowheads="1"/>
          </p:cNvSpPr>
          <p:nvPr/>
        </p:nvSpPr>
        <p:spPr bwMode="auto">
          <a:xfrm>
            <a:off x="304800" y="2667000"/>
            <a:ext cx="115824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pPr>
            <a:r>
              <a:rPr lang="bs-Latn-BA" altLang="en-US" sz="2400">
                <a:latin typeface="Cambria" panose="02040503050406030204" pitchFamily="18" charset="0"/>
              </a:rPr>
              <a:t>Znakovi: </a:t>
            </a:r>
          </a:p>
          <a:p>
            <a:pPr>
              <a:lnSpc>
                <a:spcPct val="90000"/>
              </a:lnSpc>
              <a:buFont typeface="Wingdings" panose="05000000000000000000" pitchFamily="2" charset="2"/>
              <a:buChar char="q"/>
            </a:pPr>
            <a:endParaRPr lang="bs-Latn-BA" altLang="en-US" sz="2400">
              <a:latin typeface="Cambria" panose="02040503050406030204" pitchFamily="18" charset="0"/>
            </a:endParaRPr>
          </a:p>
          <a:p>
            <a:pPr>
              <a:lnSpc>
                <a:spcPct val="90000"/>
              </a:lnSpc>
              <a:buFont typeface="Wingdings" panose="05000000000000000000" pitchFamily="2" charset="2"/>
              <a:buChar char="q"/>
            </a:pPr>
            <a:r>
              <a:rPr lang="bs-Latn-BA" altLang="en-US" sz="2400">
                <a:latin typeface="Cambria" panose="02040503050406030204" pitchFamily="18" charset="0"/>
              </a:rPr>
              <a:t>Gubljenje interesa za školu</a:t>
            </a:r>
          </a:p>
          <a:p>
            <a:pPr>
              <a:lnSpc>
                <a:spcPct val="90000"/>
              </a:lnSpc>
              <a:buFont typeface="Wingdings" panose="05000000000000000000" pitchFamily="2" charset="2"/>
              <a:buChar char="q"/>
            </a:pPr>
            <a:r>
              <a:rPr lang="bs-Latn-BA" altLang="en-US" sz="2400">
                <a:latin typeface="Cambria" panose="02040503050406030204" pitchFamily="18" charset="0"/>
              </a:rPr>
              <a:t>Popuštanje u školskom uspjehu  </a:t>
            </a:r>
          </a:p>
          <a:p>
            <a:pPr>
              <a:lnSpc>
                <a:spcPct val="90000"/>
              </a:lnSpc>
              <a:buFont typeface="Wingdings" panose="05000000000000000000" pitchFamily="2" charset="2"/>
              <a:buChar char="q"/>
            </a:pPr>
            <a:r>
              <a:rPr lang="bs-Latn-BA" altLang="en-US" sz="2400">
                <a:latin typeface="Cambria" panose="02040503050406030204" pitchFamily="18" charset="0"/>
              </a:rPr>
              <a:t>Izgleda tužno, ljuto ili preplašeno, </a:t>
            </a:r>
          </a:p>
          <a:p>
            <a:pPr>
              <a:lnSpc>
                <a:spcPct val="90000"/>
              </a:lnSpc>
              <a:buFont typeface="Wingdings" panose="05000000000000000000" pitchFamily="2" charset="2"/>
              <a:buChar char="q"/>
            </a:pPr>
            <a:r>
              <a:rPr lang="bs-Latn-BA" altLang="en-US" sz="2400">
                <a:latin typeface="Cambria" panose="02040503050406030204" pitchFamily="18" charset="0"/>
              </a:rPr>
              <a:t>Izbjegava govoriti o svojim vršnjacima,</a:t>
            </a:r>
          </a:p>
          <a:p>
            <a:pPr>
              <a:lnSpc>
                <a:spcPct val="90000"/>
              </a:lnSpc>
              <a:buFont typeface="Wingdings" panose="05000000000000000000" pitchFamily="2" charset="2"/>
              <a:buChar char="q"/>
            </a:pPr>
            <a:r>
              <a:rPr lang="bs-Latn-BA" altLang="en-US" sz="2400">
                <a:latin typeface="Cambria" panose="02040503050406030204" pitchFamily="18" charset="0"/>
              </a:rPr>
              <a:t>Na tijelu vidne modrice, ogrebotine i porezotine, </a:t>
            </a:r>
          </a:p>
          <a:p>
            <a:pPr>
              <a:lnSpc>
                <a:spcPct val="90000"/>
              </a:lnSpc>
              <a:buFont typeface="Wingdings" panose="05000000000000000000" pitchFamily="2" charset="2"/>
              <a:buChar char="q"/>
            </a:pPr>
            <a:r>
              <a:rPr lang="bs-Latn-BA" altLang="en-US" sz="2400">
                <a:latin typeface="Cambria" panose="02040503050406030204" pitchFamily="18" charset="0"/>
              </a:rPr>
              <a:t>Gubljenje apetita...</a:t>
            </a:r>
          </a:p>
          <a:p>
            <a:pPr>
              <a:lnSpc>
                <a:spcPct val="90000"/>
              </a:lnSpc>
            </a:pPr>
            <a:r>
              <a:rPr lang="bs-Latn-BA" altLang="en-US">
                <a:latin typeface="Cambria" panose="02040503050406030204" pitchFamily="18" charset="0"/>
              </a:rPr>
              <a:t>.</a:t>
            </a:r>
            <a:endParaRPr lang="bs-Latn-BA" altLang="en-US"/>
          </a:p>
        </p:txBody>
      </p:sp>
    </p:spTree>
  </p:cSld>
  <p:clrMapOvr>
    <a:masterClrMapping/>
  </p:clrMapOvr>
  <p:transition spd="slow">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92ADD7-2F18-4B81-A127-E9578B330307}"/>
              </a:ext>
            </a:extLst>
          </p:cNvPr>
          <p:cNvSpPr>
            <a:spLocks noGrp="1"/>
          </p:cNvSpPr>
          <p:nvPr>
            <p:ph type="body" idx="1"/>
          </p:nvPr>
        </p:nvSpPr>
        <p:spPr>
          <a:xfrm>
            <a:off x="1340380" y="1188508"/>
            <a:ext cx="8640233" cy="1673225"/>
          </a:xfrm>
        </p:spPr>
        <p:txBody>
          <a:bodyPr>
            <a:normAutofit fontScale="85000" lnSpcReduction="10000"/>
          </a:bodyPr>
          <a:lstStyle/>
          <a:p>
            <a:pPr algn="ctr" eaLnBrk="1" hangingPunct="1"/>
            <a:r>
              <a:rPr lang="bs-Latn-BA" altLang="en-US" sz="3200" cap="none" dirty="0">
                <a:solidFill>
                  <a:schemeClr val="tx1"/>
                </a:solidFill>
                <a:latin typeface="Cambria" panose="02040503050406030204" pitchFamily="18" charset="0"/>
                <a:ea typeface="Cambria" panose="02040503050406030204" pitchFamily="18" charset="0"/>
                <a:cs typeface="Cambria" panose="02040503050406030204" pitchFamily="18" charset="0"/>
              </a:rPr>
              <a:t>UČENIK/UČENICA SE ŽALI NA PONAŠANJE VRŠNJAKA</a:t>
            </a:r>
          </a:p>
          <a:p>
            <a:pPr algn="ctr"/>
            <a:r>
              <a:rPr lang="bs-Latn-BA" altLang="en-US" sz="7100" b="1" dirty="0">
                <a:solidFill>
                  <a:schemeClr val="tx1"/>
                </a:solidFill>
                <a:latin typeface="Cambria" panose="02040503050406030204" pitchFamily="18" charset="0"/>
                <a:ea typeface="Cambria" panose="02040503050406030204" pitchFamily="18" charset="0"/>
                <a:cs typeface="Cambria" panose="02040503050406030204" pitchFamily="18" charset="0"/>
              </a:rPr>
              <a:t>B3</a:t>
            </a:r>
            <a:br>
              <a:rPr lang="en-US" altLang="en-US" sz="1800" cap="none" dirty="0">
                <a:solidFill>
                  <a:srgbClr val="7B9899"/>
                </a:solidFill>
              </a:rPr>
            </a:br>
            <a:endParaRPr lang="bs-Latn-BA" altLang="en-US" cap="none" dirty="0"/>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5034C24-4662-4343-9436-EDB677772B95}"/>
              </a:ext>
            </a:extLst>
          </p:cNvPr>
          <p:cNvCxnSpPr>
            <a:cxnSpLocks/>
          </p:cNvCxnSpPr>
          <p:nvPr/>
        </p:nvCxnSpPr>
        <p:spPr>
          <a:xfrm flipV="1">
            <a:off x="2726604" y="2154153"/>
            <a:ext cx="4257920" cy="165060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12">
            <a:extLst>
              <a:ext uri="{FF2B5EF4-FFF2-40B4-BE49-F238E27FC236}">
                <a16:creationId xmlns:a16="http://schemas.microsoft.com/office/drawing/2014/main" id="{A4F5797E-F4E4-8343-9005-95BFF79997A1}"/>
              </a:ext>
            </a:extLst>
          </p:cNvPr>
          <p:cNvSpPr txBox="1">
            <a:spLocks noChangeArrowheads="1"/>
          </p:cNvSpPr>
          <p:nvPr/>
        </p:nvSpPr>
        <p:spPr bwMode="auto">
          <a:xfrm>
            <a:off x="6961143" y="1827477"/>
            <a:ext cx="4362342" cy="49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D</a:t>
            </a:r>
            <a:r>
              <a:rPr lang="bs-Latn-BA" b="1" dirty="0"/>
              <a:t>I</a:t>
            </a:r>
            <a:r>
              <a:rPr lang="ta-IN" b="1" dirty="0"/>
              <a:t>JETE </a:t>
            </a:r>
            <a:r>
              <a:rPr lang="en-US" b="1" dirty="0"/>
              <a:t>U CENTRU P</a:t>
            </a:r>
            <a:r>
              <a:rPr lang="bs-Latn-BA" b="1" dirty="0"/>
              <a:t>AŽNJE</a:t>
            </a:r>
            <a:r>
              <a:rPr lang="en-US" b="1" dirty="0"/>
              <a:t> </a:t>
            </a:r>
          </a:p>
        </p:txBody>
      </p:sp>
      <p:sp>
        <p:nvSpPr>
          <p:cNvPr id="11" name="TextBox 10">
            <a:extLst>
              <a:ext uri="{FF2B5EF4-FFF2-40B4-BE49-F238E27FC236}">
                <a16:creationId xmlns:a16="http://schemas.microsoft.com/office/drawing/2014/main" id="{5B11E6B4-EB9F-A847-9390-55929FBE8E20}"/>
              </a:ext>
            </a:extLst>
          </p:cNvPr>
          <p:cNvSpPr txBox="1"/>
          <p:nvPr/>
        </p:nvSpPr>
        <p:spPr>
          <a:xfrm>
            <a:off x="660401" y="222070"/>
            <a:ext cx="9567816" cy="707886"/>
          </a:xfrm>
          <a:prstGeom prst="rect">
            <a:avLst/>
          </a:prstGeom>
          <a:noFill/>
        </p:spPr>
        <p:txBody>
          <a:bodyPr wrap="square" rtlCol="0">
            <a:spAutoFit/>
          </a:bodyPr>
          <a:lstStyle/>
          <a:p>
            <a:pPr algn="ctr"/>
            <a:r>
              <a:rPr lang="en-US" sz="3600" dirty="0" err="1"/>
              <a:t>Snaga</a:t>
            </a:r>
            <a:r>
              <a:rPr lang="en-US" sz="3200" dirty="0"/>
              <a:t> </a:t>
            </a:r>
            <a:r>
              <a:rPr lang="en-US" sz="4000" dirty="0" err="1"/>
              <a:t>partnerstva</a:t>
            </a:r>
            <a:endParaRPr lang="en-US" sz="3200" dirty="0"/>
          </a:p>
        </p:txBody>
      </p:sp>
      <p:grpSp>
        <p:nvGrpSpPr>
          <p:cNvPr id="24" name="Group 23">
            <a:extLst>
              <a:ext uri="{FF2B5EF4-FFF2-40B4-BE49-F238E27FC236}">
                <a16:creationId xmlns:a16="http://schemas.microsoft.com/office/drawing/2014/main" id="{E1ED8840-D746-274C-A7AE-0BB72057E19F}"/>
              </a:ext>
            </a:extLst>
          </p:cNvPr>
          <p:cNvGrpSpPr/>
          <p:nvPr/>
        </p:nvGrpSpPr>
        <p:grpSpPr>
          <a:xfrm>
            <a:off x="846254" y="1963107"/>
            <a:ext cx="4102310" cy="3936438"/>
            <a:chOff x="357417" y="1951143"/>
            <a:chExt cx="4102310" cy="3936438"/>
          </a:xfrm>
        </p:grpSpPr>
        <p:sp>
          <p:nvSpPr>
            <p:cNvPr id="13" name="Oval 12">
              <a:extLst>
                <a:ext uri="{FF2B5EF4-FFF2-40B4-BE49-F238E27FC236}">
                  <a16:creationId xmlns:a16="http://schemas.microsoft.com/office/drawing/2014/main" id="{541F0511-3FBC-1D41-BAB2-2D811217863C}"/>
                </a:ext>
              </a:extLst>
            </p:cNvPr>
            <p:cNvSpPr/>
            <p:nvPr/>
          </p:nvSpPr>
          <p:spPr>
            <a:xfrm>
              <a:off x="457958" y="2126444"/>
              <a:ext cx="2501594" cy="232450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A254FA88-DC61-6848-87F4-125B935B5A77}"/>
                </a:ext>
              </a:extLst>
            </p:cNvPr>
            <p:cNvSpPr/>
            <p:nvPr/>
          </p:nvSpPr>
          <p:spPr>
            <a:xfrm>
              <a:off x="1958133" y="3563075"/>
              <a:ext cx="2501594" cy="2324506"/>
            </a:xfrm>
            <a:prstGeom prst="ellipse">
              <a:avLst/>
            </a:prstGeom>
            <a:solidFill>
              <a:srgbClr val="0070C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92829D1-F651-8E44-8381-8B064F053760}"/>
                </a:ext>
              </a:extLst>
            </p:cNvPr>
            <p:cNvSpPr/>
            <p:nvPr/>
          </p:nvSpPr>
          <p:spPr>
            <a:xfrm>
              <a:off x="489244" y="3549351"/>
              <a:ext cx="2501594" cy="2324506"/>
            </a:xfrm>
            <a:prstGeom prst="ellipse">
              <a:avLst/>
            </a:prstGeom>
            <a:solidFill>
              <a:srgbClr val="00B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2FDFA07-F091-AD4E-82F1-01EB3A864AA9}"/>
                </a:ext>
              </a:extLst>
            </p:cNvPr>
            <p:cNvSpPr/>
            <p:nvPr/>
          </p:nvSpPr>
          <p:spPr>
            <a:xfrm>
              <a:off x="1872792" y="1951143"/>
              <a:ext cx="2501594" cy="2324506"/>
            </a:xfrm>
            <a:prstGeom prst="ellipse">
              <a:avLst/>
            </a:prstGeom>
            <a:solidFill>
              <a:schemeClr val="accent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5">
              <a:extLst>
                <a:ext uri="{FF2B5EF4-FFF2-40B4-BE49-F238E27FC236}">
                  <a16:creationId xmlns:a16="http://schemas.microsoft.com/office/drawing/2014/main" id="{5E3B6EAF-110D-6E43-A064-F0E384A33689}"/>
                </a:ext>
              </a:extLst>
            </p:cNvPr>
            <p:cNvSpPr txBox="1">
              <a:spLocks noChangeArrowheads="1"/>
            </p:cNvSpPr>
            <p:nvPr/>
          </p:nvSpPr>
          <p:spPr bwMode="auto">
            <a:xfrm>
              <a:off x="2378957" y="2601946"/>
              <a:ext cx="1993488" cy="49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err="1">
                  <a:solidFill>
                    <a:srgbClr val="FFFFFF"/>
                  </a:solidFill>
                </a:rPr>
                <a:t>Obrazovanje</a:t>
              </a:r>
              <a:endParaRPr lang="en-US" dirty="0">
                <a:solidFill>
                  <a:srgbClr val="FFFFFF"/>
                </a:solidFill>
              </a:endParaRPr>
            </a:p>
          </p:txBody>
        </p:sp>
        <p:sp>
          <p:nvSpPr>
            <p:cNvPr id="19" name="TextBox 13">
              <a:extLst>
                <a:ext uri="{FF2B5EF4-FFF2-40B4-BE49-F238E27FC236}">
                  <a16:creationId xmlns:a16="http://schemas.microsoft.com/office/drawing/2014/main" id="{73721C16-AD58-7447-B0AF-687AFBAA27E1}"/>
                </a:ext>
              </a:extLst>
            </p:cNvPr>
            <p:cNvSpPr txBox="1">
              <a:spLocks noChangeArrowheads="1"/>
            </p:cNvSpPr>
            <p:nvPr/>
          </p:nvSpPr>
          <p:spPr bwMode="auto">
            <a:xfrm>
              <a:off x="2726490" y="4680335"/>
              <a:ext cx="1597547" cy="49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err="1">
                  <a:solidFill>
                    <a:srgbClr val="FFFFFF"/>
                  </a:solidFill>
                </a:rPr>
                <a:t>Zdravstvo</a:t>
              </a:r>
              <a:endParaRPr lang="en-US" dirty="0">
                <a:solidFill>
                  <a:srgbClr val="FFFFFF"/>
                </a:solidFill>
              </a:endParaRPr>
            </a:p>
          </p:txBody>
        </p:sp>
        <p:sp>
          <p:nvSpPr>
            <p:cNvPr id="20" name="TextBox 14">
              <a:extLst>
                <a:ext uri="{FF2B5EF4-FFF2-40B4-BE49-F238E27FC236}">
                  <a16:creationId xmlns:a16="http://schemas.microsoft.com/office/drawing/2014/main" id="{066C6138-B281-6542-9637-CE001041B439}"/>
                </a:ext>
              </a:extLst>
            </p:cNvPr>
            <p:cNvSpPr txBox="1">
              <a:spLocks noChangeArrowheads="1"/>
            </p:cNvSpPr>
            <p:nvPr/>
          </p:nvSpPr>
          <p:spPr bwMode="auto">
            <a:xfrm>
              <a:off x="357417" y="4434116"/>
              <a:ext cx="2472787" cy="49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err="1">
                  <a:solidFill>
                    <a:srgbClr val="FFFFFF"/>
                  </a:solidFill>
                </a:rPr>
                <a:t>Socijalna</a:t>
              </a:r>
              <a:r>
                <a:rPr lang="en-US" dirty="0">
                  <a:solidFill>
                    <a:srgbClr val="FFFFFF"/>
                  </a:solidFill>
                </a:rPr>
                <a:t> </a:t>
              </a:r>
              <a:r>
                <a:rPr lang="bs-Latn-BA" dirty="0">
                  <a:solidFill>
                    <a:srgbClr val="FFFFFF"/>
                  </a:solidFill>
                </a:rPr>
                <a:t>zaštita</a:t>
              </a:r>
              <a:endParaRPr lang="en-US" dirty="0">
                <a:solidFill>
                  <a:srgbClr val="FFFFFF"/>
                </a:solidFill>
              </a:endParaRPr>
            </a:p>
          </p:txBody>
        </p:sp>
        <p:sp>
          <p:nvSpPr>
            <p:cNvPr id="21" name="TextBox 20">
              <a:extLst>
                <a:ext uri="{FF2B5EF4-FFF2-40B4-BE49-F238E27FC236}">
                  <a16:creationId xmlns:a16="http://schemas.microsoft.com/office/drawing/2014/main" id="{0F5E4AF1-2576-124C-958C-43A66C6999FB}"/>
                </a:ext>
              </a:extLst>
            </p:cNvPr>
            <p:cNvSpPr txBox="1"/>
            <p:nvPr/>
          </p:nvSpPr>
          <p:spPr>
            <a:xfrm>
              <a:off x="735243" y="2891627"/>
              <a:ext cx="1223412" cy="461665"/>
            </a:xfrm>
            <a:prstGeom prst="rect">
              <a:avLst/>
            </a:prstGeom>
            <a:noFill/>
          </p:spPr>
          <p:txBody>
            <a:bodyPr wrap="none" rtlCol="0">
              <a:spAutoFit/>
            </a:bodyPr>
            <a:lstStyle/>
            <a:p>
              <a:r>
                <a:rPr lang="en-US" sz="2400" dirty="0" err="1"/>
                <a:t>Policija</a:t>
              </a:r>
              <a:endParaRPr lang="en-US" sz="2400" dirty="0"/>
            </a:p>
          </p:txBody>
        </p:sp>
      </p:grpSp>
      <p:sp>
        <p:nvSpPr>
          <p:cNvPr id="22" name="Oval 21">
            <a:extLst>
              <a:ext uri="{FF2B5EF4-FFF2-40B4-BE49-F238E27FC236}">
                <a16:creationId xmlns:a16="http://schemas.microsoft.com/office/drawing/2014/main" id="{8A8D4D6C-4EAC-D845-B297-9345D282098C}"/>
              </a:ext>
            </a:extLst>
          </p:cNvPr>
          <p:cNvSpPr/>
          <p:nvPr/>
        </p:nvSpPr>
        <p:spPr>
          <a:xfrm>
            <a:off x="493486" y="1582057"/>
            <a:ext cx="4920343" cy="4789714"/>
          </a:xfrm>
          <a:prstGeom prst="ellipse">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5D248F4-1CA2-504D-99FB-620A5001ACC3}"/>
              </a:ext>
            </a:extLst>
          </p:cNvPr>
          <p:cNvSpPr txBox="1"/>
          <p:nvPr/>
        </p:nvSpPr>
        <p:spPr>
          <a:xfrm>
            <a:off x="1721486" y="1592283"/>
            <a:ext cx="2292615" cy="369332"/>
          </a:xfrm>
          <a:prstGeom prst="rect">
            <a:avLst/>
          </a:prstGeom>
          <a:noFill/>
        </p:spPr>
        <p:txBody>
          <a:bodyPr wrap="none" rtlCol="0">
            <a:spAutoFit/>
          </a:bodyPr>
          <a:lstStyle/>
          <a:p>
            <a:r>
              <a:rPr lang="en-US" dirty="0" err="1"/>
              <a:t>Lokalna</a:t>
            </a:r>
            <a:r>
              <a:rPr lang="en-US" dirty="0"/>
              <a:t> </a:t>
            </a:r>
            <a:r>
              <a:rPr lang="en-US" dirty="0" err="1"/>
              <a:t>zajednica</a:t>
            </a:r>
            <a:r>
              <a:rPr lang="en-US" dirty="0"/>
              <a:t> </a:t>
            </a:r>
          </a:p>
        </p:txBody>
      </p:sp>
      <p:sp>
        <p:nvSpPr>
          <p:cNvPr id="25" name="Oval 24">
            <a:extLst>
              <a:ext uri="{FF2B5EF4-FFF2-40B4-BE49-F238E27FC236}">
                <a16:creationId xmlns:a16="http://schemas.microsoft.com/office/drawing/2014/main" id="{37DEA3B1-BD87-6D41-8B66-D5D218659DAE}"/>
              </a:ext>
            </a:extLst>
          </p:cNvPr>
          <p:cNvSpPr/>
          <p:nvPr/>
        </p:nvSpPr>
        <p:spPr>
          <a:xfrm>
            <a:off x="145143" y="1291771"/>
            <a:ext cx="5588000" cy="529771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70357FD-CA1C-DF49-B23C-0598D0BDF9EE}"/>
              </a:ext>
            </a:extLst>
          </p:cNvPr>
          <p:cNvSpPr txBox="1"/>
          <p:nvPr/>
        </p:nvSpPr>
        <p:spPr>
          <a:xfrm>
            <a:off x="1755632" y="6220154"/>
            <a:ext cx="2919389" cy="369332"/>
          </a:xfrm>
          <a:prstGeom prst="rect">
            <a:avLst/>
          </a:prstGeom>
          <a:noFill/>
        </p:spPr>
        <p:txBody>
          <a:bodyPr wrap="none" rtlCol="0">
            <a:spAutoFit/>
          </a:bodyPr>
          <a:lstStyle/>
          <a:p>
            <a:r>
              <a:rPr lang="en-US" dirty="0" err="1"/>
              <a:t>Šira</a:t>
            </a:r>
            <a:r>
              <a:rPr lang="en-US" dirty="0"/>
              <a:t> </a:t>
            </a:r>
            <a:r>
              <a:rPr lang="en-US" dirty="0" err="1"/>
              <a:t>društvena</a:t>
            </a:r>
            <a:r>
              <a:rPr lang="en-US" dirty="0"/>
              <a:t> </a:t>
            </a:r>
            <a:r>
              <a:rPr lang="en-US" dirty="0" err="1"/>
              <a:t>zajednica</a:t>
            </a:r>
            <a:endParaRPr lang="en-US" dirty="0"/>
          </a:p>
        </p:txBody>
      </p:sp>
      <p:sp>
        <p:nvSpPr>
          <p:cNvPr id="27" name="Content Placeholder 2">
            <a:extLst>
              <a:ext uri="{FF2B5EF4-FFF2-40B4-BE49-F238E27FC236}">
                <a16:creationId xmlns:a16="http://schemas.microsoft.com/office/drawing/2014/main" id="{86CE8B5A-D0FB-0448-BC99-61F622F5FEB5}"/>
              </a:ext>
            </a:extLst>
          </p:cNvPr>
          <p:cNvSpPr txBox="1">
            <a:spLocks/>
          </p:cNvSpPr>
          <p:nvPr/>
        </p:nvSpPr>
        <p:spPr>
          <a:xfrm>
            <a:off x="7494308" y="2395993"/>
            <a:ext cx="4118572" cy="3783240"/>
          </a:xfrm>
          <a:prstGeom prst="rect">
            <a:avLst/>
          </a:prstGeom>
        </p:spPr>
        <p:txBody>
          <a:bodyPr>
            <a:normAutofit lnSpcReduction="10000"/>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indent="0">
              <a:buNone/>
              <a:defRPr/>
            </a:pPr>
            <a:r>
              <a:rPr lang="en-US" sz="3200" dirty="0"/>
              <a:t> </a:t>
            </a:r>
          </a:p>
          <a:p>
            <a:pPr marL="457200" indent="-457200">
              <a:buFont typeface="Wingdings" charset="2"/>
              <a:buChar char="q"/>
              <a:defRPr/>
            </a:pPr>
            <a:r>
              <a:rPr lang="en-US" sz="2800" b="1" dirty="0" err="1">
                <a:solidFill>
                  <a:schemeClr val="tx1"/>
                </a:solidFill>
                <a:latin typeface="+mj-lt"/>
              </a:rPr>
              <a:t>Vje</a:t>
            </a:r>
            <a:r>
              <a:rPr lang="ta-IN" sz="2800" b="1" dirty="0">
                <a:solidFill>
                  <a:schemeClr val="tx1"/>
                </a:solidFill>
                <a:latin typeface="+mj-lt"/>
                <a:ea typeface="ＭＳ Ｐゴシック" charset="0"/>
                <a:cs typeface="Arial"/>
              </a:rPr>
              <a:t>š</a:t>
            </a:r>
            <a:r>
              <a:rPr lang="en-US" sz="2800" b="1" dirty="0">
                <a:solidFill>
                  <a:schemeClr val="tx1"/>
                </a:solidFill>
                <a:latin typeface="+mj-lt"/>
              </a:rPr>
              <a:t>tine </a:t>
            </a:r>
            <a:r>
              <a:rPr lang="en-US" sz="2800" b="1" dirty="0" err="1">
                <a:solidFill>
                  <a:schemeClr val="tx1"/>
                </a:solidFill>
                <a:latin typeface="+mj-lt"/>
              </a:rPr>
              <a:t>detekcij</a:t>
            </a:r>
            <a:r>
              <a:rPr lang="bs-Latn-BA" sz="2800" b="1" dirty="0">
                <a:solidFill>
                  <a:schemeClr val="tx1"/>
                </a:solidFill>
                <a:latin typeface="+mj-lt"/>
              </a:rPr>
              <a:t>e</a:t>
            </a:r>
            <a:r>
              <a:rPr lang="en-US" sz="2800" b="1" dirty="0">
                <a:solidFill>
                  <a:schemeClr val="tx1"/>
                </a:solidFill>
                <a:latin typeface="+mj-lt"/>
              </a:rPr>
              <a:t> </a:t>
            </a:r>
          </a:p>
          <a:p>
            <a:pPr marL="457200" indent="-457200">
              <a:buFont typeface="Wingdings" charset="2"/>
              <a:buChar char="q"/>
              <a:defRPr/>
            </a:pPr>
            <a:r>
              <a:rPr lang="en-US" sz="2800" b="1" dirty="0" err="1">
                <a:solidFill>
                  <a:schemeClr val="tx1"/>
                </a:solidFill>
              </a:rPr>
              <a:t>Vje</a:t>
            </a:r>
            <a:r>
              <a:rPr lang="ta-IN" sz="2800" b="1" dirty="0">
                <a:solidFill>
                  <a:schemeClr val="tx1"/>
                </a:solidFill>
                <a:ea typeface="ＭＳ Ｐゴシック" charset="0"/>
                <a:cs typeface="Arial"/>
              </a:rPr>
              <a:t>š</a:t>
            </a:r>
            <a:r>
              <a:rPr lang="en-US" sz="2800" b="1" dirty="0">
                <a:solidFill>
                  <a:schemeClr val="tx1"/>
                </a:solidFill>
              </a:rPr>
              <a:t>tine </a:t>
            </a:r>
            <a:r>
              <a:rPr lang="en-US" sz="2800" b="1" dirty="0" err="1">
                <a:solidFill>
                  <a:schemeClr val="tx1"/>
                </a:solidFill>
              </a:rPr>
              <a:t>koordinacije</a:t>
            </a:r>
            <a:r>
              <a:rPr lang="en-US" sz="2800" b="1" dirty="0">
                <a:solidFill>
                  <a:schemeClr val="tx1"/>
                </a:solidFill>
              </a:rPr>
              <a:t> </a:t>
            </a:r>
          </a:p>
          <a:p>
            <a:pPr marL="457200" indent="-457200">
              <a:buFont typeface="Wingdings" charset="2"/>
              <a:buChar char="q"/>
              <a:defRPr/>
            </a:pPr>
            <a:r>
              <a:rPr lang="en-US" sz="2800" b="1" dirty="0" err="1">
                <a:solidFill>
                  <a:schemeClr val="tx1"/>
                </a:solidFill>
              </a:rPr>
              <a:t>Vje</a:t>
            </a:r>
            <a:r>
              <a:rPr lang="ta-IN" sz="2800" b="1" dirty="0">
                <a:solidFill>
                  <a:schemeClr val="tx1"/>
                </a:solidFill>
                <a:ea typeface="ＭＳ Ｐゴシック" charset="0"/>
                <a:cs typeface="Arial"/>
              </a:rPr>
              <a:t>š</a:t>
            </a:r>
            <a:r>
              <a:rPr lang="en-US" sz="2800" b="1" dirty="0">
                <a:solidFill>
                  <a:schemeClr val="tx1"/>
                </a:solidFill>
              </a:rPr>
              <a:t>tine </a:t>
            </a:r>
            <a:r>
              <a:rPr lang="en-US" sz="2800" b="1" dirty="0" err="1">
                <a:solidFill>
                  <a:schemeClr val="tx1"/>
                </a:solidFill>
              </a:rPr>
              <a:t>komunikacije</a:t>
            </a:r>
            <a:r>
              <a:rPr lang="en-US" sz="2800" b="1" dirty="0">
                <a:solidFill>
                  <a:schemeClr val="tx1"/>
                </a:solidFill>
              </a:rPr>
              <a:t> </a:t>
            </a:r>
            <a:endParaRPr lang="ta-IN" sz="2800" b="1" dirty="0">
              <a:solidFill>
                <a:schemeClr val="tx1"/>
              </a:solidFill>
            </a:endParaRPr>
          </a:p>
          <a:p>
            <a:pPr marL="457200" indent="-457200">
              <a:buFont typeface="Wingdings" charset="2"/>
              <a:buChar char="q"/>
              <a:defRPr/>
            </a:pPr>
            <a:r>
              <a:rPr lang="en-US" sz="2800" b="1" dirty="0">
                <a:solidFill>
                  <a:schemeClr val="tx1"/>
                </a:solidFill>
              </a:rPr>
              <a:t>V</a:t>
            </a:r>
            <a:r>
              <a:rPr lang="ta-IN" sz="2800" b="1" dirty="0">
                <a:solidFill>
                  <a:schemeClr val="tx1"/>
                </a:solidFill>
              </a:rPr>
              <a:t>ještina slušanja </a:t>
            </a:r>
            <a:endParaRPr lang="en-US" sz="2800" b="1" dirty="0">
              <a:solidFill>
                <a:schemeClr val="tx1"/>
              </a:solidFill>
            </a:endParaRPr>
          </a:p>
          <a:p>
            <a:pPr marL="0" indent="0">
              <a:defRPr/>
            </a:pPr>
            <a:endParaRPr lang="en-US" sz="3200" dirty="0"/>
          </a:p>
        </p:txBody>
      </p:sp>
    </p:spTree>
    <p:extLst>
      <p:ext uri="{BB962C8B-B14F-4D97-AF65-F5344CB8AC3E}">
        <p14:creationId xmlns:p14="http://schemas.microsoft.com/office/powerpoint/2010/main" val="3293675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a:extLst>
              <a:ext uri="{FF2B5EF4-FFF2-40B4-BE49-F238E27FC236}">
                <a16:creationId xmlns:a16="http://schemas.microsoft.com/office/drawing/2014/main" id="{E62CA5E2-C8CA-4558-B46C-31DE5BD42187}"/>
              </a:ext>
            </a:extLst>
          </p:cNvPr>
          <p:cNvSpPr>
            <a:spLocks noChangeArrowheads="1"/>
          </p:cNvSpPr>
          <p:nvPr/>
        </p:nvSpPr>
        <p:spPr bwMode="auto">
          <a:xfrm>
            <a:off x="304800" y="2667001"/>
            <a:ext cx="11582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hr-BA" altLang="en-US" sz="2400" dirty="0">
                <a:latin typeface="Cambria" panose="02040503050406030204" pitchFamily="18" charset="0"/>
              </a:rPr>
              <a:t>Učenici nižih razreda žale se na vršnjake koji ne poštuju školska pravila</a:t>
            </a:r>
          </a:p>
          <a:p>
            <a:endParaRPr lang="hr-BA" altLang="en-US" sz="2400" dirty="0">
              <a:latin typeface="Cambria" panose="02040503050406030204" pitchFamily="18" charset="0"/>
            </a:endParaRPr>
          </a:p>
          <a:p>
            <a:pPr>
              <a:buFont typeface="Wingdings" panose="05000000000000000000" pitchFamily="2" charset="2"/>
              <a:buChar char="q"/>
            </a:pPr>
            <a:r>
              <a:rPr lang="hr-BA" altLang="en-US" sz="2400" dirty="0">
                <a:latin typeface="Cambria" panose="02040503050406030204" pitchFamily="18" charset="0"/>
              </a:rPr>
              <a:t>Adolescenti se žale na vršnjake koji se ne uklapaju u trendove</a:t>
            </a:r>
          </a:p>
          <a:p>
            <a:r>
              <a:rPr lang="hr-BA" altLang="en-US" sz="2400" dirty="0">
                <a:latin typeface="Cambria" panose="02040503050406030204" pitchFamily="18" charset="0"/>
              </a:rPr>
              <a:t> </a:t>
            </a:r>
          </a:p>
          <a:p>
            <a:pPr>
              <a:buFont typeface="Wingdings" panose="05000000000000000000" pitchFamily="2" charset="2"/>
              <a:buChar char="q"/>
            </a:pPr>
            <a:r>
              <a:rPr lang="hr-BA" altLang="en-US" sz="2400" dirty="0">
                <a:latin typeface="Cambria" panose="02040503050406030204" pitchFamily="18" charset="0"/>
              </a:rPr>
              <a:t>Žalbe učenika na drugu djecu potrebno je ozbiljno shvatiti kako bi se ustanovili uzroci žalbi djeteta na druge učenike te kako bi se održalo povjerenje djece u odrasle u školi</a:t>
            </a:r>
            <a:endParaRPr lang="bs-Latn-BA" altLang="en-US" sz="2400" dirty="0"/>
          </a:p>
        </p:txBody>
      </p:sp>
    </p:spTree>
  </p:cSld>
  <p:clrMapOvr>
    <a:masterClrMapping/>
  </p:clrMapOvr>
  <p:transition spd="slow">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C97DEA04-CBEA-604D-A423-E129553C022E}"/>
              </a:ext>
            </a:extLst>
          </p:cNvPr>
          <p:cNvSpPr>
            <a:spLocks noGrp="1"/>
          </p:cNvSpPr>
          <p:nvPr>
            <p:ph type="body" idx="1"/>
          </p:nvPr>
        </p:nvSpPr>
        <p:spPr/>
        <p:txBody>
          <a:bodyPr/>
          <a:lstStyle/>
          <a:p>
            <a:endParaRPr lang="sr-Latn-RS"/>
          </a:p>
        </p:txBody>
      </p:sp>
      <p:sp>
        <p:nvSpPr>
          <p:cNvPr id="3" name="Naslov 2">
            <a:extLst>
              <a:ext uri="{FF2B5EF4-FFF2-40B4-BE49-F238E27FC236}">
                <a16:creationId xmlns:a16="http://schemas.microsoft.com/office/drawing/2014/main" id="{B8ACC94D-F2FB-FB48-BBB0-3F3C7CA6DB24}"/>
              </a:ext>
            </a:extLst>
          </p:cNvPr>
          <p:cNvSpPr>
            <a:spLocks noGrp="1"/>
          </p:cNvSpPr>
          <p:nvPr>
            <p:ph type="title"/>
          </p:nvPr>
        </p:nvSpPr>
        <p:spPr>
          <a:xfrm>
            <a:off x="701388" y="568038"/>
            <a:ext cx="10363200" cy="1002145"/>
          </a:xfrm>
        </p:spPr>
        <p:txBody>
          <a:bodyPr/>
          <a:lstStyle/>
          <a:p>
            <a:r>
              <a:rPr lang="hr-HR" b="1" dirty="0">
                <a:solidFill>
                  <a:schemeClr val="tx1"/>
                </a:solidFill>
                <a:latin typeface="Century" panose="020F0502020204030204" pitchFamily="34" charset="0"/>
              </a:rPr>
              <a:t>Kad razgovaramo s djecom</a:t>
            </a:r>
            <a:endParaRPr lang="sr-Latn-RS" b="1" dirty="0">
              <a:solidFill>
                <a:schemeClr val="tx1"/>
              </a:solidFill>
              <a:latin typeface="Century" panose="020F0502020204030204" pitchFamily="34" charset="0"/>
            </a:endParaRPr>
          </a:p>
        </p:txBody>
      </p:sp>
      <p:pic>
        <p:nvPicPr>
          <p:cNvPr id="4" name="Slika 4">
            <a:extLst>
              <a:ext uri="{FF2B5EF4-FFF2-40B4-BE49-F238E27FC236}">
                <a16:creationId xmlns:a16="http://schemas.microsoft.com/office/drawing/2014/main" id="{95F4478F-91FB-5D4D-8E9D-1C4728D9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085" y="2057400"/>
            <a:ext cx="10363200" cy="43734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9076877"/>
      </p:ext>
    </p:extLst>
  </p:cSld>
  <p:clrMapOvr>
    <a:masterClrMapping/>
  </p:clrMapOvr>
  <p:transition spd="slow">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Placeholder 1">
            <a:extLst>
              <a:ext uri="{FF2B5EF4-FFF2-40B4-BE49-F238E27FC236}">
                <a16:creationId xmlns:a16="http://schemas.microsoft.com/office/drawing/2014/main" id="{4449D939-044A-484F-B56B-27C3CE5436DE}"/>
              </a:ext>
            </a:extLst>
          </p:cNvPr>
          <p:cNvSpPr>
            <a:spLocks noGrp="1"/>
          </p:cNvSpPr>
          <p:nvPr>
            <p:ph type="body" idx="1"/>
          </p:nvPr>
        </p:nvSpPr>
        <p:spPr>
          <a:xfrm>
            <a:off x="1422401" y="2667000"/>
            <a:ext cx="9497484" cy="1752600"/>
          </a:xfrm>
          <a:solidFill>
            <a:schemeClr val="accent1"/>
          </a:solidFill>
        </p:spPr>
        <p:txBody>
          <a:bodyPr>
            <a:normAutofit/>
          </a:bodyPr>
          <a:lstStyle/>
          <a:p>
            <a:pPr algn="ctr" eaLnBrk="1" fontAlgn="auto" hangingPunct="1">
              <a:spcAft>
                <a:spcPts val="0"/>
              </a:spcAft>
              <a:buFont typeface="Wingdings 2"/>
              <a:buNone/>
              <a:defRPr/>
            </a:pPr>
            <a:r>
              <a:rPr lang="en-US" altLang="en-US" sz="3600" dirty="0">
                <a:solidFill>
                  <a:schemeClr val="tx1"/>
                </a:solidFill>
              </a:rPr>
              <a:t>ODNOS U</a:t>
            </a:r>
            <a:r>
              <a:rPr lang="hr-BA" altLang="en-US" sz="3600" dirty="0">
                <a:solidFill>
                  <a:schemeClr val="tx1"/>
                </a:solidFill>
              </a:rPr>
              <a:t>ČENIKA/CE I NASTAVNIKA/CE</a:t>
            </a:r>
          </a:p>
          <a:p>
            <a:pPr algn="ctr" eaLnBrk="1" fontAlgn="auto" hangingPunct="1">
              <a:spcAft>
                <a:spcPts val="0"/>
              </a:spcAft>
              <a:buFont typeface="Wingdings 2"/>
              <a:buNone/>
              <a:defRPr/>
            </a:pPr>
            <a:r>
              <a:rPr lang="hr-BA" altLang="en-US" sz="3600" dirty="0">
                <a:solidFill>
                  <a:schemeClr val="tx1"/>
                </a:solidFill>
              </a:rPr>
              <a:t>(C)</a:t>
            </a:r>
            <a:endParaRPr lang="en-US" altLang="en-US" sz="3600" dirty="0">
              <a:solidFill>
                <a:schemeClr val="tx1"/>
              </a:solidFill>
            </a:endParaRPr>
          </a:p>
        </p:txBody>
      </p:sp>
    </p:spTree>
  </p:cSld>
  <p:clrMapOvr>
    <a:masterClrMapping/>
  </p:clrMapOvr>
  <p:transition spd="slow">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167EE9-9FD7-4171-92EA-660A06748F65}"/>
              </a:ext>
            </a:extLst>
          </p:cNvPr>
          <p:cNvSpPr>
            <a:spLocks noGrp="1"/>
          </p:cNvSpPr>
          <p:nvPr>
            <p:ph type="body" idx="1"/>
          </p:nvPr>
        </p:nvSpPr>
        <p:spPr>
          <a:xfrm>
            <a:off x="1824568" y="2743200"/>
            <a:ext cx="8640233" cy="1673225"/>
          </a:xfrm>
        </p:spPr>
        <p:txBody>
          <a:bodyPr/>
          <a:lstStyle/>
          <a:p>
            <a:pPr eaLnBrk="1" hangingPunct="1"/>
            <a:r>
              <a:rPr lang="bs-Latn-BA" altLang="en-US" sz="3200" cap="none">
                <a:solidFill>
                  <a:schemeClr val="tx1"/>
                </a:solidFill>
                <a:latin typeface="Cambria" panose="02040503050406030204" pitchFamily="18" charset="0"/>
                <a:ea typeface="Cambria" panose="02040503050406030204" pitchFamily="18" charset="0"/>
                <a:cs typeface="Cambria" panose="02040503050406030204" pitchFamily="18" charset="0"/>
              </a:rPr>
              <a:t>OVOG UČENIKA/UČENICU VRLO ČESTO MORAM UPOZORITI NA NJEGOVE/NJENE POSTUPKE</a:t>
            </a:r>
            <a:br>
              <a:rPr lang="en-US" altLang="en-US" i="1" cap="none">
                <a:solidFill>
                  <a:srgbClr val="7B9899"/>
                </a:solidFill>
                <a:latin typeface="Cambria" panose="02040503050406030204" pitchFamily="18" charset="0"/>
                <a:ea typeface="Cambria" panose="02040503050406030204" pitchFamily="18" charset="0"/>
                <a:cs typeface="Cambria" panose="02040503050406030204" pitchFamily="18" charset="0"/>
              </a:rPr>
            </a:br>
            <a:endParaRPr lang="bs-Latn-BA" altLang="en-US" cap="none"/>
          </a:p>
        </p:txBody>
      </p:sp>
      <p:sp>
        <p:nvSpPr>
          <p:cNvPr id="83971" name="Title 2">
            <a:extLst>
              <a:ext uri="{FF2B5EF4-FFF2-40B4-BE49-F238E27FC236}">
                <a16:creationId xmlns:a16="http://schemas.microsoft.com/office/drawing/2014/main" id="{C706079D-918C-49C0-A648-3FA5628C4CAA}"/>
              </a:ext>
            </a:extLst>
          </p:cNvPr>
          <p:cNvSpPr>
            <a:spLocks noGrp="1"/>
          </p:cNvSpPr>
          <p:nvPr>
            <p:ph type="title"/>
          </p:nvPr>
        </p:nvSpPr>
        <p:spPr/>
        <p:txBody>
          <a:bodyPr/>
          <a:lstStyle/>
          <a:p>
            <a:pPr algn="ctr" eaLnBrk="1" hangingPunct="1"/>
            <a:r>
              <a:rPr lang="bs-Latn-BA" altLang="en-US" sz="6000" b="1" dirty="0">
                <a:solidFill>
                  <a:schemeClr val="tx1"/>
                </a:solidFill>
                <a:latin typeface="Cambria" panose="02040503050406030204" pitchFamily="18" charset="0"/>
                <a:ea typeface="Cambria" panose="02040503050406030204" pitchFamily="18" charset="0"/>
                <a:cs typeface="Cambria" panose="02040503050406030204" pitchFamily="18" charset="0"/>
              </a:rPr>
              <a:t>C1</a:t>
            </a:r>
            <a:endParaRPr lang="bs-Latn-BA" altLang="en-US" sz="6000" b="1" dirty="0">
              <a:solidFill>
                <a:schemeClr val="tx1"/>
              </a:solidFill>
            </a:endParaRPr>
          </a:p>
        </p:txBody>
      </p:sp>
    </p:spTree>
  </p:cSld>
  <p:clrMapOvr>
    <a:masterClrMapping/>
  </p:clrMapOvr>
  <p:transition spd="slow">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a:extLst>
              <a:ext uri="{FF2B5EF4-FFF2-40B4-BE49-F238E27FC236}">
                <a16:creationId xmlns:a16="http://schemas.microsoft.com/office/drawing/2014/main" id="{41B66527-9E2F-4988-98E9-56C74ED117AA}"/>
              </a:ext>
            </a:extLst>
          </p:cNvPr>
          <p:cNvSpPr>
            <a:spLocks noChangeArrowheads="1"/>
          </p:cNvSpPr>
          <p:nvPr/>
        </p:nvSpPr>
        <p:spPr bwMode="auto">
          <a:xfrm>
            <a:off x="508000" y="3124201"/>
            <a:ext cx="11277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bs-Latn-BA" altLang="en-US" sz="2800" dirty="0">
                <a:latin typeface="Cambria" panose="02040503050406030204" pitchFamily="18" charset="0"/>
              </a:rPr>
              <a:t>Pravila koja govore o tome šta očekujemo od učenika su granice za njega, a granice često znače sigurnost</a:t>
            </a:r>
          </a:p>
          <a:p>
            <a:r>
              <a:rPr lang="bs-Latn-BA" altLang="en-US" sz="2800" dirty="0">
                <a:latin typeface="Cambria" panose="02040503050406030204" pitchFamily="18" charset="0"/>
              </a:rPr>
              <a:t> </a:t>
            </a:r>
          </a:p>
          <a:p>
            <a:endParaRPr lang="bs-Latn-BA" altLang="en-US" sz="2800" dirty="0">
              <a:latin typeface="Cambria" panose="02040503050406030204" pitchFamily="18" charset="0"/>
            </a:endParaRPr>
          </a:p>
          <a:p>
            <a:pPr>
              <a:buFont typeface="Wingdings" panose="05000000000000000000" pitchFamily="2" charset="2"/>
              <a:buChar char="q"/>
            </a:pPr>
            <a:r>
              <a:rPr lang="bs-Latn-BA" altLang="en-US" sz="2800" dirty="0">
                <a:latin typeface="Cambria" panose="02040503050406030204" pitchFamily="18" charset="0"/>
              </a:rPr>
              <a:t>Nastavnici koji ne postavljaju pravila i koji često kažnjavaju dijete – mogu uticati na neadekvatna ponašanja učenika</a:t>
            </a:r>
            <a:endParaRPr lang="en-US" altLang="en-US" sz="2800" dirty="0">
              <a:latin typeface="Cambria" panose="02040503050406030204" pitchFamily="18" charset="0"/>
            </a:endParaRPr>
          </a:p>
        </p:txBody>
      </p:sp>
    </p:spTree>
  </p:cSld>
  <p:clrMapOvr>
    <a:masterClrMapping/>
  </p:clrMapOvr>
  <p:transition spd="slow">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099D00-4730-4549-80B7-F03F6D4D59E0}"/>
              </a:ext>
            </a:extLst>
          </p:cNvPr>
          <p:cNvSpPr>
            <a:spLocks noGrp="1"/>
          </p:cNvSpPr>
          <p:nvPr>
            <p:ph type="body" idx="1"/>
          </p:nvPr>
        </p:nvSpPr>
        <p:spPr>
          <a:xfrm>
            <a:off x="1824568" y="2743200"/>
            <a:ext cx="8640233" cy="1673225"/>
          </a:xfrm>
        </p:spPr>
        <p:txBody>
          <a:bodyPr>
            <a:normAutofit fontScale="92500"/>
          </a:bodyPr>
          <a:lstStyle/>
          <a:p>
            <a:pPr eaLnBrk="1" hangingPunct="1"/>
            <a:r>
              <a:rPr lang="bs-Latn-BA" altLang="en-US" sz="3600" cap="none">
                <a:solidFill>
                  <a:schemeClr val="tx1"/>
                </a:solidFill>
                <a:latin typeface="Cambria" panose="02040503050406030204" pitchFamily="18" charset="0"/>
                <a:ea typeface="Cambria" panose="02040503050406030204" pitchFamily="18" charset="0"/>
                <a:cs typeface="Cambria" panose="02040503050406030204" pitchFamily="18" charset="0"/>
              </a:rPr>
              <a:t>UČENIK/UČENICA SE VRLO ČESTO VERBALNO SUKOBLJAVA SA NASTAVNIKOM/ICOM</a:t>
            </a:r>
            <a:br>
              <a:rPr lang="en-US" altLang="en-US" sz="1800" cap="none">
                <a:solidFill>
                  <a:srgbClr val="7B9899"/>
                </a:solidFill>
              </a:rPr>
            </a:br>
            <a:endParaRPr lang="bs-Latn-BA" altLang="en-US" cap="none"/>
          </a:p>
        </p:txBody>
      </p:sp>
      <p:sp>
        <p:nvSpPr>
          <p:cNvPr id="86019" name="Title 2">
            <a:extLst>
              <a:ext uri="{FF2B5EF4-FFF2-40B4-BE49-F238E27FC236}">
                <a16:creationId xmlns:a16="http://schemas.microsoft.com/office/drawing/2014/main" id="{C30A893F-E52C-40BB-ACA2-17E87AD0C5F7}"/>
              </a:ext>
            </a:extLst>
          </p:cNvPr>
          <p:cNvSpPr>
            <a:spLocks noGrp="1"/>
          </p:cNvSpPr>
          <p:nvPr>
            <p:ph type="title"/>
          </p:nvPr>
        </p:nvSpPr>
        <p:spPr/>
        <p:txBody>
          <a:bodyPr/>
          <a:lstStyle/>
          <a:p>
            <a:pPr algn="ctr" eaLnBrk="1" hangingPunct="1"/>
            <a:r>
              <a:rPr lang="bs-Latn-BA" altLang="en-US" sz="6000" b="1" dirty="0">
                <a:solidFill>
                  <a:schemeClr val="tx1"/>
                </a:solidFill>
                <a:latin typeface="Cambria" panose="02040503050406030204" pitchFamily="18" charset="0"/>
                <a:ea typeface="Cambria" panose="02040503050406030204" pitchFamily="18" charset="0"/>
                <a:cs typeface="Cambria" panose="02040503050406030204" pitchFamily="18" charset="0"/>
              </a:rPr>
              <a:t>C2</a:t>
            </a:r>
            <a:endParaRPr lang="bs-Latn-BA" altLang="en-US" sz="6000" b="1" dirty="0">
              <a:solidFill>
                <a:schemeClr val="tx1"/>
              </a:solidFill>
            </a:endParaRPr>
          </a:p>
        </p:txBody>
      </p:sp>
    </p:spTree>
  </p:cSld>
  <p:clrMapOvr>
    <a:masterClrMapping/>
  </p:clrMapOvr>
  <p:transition spd="slow">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a:extLst>
              <a:ext uri="{FF2B5EF4-FFF2-40B4-BE49-F238E27FC236}">
                <a16:creationId xmlns:a16="http://schemas.microsoft.com/office/drawing/2014/main" id="{35536A1A-9F2A-42E7-AED4-60528BC044C2}"/>
              </a:ext>
            </a:extLst>
          </p:cNvPr>
          <p:cNvSpPr>
            <a:spLocks noChangeArrowheads="1"/>
          </p:cNvSpPr>
          <p:nvPr/>
        </p:nvSpPr>
        <p:spPr bwMode="auto">
          <a:xfrm>
            <a:off x="304800" y="2362201"/>
            <a:ext cx="11582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bs-Latn-BA" altLang="en-US" sz="2800" dirty="0">
              <a:latin typeface="Cambria" panose="02040503050406030204" pitchFamily="18" charset="0"/>
            </a:endParaRPr>
          </a:p>
          <a:p>
            <a:pPr>
              <a:buFont typeface="Wingdings" panose="05000000000000000000" pitchFamily="2" charset="2"/>
              <a:buChar char="q"/>
            </a:pPr>
            <a:r>
              <a:rPr lang="bs-Latn-BA" altLang="en-US" sz="2800" dirty="0">
                <a:latin typeface="Cambria" panose="02040503050406030204" pitchFamily="18" charset="0"/>
              </a:rPr>
              <a:t>Odnos učenika i nastavnika, baziran na konfliktu izazvat će agresiju učenika</a:t>
            </a:r>
          </a:p>
          <a:p>
            <a:pPr>
              <a:buFont typeface="Wingdings" panose="05000000000000000000" pitchFamily="2" charset="2"/>
              <a:buChar char="q"/>
            </a:pPr>
            <a:endParaRPr lang="bs-Latn-BA" altLang="en-US" sz="2800" dirty="0">
              <a:latin typeface="Cambria" panose="02040503050406030204" pitchFamily="18" charset="0"/>
            </a:endParaRPr>
          </a:p>
          <a:p>
            <a:pPr>
              <a:buFont typeface="Wingdings" panose="05000000000000000000" pitchFamily="2" charset="2"/>
              <a:buChar char="q"/>
            </a:pPr>
            <a:r>
              <a:rPr lang="bs-Latn-BA" altLang="en-US" sz="2800" dirty="0">
                <a:latin typeface="Cambria" panose="02040503050406030204" pitchFamily="18" charset="0"/>
              </a:rPr>
              <a:t>Vještine nastavnikovih rukovođenja razredom – važan faktor koji utiče na pojavu nasilništva prema nastavnicima</a:t>
            </a:r>
          </a:p>
        </p:txBody>
      </p:sp>
    </p:spTree>
  </p:cSld>
  <p:clrMapOvr>
    <a:masterClrMapping/>
  </p:clrMapOvr>
  <p:transition spd="slow">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71C870-96F5-4C7A-8982-8F2CA2BF5175}"/>
              </a:ext>
            </a:extLst>
          </p:cNvPr>
          <p:cNvSpPr>
            <a:spLocks noGrp="1"/>
          </p:cNvSpPr>
          <p:nvPr>
            <p:ph type="body" idx="1"/>
          </p:nvPr>
        </p:nvSpPr>
        <p:spPr>
          <a:xfrm>
            <a:off x="1824568" y="2743200"/>
            <a:ext cx="8640233" cy="1673225"/>
          </a:xfrm>
        </p:spPr>
        <p:txBody>
          <a:bodyPr/>
          <a:lstStyle/>
          <a:p>
            <a:pPr eaLnBrk="1" hangingPunct="1"/>
            <a:r>
              <a:rPr lang="bs-Latn-BA" altLang="en-US" sz="3200" cap="none">
                <a:solidFill>
                  <a:schemeClr val="tx1"/>
                </a:solidFill>
                <a:latin typeface="Cambria" panose="02040503050406030204" pitchFamily="18" charset="0"/>
                <a:ea typeface="Cambria" panose="02040503050406030204" pitchFamily="18" charset="0"/>
                <a:cs typeface="Cambria" panose="02040503050406030204" pitchFamily="18" charset="0"/>
              </a:rPr>
              <a:t>NASTAVNIK/ICA PROCJENJUJE UČENIKA/UČENICU „TEŠKIM ZA SARADNJU“</a:t>
            </a:r>
            <a:br>
              <a:rPr lang="en-US" altLang="en-US" sz="1800" cap="none">
                <a:solidFill>
                  <a:srgbClr val="7B9899"/>
                </a:solidFill>
              </a:rPr>
            </a:br>
            <a:endParaRPr lang="bs-Latn-BA" altLang="en-US" cap="none"/>
          </a:p>
        </p:txBody>
      </p:sp>
      <p:sp>
        <p:nvSpPr>
          <p:cNvPr id="88067" name="Title 2">
            <a:extLst>
              <a:ext uri="{FF2B5EF4-FFF2-40B4-BE49-F238E27FC236}">
                <a16:creationId xmlns:a16="http://schemas.microsoft.com/office/drawing/2014/main" id="{07E302B4-A027-4701-BE32-06B20838416B}"/>
              </a:ext>
            </a:extLst>
          </p:cNvPr>
          <p:cNvSpPr>
            <a:spLocks noGrp="1"/>
          </p:cNvSpPr>
          <p:nvPr>
            <p:ph type="title"/>
          </p:nvPr>
        </p:nvSpPr>
        <p:spPr/>
        <p:txBody>
          <a:bodyPr/>
          <a:lstStyle/>
          <a:p>
            <a:pPr algn="ctr" eaLnBrk="1" hangingPunct="1"/>
            <a:r>
              <a:rPr lang="bs-Latn-BA" altLang="en-US" sz="6000" b="1" dirty="0">
                <a:solidFill>
                  <a:schemeClr val="tx1"/>
                </a:solidFill>
                <a:latin typeface="Cambria" panose="02040503050406030204" pitchFamily="18" charset="0"/>
                <a:ea typeface="Cambria" panose="02040503050406030204" pitchFamily="18" charset="0"/>
                <a:cs typeface="Cambria" panose="02040503050406030204" pitchFamily="18" charset="0"/>
              </a:rPr>
              <a:t>C3</a:t>
            </a:r>
            <a:endParaRPr lang="bs-Latn-BA" altLang="en-US" sz="6000" b="1" dirty="0">
              <a:solidFill>
                <a:schemeClr val="tx1"/>
              </a:solidFill>
            </a:endParaRPr>
          </a:p>
        </p:txBody>
      </p:sp>
    </p:spTree>
  </p:cSld>
  <p:clrMapOvr>
    <a:masterClrMapping/>
  </p:clrMapOvr>
  <p:transition spd="slow">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a:extLst>
              <a:ext uri="{FF2B5EF4-FFF2-40B4-BE49-F238E27FC236}">
                <a16:creationId xmlns:a16="http://schemas.microsoft.com/office/drawing/2014/main" id="{A7566726-CD70-495E-9CEB-728C9AE7707C}"/>
              </a:ext>
            </a:extLst>
          </p:cNvPr>
          <p:cNvSpPr>
            <a:spLocks noChangeArrowheads="1"/>
          </p:cNvSpPr>
          <p:nvPr/>
        </p:nvSpPr>
        <p:spPr bwMode="auto">
          <a:xfrm>
            <a:off x="406400" y="2590801"/>
            <a:ext cx="11379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hr-BA" altLang="en-US" sz="2800" dirty="0">
                <a:latin typeface="Cambria" panose="02040503050406030204" pitchFamily="18" charset="0"/>
              </a:rPr>
              <a:t>Oblici poteškoća u saradnji: </a:t>
            </a:r>
          </a:p>
          <a:p>
            <a:endParaRPr lang="hr-BA" altLang="en-US" sz="2800" dirty="0">
              <a:latin typeface="Cambria" panose="02040503050406030204" pitchFamily="18" charset="0"/>
            </a:endParaRPr>
          </a:p>
          <a:p>
            <a:r>
              <a:rPr lang="bs-Latn-BA" altLang="en-US" sz="2800" dirty="0">
                <a:latin typeface="Cambria" panose="02040503050406030204" pitchFamily="18" charset="0"/>
              </a:rPr>
              <a:t>odbijanje da se uradi zadatak, odbijanje da se zadatak uradi na određeni način, sprječavanje i ometanje drugih u realizaciji njihovih zadataka, bavljenje drugim stv</a:t>
            </a:r>
            <a:r>
              <a:rPr lang="hr-HR" altLang="en-US" sz="2800" dirty="0">
                <a:latin typeface="Cambria" panose="02040503050406030204" pitchFamily="18" charset="0"/>
              </a:rPr>
              <a:t>ar</a:t>
            </a:r>
            <a:r>
              <a:rPr lang="bs-Latn-BA" altLang="en-US" sz="2800" dirty="0">
                <a:latin typeface="Cambria" panose="02040503050406030204" pitchFamily="18" charset="0"/>
              </a:rPr>
              <a:t>ima u vrijeme kada se realizira određena nastavna aktivnost, otvoreni prkos...</a:t>
            </a:r>
          </a:p>
          <a:p>
            <a:endParaRPr lang="hr-BA" altLang="en-US" sz="2400" dirty="0">
              <a:latin typeface="Cambria" panose="02040503050406030204" pitchFamily="18" charset="0"/>
            </a:endParaRPr>
          </a:p>
        </p:txBody>
      </p:sp>
    </p:spTree>
  </p:cSld>
  <p:clrMapOvr>
    <a:masterClrMapping/>
  </p:clrMapOvr>
  <p:transition spd="slow">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206DCA-A99D-4AAE-AB9E-5314E825B49A}"/>
              </a:ext>
            </a:extLst>
          </p:cNvPr>
          <p:cNvSpPr txBox="1">
            <a:spLocks/>
          </p:cNvSpPr>
          <p:nvPr/>
        </p:nvSpPr>
        <p:spPr>
          <a:xfrm>
            <a:off x="1386339" y="2860766"/>
            <a:ext cx="9677901" cy="2372416"/>
          </a:xfrm>
          <a:prstGeom prst="rect">
            <a:avLst/>
          </a:prstGeom>
          <a:solidFill>
            <a:schemeClr val="accent1"/>
          </a:solidFill>
        </p:spPr>
        <p:txBody>
          <a:bodyPr vert="horz" lIns="91440" tIns="45720" rIns="91440" bIns="45720" rtlCol="0" anchor="t">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bs-Latn-BA" altLang="en-US" sz="44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mbria" panose="02040503050406030204" pitchFamily="18" charset="0"/>
              </a:rPr>
              <a:t>PRIMJER </a:t>
            </a:r>
            <a:r>
              <a:rPr kumimoji="0" lang="en-US" altLang="en-US" sz="44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mbria" panose="02040503050406030204" pitchFamily="18" charset="0"/>
              </a:rPr>
              <a:t>INDIVIDUALN</a:t>
            </a:r>
            <a:r>
              <a:rPr kumimoji="0" lang="bs-Latn-BA" altLang="en-US" sz="44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mbria" panose="02040503050406030204" pitchFamily="18" charset="0"/>
              </a:rPr>
              <a:t>OG</a:t>
            </a:r>
            <a:r>
              <a:rPr kumimoji="0" lang="en-US" altLang="en-US" sz="44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mbria" panose="02040503050406030204" pitchFamily="18" charset="0"/>
              </a:rPr>
              <a:t> PLAN</a:t>
            </a:r>
            <a:r>
              <a:rPr kumimoji="0" lang="bs-Latn-BA" altLang="en-US" sz="44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mbria" panose="02040503050406030204" pitchFamily="18" charset="0"/>
              </a:rPr>
              <a:t>A</a:t>
            </a:r>
            <a:r>
              <a:rPr kumimoji="0" lang="en-US" altLang="en-US" sz="44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bs-Latn-BA" altLang="en-US" sz="44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mbria" panose="02040503050406030204" pitchFamily="18" charset="0"/>
              </a:rPr>
              <a:t>PODRŠKE /IPP/</a:t>
            </a:r>
            <a:r>
              <a:rPr kumimoji="0" lang="bs-Latn-BA" altLang="en-US" sz="4400" b="1"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cs typeface="Cambria" panose="02040503050406030204" pitchFamily="18" charset="0"/>
              </a:rPr>
              <a:t>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bs-Latn-BA" altLang="en-US" sz="4400" b="1"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cs typeface="Cambria" panose="02040503050406030204" pitchFamily="18" charset="0"/>
              </a:rPr>
              <a:t>ZA UČENIKA/UČENICU</a:t>
            </a:r>
            <a:endParaRPr kumimoji="0" lang="en-US" altLang="en-US" sz="44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A51EC4-1DA1-B94A-B49D-F5CDF8E5694F}"/>
              </a:ext>
            </a:extLst>
          </p:cNvPr>
          <p:cNvSpPr/>
          <p:nvPr/>
        </p:nvSpPr>
        <p:spPr>
          <a:xfrm>
            <a:off x="305025" y="4272677"/>
            <a:ext cx="11549517" cy="2585323"/>
          </a:xfrm>
          <a:prstGeom prst="rect">
            <a:avLst/>
          </a:prstGeom>
        </p:spPr>
        <p:txBody>
          <a:bodyPr wrap="square">
            <a:spAutoFit/>
          </a:bodyPr>
          <a:lstStyle/>
          <a:p>
            <a:pPr algn="just"/>
            <a:r>
              <a:rPr lang="en-US" sz="2400" dirty="0" err="1">
                <a:latin typeface="Calibri" pitchFamily="34" charset="0"/>
                <a:cs typeface="Calibri" pitchFamily="34" charset="0"/>
              </a:rPr>
              <a:t>Dijete</a:t>
            </a:r>
            <a:r>
              <a:rPr lang="en-US" sz="2400" dirty="0">
                <a:latin typeface="Calibri" pitchFamily="34" charset="0"/>
                <a:cs typeface="Calibri" pitchFamily="34" charset="0"/>
              </a:rPr>
              <a:t> </a:t>
            </a:r>
            <a:r>
              <a:rPr lang="en-US" sz="2400" dirty="0" err="1">
                <a:latin typeface="Calibri" pitchFamily="34" charset="0"/>
                <a:cs typeface="Calibri" pitchFamily="34" charset="0"/>
              </a:rPr>
              <a:t>ima</a:t>
            </a:r>
            <a:r>
              <a:rPr lang="en-US" sz="2400" dirty="0">
                <a:latin typeface="Calibri" pitchFamily="34" charset="0"/>
                <a:cs typeface="Calibri" pitchFamily="34" charset="0"/>
              </a:rPr>
              <a:t> </a:t>
            </a:r>
            <a:r>
              <a:rPr lang="en-US" sz="2400" dirty="0" err="1">
                <a:latin typeface="Calibri" pitchFamily="34" charset="0"/>
                <a:cs typeface="Calibri" pitchFamily="34" charset="0"/>
              </a:rPr>
              <a:t>pravo</a:t>
            </a:r>
            <a:r>
              <a:rPr lang="en-US" sz="2400" dirty="0">
                <a:latin typeface="Calibri" pitchFamily="34" charset="0"/>
                <a:cs typeface="Calibri" pitchFamily="34" charset="0"/>
              </a:rPr>
              <a:t> </a:t>
            </a:r>
            <a:r>
              <a:rPr lang="en-US" sz="2400" dirty="0" err="1">
                <a:latin typeface="Calibri" pitchFamily="34" charset="0"/>
                <a:cs typeface="Calibri" pitchFamily="34" charset="0"/>
              </a:rPr>
              <a:t>na</a:t>
            </a:r>
            <a:r>
              <a:rPr lang="en-US" sz="2400" dirty="0">
                <a:latin typeface="Calibri" pitchFamily="34" charset="0"/>
                <a:cs typeface="Calibri" pitchFamily="34" charset="0"/>
              </a:rPr>
              <a:t> </a:t>
            </a:r>
            <a:r>
              <a:rPr lang="en-US" sz="2400" dirty="0" err="1">
                <a:latin typeface="Calibri" pitchFamily="34" charset="0"/>
                <a:cs typeface="Calibri" pitchFamily="34" charset="0"/>
              </a:rPr>
              <a:t>zaštitu</a:t>
            </a:r>
            <a:r>
              <a:rPr lang="en-US" sz="2400" dirty="0">
                <a:latin typeface="Calibri" pitchFamily="34" charset="0"/>
                <a:cs typeface="Calibri" pitchFamily="34" charset="0"/>
              </a:rPr>
              <a:t> od </a:t>
            </a:r>
            <a:r>
              <a:rPr lang="en-US" sz="2400" dirty="0" err="1">
                <a:latin typeface="Calibri" pitchFamily="34" charset="0"/>
                <a:cs typeface="Calibri" pitchFamily="34" charset="0"/>
              </a:rPr>
              <a:t>zlostavljanja</a:t>
            </a:r>
            <a:r>
              <a:rPr lang="en-US" sz="2400" dirty="0">
                <a:latin typeface="Calibri" pitchFamily="34" charset="0"/>
                <a:cs typeface="Calibri" pitchFamily="34" charset="0"/>
              </a:rPr>
              <a:t> </a:t>
            </a:r>
            <a:r>
              <a:rPr lang="en-US" sz="2400" dirty="0" err="1">
                <a:latin typeface="Calibri" pitchFamily="34" charset="0"/>
                <a:cs typeface="Calibri" pitchFamily="34" charset="0"/>
              </a:rPr>
              <a:t>i</a:t>
            </a:r>
            <a:r>
              <a:rPr lang="en-US" sz="2400" dirty="0">
                <a:latin typeface="Calibri" pitchFamily="34" charset="0"/>
                <a:cs typeface="Calibri" pitchFamily="34" charset="0"/>
              </a:rPr>
              <a:t> </a:t>
            </a:r>
            <a:r>
              <a:rPr lang="en-US" sz="2400" dirty="0" err="1">
                <a:latin typeface="Calibri" pitchFamily="34" charset="0"/>
                <a:cs typeface="Calibri" pitchFamily="34" charset="0"/>
              </a:rPr>
              <a:t>zanemarivanja</a:t>
            </a:r>
            <a:r>
              <a:rPr lang="en-US" sz="2400" dirty="0">
                <a:latin typeface="Calibri" pitchFamily="34" charset="0"/>
                <a:cs typeface="Calibri" pitchFamily="34" charset="0"/>
              </a:rPr>
              <a:t> </a:t>
            </a:r>
            <a:r>
              <a:rPr lang="en-US" sz="2400" dirty="0" err="1">
                <a:latin typeface="Calibri" pitchFamily="34" charset="0"/>
                <a:cs typeface="Calibri" pitchFamily="34" charset="0"/>
              </a:rPr>
              <a:t>i</a:t>
            </a:r>
            <a:r>
              <a:rPr lang="en-US" sz="2400" dirty="0">
                <a:latin typeface="Calibri" pitchFamily="34" charset="0"/>
                <a:cs typeface="Calibri" pitchFamily="34" charset="0"/>
              </a:rPr>
              <a:t> </a:t>
            </a:r>
            <a:r>
              <a:rPr lang="en-US" sz="2400" dirty="0" err="1">
                <a:latin typeface="Calibri" pitchFamily="34" charset="0"/>
                <a:cs typeface="Calibri" pitchFamily="34" charset="0"/>
              </a:rPr>
              <a:t>svih</a:t>
            </a:r>
            <a:r>
              <a:rPr lang="en-US" sz="2400" dirty="0">
                <a:latin typeface="Calibri" pitchFamily="34" charset="0"/>
                <a:cs typeface="Calibri" pitchFamily="34" charset="0"/>
              </a:rPr>
              <a:t> </a:t>
            </a:r>
            <a:r>
              <a:rPr lang="en-US" sz="2400" dirty="0" err="1">
                <a:latin typeface="Calibri" pitchFamily="34" charset="0"/>
                <a:cs typeface="Calibri" pitchFamily="34" charset="0"/>
              </a:rPr>
              <a:t>oblika</a:t>
            </a:r>
            <a:r>
              <a:rPr lang="en-US" sz="2400" dirty="0">
                <a:latin typeface="Calibri" pitchFamily="34" charset="0"/>
                <a:cs typeface="Calibri" pitchFamily="34" charset="0"/>
              </a:rPr>
              <a:t> </a:t>
            </a:r>
            <a:r>
              <a:rPr lang="en-US" sz="2400" dirty="0" err="1">
                <a:latin typeface="Calibri" pitchFamily="34" charset="0"/>
                <a:cs typeface="Calibri" pitchFamily="34" charset="0"/>
              </a:rPr>
              <a:t>tjelesnog</a:t>
            </a:r>
            <a:r>
              <a:rPr lang="en-US" sz="2400" dirty="0">
                <a:latin typeface="Calibri" pitchFamily="34" charset="0"/>
                <a:cs typeface="Calibri" pitchFamily="34" charset="0"/>
              </a:rPr>
              <a:t> </a:t>
            </a:r>
            <a:r>
              <a:rPr lang="en-US" sz="2400" dirty="0" err="1">
                <a:latin typeface="Calibri" pitchFamily="34" charset="0"/>
                <a:cs typeface="Calibri" pitchFamily="34" charset="0"/>
              </a:rPr>
              <a:t>i</a:t>
            </a:r>
            <a:r>
              <a:rPr lang="en-US" sz="2400" dirty="0">
                <a:latin typeface="Calibri" pitchFamily="34" charset="0"/>
                <a:cs typeface="Calibri" pitchFamily="34" charset="0"/>
              </a:rPr>
              <a:t> </a:t>
            </a:r>
            <a:r>
              <a:rPr lang="en-US" sz="2400" dirty="0" err="1">
                <a:latin typeface="Calibri" pitchFamily="34" charset="0"/>
                <a:cs typeface="Calibri" pitchFamily="34" charset="0"/>
              </a:rPr>
              <a:t>duševnog</a:t>
            </a:r>
            <a:r>
              <a:rPr lang="en-US" sz="2400" dirty="0">
                <a:latin typeface="Calibri" pitchFamily="34" charset="0"/>
                <a:cs typeface="Calibri" pitchFamily="34" charset="0"/>
              </a:rPr>
              <a:t> </a:t>
            </a:r>
            <a:r>
              <a:rPr lang="en-US" sz="2400" dirty="0" err="1">
                <a:latin typeface="Calibri" pitchFamily="34" charset="0"/>
                <a:cs typeface="Calibri" pitchFamily="34" charset="0"/>
              </a:rPr>
              <a:t>nasilja</a:t>
            </a:r>
            <a:r>
              <a:rPr lang="en-US" sz="2400" dirty="0">
                <a:latin typeface="Calibri" pitchFamily="34" charset="0"/>
                <a:cs typeface="Calibri" pitchFamily="34" charset="0"/>
              </a:rPr>
              <a:t>. </a:t>
            </a:r>
            <a:r>
              <a:rPr lang="en-US" sz="2400" dirty="0" err="1">
                <a:latin typeface="Calibri" pitchFamily="34" charset="0"/>
                <a:cs typeface="Calibri" pitchFamily="34" charset="0"/>
              </a:rPr>
              <a:t>Dijete</a:t>
            </a:r>
            <a:r>
              <a:rPr lang="en-US" sz="2400" dirty="0">
                <a:latin typeface="Calibri" pitchFamily="34" charset="0"/>
                <a:cs typeface="Calibri" pitchFamily="34" charset="0"/>
              </a:rPr>
              <a:t> </a:t>
            </a:r>
            <a:r>
              <a:rPr lang="en-US" sz="2400" dirty="0" err="1">
                <a:latin typeface="Calibri" pitchFamily="34" charset="0"/>
                <a:cs typeface="Calibri" pitchFamily="34" charset="0"/>
              </a:rPr>
              <a:t>ima</a:t>
            </a:r>
            <a:r>
              <a:rPr lang="en-US" sz="2400" dirty="0">
                <a:latin typeface="Calibri" pitchFamily="34" charset="0"/>
                <a:cs typeface="Calibri" pitchFamily="34" charset="0"/>
              </a:rPr>
              <a:t> </a:t>
            </a:r>
            <a:r>
              <a:rPr lang="en-US" sz="2400" dirty="0" err="1">
                <a:latin typeface="Calibri" pitchFamily="34" charset="0"/>
                <a:cs typeface="Calibri" pitchFamily="34" charset="0"/>
              </a:rPr>
              <a:t>pravo</a:t>
            </a:r>
            <a:r>
              <a:rPr lang="en-US" sz="2400" dirty="0">
                <a:latin typeface="Calibri" pitchFamily="34" charset="0"/>
                <a:cs typeface="Calibri" pitchFamily="34" charset="0"/>
              </a:rPr>
              <a:t> </a:t>
            </a:r>
            <a:r>
              <a:rPr lang="en-US" sz="2400" dirty="0" err="1">
                <a:latin typeface="Calibri" pitchFamily="34" charset="0"/>
                <a:cs typeface="Calibri" pitchFamily="34" charset="0"/>
              </a:rPr>
              <a:t>na</a:t>
            </a:r>
            <a:r>
              <a:rPr lang="en-US" sz="2400" dirty="0">
                <a:latin typeface="Calibri" pitchFamily="34" charset="0"/>
                <a:cs typeface="Calibri" pitchFamily="34" charset="0"/>
              </a:rPr>
              <a:t> </a:t>
            </a:r>
            <a:r>
              <a:rPr lang="en-US" sz="2400" dirty="0" err="1">
                <a:latin typeface="Calibri" pitchFamily="34" charset="0"/>
                <a:cs typeface="Calibri" pitchFamily="34" charset="0"/>
              </a:rPr>
              <a:t>zdravstvenu</a:t>
            </a:r>
            <a:r>
              <a:rPr lang="en-US" sz="2400" dirty="0">
                <a:latin typeface="Calibri" pitchFamily="34" charset="0"/>
                <a:cs typeface="Calibri" pitchFamily="34" charset="0"/>
              </a:rPr>
              <a:t> </a:t>
            </a:r>
            <a:r>
              <a:rPr lang="en-US" sz="2400" dirty="0" err="1">
                <a:latin typeface="Calibri" pitchFamily="34" charset="0"/>
                <a:cs typeface="Calibri" pitchFamily="34" charset="0"/>
              </a:rPr>
              <a:t>zaštitu</a:t>
            </a:r>
            <a:r>
              <a:rPr lang="en-US" sz="2400" dirty="0">
                <a:latin typeface="Calibri" pitchFamily="34" charset="0"/>
                <a:cs typeface="Calibri" pitchFamily="34" charset="0"/>
              </a:rPr>
              <a:t>, </a:t>
            </a:r>
            <a:r>
              <a:rPr lang="en-US" sz="2400" dirty="0" err="1">
                <a:latin typeface="Calibri" pitchFamily="34" charset="0"/>
                <a:cs typeface="Calibri" pitchFamily="34" charset="0"/>
              </a:rPr>
              <a:t>liječenje</a:t>
            </a:r>
            <a:r>
              <a:rPr lang="en-US" sz="2400" dirty="0">
                <a:latin typeface="Calibri" pitchFamily="34" charset="0"/>
                <a:cs typeface="Calibri" pitchFamily="34" charset="0"/>
              </a:rPr>
              <a:t> </a:t>
            </a:r>
            <a:r>
              <a:rPr lang="en-US" sz="2400" dirty="0" err="1">
                <a:latin typeface="Calibri" pitchFamily="34" charset="0"/>
                <a:cs typeface="Calibri" pitchFamily="34" charset="0"/>
              </a:rPr>
              <a:t>i</a:t>
            </a:r>
            <a:r>
              <a:rPr lang="en-US" sz="2400" dirty="0">
                <a:latin typeface="Calibri" pitchFamily="34" charset="0"/>
                <a:cs typeface="Calibri" pitchFamily="34" charset="0"/>
              </a:rPr>
              <a:t> </a:t>
            </a:r>
            <a:r>
              <a:rPr lang="en-US" sz="2400" dirty="0" err="1">
                <a:latin typeface="Calibri" pitchFamily="34" charset="0"/>
                <a:cs typeface="Calibri" pitchFamily="34" charset="0"/>
              </a:rPr>
              <a:t>oporavak</a:t>
            </a:r>
            <a:r>
              <a:rPr lang="en-US" sz="2400" dirty="0">
                <a:latin typeface="Calibri" pitchFamily="34" charset="0"/>
                <a:cs typeface="Calibri" pitchFamily="34" charset="0"/>
              </a:rPr>
              <a:t> od </a:t>
            </a:r>
            <a:r>
              <a:rPr lang="en-US" sz="2400" dirty="0" err="1">
                <a:latin typeface="Calibri" pitchFamily="34" charset="0"/>
                <a:cs typeface="Calibri" pitchFamily="34" charset="0"/>
              </a:rPr>
              <a:t>bolesti</a:t>
            </a:r>
            <a:r>
              <a:rPr lang="en-US" sz="2400" dirty="0">
                <a:latin typeface="Calibri" pitchFamily="34" charset="0"/>
                <a:cs typeface="Calibri" pitchFamily="34" charset="0"/>
              </a:rPr>
              <a:t>, </a:t>
            </a:r>
            <a:r>
              <a:rPr lang="en-US" sz="2400" dirty="0" err="1">
                <a:latin typeface="Calibri" pitchFamily="34" charset="0"/>
                <a:cs typeface="Calibri" pitchFamily="34" charset="0"/>
              </a:rPr>
              <a:t>na</a:t>
            </a:r>
            <a:r>
              <a:rPr lang="en-US" sz="2400" dirty="0">
                <a:latin typeface="Calibri" pitchFamily="34" charset="0"/>
                <a:cs typeface="Calibri" pitchFamily="34" charset="0"/>
              </a:rPr>
              <a:t> </a:t>
            </a:r>
            <a:r>
              <a:rPr lang="en-US" sz="2400" dirty="0" err="1">
                <a:latin typeface="Calibri" pitchFamily="34" charset="0"/>
                <a:cs typeface="Calibri" pitchFamily="34" charset="0"/>
              </a:rPr>
              <a:t>primjerenu</a:t>
            </a:r>
            <a:r>
              <a:rPr lang="en-US" sz="2400" dirty="0">
                <a:latin typeface="Calibri" pitchFamily="34" charset="0"/>
                <a:cs typeface="Calibri" pitchFamily="34" charset="0"/>
              </a:rPr>
              <a:t> </a:t>
            </a:r>
            <a:r>
              <a:rPr lang="en-US" sz="2400" dirty="0" err="1">
                <a:latin typeface="Calibri" pitchFamily="34" charset="0"/>
                <a:cs typeface="Calibri" pitchFamily="34" charset="0"/>
              </a:rPr>
              <a:t>hranu</a:t>
            </a:r>
            <a:r>
              <a:rPr lang="en-US" sz="2400" dirty="0">
                <a:latin typeface="Calibri" pitchFamily="34" charset="0"/>
                <a:cs typeface="Calibri" pitchFamily="34" charset="0"/>
              </a:rPr>
              <a:t>, </a:t>
            </a:r>
            <a:r>
              <a:rPr lang="en-US" sz="2400" dirty="0" err="1">
                <a:latin typeface="Calibri" pitchFamily="34" charset="0"/>
                <a:cs typeface="Calibri" pitchFamily="34" charset="0"/>
              </a:rPr>
              <a:t>pitku</a:t>
            </a:r>
            <a:r>
              <a:rPr lang="en-US" sz="2400" dirty="0">
                <a:latin typeface="Calibri" pitchFamily="34" charset="0"/>
                <a:cs typeface="Calibri" pitchFamily="34" charset="0"/>
              </a:rPr>
              <a:t> </a:t>
            </a:r>
            <a:r>
              <a:rPr lang="en-US" sz="2400" dirty="0" err="1">
                <a:latin typeface="Calibri" pitchFamily="34" charset="0"/>
                <a:cs typeface="Calibri" pitchFamily="34" charset="0"/>
              </a:rPr>
              <a:t>vodu</a:t>
            </a:r>
            <a:r>
              <a:rPr lang="en-US" sz="2400" dirty="0">
                <a:latin typeface="Calibri" pitchFamily="34" charset="0"/>
                <a:cs typeface="Calibri" pitchFamily="34" charset="0"/>
              </a:rPr>
              <a:t> </a:t>
            </a:r>
            <a:r>
              <a:rPr lang="en-US" sz="2400" dirty="0" err="1">
                <a:latin typeface="Calibri" pitchFamily="34" charset="0"/>
                <a:cs typeface="Calibri" pitchFamily="34" charset="0"/>
              </a:rPr>
              <a:t>i</a:t>
            </a:r>
            <a:r>
              <a:rPr lang="en-US" sz="2400" dirty="0">
                <a:latin typeface="Calibri" pitchFamily="34" charset="0"/>
                <a:cs typeface="Calibri" pitchFamily="34" charset="0"/>
              </a:rPr>
              <a:t> </a:t>
            </a:r>
            <a:r>
              <a:rPr lang="en-US" sz="2400" dirty="0" err="1">
                <a:latin typeface="Calibri" pitchFamily="34" charset="0"/>
                <a:cs typeface="Calibri" pitchFamily="34" charset="0"/>
              </a:rPr>
              <a:t>na</a:t>
            </a:r>
            <a:r>
              <a:rPr lang="en-US" sz="2400" dirty="0">
                <a:latin typeface="Calibri" pitchFamily="34" charset="0"/>
                <a:cs typeface="Calibri" pitchFamily="34" charset="0"/>
              </a:rPr>
              <a:t> </a:t>
            </a:r>
            <a:r>
              <a:rPr lang="en-US" sz="2400" dirty="0" err="1">
                <a:latin typeface="Calibri" pitchFamily="34" charset="0"/>
                <a:cs typeface="Calibri" pitchFamily="34" charset="0"/>
              </a:rPr>
              <a:t>čistoću</a:t>
            </a:r>
            <a:r>
              <a:rPr lang="en-US" sz="2400" dirty="0">
                <a:latin typeface="Calibri" pitchFamily="34" charset="0"/>
                <a:cs typeface="Calibri" pitchFamily="34" charset="0"/>
              </a:rPr>
              <a:t> </a:t>
            </a:r>
            <a:r>
              <a:rPr lang="en-US" sz="2400" dirty="0" err="1">
                <a:latin typeface="Calibri" pitchFamily="34" charset="0"/>
                <a:cs typeface="Calibri" pitchFamily="34" charset="0"/>
              </a:rPr>
              <a:t>okoliša</a:t>
            </a:r>
            <a:r>
              <a:rPr lang="bs-Latn-BA" sz="2400" dirty="0">
                <a:latin typeface="Calibri" pitchFamily="34" charset="0"/>
                <a:cs typeface="Calibri" pitchFamily="34" charset="0"/>
              </a:rPr>
              <a:t>.</a:t>
            </a:r>
            <a:endParaRPr lang="en-US" sz="2400" dirty="0">
              <a:latin typeface="Calibri" pitchFamily="34" charset="0"/>
              <a:cs typeface="Calibri" pitchFamily="34" charset="0"/>
            </a:endParaRPr>
          </a:p>
          <a:p>
            <a:endParaRPr lang="en-US" sz="2400" dirty="0">
              <a:latin typeface="Lato" panose="020F0502020204030203" pitchFamily="34" charset="0"/>
            </a:endParaRPr>
          </a:p>
          <a:p>
            <a:endParaRPr lang="en-US" sz="1600" dirty="0">
              <a:latin typeface="Lato" panose="020F0502020204030203" pitchFamily="34" charset="0"/>
            </a:endParaRPr>
          </a:p>
          <a:p>
            <a:endParaRPr lang="en-US" sz="1600" dirty="0">
              <a:latin typeface="Lato" panose="020F0502020204030203" pitchFamily="34" charset="0"/>
            </a:endParaRPr>
          </a:p>
          <a:p>
            <a:pPr lvl="4" fontAlgn="base"/>
            <a:r>
              <a:rPr lang="en-US" sz="1600" dirty="0">
                <a:latin typeface="Calibri" pitchFamily="34" charset="0"/>
                <a:cs typeface="Calibri" pitchFamily="34" charset="0"/>
              </a:rPr>
              <a:t>              UN-ova </a:t>
            </a:r>
            <a:r>
              <a:rPr lang="en-US" sz="1600" dirty="0" err="1">
                <a:latin typeface="Calibri" pitchFamily="34" charset="0"/>
                <a:cs typeface="Calibri" pitchFamily="34" charset="0"/>
              </a:rPr>
              <a:t>Konvencija</a:t>
            </a:r>
            <a:r>
              <a:rPr lang="en-US" sz="1600" dirty="0">
                <a:latin typeface="Calibri" pitchFamily="34" charset="0"/>
                <a:cs typeface="Calibri" pitchFamily="34" charset="0"/>
              </a:rPr>
              <a:t> o </a:t>
            </a:r>
            <a:r>
              <a:rPr lang="en-US" sz="1600" dirty="0" err="1">
                <a:latin typeface="Calibri" pitchFamily="34" charset="0"/>
                <a:cs typeface="Calibri" pitchFamily="34" charset="0"/>
              </a:rPr>
              <a:t>pravima</a:t>
            </a:r>
            <a:r>
              <a:rPr lang="en-US" sz="1600" dirty="0">
                <a:latin typeface="Calibri" pitchFamily="34" charset="0"/>
                <a:cs typeface="Calibri" pitchFamily="34" charset="0"/>
              </a:rPr>
              <a:t> </a:t>
            </a:r>
            <a:r>
              <a:rPr lang="en-US" sz="1600" dirty="0" err="1">
                <a:latin typeface="Calibri" pitchFamily="34" charset="0"/>
                <a:cs typeface="Calibri" pitchFamily="34" charset="0"/>
              </a:rPr>
              <a:t>djeteta</a:t>
            </a:r>
            <a:r>
              <a:rPr lang="en-US" sz="1600" dirty="0">
                <a:latin typeface="Calibri" pitchFamily="34" charset="0"/>
                <a:cs typeface="Calibri" pitchFamily="34" charset="0"/>
              </a:rPr>
              <a:t>, </a:t>
            </a:r>
            <a:r>
              <a:rPr lang="en-US" sz="1600" dirty="0" err="1">
                <a:latin typeface="Calibri" pitchFamily="34" charset="0"/>
                <a:cs typeface="Calibri" pitchFamily="34" charset="0"/>
              </a:rPr>
              <a:t>čiji</a:t>
            </a:r>
            <a:r>
              <a:rPr lang="en-US" sz="1600" dirty="0">
                <a:latin typeface="Calibri" pitchFamily="34" charset="0"/>
                <a:cs typeface="Calibri" pitchFamily="34" charset="0"/>
              </a:rPr>
              <a:t> </a:t>
            </a:r>
            <a:r>
              <a:rPr lang="en-US" sz="1600" dirty="0" err="1">
                <a:latin typeface="Calibri" pitchFamily="34" charset="0"/>
                <a:cs typeface="Calibri" pitchFamily="34" charset="0"/>
              </a:rPr>
              <a:t>je</a:t>
            </a:r>
            <a:r>
              <a:rPr lang="en-US" sz="1600" dirty="0">
                <a:latin typeface="Calibri" pitchFamily="34" charset="0"/>
                <a:cs typeface="Calibri" pitchFamily="34" charset="0"/>
              </a:rPr>
              <a:t> </a:t>
            </a:r>
            <a:r>
              <a:rPr lang="en-US" sz="1600" dirty="0" err="1">
                <a:latin typeface="Calibri" pitchFamily="34" charset="0"/>
                <a:cs typeface="Calibri" pitchFamily="34" charset="0"/>
              </a:rPr>
              <a:t>potpisnik</a:t>
            </a:r>
            <a:r>
              <a:rPr lang="en-US" sz="1600" dirty="0">
                <a:latin typeface="Calibri" pitchFamily="34" charset="0"/>
                <a:cs typeface="Calibri" pitchFamily="34" charset="0"/>
              </a:rPr>
              <a:t> </a:t>
            </a:r>
            <a:r>
              <a:rPr lang="en-US" sz="1600" dirty="0" err="1">
                <a:latin typeface="Calibri" pitchFamily="34" charset="0"/>
                <a:cs typeface="Calibri" pitchFamily="34" charset="0"/>
              </a:rPr>
              <a:t>i</a:t>
            </a:r>
            <a:r>
              <a:rPr lang="en-US" sz="1600" dirty="0">
                <a:latin typeface="Calibri" pitchFamily="34" charset="0"/>
                <a:cs typeface="Calibri" pitchFamily="34" charset="0"/>
              </a:rPr>
              <a:t> </a:t>
            </a:r>
            <a:r>
              <a:rPr lang="en-US" sz="1600" dirty="0" err="1">
                <a:latin typeface="Calibri" pitchFamily="34" charset="0"/>
                <a:cs typeface="Calibri" pitchFamily="34" charset="0"/>
              </a:rPr>
              <a:t>naša</a:t>
            </a:r>
            <a:r>
              <a:rPr lang="en-US" sz="1600" dirty="0">
                <a:latin typeface="Calibri" pitchFamily="34" charset="0"/>
                <a:cs typeface="Calibri" pitchFamily="34" charset="0"/>
              </a:rPr>
              <a:t> </a:t>
            </a:r>
            <a:r>
              <a:rPr lang="en-US" sz="1600" dirty="0" err="1">
                <a:latin typeface="Calibri" pitchFamily="34" charset="0"/>
                <a:cs typeface="Calibri" pitchFamily="34" charset="0"/>
              </a:rPr>
              <a:t>država</a:t>
            </a:r>
            <a:endParaRPr lang="en-US" sz="1600" dirty="0">
              <a:latin typeface="Calibri" pitchFamily="34" charset="0"/>
              <a:cs typeface="Calibri" pitchFamily="34" charset="0"/>
            </a:endParaRPr>
          </a:p>
          <a:p>
            <a:endParaRPr lang="en-US" dirty="0"/>
          </a:p>
        </p:txBody>
      </p:sp>
      <p:pic>
        <p:nvPicPr>
          <p:cNvPr id="4" name="Picture 3">
            <a:extLst>
              <a:ext uri="{FF2B5EF4-FFF2-40B4-BE49-F238E27FC236}">
                <a16:creationId xmlns:a16="http://schemas.microsoft.com/office/drawing/2014/main" id="{7C12AD3D-471D-5645-97EA-0C537BA5579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4828040" cy="3501486"/>
          </a:xfrm>
          <a:prstGeom prst="rect">
            <a:avLst/>
          </a:prstGeom>
        </p:spPr>
      </p:pic>
    </p:spTree>
    <p:extLst>
      <p:ext uri="{BB962C8B-B14F-4D97-AF65-F5344CB8AC3E}">
        <p14:creationId xmlns:p14="http://schemas.microsoft.com/office/powerpoint/2010/main" val="3074004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Content Placeholder 3">
            <a:extLst>
              <a:ext uri="{FF2B5EF4-FFF2-40B4-BE49-F238E27FC236}">
                <a16:creationId xmlns:a16="http://schemas.microsoft.com/office/drawing/2014/main" id="{C55462E1-7FE7-4913-B8AE-9F1C128091CF}"/>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1"/>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3">
            <a:extLst>
              <a:ext uri="{FF2B5EF4-FFF2-40B4-BE49-F238E27FC236}">
                <a16:creationId xmlns:a16="http://schemas.microsoft.com/office/drawing/2014/main" id="{A23B3891-E098-4BBB-B229-FC04515DC022}"/>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0"/>
            <a:ext cx="12191999"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8AF90D0D-6FE9-4463-BEBF-B6B17352B701}"/>
              </a:ext>
            </a:extLst>
          </p:cNvPr>
          <p:cNvSpPr>
            <a:spLocks noGrp="1"/>
          </p:cNvSpPr>
          <p:nvPr>
            <p:ph type="title"/>
          </p:nvPr>
        </p:nvSpPr>
        <p:spPr/>
        <p:txBody>
          <a:bodyPr/>
          <a:lstStyle/>
          <a:p>
            <a:pPr eaLnBrk="1" hangingPunct="1"/>
            <a:endParaRPr lang="sr-Latn-CS" altLang="en-US">
              <a:solidFill>
                <a:srgbClr val="7B9899"/>
              </a:solidFill>
            </a:endParaRPr>
          </a:p>
        </p:txBody>
      </p:sp>
      <p:pic>
        <p:nvPicPr>
          <p:cNvPr id="58371" name="Content Placeholder 3">
            <a:extLst>
              <a:ext uri="{FF2B5EF4-FFF2-40B4-BE49-F238E27FC236}">
                <a16:creationId xmlns:a16="http://schemas.microsoft.com/office/drawing/2014/main" id="{AA06817C-6176-42D6-828D-6F8F7D5F7B16}"/>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Content Placeholder 3">
            <a:extLst>
              <a:ext uri="{FF2B5EF4-FFF2-40B4-BE49-F238E27FC236}">
                <a16:creationId xmlns:a16="http://schemas.microsoft.com/office/drawing/2014/main" id="{366FB765-7423-4175-8681-F146E51F57A8}"/>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0"/>
            <a:ext cx="12191999"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Content Placeholder 3">
            <a:extLst>
              <a:ext uri="{FF2B5EF4-FFF2-40B4-BE49-F238E27FC236}">
                <a16:creationId xmlns:a16="http://schemas.microsoft.com/office/drawing/2014/main" id="{01132443-93CD-4B30-A0B6-27B275CCD5CE}"/>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Content Placeholder 3">
            <a:extLst>
              <a:ext uri="{FF2B5EF4-FFF2-40B4-BE49-F238E27FC236}">
                <a16:creationId xmlns:a16="http://schemas.microsoft.com/office/drawing/2014/main" id="{2BF3D443-9217-4534-B362-6E9C06322499}"/>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0"/>
            <a:ext cx="12191999" cy="685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Content Placeholder 5">
            <a:extLst>
              <a:ext uri="{FF2B5EF4-FFF2-40B4-BE49-F238E27FC236}">
                <a16:creationId xmlns:a16="http://schemas.microsoft.com/office/drawing/2014/main" id="{255FF4D7-7E48-4138-BD08-F0942454214F}"/>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BF5BC1C-77BE-485D-B8F1-8EC887C7EA36}"/>
              </a:ext>
            </a:extLst>
          </p:cNvPr>
          <p:cNvSpPr>
            <a:spLocks noGrp="1"/>
          </p:cNvSpPr>
          <p:nvPr>
            <p:ph type="subTitle" idx="1"/>
          </p:nvPr>
        </p:nvSpPr>
        <p:spPr>
          <a:xfrm>
            <a:off x="3422469" y="1431925"/>
            <a:ext cx="8939394" cy="6037263"/>
          </a:xfrm>
        </p:spPr>
        <p:txBody>
          <a:bodyPr rtlCol="0">
            <a:normAutofit/>
          </a:bodyPr>
          <a:lstStyle/>
          <a:p>
            <a:pPr eaLnBrk="1" fontAlgn="auto" hangingPunct="1">
              <a:spcAft>
                <a:spcPts val="0"/>
              </a:spcAft>
              <a:buFont typeface="Wingdings 2"/>
              <a:buNone/>
              <a:defRPr/>
            </a:pPr>
            <a:endParaRPr lang="en-US" sz="3600" dirty="0">
              <a:solidFill>
                <a:schemeClr val="accent1">
                  <a:lumMod val="75000"/>
                </a:schemeClr>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2"/>
              <a:buNone/>
              <a:defRPr/>
            </a:pPr>
            <a:endParaRPr lang="en-US" sz="3600" dirty="0">
              <a:solidFill>
                <a:schemeClr val="accent1">
                  <a:lumMod val="75000"/>
                </a:schemeClr>
              </a:solidFill>
              <a:latin typeface="Times New Roman" panose="02020603050405020304" pitchFamily="18" charset="0"/>
              <a:cs typeface="Times New Roman" panose="02020603050405020304" pitchFamily="18" charset="0"/>
            </a:endParaRPr>
          </a:p>
          <a:p>
            <a:pPr algn="ctr" eaLnBrk="1" fontAlgn="auto" hangingPunct="1">
              <a:spcAft>
                <a:spcPts val="0"/>
              </a:spcAft>
              <a:buFont typeface="Wingdings 2"/>
              <a:buNone/>
              <a:defRPr/>
            </a:pPr>
            <a:r>
              <a:rPr lang="en-US" sz="3600" dirty="0">
                <a:solidFill>
                  <a:schemeClr val="tx1"/>
                </a:solidFill>
                <a:latin typeface="Times New Roman" panose="02020603050405020304" pitchFamily="18" charset="0"/>
                <a:cs typeface="Times New Roman" panose="02020603050405020304" pitchFamily="18" charset="0"/>
              </a:rPr>
              <a:t>Program </a:t>
            </a:r>
            <a:r>
              <a:rPr lang="bs-Latn-BA"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prepo</a:t>
            </a:r>
            <a:r>
              <a:rPr lang="hr-BA" sz="3600" dirty="0">
                <a:solidFill>
                  <a:schemeClr val="tx1"/>
                </a:solidFill>
                <a:latin typeface="Times New Roman" panose="02020603050405020304" pitchFamily="18" charset="0"/>
                <a:cs typeface="Times New Roman" panose="02020603050405020304" pitchFamily="18" charset="0"/>
              </a:rPr>
              <a:t>znavanja i zaštite djece od faktora rizika</a:t>
            </a:r>
          </a:p>
          <a:p>
            <a:pPr algn="ctr" eaLnBrk="1" fontAlgn="auto" hangingPunct="1">
              <a:spcAft>
                <a:spcPts val="0"/>
              </a:spcAft>
              <a:buFont typeface="Wingdings 2"/>
              <a:buNone/>
              <a:defRPr/>
            </a:pPr>
            <a:r>
              <a:rPr lang="hr-BA" sz="3600" dirty="0">
                <a:solidFill>
                  <a:schemeClr val="tx1"/>
                </a:solidFill>
                <a:latin typeface="Times New Roman" panose="02020603050405020304" pitchFamily="18" charset="0"/>
                <a:cs typeface="Times New Roman" panose="02020603050405020304" pitchFamily="18" charset="0"/>
              </a:rPr>
              <a:t>NASTAVAK</a:t>
            </a:r>
          </a:p>
          <a:p>
            <a:pPr eaLnBrk="1" fontAlgn="auto" hangingPunct="1">
              <a:spcAft>
                <a:spcPts val="0"/>
              </a:spcAft>
              <a:buFont typeface="Wingdings 2"/>
              <a:buNone/>
              <a:defRPr/>
            </a:pPr>
            <a:br>
              <a:rPr lang="hr-BA" sz="3600" dirty="0">
                <a:solidFill>
                  <a:schemeClr val="tx1"/>
                </a:solidFill>
                <a:latin typeface="Times New Roman" panose="02020603050405020304" pitchFamily="18" charset="0"/>
                <a:cs typeface="Times New Roman" panose="02020603050405020304" pitchFamily="18" charset="0"/>
              </a:rPr>
            </a:br>
            <a:endParaRPr lang="en-US" sz="3600" dirty="0">
              <a:solidFill>
                <a:schemeClr val="tx1"/>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2"/>
              <a:buNone/>
              <a:defRPr/>
            </a:pPr>
            <a:endParaRPr lang="en-US" sz="4400" dirty="0">
              <a:solidFill>
                <a:schemeClr val="accent1">
                  <a:lumMod val="75000"/>
                </a:schemeClr>
              </a:solidFill>
              <a:latin typeface="Tw Cen MT"/>
            </a:endParaRPr>
          </a:p>
          <a:p>
            <a:pPr eaLnBrk="1" fontAlgn="auto" hangingPunct="1">
              <a:spcAft>
                <a:spcPts val="0"/>
              </a:spcAft>
              <a:buFont typeface="Wingdings 2"/>
              <a:buNone/>
              <a:defRPr/>
            </a:pPr>
            <a:endParaRPr lang="en-US" sz="4400" dirty="0">
              <a:solidFill>
                <a:schemeClr val="accent1">
                  <a:lumMod val="75000"/>
                </a:schemeClr>
              </a:solidFill>
              <a:latin typeface="Tw Cen MT"/>
            </a:endParaRPr>
          </a:p>
          <a:p>
            <a:pPr eaLnBrk="1" fontAlgn="auto" hangingPunct="1">
              <a:spcAft>
                <a:spcPts val="0"/>
              </a:spcAft>
              <a:buFont typeface="Wingdings 2"/>
              <a:buNone/>
              <a:defRPr/>
            </a:pPr>
            <a:endParaRPr lang="en-US" sz="4400" dirty="0">
              <a:solidFill>
                <a:schemeClr val="accent1">
                  <a:lumMod val="75000"/>
                </a:schemeClr>
              </a:solidFill>
              <a:latin typeface="Tw Cen MT"/>
            </a:endParaRPr>
          </a:p>
          <a:p>
            <a:pPr eaLnBrk="1" fontAlgn="auto" hangingPunct="1">
              <a:spcAft>
                <a:spcPts val="0"/>
              </a:spcAft>
              <a:buFont typeface="Wingdings 2"/>
              <a:buNone/>
              <a:defRPr/>
            </a:pPr>
            <a:endParaRPr lang="en-US" sz="2400" dirty="0"/>
          </a:p>
        </p:txBody>
      </p:sp>
      <p:sp>
        <p:nvSpPr>
          <p:cNvPr id="2" name="Title 1">
            <a:extLst>
              <a:ext uri="{FF2B5EF4-FFF2-40B4-BE49-F238E27FC236}">
                <a16:creationId xmlns:a16="http://schemas.microsoft.com/office/drawing/2014/main" id="{20927837-4AC1-4A27-B418-69A3B0B8A9E6}"/>
              </a:ext>
            </a:extLst>
          </p:cNvPr>
          <p:cNvSpPr>
            <a:spLocks noGrp="1"/>
          </p:cNvSpPr>
          <p:nvPr>
            <p:ph type="ctrTitle"/>
          </p:nvPr>
        </p:nvSpPr>
        <p:spPr>
          <a:xfrm>
            <a:off x="2017713" y="-106363"/>
            <a:ext cx="9882187" cy="1128713"/>
          </a:xfrm>
        </p:spPr>
        <p:txBody>
          <a:bodyPr>
            <a:normAutofit fontScale="90000"/>
          </a:bodyPr>
          <a:lstStyle/>
          <a:p>
            <a:pPr eaLnBrk="1" fontAlgn="auto" hangingPunct="1">
              <a:spcAft>
                <a:spcPts val="0"/>
              </a:spcAft>
              <a:defRPr/>
            </a:pPr>
            <a:r>
              <a:rPr lang="en-US" sz="2800" dirty="0">
                <a:latin typeface="Times New Roman" panose="02020603050405020304" pitchFamily="18" charset="0"/>
                <a:cs typeface="Times New Roman" panose="02020603050405020304" pitchFamily="18" charset="0"/>
              </a:rPr>
              <a:t>     </a:t>
            </a:r>
            <a:br>
              <a:rPr lang="en-US" dirty="0"/>
            </a:br>
            <a:endParaRPr lang="en-US" dirty="0"/>
          </a:p>
        </p:txBody>
      </p:sp>
      <p:pic>
        <p:nvPicPr>
          <p:cNvPr id="4" name="Picture 20" descr="A house in the background&#10;&#10;Description generated with very high confidence">
            <a:extLst>
              <a:ext uri="{FF2B5EF4-FFF2-40B4-BE49-F238E27FC236}">
                <a16:creationId xmlns:a16="http://schemas.microsoft.com/office/drawing/2014/main" id="{AB2BAEA7-783D-4329-9212-500A9F79A7F9}"/>
              </a:ext>
            </a:extLst>
          </p:cNvPr>
          <p:cNvPicPr>
            <a:picLocks noChangeAspect="1"/>
          </p:cNvPicPr>
          <p:nvPr/>
        </p:nvPicPr>
        <p:blipFill>
          <a:blip r:embed="rId2"/>
          <a:stretch>
            <a:fillRect/>
          </a:stretch>
        </p:blipFill>
        <p:spPr>
          <a:xfrm>
            <a:off x="33337" y="0"/>
            <a:ext cx="2971120" cy="685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EF7FB6-E6E7-41BA-8198-80CCE3AFA84F}"/>
              </a:ext>
            </a:extLst>
          </p:cNvPr>
          <p:cNvSpPr>
            <a:spLocks noGrp="1"/>
          </p:cNvSpPr>
          <p:nvPr>
            <p:ph sz="quarter" idx="1"/>
          </p:nvPr>
        </p:nvSpPr>
        <p:spPr>
          <a:xfrm>
            <a:off x="401638" y="1527175"/>
            <a:ext cx="11339512" cy="4572000"/>
          </a:xfrm>
        </p:spPr>
        <p:txBody>
          <a:bodyPr>
            <a:normAutofit/>
          </a:bodyPr>
          <a:lstStyle/>
          <a:p>
            <a:pPr marL="0" indent="0" algn="ctr" eaLnBrk="1" fontAlgn="auto" hangingPunct="1">
              <a:spcAft>
                <a:spcPts val="0"/>
              </a:spcAft>
              <a:buFont typeface="Wingdings 2"/>
              <a:buNone/>
              <a:defRPr/>
            </a:pPr>
            <a:endParaRPr lang="pl-PL" sz="3600" b="1" dirty="0"/>
          </a:p>
          <a:p>
            <a:pPr marL="0" indent="0" algn="ctr" eaLnBrk="1" fontAlgn="auto" hangingPunct="1">
              <a:spcAft>
                <a:spcPts val="0"/>
              </a:spcAft>
              <a:buFont typeface="Wingdings 2"/>
              <a:buNone/>
              <a:defRPr/>
            </a:pPr>
            <a:endParaRPr lang="pl-PL" sz="3600" b="1" dirty="0"/>
          </a:p>
          <a:p>
            <a:pPr marL="0" indent="0" algn="ctr" eaLnBrk="1" fontAlgn="auto" hangingPunct="1">
              <a:spcAft>
                <a:spcPts val="0"/>
              </a:spcAft>
              <a:buFont typeface="Wingdings 2"/>
              <a:buNone/>
              <a:defRPr/>
            </a:pPr>
            <a:r>
              <a:rPr lang="pl-PL" sz="3600" b="1" dirty="0"/>
              <a:t>ODNOS UČENIKA/</a:t>
            </a:r>
            <a:r>
              <a:rPr lang="en-US" sz="3600" b="1" dirty="0"/>
              <a:t> </a:t>
            </a:r>
            <a:r>
              <a:rPr lang="pl-PL" sz="3600" b="1" dirty="0"/>
              <a:t>UČENICE I RODITELJA</a:t>
            </a:r>
          </a:p>
          <a:p>
            <a:pPr marL="0" indent="0" algn="ctr" eaLnBrk="1" fontAlgn="auto" hangingPunct="1">
              <a:spcAft>
                <a:spcPts val="0"/>
              </a:spcAft>
              <a:buFont typeface="Wingdings 2"/>
              <a:buNone/>
              <a:defRPr/>
            </a:pPr>
            <a:r>
              <a:rPr lang="pl-PL" sz="3600" b="1" dirty="0"/>
              <a:t>D</a:t>
            </a:r>
          </a:p>
          <a:p>
            <a:pPr marL="0" indent="0" algn="ctr" eaLnBrk="1" fontAlgn="auto" hangingPunct="1">
              <a:spcAft>
                <a:spcPts val="0"/>
              </a:spcAft>
              <a:buFont typeface="Wingdings" pitchFamily="2" charset="2"/>
              <a:buNone/>
              <a:defRPr/>
            </a:pPr>
            <a:endParaRPr lang="en-US" sz="3600" dirty="0">
              <a:solidFill>
                <a:schemeClr val="accent1">
                  <a:lumMod val="75000"/>
                </a:schemeClr>
              </a:solidFill>
            </a:endParaRPr>
          </a:p>
        </p:txBody>
      </p:sp>
    </p:spTree>
  </p:cSld>
  <p:clrMapOvr>
    <a:masterClrMapping/>
  </p:clrMapOvr>
  <p:transition spd="slow">
    <p:fad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AE03-3943-435C-900A-B40B6835306B}"/>
              </a:ext>
            </a:extLst>
          </p:cNvPr>
          <p:cNvSpPr>
            <a:spLocks noGrp="1"/>
          </p:cNvSpPr>
          <p:nvPr>
            <p:ph type="title"/>
          </p:nvPr>
        </p:nvSpPr>
        <p:spPr>
          <a:xfrm>
            <a:off x="352425" y="854075"/>
            <a:ext cx="11404600" cy="927100"/>
          </a:xfrm>
        </p:spPr>
        <p:txBody>
          <a:bodyPr>
            <a:normAutofit fontScale="90000"/>
          </a:bodyPr>
          <a:lstStyle/>
          <a:p>
            <a:pPr algn="ctr" eaLnBrk="1" fontAlgn="auto" hangingPunct="1">
              <a:spcAft>
                <a:spcPts val="0"/>
              </a:spcAft>
              <a:defRPr/>
            </a:pP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700" b="1" dirty="0">
                <a:solidFill>
                  <a:schemeClr val="tx1"/>
                </a:solidFill>
                <a:latin typeface="+mn-lt"/>
                <a:cs typeface="Times New Roman" panose="02020603050405020304" pitchFamily="18" charset="0"/>
              </a:rPr>
              <a:t> UČENIK/ UČENICA JE NEUREDNO I NEPRIKLADNO ODJEVEN/A</a:t>
            </a:r>
            <a:br>
              <a:rPr lang="bs-Latn-BA" sz="2700" b="1" dirty="0">
                <a:solidFill>
                  <a:schemeClr val="tx1"/>
                </a:solidFill>
                <a:latin typeface="+mn-lt"/>
                <a:cs typeface="Times New Roman" panose="02020603050405020304" pitchFamily="18" charset="0"/>
              </a:rPr>
            </a:br>
            <a:br>
              <a:rPr lang="bs-Latn-BA" sz="2700" b="1" dirty="0">
                <a:solidFill>
                  <a:schemeClr val="tx1"/>
                </a:solidFill>
                <a:latin typeface="+mn-lt"/>
                <a:cs typeface="Times New Roman" panose="02020603050405020304" pitchFamily="18" charset="0"/>
              </a:rPr>
            </a:br>
            <a:r>
              <a:rPr lang="bs-Latn-BA" sz="2700" b="1" dirty="0">
                <a:solidFill>
                  <a:schemeClr val="tx1"/>
                </a:solidFill>
                <a:latin typeface="+mn-lt"/>
                <a:cs typeface="Times New Roman" panose="02020603050405020304" pitchFamily="18" charset="0"/>
              </a:rPr>
              <a:t>D1</a:t>
            </a:r>
            <a:br>
              <a:rPr lang="bs-Latn-BA" sz="2700" b="1" dirty="0">
                <a:solidFill>
                  <a:schemeClr val="tx1"/>
                </a:solidFill>
                <a:latin typeface="+mn-lt"/>
                <a:cs typeface="Times New Roman" panose="02020603050405020304" pitchFamily="18" charset="0"/>
              </a:rPr>
            </a:br>
            <a:endParaRPr lang="en-US" sz="2700" dirty="0">
              <a:solidFill>
                <a:schemeClr val="tx1"/>
              </a:solidFill>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id="{2189CC43-5D03-4879-BC06-3ADF537FC101}"/>
              </a:ext>
            </a:extLst>
          </p:cNvPr>
          <p:cNvSpPr>
            <a:spLocks noGrp="1"/>
          </p:cNvSpPr>
          <p:nvPr>
            <p:ph sz="quarter" idx="1"/>
          </p:nvPr>
        </p:nvSpPr>
        <p:spPr>
          <a:xfrm>
            <a:off x="401638" y="2233613"/>
            <a:ext cx="10631487" cy="5559425"/>
          </a:xfrm>
        </p:spPr>
        <p:txBody>
          <a:bodyPr>
            <a:normAutofit/>
          </a:bodyPr>
          <a:lstStyle/>
          <a:p>
            <a:pPr marL="342900" indent="-342900" algn="ctr" eaLnBrk="1" fontAlgn="auto" hangingPunct="1">
              <a:spcAft>
                <a:spcPts val="0"/>
              </a:spcAft>
              <a:buClr>
                <a:srgbClr val="FE8637"/>
              </a:buClr>
              <a:buFont typeface="Wingdings" pitchFamily="2" charset="2"/>
              <a:buChar char="Ø"/>
              <a:defRPr/>
            </a:pPr>
            <a:endParaRPr lang="bs-Latn-BA" sz="2200" dirty="0">
              <a:latin typeface="Cambria" pitchFamily="18" charset="0"/>
              <a:ea typeface="Cambria" pitchFamily="18" charset="0"/>
              <a:cs typeface="Times New Roman" panose="02020603050405020304" pitchFamily="18" charset="0"/>
            </a:endParaRPr>
          </a:p>
          <a:p>
            <a:pPr marL="342900" indent="-342900" eaLnBrk="1" fontAlgn="auto" hangingPunct="1">
              <a:spcAft>
                <a:spcPts val="0"/>
              </a:spcAft>
              <a:buClr>
                <a:srgbClr val="FE8637"/>
              </a:buClr>
              <a:buFont typeface="Wingdings" pitchFamily="2" charset="2"/>
              <a:buChar char="Ø"/>
              <a:defRPr/>
            </a:pPr>
            <a:endParaRPr lang="bs-Latn-BA" sz="2200" dirty="0">
              <a:latin typeface="Cambria" pitchFamily="18" charset="0"/>
              <a:ea typeface="Cambria" pitchFamily="18" charset="0"/>
              <a:cs typeface="Times New Roman" panose="02020603050405020304" pitchFamily="18" charset="0"/>
            </a:endParaRPr>
          </a:p>
          <a:p>
            <a:pPr marL="342900" indent="-342900" eaLnBrk="1" fontAlgn="auto" hangingPunct="1">
              <a:spcAft>
                <a:spcPts val="0"/>
              </a:spcAft>
              <a:buClr>
                <a:srgbClr val="FE8637"/>
              </a:buClr>
              <a:buNone/>
              <a:defRPr/>
            </a:pPr>
            <a:endParaRPr lang="bs-Latn-BA" sz="2200" dirty="0">
              <a:latin typeface="Cambria" pitchFamily="18" charset="0"/>
              <a:ea typeface="Cambria" pitchFamily="18" charset="0"/>
              <a:cs typeface="Times New Roman" panose="02020603050405020304" pitchFamily="18" charset="0"/>
            </a:endParaRPr>
          </a:p>
          <a:p>
            <a:pPr marL="342900" indent="-342900" eaLnBrk="1" fontAlgn="auto" hangingPunct="1">
              <a:spcAft>
                <a:spcPts val="0"/>
              </a:spcAft>
              <a:buClr>
                <a:srgbClr val="FE8637"/>
              </a:buClr>
              <a:buFont typeface="Wingdings" pitchFamily="2" charset="2"/>
              <a:buChar char="Ø"/>
              <a:defRPr/>
            </a:pPr>
            <a:r>
              <a:rPr lang="en-US" sz="2400" dirty="0">
                <a:latin typeface="Cambria" pitchFamily="18" charset="0"/>
                <a:ea typeface="Cambria" pitchFamily="18" charset="0"/>
                <a:cs typeface="Times New Roman" panose="02020603050405020304" pitchFamily="18" charset="0"/>
              </a:rPr>
              <a:t>N</a:t>
            </a:r>
            <a:r>
              <a:rPr lang="bs-Latn-BA" sz="2400" dirty="0">
                <a:latin typeface="Cambria" pitchFamily="18" charset="0"/>
                <a:ea typeface="Cambria" pitchFamily="18" charset="0"/>
                <a:cs typeface="Times New Roman" panose="02020603050405020304" pitchFamily="18" charset="0"/>
              </a:rPr>
              <a:t>eodgovarajuća </a:t>
            </a:r>
            <a:r>
              <a:rPr lang="en-US" sz="2400" dirty="0" err="1">
                <a:latin typeface="Cambria" pitchFamily="18" charset="0"/>
                <a:ea typeface="Cambria" pitchFamily="18" charset="0"/>
                <a:cs typeface="Times New Roman" panose="02020603050405020304" pitchFamily="18" charset="0"/>
              </a:rPr>
              <a:t>i</a:t>
            </a:r>
            <a:r>
              <a:rPr lang="en-US" sz="2400" dirty="0">
                <a:latin typeface="Cambria" pitchFamily="18" charset="0"/>
                <a:ea typeface="Cambria" pitchFamily="18" charset="0"/>
                <a:cs typeface="Times New Roman" panose="02020603050405020304" pitchFamily="18" charset="0"/>
              </a:rPr>
              <a:t>/</a:t>
            </a:r>
            <a:r>
              <a:rPr lang="en-US" sz="2400" dirty="0" err="1">
                <a:latin typeface="Cambria" pitchFamily="18" charset="0"/>
                <a:ea typeface="Cambria" pitchFamily="18" charset="0"/>
                <a:cs typeface="Times New Roman" panose="02020603050405020304" pitchFamily="18" charset="0"/>
              </a:rPr>
              <a:t>ili</a:t>
            </a:r>
            <a:r>
              <a:rPr lang="bs-Latn-BA" sz="2400" dirty="0">
                <a:latin typeface="Cambria" pitchFamily="18" charset="0"/>
                <a:ea typeface="Cambria" pitchFamily="18" charset="0"/>
                <a:cs typeface="Times New Roman" panose="02020603050405020304" pitchFamily="18" charset="0"/>
              </a:rPr>
              <a:t> prljava odjeća i obuća kao i zapušten izgled neki su od znakova fizičkog zanemarivanja djece. </a:t>
            </a:r>
            <a:r>
              <a:rPr lang="en-US" sz="2400" dirty="0">
                <a:latin typeface="Cambria" pitchFamily="18" charset="0"/>
                <a:ea typeface="Cambria" pitchFamily="18" charset="0"/>
                <a:cs typeface="Times New Roman" panose="02020603050405020304" pitchFamily="18" charset="0"/>
              </a:rPr>
              <a:t>N</a:t>
            </a:r>
            <a:r>
              <a:rPr lang="bs-Latn-BA" sz="2400" dirty="0">
                <a:latin typeface="Cambria" pitchFamily="18" charset="0"/>
                <a:ea typeface="Cambria" pitchFamily="18" charset="0"/>
                <a:cs typeface="Times New Roman" panose="02020603050405020304" pitchFamily="18" charset="0"/>
              </a:rPr>
              <a:t>eprikladna odjeća i obuća je i ona koja je neprimjerena vremenskim uslovima i godišnjem dobu te koja djetetu ne pruža  potrebnu zaštitu</a:t>
            </a:r>
          </a:p>
          <a:p>
            <a:pPr marL="342900" indent="-342900" eaLnBrk="1" fontAlgn="auto" hangingPunct="1">
              <a:spcAft>
                <a:spcPts val="0"/>
              </a:spcAft>
              <a:buClr>
                <a:srgbClr val="FE8637"/>
              </a:buClr>
              <a:buFont typeface="Wingdings 2"/>
              <a:buNone/>
              <a:defRPr/>
            </a:pPr>
            <a:endParaRPr lang="en-US" sz="2200" dirty="0">
              <a:latin typeface="Cambria" pitchFamily="18" charset="0"/>
              <a:ea typeface="Cambria" pitchFamily="18" charset="0"/>
              <a:cs typeface="Times New Roman" panose="02020603050405020304" pitchFamily="18" charset="0"/>
            </a:endParaRPr>
          </a:p>
          <a:p>
            <a:pPr marL="342900" indent="-342900" eaLnBrk="1" fontAlgn="auto" hangingPunct="1">
              <a:spcAft>
                <a:spcPts val="0"/>
              </a:spcAft>
              <a:buClr>
                <a:srgbClr val="FE8637"/>
              </a:buClr>
              <a:buFont typeface="Wingdings 2"/>
              <a:buNone/>
              <a:defRPr/>
            </a:pPr>
            <a:endParaRPr lang="en-US" sz="2200" dirty="0">
              <a:latin typeface="Cambria" pitchFamily="18" charset="0"/>
              <a:ea typeface="Cambria" pitchFamily="18" charset="0"/>
              <a:cs typeface="Times New Roman" panose="02020603050405020304" pitchFamily="18" charset="0"/>
            </a:endParaRPr>
          </a:p>
          <a:p>
            <a:pPr marL="342900" indent="-342900" eaLnBrk="1" fontAlgn="auto" hangingPunct="1">
              <a:spcAft>
                <a:spcPts val="0"/>
              </a:spcAft>
              <a:buClr>
                <a:srgbClr val="FE8637"/>
              </a:buClr>
              <a:buFont typeface="Wingdings 2"/>
              <a:buNone/>
              <a:defRPr/>
            </a:pPr>
            <a:endParaRPr lang="en-US" sz="2200" dirty="0">
              <a:solidFill>
                <a:srgbClr val="575F6D"/>
              </a:solidFill>
              <a:latin typeface="Times New Roman" panose="02020603050405020304" pitchFamily="18" charset="0"/>
              <a:cs typeface="Times New Roman" panose="02020603050405020304" pitchFamily="18" charset="0"/>
            </a:endParaRPr>
          </a:p>
          <a:p>
            <a:pPr marL="342900" indent="-342900" eaLnBrk="1" fontAlgn="auto" hangingPunct="1">
              <a:spcAft>
                <a:spcPts val="0"/>
              </a:spcAft>
              <a:buClr>
                <a:srgbClr val="FE8637"/>
              </a:buClr>
              <a:buFont typeface="Wingdings" pitchFamily="2" charset="2"/>
              <a:buChar char="Ø"/>
              <a:defRPr/>
            </a:pPr>
            <a:endParaRPr lang="en-US" sz="2200" b="1" dirty="0">
              <a:solidFill>
                <a:srgbClr val="575F6D"/>
              </a:solidFill>
              <a:latin typeface="Times New Roman" panose="02020603050405020304" pitchFamily="18" charset="0"/>
              <a:cs typeface="Times New Roman" panose="02020603050405020304" pitchFamily="18" charset="0"/>
            </a:endParaRPr>
          </a:p>
          <a:p>
            <a:pPr marL="274320" indent="-274320" eaLnBrk="1" fontAlgn="auto" hangingPunct="1">
              <a:spcAft>
                <a:spcPts val="0"/>
              </a:spcAft>
              <a:buFont typeface="Wingdings 2"/>
              <a:buChar char=""/>
              <a:defRPr/>
            </a:pPr>
            <a:endParaRPr lang="en-US" sz="2200" dirty="0"/>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sz="quarter" idx="1"/>
          </p:nvPr>
        </p:nvSpPr>
        <p:spPr>
          <a:xfrm>
            <a:off x="6962503" y="2677886"/>
            <a:ext cx="4794522" cy="4572000"/>
          </a:xfrm>
        </p:spPr>
        <p:txBody>
          <a:bodyPr/>
          <a:lstStyle/>
          <a:p>
            <a:pPr>
              <a:buFont typeface="Wingdings 2" pitchFamily="18" charset="2"/>
              <a:buNone/>
            </a:pPr>
            <a:endParaRPr lang="bs-Latn-BA" b="1" dirty="0"/>
          </a:p>
          <a:p>
            <a:pPr>
              <a:buFont typeface="Wingdings 2" pitchFamily="18" charset="2"/>
              <a:buNone/>
            </a:pPr>
            <a:r>
              <a:rPr lang="bs-Latn-BA" b="1" dirty="0">
                <a:latin typeface="Century" pitchFamily="18" charset="0"/>
              </a:rPr>
              <a:t>PREPORUKA:</a:t>
            </a:r>
          </a:p>
          <a:p>
            <a:pPr>
              <a:buFont typeface="Wingdings 2" pitchFamily="18" charset="2"/>
              <a:buNone/>
            </a:pPr>
            <a:r>
              <a:rPr lang="en-US" b="1" dirty="0">
                <a:latin typeface="Century" pitchFamily="18" charset="0"/>
              </a:rPr>
              <a:t>Education documentary</a:t>
            </a:r>
            <a:endParaRPr lang="bs-Latn-BA" b="1" dirty="0">
              <a:latin typeface="Century" pitchFamily="18" charset="0"/>
            </a:endParaRPr>
          </a:p>
          <a:p>
            <a:pPr>
              <a:buFont typeface="Wingdings 2" pitchFamily="18" charset="2"/>
              <a:buNone/>
            </a:pPr>
            <a:r>
              <a:rPr lang="en-US" b="1" dirty="0">
                <a:latin typeface="Century" pitchFamily="18" charset="0"/>
              </a:rPr>
              <a:t> ‘Paper</a:t>
            </a:r>
            <a:r>
              <a:rPr lang="bs-Latn-BA" b="1" dirty="0">
                <a:latin typeface="Century" pitchFamily="18" charset="0"/>
              </a:rPr>
              <a:t> </a:t>
            </a:r>
            <a:r>
              <a:rPr lang="en-US" b="1" dirty="0">
                <a:latin typeface="Century" pitchFamily="18" charset="0"/>
              </a:rPr>
              <a:t>Tigers’ brings James Redford</a:t>
            </a:r>
            <a:endParaRPr lang="bs-Latn-BA" b="1" dirty="0">
              <a:latin typeface="Century" pitchFamily="18" charset="0"/>
            </a:endParaRPr>
          </a:p>
          <a:p>
            <a:pPr>
              <a:buFont typeface="Wingdings 2" pitchFamily="18" charset="2"/>
              <a:buNone/>
            </a:pPr>
            <a:r>
              <a:rPr lang="bs-Latn-BA" b="1" dirty="0">
                <a:latin typeface="Century" pitchFamily="18" charset="0"/>
                <a:hlinkClick r:id="rId2"/>
              </a:rPr>
              <a:t>https://youtu.be/KdDR_NzOixc</a:t>
            </a:r>
            <a:endParaRPr lang="bs-Latn-BA" b="1" dirty="0">
              <a:latin typeface="Century" pitchFamily="18" charset="0"/>
            </a:endParaRPr>
          </a:p>
          <a:p>
            <a:pPr>
              <a:buFont typeface="Wingdings 2" pitchFamily="18" charset="2"/>
              <a:buNone/>
            </a:pPr>
            <a:endParaRPr lang="bs-Latn-BA" b="1" dirty="0">
              <a:latin typeface="Century" pitchFamily="18" charset="0"/>
            </a:endParaRPr>
          </a:p>
          <a:p>
            <a:pPr>
              <a:buFont typeface="Wingdings 2" pitchFamily="18" charset="2"/>
              <a:buNone/>
            </a:pPr>
            <a:r>
              <a:rPr lang="en-US" b="1" dirty="0">
                <a:latin typeface="Century" pitchFamily="18" charset="0"/>
              </a:rPr>
              <a:t> </a:t>
            </a:r>
            <a:endParaRPr lang="bs-Latn-BA" b="1" dirty="0">
              <a:latin typeface="Century" pitchFamily="18" charset="0"/>
            </a:endParaRPr>
          </a:p>
          <a:p>
            <a:pPr>
              <a:buFont typeface="Wingdings 2" pitchFamily="18" charset="2"/>
              <a:buNone/>
            </a:pPr>
            <a:endParaRPr lang="bs-Latn-BA" b="1" dirty="0"/>
          </a:p>
        </p:txBody>
      </p:sp>
      <p:pic>
        <p:nvPicPr>
          <p:cNvPr id="63492" name="Picture 4" descr="C:\Users\PC\Desktop\78942495_10206334952568447_1989185876617330688_o.jpg"/>
          <p:cNvPicPr>
            <a:picLocks noChangeAspect="1" noChangeArrowheads="1"/>
          </p:cNvPicPr>
          <p:nvPr/>
        </p:nvPicPr>
        <p:blipFill>
          <a:blip r:embed="rId3"/>
          <a:srcRect/>
          <a:stretch>
            <a:fillRect/>
          </a:stretch>
        </p:blipFill>
        <p:spPr bwMode="auto">
          <a:xfrm>
            <a:off x="234950" y="300038"/>
            <a:ext cx="4448175" cy="6400800"/>
          </a:xfrm>
          <a:prstGeom prst="rect">
            <a:avLst/>
          </a:prstGeom>
          <a:noFill/>
          <a:ln w="9525">
            <a:noFill/>
            <a:miter lim="800000"/>
            <a:headEnd/>
            <a:tailEnd/>
          </a:ln>
        </p:spPr>
      </p:pic>
    </p:spTree>
  </p:cSld>
  <p:clrMapOvr>
    <a:masterClrMapping/>
  </p:clrMapOvr>
  <p:transition spd="slow">
    <p:fade/>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B75C178-66DA-4215-81FC-4266F5E7AE3E}"/>
              </a:ext>
            </a:extLst>
          </p:cNvPr>
          <p:cNvSpPr>
            <a:spLocks noGrp="1"/>
          </p:cNvSpPr>
          <p:nvPr>
            <p:ph type="title"/>
          </p:nvPr>
        </p:nvSpPr>
        <p:spPr>
          <a:xfrm>
            <a:off x="1467644" y="875506"/>
            <a:ext cx="9729788" cy="322263"/>
          </a:xfrm>
        </p:spPr>
        <p:txBody>
          <a:bodyPr/>
          <a:lstStyle/>
          <a:p>
            <a:pPr algn="ctr" eaLnBrk="1" hangingPunct="1"/>
            <a:br>
              <a:rPr lang="bs-Latn-BA" altLang="en-US" sz="2400" b="1" dirty="0">
                <a:solidFill>
                  <a:schemeClr val="tx1"/>
                </a:solidFill>
                <a:latin typeface="Times New Roman" panose="02020603050405020304" pitchFamily="18" charset="0"/>
                <a:cs typeface="Times New Roman" panose="02020603050405020304" pitchFamily="18" charset="0"/>
              </a:rPr>
            </a:br>
            <a:br>
              <a:rPr lang="bs-Latn-BA" altLang="en-US" sz="2400" b="1" dirty="0">
                <a:solidFill>
                  <a:schemeClr val="tx1"/>
                </a:solidFill>
                <a:latin typeface="Times New Roman" panose="02020603050405020304" pitchFamily="18" charset="0"/>
                <a:cs typeface="Times New Roman" panose="02020603050405020304" pitchFamily="18" charset="0"/>
              </a:rPr>
            </a:br>
            <a:r>
              <a:rPr lang="en-US" altLang="en-US" sz="2400" b="1" dirty="0">
                <a:solidFill>
                  <a:schemeClr val="tx1"/>
                </a:solidFill>
                <a:latin typeface="Times New Roman" panose="02020603050405020304" pitchFamily="18" charset="0"/>
                <a:cs typeface="Times New Roman" panose="02020603050405020304" pitchFamily="18" charset="0"/>
              </a:rPr>
              <a:t>UČENIK/ UČENICA JE HIGIJENSKI ZAPUŠTEN/A</a:t>
            </a:r>
            <a:br>
              <a:rPr lang="bs-Latn-BA" altLang="en-US" sz="2400" b="1" dirty="0">
                <a:solidFill>
                  <a:schemeClr val="tx1"/>
                </a:solidFill>
                <a:latin typeface="Times New Roman" panose="02020603050405020304" pitchFamily="18" charset="0"/>
                <a:cs typeface="Times New Roman" panose="02020603050405020304" pitchFamily="18" charset="0"/>
              </a:rPr>
            </a:br>
            <a:endParaRPr lang="en-US" altLang="en-US" sz="2400" b="1" dirty="0">
              <a:solidFill>
                <a:schemeClr val="tx1"/>
              </a:solidFill>
              <a:latin typeface="Times New Roman" panose="02020603050405020304" pitchFamily="18" charset="0"/>
              <a:cs typeface="Times New Roman" panose="02020603050405020304" pitchFamily="18" charset="0"/>
            </a:endParaRPr>
          </a:p>
        </p:txBody>
      </p:sp>
      <p:sp>
        <p:nvSpPr>
          <p:cNvPr id="16387" name="Content Placeholder 2">
            <a:extLst>
              <a:ext uri="{FF2B5EF4-FFF2-40B4-BE49-F238E27FC236}">
                <a16:creationId xmlns:a16="http://schemas.microsoft.com/office/drawing/2014/main" id="{A3A8B974-16D5-4DDD-92DF-E001B62FE974}"/>
              </a:ext>
            </a:extLst>
          </p:cNvPr>
          <p:cNvSpPr>
            <a:spLocks noGrp="1"/>
          </p:cNvSpPr>
          <p:nvPr>
            <p:ph sz="quarter" idx="1"/>
          </p:nvPr>
        </p:nvSpPr>
        <p:spPr>
          <a:xfrm>
            <a:off x="261257" y="2638697"/>
            <a:ext cx="11587163" cy="5459413"/>
          </a:xfrm>
        </p:spPr>
        <p:txBody>
          <a:bodyPr/>
          <a:lstStyle/>
          <a:p>
            <a:pPr eaLnBrk="1" hangingPunct="1">
              <a:buFont typeface="Wingdings" panose="05000000000000000000" pitchFamily="2" charset="2"/>
              <a:buChar char="Ø"/>
            </a:pPr>
            <a:r>
              <a:rPr lang="bs-Latn-BA" altLang="en-US" sz="2400" dirty="0">
                <a:latin typeface="Cambria" panose="02040503050406030204" pitchFamily="18" charset="0"/>
                <a:ea typeface="Cambria" panose="02040503050406030204" pitchFamily="18" charset="0"/>
                <a:cs typeface="Times New Roman" panose="02020603050405020304" pitchFamily="18" charset="0"/>
              </a:rPr>
              <a:t>Naslage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nečistoća</a:t>
            </a:r>
            <a:r>
              <a:rPr lang="bs-Latn-BA" altLang="en-US" sz="2400" dirty="0">
                <a:latin typeface="Cambria" panose="02040503050406030204" pitchFamily="18" charset="0"/>
                <a:ea typeface="Cambria" panose="02040503050406030204" pitchFamily="18" charset="0"/>
                <a:cs typeface="Times New Roman" panose="02020603050405020304" pitchFamily="18" charset="0"/>
              </a:rPr>
              <a:t> na koži, kosi i drugim dijelovima tijela djeteta koje upućuju na nedovoljnu higijenu i zapušten izgled</a:t>
            </a:r>
          </a:p>
          <a:p>
            <a:pPr eaLnBrk="1" hangingPunct="1">
              <a:buFont typeface="Wingdings 2" panose="05020102010507070707" pitchFamily="18" charset="2"/>
              <a:buNone/>
            </a:pPr>
            <a:r>
              <a:rPr lang="bs-Latn-BA" altLang="en-US" sz="2400" dirty="0">
                <a:latin typeface="Cambria" panose="02040503050406030204" pitchFamily="18" charset="0"/>
                <a:ea typeface="Cambria" panose="02040503050406030204" pitchFamily="18" charset="0"/>
                <a:cs typeface="Times New Roman" panose="02020603050405020304" pitchFamily="18" charset="0"/>
              </a:rPr>
              <a:t> </a:t>
            </a:r>
            <a:endParaRPr lang="en-US" altLang="en-US" sz="2400" dirty="0">
              <a:latin typeface="Cambria" panose="02040503050406030204" pitchFamily="18" charset="0"/>
              <a:ea typeface="Cambria" panose="02040503050406030204" pitchFamily="18" charset="0"/>
              <a:cs typeface="Times New Roman" panose="02020603050405020304" pitchFamily="18" charset="0"/>
            </a:endParaRPr>
          </a:p>
          <a:p>
            <a:pPr eaLnBrk="1" hangingPunct="1">
              <a:buFont typeface="Wingdings 2" panose="05020102010507070707" pitchFamily="18" charset="2"/>
              <a:buNone/>
            </a:pPr>
            <a:endParaRPr lang="en-US" altLang="en-US" sz="2200" dirty="0">
              <a:latin typeface="Cambria" panose="02040503050406030204" pitchFamily="18" charset="0"/>
              <a:ea typeface="Cambria" panose="02040503050406030204" pitchFamily="18" charset="0"/>
              <a:cs typeface="Times New Roman" panose="02020603050405020304" pitchFamily="18" charset="0"/>
            </a:endParaRPr>
          </a:p>
          <a:p>
            <a:pPr algn="r" eaLnBrk="1" hangingPunct="1">
              <a:buFont typeface="Wingdings 2" panose="05020102010507070707" pitchFamily="18" charset="2"/>
              <a:buNone/>
            </a:pP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Intervencija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Rad</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sa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roditeljima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starateljem</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na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osnaživanju</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roditeljskih</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kompetencija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podrška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učeniku</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ci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po</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potrebi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ostvariti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multisektorsku</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podršku</a:t>
            </a:r>
            <a:endParaRPr lang="en-US" altLang="en-US" sz="2200" b="1" dirty="0">
              <a:latin typeface="Cambria" panose="02040503050406030204" pitchFamily="18" charset="0"/>
              <a:ea typeface="Cambria" panose="02040503050406030204" pitchFamily="18" charset="0"/>
              <a:cs typeface="Times New Roman" panose="02020603050405020304" pitchFamily="18" charset="0"/>
            </a:endParaRPr>
          </a:p>
          <a:p>
            <a:pPr eaLnBrk="1" hangingPunct="1">
              <a:buFont typeface="Wingdings" panose="05000000000000000000" pitchFamily="2" charset="2"/>
              <a:buChar char="Ø"/>
            </a:pPr>
            <a:endParaRPr lang="en-US" altLang="en-US" sz="22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388" name="Rectangle 3">
            <a:extLst>
              <a:ext uri="{FF2B5EF4-FFF2-40B4-BE49-F238E27FC236}">
                <a16:creationId xmlns:a16="http://schemas.microsoft.com/office/drawing/2014/main" id="{8DAD7869-DE57-498C-8854-11841A6E611E}"/>
              </a:ext>
            </a:extLst>
          </p:cNvPr>
          <p:cNvSpPr>
            <a:spLocks noChangeArrowheads="1"/>
          </p:cNvSpPr>
          <p:nvPr/>
        </p:nvSpPr>
        <p:spPr bwMode="auto">
          <a:xfrm>
            <a:off x="5772150" y="1036638"/>
            <a:ext cx="560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r>
              <a:rPr lang="en-US" altLang="en-US" sz="2400" b="1">
                <a:latin typeface="Times New Roman" panose="02020603050405020304" pitchFamily="18" charset="0"/>
                <a:cs typeface="Times New Roman" panose="02020603050405020304" pitchFamily="18" charset="0"/>
              </a:rPr>
              <a:t>D2</a:t>
            </a:r>
            <a:endParaRPr lang="bs-Latn-BA" altLang="en-US" sz="2400" b="1"/>
          </a:p>
        </p:txBody>
      </p:sp>
    </p:spTree>
  </p:cSld>
  <p:clrMapOvr>
    <a:masterClrMapping/>
  </p:clrMapOvr>
  <p:transition spd="slow">
    <p:fade/>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B1D42E-C2D3-45BB-9239-6134F05CB994}"/>
              </a:ext>
            </a:extLst>
          </p:cNvPr>
          <p:cNvSpPr>
            <a:spLocks noGrp="1"/>
          </p:cNvSpPr>
          <p:nvPr>
            <p:ph sz="quarter" idx="1"/>
          </p:nvPr>
        </p:nvSpPr>
        <p:spPr>
          <a:xfrm>
            <a:off x="261938" y="2097088"/>
            <a:ext cx="11690350" cy="4760912"/>
          </a:xfrm>
        </p:spPr>
        <p:txBody>
          <a:bodyPr rtlCol="0">
            <a:normAutofit/>
          </a:bodyPr>
          <a:lstStyle/>
          <a:p>
            <a:pPr marL="274320" indent="-274320" eaLnBrk="1" fontAlgn="auto" hangingPunct="1">
              <a:spcAft>
                <a:spcPts val="0"/>
              </a:spcAft>
              <a:buFont typeface="Wingdings" pitchFamily="2" charset="2"/>
              <a:buChar char="Ø"/>
              <a:defRPr/>
            </a:pPr>
            <a:r>
              <a:rPr lang="bs-Latn-BA" sz="2400" dirty="0">
                <a:latin typeface="Cambria" pitchFamily="18" charset="0"/>
                <a:ea typeface="Cambria" pitchFamily="18" charset="0"/>
                <a:cs typeface="Times New Roman" panose="02020603050405020304" pitchFamily="18" charset="0"/>
              </a:rPr>
              <a:t>Emocionalno topli roditelji/staratelji</a:t>
            </a:r>
            <a:r>
              <a:rPr lang="en-US" sz="2400" dirty="0">
                <a:latin typeface="Cambria" pitchFamily="18" charset="0"/>
                <a:ea typeface="Cambria" pitchFamily="18" charset="0"/>
                <a:cs typeface="Times New Roman" panose="02020603050405020304" pitchFamily="18" charset="0"/>
              </a:rPr>
              <a:t> u </a:t>
            </a:r>
            <a:r>
              <a:rPr lang="en-US" sz="2400" dirty="0" err="1">
                <a:latin typeface="Cambria" pitchFamily="18" charset="0"/>
                <a:ea typeface="Cambria" pitchFamily="18" charset="0"/>
                <a:cs typeface="Times New Roman" panose="02020603050405020304" pitchFamily="18" charset="0"/>
              </a:rPr>
              <a:t>odnosu</a:t>
            </a:r>
            <a:r>
              <a:rPr lang="en-US" sz="2400" dirty="0">
                <a:latin typeface="Cambria" pitchFamily="18" charset="0"/>
                <a:ea typeface="Cambria" pitchFamily="18" charset="0"/>
                <a:cs typeface="Times New Roman" panose="02020603050405020304" pitchFamily="18" charset="0"/>
              </a:rPr>
              <a:t> </a:t>
            </a:r>
            <a:r>
              <a:rPr lang="en-US" sz="2400" dirty="0" err="1">
                <a:latin typeface="Cambria" pitchFamily="18" charset="0"/>
                <a:ea typeface="Cambria" pitchFamily="18" charset="0"/>
                <a:cs typeface="Times New Roman" panose="02020603050405020304" pitchFamily="18" charset="0"/>
              </a:rPr>
              <a:t>prema</a:t>
            </a:r>
            <a:r>
              <a:rPr lang="en-US" sz="2400" dirty="0">
                <a:latin typeface="Cambria" pitchFamily="18" charset="0"/>
                <a:ea typeface="Cambria" pitchFamily="18" charset="0"/>
                <a:cs typeface="Times New Roman" panose="02020603050405020304" pitchFamily="18" charset="0"/>
              </a:rPr>
              <a:t> </a:t>
            </a:r>
            <a:r>
              <a:rPr lang="en-US" sz="2400" dirty="0" err="1">
                <a:latin typeface="Cambria" pitchFamily="18" charset="0"/>
                <a:ea typeface="Cambria" pitchFamily="18" charset="0"/>
                <a:cs typeface="Times New Roman" panose="02020603050405020304" pitchFamily="18" charset="0"/>
              </a:rPr>
              <a:t>djetetu</a:t>
            </a:r>
            <a:r>
              <a:rPr lang="en-US" sz="2400" dirty="0">
                <a:latin typeface="Cambria" pitchFamily="18" charset="0"/>
                <a:ea typeface="Cambria" pitchFamily="18" charset="0"/>
                <a:cs typeface="Times New Roman" panose="02020603050405020304" pitchFamily="18" charset="0"/>
              </a:rPr>
              <a:t> </a:t>
            </a:r>
            <a:r>
              <a:rPr lang="en-US" sz="2400" dirty="0" err="1">
                <a:latin typeface="Cambria" pitchFamily="18" charset="0"/>
                <a:ea typeface="Cambria" pitchFamily="18" charset="0"/>
                <a:cs typeface="Times New Roman" panose="02020603050405020304" pitchFamily="18" charset="0"/>
              </a:rPr>
              <a:t>ispoljavaju</a:t>
            </a:r>
            <a:r>
              <a:rPr lang="bs-Latn-BA" sz="2400" dirty="0">
                <a:latin typeface="Cambria" pitchFamily="18" charset="0"/>
                <a:ea typeface="Cambria" pitchFamily="18" charset="0"/>
                <a:cs typeface="Times New Roman" panose="02020603050405020304" pitchFamily="18" charset="0"/>
              </a:rPr>
              <a:t> prihvaća</a:t>
            </a:r>
            <a:r>
              <a:rPr lang="en-US" sz="2400" dirty="0" err="1">
                <a:latin typeface="Cambria" pitchFamily="18" charset="0"/>
                <a:ea typeface="Cambria" pitchFamily="18" charset="0"/>
                <a:cs typeface="Times New Roman" panose="02020603050405020304" pitchFamily="18" charset="0"/>
              </a:rPr>
              <a:t>nje</a:t>
            </a:r>
            <a:r>
              <a:rPr lang="en-US" sz="2400" dirty="0">
                <a:latin typeface="Cambria" pitchFamily="18" charset="0"/>
                <a:ea typeface="Cambria" pitchFamily="18" charset="0"/>
                <a:cs typeface="Times New Roman" panose="02020603050405020304" pitchFamily="18" charset="0"/>
              </a:rPr>
              <a:t>,</a:t>
            </a:r>
            <a:r>
              <a:rPr lang="bs-Latn-BA" sz="2400" dirty="0">
                <a:latin typeface="Cambria" pitchFamily="18" charset="0"/>
                <a:ea typeface="Cambria" pitchFamily="18" charset="0"/>
                <a:cs typeface="Times New Roman" panose="02020603050405020304" pitchFamily="18" charset="0"/>
              </a:rPr>
              <a:t> podršku, razumijevanje, brigu i pažnju...</a:t>
            </a:r>
          </a:p>
          <a:p>
            <a:pPr marL="274320" indent="-274320" eaLnBrk="1" fontAlgn="auto" hangingPunct="1">
              <a:spcAft>
                <a:spcPts val="0"/>
              </a:spcAft>
              <a:buFont typeface="Wingdings 2"/>
              <a:buNone/>
              <a:defRPr/>
            </a:pPr>
            <a:endParaRPr lang="en-US" sz="2400" dirty="0">
              <a:latin typeface="Cambria" pitchFamily="18" charset="0"/>
              <a:ea typeface="Cambria" pitchFamily="18" charset="0"/>
              <a:cs typeface="Times New Roman" panose="02020603050405020304" pitchFamily="18" charset="0"/>
            </a:endParaRPr>
          </a:p>
          <a:p>
            <a:pPr marL="274320" indent="-274320" eaLnBrk="1" fontAlgn="auto" hangingPunct="1">
              <a:spcAft>
                <a:spcPts val="0"/>
              </a:spcAft>
              <a:buFont typeface="Wingdings" pitchFamily="2" charset="2"/>
              <a:buChar char="Ø"/>
              <a:defRPr/>
            </a:pPr>
            <a:r>
              <a:rPr lang="en-US" sz="2400" dirty="0">
                <a:latin typeface="Cambria" pitchFamily="18" charset="0"/>
                <a:ea typeface="Cambria" pitchFamily="18" charset="0"/>
                <a:cs typeface="Times New Roman" panose="02020603050405020304" pitchFamily="18" charset="0"/>
              </a:rPr>
              <a:t>E</a:t>
            </a:r>
            <a:r>
              <a:rPr lang="bs-Latn-BA" sz="2400" dirty="0">
                <a:latin typeface="Cambria" pitchFamily="18" charset="0"/>
                <a:ea typeface="Cambria" pitchFamily="18" charset="0"/>
                <a:cs typeface="Times New Roman" panose="02020603050405020304" pitchFamily="18" charset="0"/>
              </a:rPr>
              <a:t>mocionalno hladni roditelji/staratelji zanemaruju svoju djecu, odbacuju ih, neprijateljski su raspoloženi prema njima, te općenito pokazuju malo pozitivnih emocija u interakciji s djetetom</a:t>
            </a:r>
            <a:r>
              <a:rPr lang="en-US" sz="2400" dirty="0">
                <a:latin typeface="Cambria" pitchFamily="18" charset="0"/>
                <a:ea typeface="Cambria" pitchFamily="18" charset="0"/>
                <a:cs typeface="Times New Roman" panose="02020603050405020304" pitchFamily="18" charset="0"/>
              </a:rPr>
              <a:t> </a:t>
            </a:r>
          </a:p>
          <a:p>
            <a:pPr marL="0" indent="0" eaLnBrk="1" fontAlgn="auto" hangingPunct="1">
              <a:spcAft>
                <a:spcPts val="0"/>
              </a:spcAft>
              <a:buFont typeface="Arial" panose="020B0604020202020204" pitchFamily="34" charset="0"/>
              <a:buNone/>
              <a:defRPr/>
            </a:pPr>
            <a:endParaRPr lang="en-US" sz="2200" dirty="0">
              <a:latin typeface="Times New Roman" panose="02020603050405020304" pitchFamily="18" charset="0"/>
              <a:cs typeface="Times New Roman" panose="02020603050405020304" pitchFamily="18" charset="0"/>
            </a:endParaRPr>
          </a:p>
          <a:p>
            <a:pPr marL="274320" indent="-274320" eaLnBrk="1" fontAlgn="auto" hangingPunct="1">
              <a:spcAft>
                <a:spcPts val="0"/>
              </a:spcAft>
              <a:buFont typeface="Wingdings" pitchFamily="2" charset="2"/>
              <a:buChar char="Ø"/>
              <a:defRPr/>
            </a:pPr>
            <a:endParaRPr lang="en-US" sz="2000"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3D04A3A3-0347-464B-942E-F19687D00660}"/>
              </a:ext>
            </a:extLst>
          </p:cNvPr>
          <p:cNvSpPr txBox="1">
            <a:spLocks/>
          </p:cNvSpPr>
          <p:nvPr/>
        </p:nvSpPr>
        <p:spPr bwMode="auto">
          <a:xfrm>
            <a:off x="212725" y="384175"/>
            <a:ext cx="11679238" cy="1047750"/>
          </a:xfrm>
          <a:prstGeom prst="rect">
            <a:avLst/>
          </a:prstGeom>
          <a:noFill/>
          <a:ln w="9525">
            <a:noFill/>
            <a:miter lim="800000"/>
            <a:headEnd/>
            <a:tailEnd/>
          </a:ln>
        </p:spPr>
        <p:txBody>
          <a:bodyPr anchor="b">
            <a:norm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algn="ctr" eaLnBrk="1" hangingPunct="1">
              <a:lnSpc>
                <a:spcPct val="90000"/>
              </a:lnSpc>
            </a:pPr>
            <a:r>
              <a:rPr lang="en-US" altLang="en-US" sz="2200" b="1">
                <a:latin typeface="Times New Roman" panose="02020603050405020304" pitchFamily="18" charset="0"/>
                <a:cs typeface="Times New Roman" panose="02020603050405020304" pitchFamily="18" charset="0"/>
              </a:rPr>
              <a:t>IZOSTANAK EMOCIONALNE BLISKOSTI (“HLADAN ODNOS”) IZMEĐU  </a:t>
            </a:r>
            <a:br>
              <a:rPr lang="en-US" altLang="en-US" sz="2200" b="1">
                <a:latin typeface="Times New Roman" panose="02020603050405020304" pitchFamily="18" charset="0"/>
                <a:cs typeface="Times New Roman" panose="02020603050405020304" pitchFamily="18" charset="0"/>
              </a:rPr>
            </a:br>
            <a:r>
              <a:rPr lang="en-US" altLang="en-US" sz="2200" b="1">
                <a:latin typeface="Times New Roman" panose="02020603050405020304" pitchFamily="18" charset="0"/>
                <a:cs typeface="Times New Roman" panose="02020603050405020304" pitchFamily="18" charset="0"/>
              </a:rPr>
              <a:t>                        RODITELJA/ STARATELJA I UČENIKA/UČENICE</a:t>
            </a:r>
            <a:br>
              <a:rPr lang="bs-Latn-BA" altLang="en-US" sz="2200" b="1">
                <a:latin typeface="Times New Roman" panose="02020603050405020304" pitchFamily="18" charset="0"/>
                <a:cs typeface="Times New Roman" panose="02020603050405020304" pitchFamily="18" charset="0"/>
              </a:rPr>
            </a:br>
            <a:r>
              <a:rPr lang="bs-Latn-BA" altLang="en-US" sz="2200" b="1">
                <a:latin typeface="Times New Roman" panose="02020603050405020304" pitchFamily="18" charset="0"/>
                <a:cs typeface="Times New Roman" panose="02020603050405020304" pitchFamily="18" charset="0"/>
              </a:rPr>
              <a:t>D3</a:t>
            </a:r>
            <a:endParaRPr lang="en-US" altLang="en-US" sz="2200" b="1">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63034-0411-4EA1-8212-E4A0519816D0}"/>
              </a:ext>
            </a:extLst>
          </p:cNvPr>
          <p:cNvSpPr>
            <a:spLocks noGrp="1"/>
          </p:cNvSpPr>
          <p:nvPr>
            <p:ph type="title"/>
          </p:nvPr>
        </p:nvSpPr>
        <p:spPr>
          <a:xfrm>
            <a:off x="352425" y="0"/>
            <a:ext cx="11482388" cy="627017"/>
          </a:xfrm>
        </p:spPr>
        <p:txBody>
          <a:bodyPr>
            <a:normAutofit fontScale="90000"/>
          </a:bodyPr>
          <a:lstStyle/>
          <a:p>
            <a:pPr algn="ctr" eaLnBrk="1" fontAlgn="auto" hangingPunct="1">
              <a:spcAft>
                <a:spcPts val="0"/>
              </a:spcAft>
              <a:defRPr/>
            </a:pP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bs-Latn-BA" sz="2400" dirty="0">
                <a:latin typeface="Times New Roman" panose="02020603050405020304" pitchFamily="18" charset="0"/>
                <a:cs typeface="Times New Roman" panose="02020603050405020304" pitchFamily="18" charset="0"/>
              </a:rPr>
            </a:br>
            <a:r>
              <a:rPr lang="en-US" sz="2700" b="1" dirty="0">
                <a:solidFill>
                  <a:schemeClr val="tx1"/>
                </a:solidFill>
                <a:cs typeface="Times New Roman" panose="02020603050405020304" pitchFamily="18" charset="0"/>
              </a:rPr>
              <a:t>VIDLJIVE</a:t>
            </a:r>
            <a:r>
              <a:rPr lang="en-US" sz="2700" b="1" dirty="0">
                <a:solidFill>
                  <a:schemeClr val="tx1"/>
                </a:solidFill>
                <a:latin typeface="Times New Roman" panose="02020603050405020304" pitchFamily="18" charset="0"/>
                <a:cs typeface="Times New Roman" panose="02020603050405020304" pitchFamily="18" charset="0"/>
              </a:rPr>
              <a:t> POVREDE (MODRICE, OGREBOTINE, RANE I SLIČNO) NA TIJELU UČENIKA/ UČENICE</a:t>
            </a:r>
            <a:br>
              <a:rPr lang="bs-Latn-BA" sz="2700" b="1" dirty="0">
                <a:solidFill>
                  <a:schemeClr val="tx1"/>
                </a:solidFill>
                <a:latin typeface="Times New Roman" panose="02020603050405020304" pitchFamily="18" charset="0"/>
                <a:cs typeface="Times New Roman" panose="02020603050405020304" pitchFamily="18" charset="0"/>
              </a:rPr>
            </a:br>
            <a:r>
              <a:rPr lang="bs-Latn-BA" sz="2700" b="1" dirty="0">
                <a:solidFill>
                  <a:schemeClr val="tx1"/>
                </a:solidFill>
                <a:latin typeface="Times New Roman" panose="02020603050405020304" pitchFamily="18" charset="0"/>
                <a:cs typeface="Times New Roman" panose="02020603050405020304" pitchFamily="18" charset="0"/>
              </a:rPr>
              <a:t>D4</a:t>
            </a:r>
            <a:endParaRPr lang="en-US" sz="2700" b="1" dirty="0">
              <a:solidFill>
                <a:schemeClr val="tx1"/>
              </a:solidFill>
              <a:latin typeface="Times New Roman" panose="02020603050405020304" pitchFamily="18" charset="0"/>
              <a:cs typeface="Times New Roman" panose="02020603050405020304" pitchFamily="18" charset="0"/>
            </a:endParaRPr>
          </a:p>
        </p:txBody>
      </p:sp>
      <p:sp>
        <p:nvSpPr>
          <p:cNvPr id="18435" name="Content Placeholder 2">
            <a:extLst>
              <a:ext uri="{FF2B5EF4-FFF2-40B4-BE49-F238E27FC236}">
                <a16:creationId xmlns:a16="http://schemas.microsoft.com/office/drawing/2014/main" id="{464E643E-A3A6-4F98-A6FB-40360E615CBE}"/>
              </a:ext>
            </a:extLst>
          </p:cNvPr>
          <p:cNvSpPr>
            <a:spLocks noGrp="1"/>
          </p:cNvSpPr>
          <p:nvPr>
            <p:ph sz="quarter" idx="1"/>
          </p:nvPr>
        </p:nvSpPr>
        <p:spPr>
          <a:xfrm>
            <a:off x="130175" y="1920240"/>
            <a:ext cx="11704638" cy="4459288"/>
          </a:xfrm>
        </p:spPr>
        <p:txBody>
          <a:bodyPr>
            <a:normAutofit fontScale="92500"/>
          </a:bodyPr>
          <a:lstStyle/>
          <a:p>
            <a:pPr algn="ctr" eaLnBrk="1" hangingPunct="1">
              <a:buFont typeface="Wingdings 2" panose="05020102010507070707" pitchFamily="18" charset="2"/>
              <a:buNone/>
            </a:pPr>
            <a:endParaRPr lang="bs-Latn-BA" altLang="en-US" sz="2400" dirty="0">
              <a:latin typeface="Cambria" panose="02040503050406030204" pitchFamily="18" charset="0"/>
              <a:ea typeface="Cambria" panose="02040503050406030204" pitchFamily="18" charset="0"/>
              <a:cs typeface="Times New Roman" panose="02020603050405020304" pitchFamily="18" charset="0"/>
            </a:endParaRPr>
          </a:p>
          <a:p>
            <a:pPr eaLnBrk="1" hangingPunct="1">
              <a:buFont typeface="Wingdings 2" panose="05020102010507070707" pitchFamily="18" charset="2"/>
              <a:buNone/>
            </a:pPr>
            <a:endParaRPr lang="en-US" altLang="en-US" sz="2400" dirty="0">
              <a:latin typeface="Cambria" panose="02040503050406030204" pitchFamily="18" charset="0"/>
              <a:ea typeface="Cambria" panose="02040503050406030204" pitchFamily="18" charset="0"/>
              <a:cs typeface="Times New Roman" panose="02020603050405020304" pitchFamily="18" charset="0"/>
            </a:endParaRPr>
          </a:p>
          <a:p>
            <a:pPr eaLnBrk="1" hangingPunct="1">
              <a:buFont typeface="Wingdings" panose="05000000000000000000" pitchFamily="2" charset="2"/>
              <a:buChar char="Ø"/>
            </a:pPr>
            <a:endParaRPr lang="bs-Latn-BA" altLang="en-US" sz="2400" dirty="0">
              <a:latin typeface="Cambria" panose="02040503050406030204" pitchFamily="18" charset="0"/>
              <a:ea typeface="Cambria" panose="02040503050406030204" pitchFamily="18" charset="0"/>
              <a:cs typeface="Times New Roman" panose="02020603050405020304" pitchFamily="18" charset="0"/>
            </a:endParaRPr>
          </a:p>
          <a:p>
            <a:pPr eaLnBrk="1" hangingPunct="1">
              <a:buNone/>
            </a:pPr>
            <a:endParaRPr lang="bs-Latn-BA" altLang="en-US" sz="2400" dirty="0">
              <a:latin typeface="Cambria" panose="02040503050406030204" pitchFamily="18" charset="0"/>
              <a:ea typeface="Cambria" panose="02040503050406030204" pitchFamily="18" charset="0"/>
              <a:cs typeface="Times New Roman" panose="02020603050405020304" pitchFamily="18" charset="0"/>
            </a:endParaRPr>
          </a:p>
          <a:p>
            <a:pPr eaLnBrk="1" hangingPunct="1">
              <a:buFont typeface="Wingdings" panose="05000000000000000000" pitchFamily="2" charset="2"/>
              <a:buChar char="Ø"/>
            </a:pPr>
            <a:r>
              <a:rPr lang="en-US" altLang="en-US" sz="2400" dirty="0" err="1">
                <a:latin typeface="Cambria" panose="02040503050406030204" pitchFamily="18" charset="0"/>
                <a:ea typeface="Cambria" panose="02040503050406030204" pitchFamily="18" charset="0"/>
                <a:cs typeface="Times New Roman" panose="02020603050405020304" pitchFamily="18" charset="0"/>
              </a:rPr>
              <a:t>Važno</a:t>
            </a:r>
            <a:r>
              <a:rPr lang="en-US" altLang="en-US" sz="2400" dirty="0">
                <a:latin typeface="Cambria" panose="02040503050406030204" pitchFamily="18" charset="0"/>
                <a:ea typeface="Cambria" panose="02040503050406030204" pitchFamily="18" charset="0"/>
                <a:cs typeface="Times New Roman" panose="02020603050405020304" pitchFamily="18" charset="0"/>
              </a:rPr>
              <a:t> je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da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nastavnici</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obrate</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pažnju</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na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djecu</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koja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insistiraju</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na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nošenju</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dugih</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rukava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ili</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hlača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dugih</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nogavica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uprkos</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visokim</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temperaturama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te</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na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djecu</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koja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odbijaju</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da</a:t>
            </a:r>
            <a:r>
              <a:rPr lang="en-US" altLang="en-US" sz="2400" dirty="0">
                <a:latin typeface="Cambria" panose="02040503050406030204" pitchFamily="18" charset="0"/>
                <a:ea typeface="Cambria" panose="02040503050406030204" pitchFamily="18" charset="0"/>
                <a:cs typeface="Times New Roman" panose="02020603050405020304" pitchFamily="18" charset="0"/>
              </a:rPr>
              <a:t> se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presvuku</a:t>
            </a:r>
            <a:r>
              <a:rPr lang="en-US" altLang="en-US" sz="2400" dirty="0">
                <a:latin typeface="Cambria" panose="02040503050406030204" pitchFamily="18" charset="0"/>
                <a:ea typeface="Cambria" panose="02040503050406030204" pitchFamily="18" charset="0"/>
                <a:cs typeface="Times New Roman" panose="02020603050405020304" pitchFamily="18" charset="0"/>
              </a:rPr>
              <a:t> u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sportsku</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opremu</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na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časovima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tjelesnog</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i</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zdravstvenog</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odgoja</a:t>
            </a:r>
            <a:endParaRPr lang="bs-Latn-BA" altLang="en-US" sz="2400" dirty="0">
              <a:latin typeface="Cambria" panose="02040503050406030204" pitchFamily="18" charset="0"/>
              <a:ea typeface="Cambria" panose="02040503050406030204" pitchFamily="18" charset="0"/>
              <a:cs typeface="Times New Roman" panose="02020603050405020304" pitchFamily="18" charset="0"/>
            </a:endParaRPr>
          </a:p>
          <a:p>
            <a:pPr eaLnBrk="1" hangingPunct="1">
              <a:buFont typeface="Wingdings 2" panose="05020102010507070707" pitchFamily="18" charset="2"/>
              <a:buNone/>
            </a:pPr>
            <a:endParaRPr lang="en-US" altLang="en-US" sz="2400" dirty="0">
              <a:latin typeface="Cambria" panose="02040503050406030204" pitchFamily="18" charset="0"/>
              <a:ea typeface="Cambria" panose="02040503050406030204" pitchFamily="18" charset="0"/>
              <a:cs typeface="Times New Roman" panose="02020603050405020304" pitchFamily="18" charset="0"/>
            </a:endParaRPr>
          </a:p>
          <a:p>
            <a:pPr eaLnBrk="1" hangingPunct="1">
              <a:buFont typeface="Wingdings" panose="05000000000000000000" pitchFamily="2" charset="2"/>
              <a:buChar char="Ø"/>
            </a:pPr>
            <a:r>
              <a:rPr lang="en-US" altLang="en-US" sz="2400" dirty="0" err="1">
                <a:latin typeface="Cambria" panose="02040503050406030204" pitchFamily="18" charset="0"/>
                <a:ea typeface="Cambria" panose="02040503050406030204" pitchFamily="18" charset="0"/>
                <a:cs typeface="Times New Roman" panose="02020603050405020304" pitchFamily="18" charset="0"/>
              </a:rPr>
              <a:t>Stručno</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osoblje</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škole</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inicira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saradnju</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sa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roditeljima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starateljem</a:t>
            </a:r>
            <a:r>
              <a:rPr lang="en-US" altLang="en-US" sz="2400" dirty="0">
                <a:latin typeface="Cambria" panose="02040503050406030204" pitchFamily="18" charset="0"/>
                <a:ea typeface="Cambria" panose="02040503050406030204" pitchFamily="18" charset="0"/>
                <a:cs typeface="Times New Roman" panose="02020603050405020304" pitchFamily="18" charset="0"/>
              </a:rPr>
              <a:t> u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cilju</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postizanja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željenih</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promjene</a:t>
            </a:r>
            <a:r>
              <a:rPr lang="en-US" altLang="en-US" sz="2400" dirty="0">
                <a:latin typeface="Cambria" panose="02040503050406030204" pitchFamily="18" charset="0"/>
                <a:ea typeface="Cambria" panose="02040503050406030204" pitchFamily="18" charset="0"/>
                <a:cs typeface="Times New Roman" panose="02020603050405020304" pitchFamily="18" charset="0"/>
              </a:rPr>
              <a:t> u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ponašanju</a:t>
            </a:r>
            <a:r>
              <a:rPr lang="en-US" altLang="en-US" sz="2400" dirty="0">
                <a:latin typeface="Cambria" panose="02040503050406030204" pitchFamily="18" charset="0"/>
                <a:ea typeface="Cambria" panose="02040503050406030204" pitchFamily="18" charset="0"/>
                <a:cs typeface="Times New Roman" panose="02020603050405020304" pitchFamily="18" charset="0"/>
              </a:rPr>
              <a:t> u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odnosu</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na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dijete</a:t>
            </a:r>
            <a:endParaRPr lang="en-US" altLang="en-US" sz="2400" dirty="0">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ransition spd="slow">
    <p:fad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DB59A-D31D-476E-814A-3D1ACA19833A}"/>
              </a:ext>
            </a:extLst>
          </p:cNvPr>
          <p:cNvSpPr>
            <a:spLocks noGrp="1"/>
          </p:cNvSpPr>
          <p:nvPr>
            <p:ph type="title"/>
          </p:nvPr>
        </p:nvSpPr>
        <p:spPr>
          <a:xfrm>
            <a:off x="366713" y="604838"/>
            <a:ext cx="11533187" cy="752475"/>
          </a:xfrm>
        </p:spPr>
        <p:txBody>
          <a:bodyPr>
            <a:normAutofit fontScale="90000"/>
          </a:bodyPr>
          <a:lstStyle/>
          <a:p>
            <a:pPr algn="ctr" eaLnBrk="1" fontAlgn="auto" hangingPunct="1">
              <a:spcAft>
                <a:spcPts val="0"/>
              </a:spcAft>
              <a:defRPr/>
            </a:pPr>
            <a:r>
              <a:rPr lang="en-US" sz="2400" b="1" dirty="0">
                <a:solidFill>
                  <a:schemeClr val="tx1"/>
                </a:solidFill>
                <a:cs typeface="Times New Roman" panose="02020603050405020304" pitchFamily="18" charset="0"/>
              </a:rPr>
              <a:t>   UČENIK/ UČENICA SE ŽALI NA PONAŠANJE RODITELJA/ STARATELJA</a:t>
            </a:r>
            <a:br>
              <a:rPr lang="bs-Latn-BA" sz="2400" b="1" dirty="0">
                <a:solidFill>
                  <a:schemeClr val="tx1"/>
                </a:solidFill>
                <a:cs typeface="Times New Roman" panose="02020603050405020304" pitchFamily="18" charset="0"/>
              </a:rPr>
            </a:br>
            <a:r>
              <a:rPr lang="bs-Latn-BA" sz="2400" b="1" dirty="0">
                <a:solidFill>
                  <a:schemeClr val="tx1"/>
                </a:solidFill>
                <a:cs typeface="Times New Roman" panose="02020603050405020304" pitchFamily="18" charset="0"/>
              </a:rPr>
              <a:t>D5</a:t>
            </a:r>
            <a:endParaRPr lang="en-US" sz="2400" b="1" dirty="0">
              <a:solidFill>
                <a:schemeClr val="tx1"/>
              </a:solidFill>
              <a:cs typeface="Times New Roman" panose="02020603050405020304" pitchFamily="18" charset="0"/>
            </a:endParaRPr>
          </a:p>
        </p:txBody>
      </p:sp>
      <p:sp>
        <p:nvSpPr>
          <p:cNvPr id="19459" name="Content Placeholder 2">
            <a:extLst>
              <a:ext uri="{FF2B5EF4-FFF2-40B4-BE49-F238E27FC236}">
                <a16:creationId xmlns:a16="http://schemas.microsoft.com/office/drawing/2014/main" id="{7501D8F9-BC79-4296-8663-F108D2FE9A2A}"/>
              </a:ext>
            </a:extLst>
          </p:cNvPr>
          <p:cNvSpPr>
            <a:spLocks noGrp="1"/>
          </p:cNvSpPr>
          <p:nvPr>
            <p:ph sz="quarter" idx="1"/>
          </p:nvPr>
        </p:nvSpPr>
        <p:spPr>
          <a:xfrm>
            <a:off x="157163" y="1684338"/>
            <a:ext cx="11795125" cy="4406900"/>
          </a:xfrm>
        </p:spPr>
        <p:txBody>
          <a:bodyPr/>
          <a:lstStyle/>
          <a:p>
            <a:pPr eaLnBrk="1" hangingPunct="1">
              <a:buFont typeface="Wingdings 2" panose="05020102010507070707" pitchFamily="18" charset="2"/>
              <a:buNone/>
            </a:pPr>
            <a:endParaRPr lang="en-US" altLang="en-US" sz="2400" dirty="0">
              <a:latin typeface="Cambria" panose="02040503050406030204" pitchFamily="18" charset="0"/>
              <a:ea typeface="Cambria" panose="02040503050406030204" pitchFamily="18" charset="0"/>
              <a:cs typeface="Times New Roman" panose="02020603050405020304" pitchFamily="18" charset="0"/>
            </a:endParaRPr>
          </a:p>
          <a:p>
            <a:pPr eaLnBrk="1" hangingPunct="1">
              <a:buFont typeface="Wingdings 2" panose="05020102010507070707" pitchFamily="18" charset="2"/>
              <a:buNone/>
            </a:pPr>
            <a:endParaRPr lang="bs-Latn-BA" altLang="en-US" sz="2400" dirty="0">
              <a:latin typeface="Cambria" panose="02040503050406030204" pitchFamily="18" charset="0"/>
              <a:ea typeface="Cambria" panose="02040503050406030204" pitchFamily="18" charset="0"/>
              <a:cs typeface="Times New Roman" panose="02020603050405020304" pitchFamily="18" charset="0"/>
            </a:endParaRPr>
          </a:p>
          <a:p>
            <a:pPr eaLnBrk="1" hangingPunct="1">
              <a:buFont typeface="Wingdings 2" panose="05020102010507070707" pitchFamily="18" charset="2"/>
              <a:buNone/>
            </a:pPr>
            <a:endParaRPr lang="en-US" altLang="en-US" sz="2400" dirty="0">
              <a:latin typeface="Cambria" panose="02040503050406030204" pitchFamily="18" charset="0"/>
              <a:ea typeface="Cambria" panose="02040503050406030204" pitchFamily="18" charset="0"/>
              <a:cs typeface="Times New Roman" panose="02020603050405020304" pitchFamily="18" charset="0"/>
            </a:endParaRPr>
          </a:p>
          <a:p>
            <a:pPr eaLnBrk="1" hangingPunct="1">
              <a:buFont typeface="Wingdings" panose="05000000000000000000" pitchFamily="2" charset="2"/>
              <a:buChar char="Ø"/>
            </a:pPr>
            <a:r>
              <a:rPr lang="en-US" altLang="en-US" sz="2400" dirty="0" err="1">
                <a:latin typeface="Cambria" panose="02040503050406030204" pitchFamily="18" charset="0"/>
                <a:ea typeface="Cambria" panose="02040503050406030204" pitchFamily="18" charset="0"/>
                <a:cs typeface="Times New Roman" panose="02020603050405020304" pitchFamily="18" charset="0"/>
              </a:rPr>
              <a:t>Važno</a:t>
            </a:r>
            <a:r>
              <a:rPr lang="en-US" altLang="en-US" sz="2400" dirty="0">
                <a:latin typeface="Cambria" panose="02040503050406030204" pitchFamily="18" charset="0"/>
                <a:ea typeface="Cambria" panose="02040503050406030204" pitchFamily="18" charset="0"/>
                <a:cs typeface="Times New Roman" panose="02020603050405020304" pitchFamily="18" charset="0"/>
              </a:rPr>
              <a:t> je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sa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djetetom</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ispitati</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uzrok</a:t>
            </a:r>
            <a:r>
              <a:rPr lang="en-US" altLang="en-US" sz="2400" dirty="0">
                <a:latin typeface="Cambria" panose="02040503050406030204" pitchFamily="18" charset="0"/>
                <a:ea typeface="Cambria" panose="02040503050406030204" pitchFamily="18" charset="0"/>
                <a:cs typeface="Times New Roman" panose="02020603050405020304" pitchFamily="18" charset="0"/>
              </a:rPr>
              <a:t> tog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nezadovoljstva</a:t>
            </a:r>
            <a:endParaRPr lang="bs-Latn-BA" altLang="en-US" sz="2400" dirty="0">
              <a:latin typeface="Cambria" panose="02040503050406030204" pitchFamily="18" charset="0"/>
              <a:ea typeface="Cambria" panose="02040503050406030204" pitchFamily="18" charset="0"/>
              <a:cs typeface="Times New Roman" panose="02020603050405020304" pitchFamily="18" charset="0"/>
            </a:endParaRPr>
          </a:p>
          <a:p>
            <a:pPr eaLnBrk="1" hangingPunct="1">
              <a:buFont typeface="Wingdings 2" panose="05020102010507070707" pitchFamily="18" charset="2"/>
              <a:buNone/>
            </a:pPr>
            <a:endParaRPr lang="en-US" altLang="en-US" sz="2400" dirty="0">
              <a:latin typeface="Cambria" panose="02040503050406030204" pitchFamily="18" charset="0"/>
              <a:ea typeface="Cambria" panose="02040503050406030204" pitchFamily="18" charset="0"/>
              <a:cs typeface="Times New Roman" panose="02020603050405020304" pitchFamily="18" charset="0"/>
            </a:endParaRPr>
          </a:p>
          <a:p>
            <a:pPr algn="r" eaLnBrk="1" hangingPunct="1">
              <a:buFont typeface="Wingdings 2" panose="05020102010507070707" pitchFamily="18" charset="2"/>
              <a:buNone/>
            </a:pPr>
            <a:r>
              <a:rPr lang="bs-Latn-BA" altLang="en-US" sz="2400" b="1" dirty="0">
                <a:latin typeface="Cambria" panose="02040503050406030204" pitchFamily="18" charset="0"/>
                <a:ea typeface="Cambria" panose="02040503050406030204" pitchFamily="18" charset="0"/>
                <a:cs typeface="Times New Roman" panose="02020603050405020304" pitchFamily="18" charset="0"/>
              </a:rPr>
              <a:t>I</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ntervencija</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Ostvariti</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saradnja</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sa</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roditeljima</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ukoliko</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se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dijete</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žali</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na</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nasilje</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ili</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teže</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zanemarivanje</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roditelja</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staratelja</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nad</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njim</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potrebno</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je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odmah</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uključiti</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službu</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za</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socijalnu</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zaštitu</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p>
        </p:txBody>
      </p:sp>
    </p:spTree>
  </p:cSld>
  <p:clrMapOvr>
    <a:masterClrMapping/>
  </p:clrMapOvr>
  <p:transition spd="slow">
    <p:fad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39A9E-3DDD-45A2-B685-05F324C07CFB}"/>
              </a:ext>
            </a:extLst>
          </p:cNvPr>
          <p:cNvSpPr>
            <a:spLocks noGrp="1"/>
          </p:cNvSpPr>
          <p:nvPr>
            <p:ph type="title"/>
          </p:nvPr>
        </p:nvSpPr>
        <p:spPr>
          <a:xfrm>
            <a:off x="287338" y="474663"/>
            <a:ext cx="11677650" cy="954087"/>
          </a:xfrm>
        </p:spPr>
        <p:txBody>
          <a:bodyPr>
            <a:normAutofit fontScale="90000"/>
          </a:bodyPr>
          <a:lstStyle/>
          <a:p>
            <a:pPr algn="ctr" eaLnBrk="1" fontAlgn="auto" hangingPunct="1">
              <a:spcAft>
                <a:spcPts val="0"/>
              </a:spcAft>
              <a:defRPr/>
            </a:pPr>
            <a:r>
              <a:rPr lang="en-US" sz="2400" dirty="0"/>
              <a:t>     </a:t>
            </a:r>
            <a:r>
              <a:rPr lang="en-US" sz="2400" b="1" dirty="0">
                <a:solidFill>
                  <a:schemeClr val="tx1"/>
                </a:solidFill>
              </a:rPr>
              <a:t>RODITELJ/ STARATELJ SE ŽALI NA PONAŠANJE UČENIKA/ UČENICE   </a:t>
            </a:r>
            <a:br>
              <a:rPr lang="en-US" sz="2400" b="1" dirty="0">
                <a:solidFill>
                  <a:schemeClr val="tx1"/>
                </a:solidFill>
              </a:rPr>
            </a:br>
            <a:r>
              <a:rPr lang="en-US" sz="2400" b="1" dirty="0">
                <a:solidFill>
                  <a:schemeClr val="tx1"/>
                </a:solidFill>
              </a:rPr>
              <a:t>                                              (SVOG DJETETA)</a:t>
            </a:r>
            <a:br>
              <a:rPr lang="bs-Latn-BA" sz="2400" b="1" dirty="0">
                <a:solidFill>
                  <a:schemeClr val="tx1"/>
                </a:solidFill>
              </a:rPr>
            </a:br>
            <a:r>
              <a:rPr lang="bs-Latn-BA" sz="2400" b="1" dirty="0">
                <a:solidFill>
                  <a:schemeClr val="tx1"/>
                </a:solidFill>
              </a:rPr>
              <a:t>D6</a:t>
            </a:r>
            <a:endParaRPr lang="en-US" sz="2400" b="1" dirty="0">
              <a:solidFill>
                <a:schemeClr val="tx1"/>
              </a:solidFill>
            </a:endParaRPr>
          </a:p>
        </p:txBody>
      </p:sp>
      <p:sp>
        <p:nvSpPr>
          <p:cNvPr id="20483" name="Content Placeholder 2">
            <a:extLst>
              <a:ext uri="{FF2B5EF4-FFF2-40B4-BE49-F238E27FC236}">
                <a16:creationId xmlns:a16="http://schemas.microsoft.com/office/drawing/2014/main" id="{9496EF65-4A66-44C7-BADD-D3DC2C26BCE6}"/>
              </a:ext>
            </a:extLst>
          </p:cNvPr>
          <p:cNvSpPr>
            <a:spLocks noGrp="1"/>
          </p:cNvSpPr>
          <p:nvPr>
            <p:ph sz="quarter" idx="1"/>
          </p:nvPr>
        </p:nvSpPr>
        <p:spPr>
          <a:xfrm>
            <a:off x="276225" y="1573213"/>
            <a:ext cx="11310938" cy="5284787"/>
          </a:xfrm>
        </p:spPr>
        <p:txBody>
          <a:bodyPr/>
          <a:lstStyle/>
          <a:p>
            <a:pPr eaLnBrk="1" hangingPunct="1">
              <a:buFont typeface="Wingdings 2" panose="05020102010507070707" pitchFamily="18" charset="2"/>
              <a:buNone/>
            </a:pPr>
            <a:endParaRPr lang="en-US" altLang="en-US" sz="2200" dirty="0">
              <a:latin typeface="Cambria" panose="02040503050406030204" pitchFamily="18" charset="0"/>
              <a:ea typeface="Cambria" panose="02040503050406030204" pitchFamily="18" charset="0"/>
              <a:cs typeface="Times New Roman" panose="02020603050405020304" pitchFamily="18" charset="0"/>
            </a:endParaRPr>
          </a:p>
          <a:p>
            <a:pPr algn="r" eaLnBrk="1" hangingPunct="1">
              <a:buFont typeface="Wingdings 2" panose="05020102010507070707" pitchFamily="18" charset="2"/>
              <a:buNone/>
            </a:pPr>
            <a:endParaRPr lang="bs-Latn-BA" altLang="en-US" sz="2200" b="1" dirty="0">
              <a:latin typeface="Cambria" panose="02040503050406030204" pitchFamily="18" charset="0"/>
              <a:ea typeface="Cambria" panose="02040503050406030204" pitchFamily="18" charset="0"/>
              <a:cs typeface="Times New Roman" panose="02020603050405020304" pitchFamily="18" charset="0"/>
            </a:endParaRPr>
          </a:p>
          <a:p>
            <a:pPr algn="r" eaLnBrk="1" hangingPunct="1">
              <a:buFont typeface="Wingdings 2" panose="05020102010507070707" pitchFamily="18" charset="2"/>
              <a:buNone/>
            </a:pPr>
            <a:endParaRPr lang="bs-Latn-BA" altLang="en-US" sz="2200" b="1" dirty="0">
              <a:latin typeface="Cambria" panose="02040503050406030204" pitchFamily="18" charset="0"/>
              <a:ea typeface="Cambria" panose="02040503050406030204" pitchFamily="18" charset="0"/>
              <a:cs typeface="Times New Roman" panose="02020603050405020304" pitchFamily="18" charset="0"/>
            </a:endParaRPr>
          </a:p>
          <a:p>
            <a:pPr algn="r" eaLnBrk="1" hangingPunct="1">
              <a:buFont typeface="Wingdings 2" panose="05020102010507070707" pitchFamily="18" charset="2"/>
              <a:buNone/>
            </a:pP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Adekvatna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intervencija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je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da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se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roditelj</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u tom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trenutku</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zapita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o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dobrim</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osobinama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talentima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potencijalima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svoga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djeteta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te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posveti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pažnju</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unapređenju</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odnosa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komunikacije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dijete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roditelj</a:t>
            </a:r>
            <a:endParaRPr lang="en-US" altLang="en-US" sz="2200" b="1" dirty="0">
              <a:latin typeface="Cambria" panose="02040503050406030204" pitchFamily="18" charset="0"/>
              <a:ea typeface="Cambria" panose="02040503050406030204" pitchFamily="18" charset="0"/>
              <a:cs typeface="Times New Roman" panose="02020603050405020304" pitchFamily="18" charset="0"/>
            </a:endParaRPr>
          </a:p>
          <a:p>
            <a:pPr eaLnBrk="1" hangingPunct="1">
              <a:buFont typeface="Arial" panose="020B0604020202020204" pitchFamily="34" charset="0"/>
              <a:buNone/>
            </a:pPr>
            <a:endParaRPr lang="en-US" altLang="en-US" sz="2000" dirty="0">
              <a:latin typeface="Times New Roman" panose="02020603050405020304" pitchFamily="18" charset="0"/>
              <a:ea typeface="Cambria" panose="02040503050406030204" pitchFamily="18" charset="0"/>
              <a:cs typeface="Times New Roman" panose="02020603050405020304" pitchFamily="18" charset="0"/>
            </a:endParaRPr>
          </a:p>
          <a:p>
            <a:pPr eaLnBrk="1" hangingPunct="1">
              <a:buFont typeface="Arial" panose="020B0604020202020204" pitchFamily="34" charset="0"/>
              <a:buChar char="•"/>
            </a:pPr>
            <a:endParaRPr lang="en-US" altLang="en-US" sz="2000" dirty="0">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p:transition spd="slow">
    <p:fade/>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13E4D17-B4C0-4C53-943F-16B62F0CD6DC}"/>
              </a:ext>
            </a:extLst>
          </p:cNvPr>
          <p:cNvSpPr>
            <a:spLocks noGrp="1"/>
          </p:cNvSpPr>
          <p:nvPr>
            <p:ph type="title"/>
          </p:nvPr>
        </p:nvSpPr>
        <p:spPr>
          <a:xfrm>
            <a:off x="261938" y="188913"/>
            <a:ext cx="11572875" cy="1195387"/>
          </a:xfrm>
        </p:spPr>
        <p:txBody>
          <a:bodyPr/>
          <a:lstStyle/>
          <a:p>
            <a:pPr algn="ctr" eaLnBrk="1" hangingPunct="1"/>
            <a:r>
              <a:rPr lang="en-US" altLang="en-US" sz="2400" b="1" dirty="0">
                <a:solidFill>
                  <a:schemeClr val="tx1"/>
                </a:solidFill>
                <a:latin typeface="Times New Roman" panose="02020603050405020304" pitchFamily="18" charset="0"/>
                <a:cs typeface="Times New Roman" panose="02020603050405020304" pitchFamily="18" charset="0"/>
              </a:rPr>
              <a:t>PRETJERANO ZAŠTITNIČKO PONAŠANJE RODITELJA/ STARATELJA PREMA </a:t>
            </a:r>
            <a:br>
              <a:rPr lang="en-US" altLang="en-US" sz="2400" b="1" dirty="0">
                <a:solidFill>
                  <a:schemeClr val="tx1"/>
                </a:solidFill>
                <a:latin typeface="Times New Roman" panose="02020603050405020304" pitchFamily="18" charset="0"/>
                <a:cs typeface="Times New Roman" panose="02020603050405020304" pitchFamily="18" charset="0"/>
              </a:rPr>
            </a:br>
            <a:r>
              <a:rPr lang="en-US" altLang="en-US" sz="2400" b="1" dirty="0">
                <a:solidFill>
                  <a:schemeClr val="tx1"/>
                </a:solidFill>
                <a:latin typeface="Times New Roman" panose="02020603050405020304" pitchFamily="18" charset="0"/>
                <a:cs typeface="Times New Roman" panose="02020603050405020304" pitchFamily="18" charset="0"/>
              </a:rPr>
              <a:t>                               UČENIKU/ UČENICI (SVOM DJETETU)</a:t>
            </a:r>
            <a:br>
              <a:rPr lang="bs-Latn-BA" altLang="en-US" sz="2400" b="1" dirty="0">
                <a:solidFill>
                  <a:schemeClr val="tx1"/>
                </a:solidFill>
                <a:latin typeface="Times New Roman" panose="02020603050405020304" pitchFamily="18" charset="0"/>
                <a:cs typeface="Times New Roman" panose="02020603050405020304" pitchFamily="18" charset="0"/>
              </a:rPr>
            </a:br>
            <a:r>
              <a:rPr lang="bs-Latn-BA" altLang="en-US" sz="2400" b="1" dirty="0">
                <a:solidFill>
                  <a:schemeClr val="tx1"/>
                </a:solidFill>
                <a:latin typeface="Times New Roman" panose="02020603050405020304" pitchFamily="18" charset="0"/>
                <a:cs typeface="Times New Roman" panose="02020603050405020304" pitchFamily="18" charset="0"/>
              </a:rPr>
              <a:t>D7</a:t>
            </a:r>
            <a:endParaRPr lang="en-US" altLang="en-US" sz="2400" b="1" dirty="0">
              <a:solidFill>
                <a:schemeClr val="tx1"/>
              </a:solidFill>
              <a:latin typeface="Times New Roman" panose="02020603050405020304" pitchFamily="18" charset="0"/>
              <a:cs typeface="Times New Roman" panose="02020603050405020304" pitchFamily="18" charset="0"/>
            </a:endParaRPr>
          </a:p>
        </p:txBody>
      </p:sp>
      <p:sp>
        <p:nvSpPr>
          <p:cNvPr id="21507" name="Content Placeholder 2">
            <a:extLst>
              <a:ext uri="{FF2B5EF4-FFF2-40B4-BE49-F238E27FC236}">
                <a16:creationId xmlns:a16="http://schemas.microsoft.com/office/drawing/2014/main" id="{F1F04116-6325-4A90-9E33-3723671E3EAB}"/>
              </a:ext>
            </a:extLst>
          </p:cNvPr>
          <p:cNvSpPr>
            <a:spLocks noGrp="1"/>
          </p:cNvSpPr>
          <p:nvPr>
            <p:ph sz="quarter" idx="1"/>
          </p:nvPr>
        </p:nvSpPr>
        <p:spPr>
          <a:xfrm>
            <a:off x="261938" y="2481943"/>
            <a:ext cx="11639550" cy="5351462"/>
          </a:xfrm>
        </p:spPr>
        <p:txBody>
          <a:bodyPr/>
          <a:lstStyle/>
          <a:p>
            <a:pPr eaLnBrk="1" hangingPunct="1">
              <a:buFont typeface="Wingdings 2" panose="05020102010507070707" pitchFamily="18" charset="2"/>
              <a:buNone/>
            </a:pPr>
            <a:endParaRPr lang="en-US" altLang="en-US" sz="2400" dirty="0">
              <a:latin typeface="Times New Roman" panose="02020603050405020304" pitchFamily="18" charset="0"/>
              <a:cs typeface="Times New Roman" panose="02020603050405020304" pitchFamily="18" charset="0"/>
            </a:endParaRPr>
          </a:p>
          <a:p>
            <a:pPr algn="r" eaLnBrk="1" hangingPunct="1">
              <a:buFont typeface="Wingdings 2" panose="05020102010507070707" pitchFamily="18" charset="2"/>
              <a:buNone/>
            </a:pPr>
            <a:r>
              <a:rPr lang="en-US" altLang="en-US" sz="2400" b="1" dirty="0" err="1">
                <a:latin typeface="Times New Roman" panose="02020603050405020304" pitchFamily="18" charset="0"/>
                <a:cs typeface="Times New Roman" panose="02020603050405020304" pitchFamily="18" charset="0"/>
              </a:rPr>
              <a:t>Savjetodavni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rad</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roditeljima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trebao</a:t>
            </a:r>
            <a:r>
              <a:rPr lang="en-US" altLang="en-US" sz="2400" b="1" dirty="0">
                <a:latin typeface="Times New Roman" panose="02020603050405020304" pitchFamily="18" charset="0"/>
                <a:cs typeface="Times New Roman" panose="02020603050405020304" pitchFamily="18" charset="0"/>
              </a:rPr>
              <a:t> bi </a:t>
            </a:r>
            <a:r>
              <a:rPr lang="en-US" altLang="en-US" sz="2400" b="1" dirty="0" err="1">
                <a:latin typeface="Times New Roman" panose="02020603050405020304" pitchFamily="18" charset="0"/>
                <a:cs typeface="Times New Roman" panose="02020603050405020304" pitchFamily="18" charset="0"/>
              </a:rPr>
              <a:t>uključivati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podizanje</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svijesti</a:t>
            </a:r>
            <a:r>
              <a:rPr lang="en-US" altLang="en-US" sz="2400" b="1" dirty="0">
                <a:latin typeface="Times New Roman" panose="02020603050405020304" pitchFamily="18" charset="0"/>
                <a:cs typeface="Times New Roman" panose="02020603050405020304" pitchFamily="18" charset="0"/>
              </a:rPr>
              <a:t> o </a:t>
            </a:r>
            <a:r>
              <a:rPr lang="en-US" altLang="en-US" sz="2400" b="1" dirty="0" err="1">
                <a:latin typeface="Times New Roman" panose="02020603050405020304" pitchFamily="18" charset="0"/>
                <a:cs typeface="Times New Roman" panose="02020603050405020304" pitchFamily="18" charset="0"/>
              </a:rPr>
              <a:t>važnosti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poticanja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samostalnosti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kod</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djeteta</a:t>
            </a:r>
            <a:endParaRPr lang="en-US" altLang="en-US" sz="2400" b="1" dirty="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EA76F-D62D-4339-83C0-CBC26C4ED405}"/>
              </a:ext>
            </a:extLst>
          </p:cNvPr>
          <p:cNvSpPr>
            <a:spLocks noGrp="1"/>
          </p:cNvSpPr>
          <p:nvPr>
            <p:ph type="title"/>
          </p:nvPr>
        </p:nvSpPr>
        <p:spPr>
          <a:xfrm>
            <a:off x="946150" y="771525"/>
            <a:ext cx="10477500" cy="765175"/>
          </a:xfrm>
        </p:spPr>
        <p:txBody>
          <a:bodyPr>
            <a:normAutofit fontScale="90000"/>
          </a:bodyPr>
          <a:lstStyle/>
          <a:p>
            <a:pPr algn="ctr" eaLnBrk="1" fontAlgn="auto" hangingPunct="1">
              <a:spcAft>
                <a:spcPts val="0"/>
              </a:spcAft>
              <a:defRPr/>
            </a:pPr>
            <a:r>
              <a:rPr lang="en-US" sz="2400" dirty="0"/>
              <a:t>  </a:t>
            </a:r>
            <a:r>
              <a:rPr lang="en-US" sz="2400" b="1" dirty="0">
                <a:solidFill>
                  <a:schemeClr val="tx1"/>
                </a:solidFill>
              </a:rPr>
              <a:t>RODITELJ/ STARATELJ JE NEKRITIČAN PREMA PONAŠANJU UČENIKA/       </a:t>
            </a:r>
            <a:br>
              <a:rPr lang="en-US" sz="2400" b="1" dirty="0">
                <a:solidFill>
                  <a:schemeClr val="tx1"/>
                </a:solidFill>
              </a:rPr>
            </a:br>
            <a:r>
              <a:rPr lang="en-US" sz="2400" b="1" dirty="0">
                <a:solidFill>
                  <a:schemeClr val="tx1"/>
                </a:solidFill>
              </a:rPr>
              <a:t>                              UČENICE (“SLIJEPO MU/JOJ VJERUJE”)</a:t>
            </a:r>
            <a:br>
              <a:rPr lang="bs-Latn-BA" sz="2400" b="1" dirty="0">
                <a:solidFill>
                  <a:schemeClr val="tx1"/>
                </a:solidFill>
              </a:rPr>
            </a:br>
            <a:r>
              <a:rPr lang="bs-Latn-BA" sz="2400" b="1" dirty="0">
                <a:solidFill>
                  <a:schemeClr val="tx1"/>
                </a:solidFill>
              </a:rPr>
              <a:t>D8</a:t>
            </a:r>
            <a:endParaRPr lang="en-US" sz="2400" b="1" dirty="0">
              <a:solidFill>
                <a:schemeClr val="tx1"/>
              </a:solidFill>
            </a:endParaRPr>
          </a:p>
        </p:txBody>
      </p:sp>
      <p:sp>
        <p:nvSpPr>
          <p:cNvPr id="17411" name="Content Placeholder 2">
            <a:extLst>
              <a:ext uri="{FF2B5EF4-FFF2-40B4-BE49-F238E27FC236}">
                <a16:creationId xmlns:a16="http://schemas.microsoft.com/office/drawing/2014/main" id="{D621CEEC-EE56-442A-9831-699F1999E11C}"/>
              </a:ext>
            </a:extLst>
          </p:cNvPr>
          <p:cNvSpPr>
            <a:spLocks noGrp="1"/>
          </p:cNvSpPr>
          <p:nvPr>
            <p:ph sz="quarter" idx="1"/>
          </p:nvPr>
        </p:nvSpPr>
        <p:spPr>
          <a:xfrm>
            <a:off x="195263" y="2286000"/>
            <a:ext cx="11691937" cy="4949825"/>
          </a:xfrm>
          <a:ln>
            <a:solidFill>
              <a:schemeClr val="accent2">
                <a:lumMod val="40000"/>
                <a:lumOff val="60000"/>
              </a:schemeClr>
            </a:solidFill>
          </a:ln>
        </p:spPr>
        <p:txBody>
          <a:bodyPr>
            <a:normAutofit/>
          </a:bodyPr>
          <a:lstStyle/>
          <a:p>
            <a:pPr marL="274320" indent="-274320" eaLnBrk="1" fontAlgn="auto" hangingPunct="1">
              <a:spcAft>
                <a:spcPts val="0"/>
              </a:spcAft>
              <a:buFont typeface="Wingdings 2" panose="05020102010507070707" pitchFamily="18" charset="2"/>
              <a:buNone/>
              <a:defRPr/>
            </a:pPr>
            <a:endParaRPr lang="en-US" altLang="en-US" sz="2400" dirty="0">
              <a:latin typeface="Cambria" pitchFamily="18" charset="0"/>
              <a:ea typeface="Cambria" pitchFamily="18" charset="0"/>
              <a:cs typeface="Times New Roman" pitchFamily="18" charset="0"/>
            </a:endParaRPr>
          </a:p>
          <a:p>
            <a:pPr marL="274320" indent="-274320" algn="r" eaLnBrk="1" fontAlgn="auto" hangingPunct="1">
              <a:spcAft>
                <a:spcPts val="0"/>
              </a:spcAft>
              <a:buFont typeface="Wingdings 2" panose="05020102010507070707" pitchFamily="18" charset="2"/>
              <a:buNone/>
              <a:defRPr/>
            </a:pPr>
            <a:r>
              <a:rPr lang="en-US" altLang="en-US" sz="2400" b="1" dirty="0">
                <a:latin typeface="Cambria" pitchFamily="18" charset="0"/>
                <a:ea typeface="Cambria" pitchFamily="18" charset="0"/>
                <a:cs typeface="Times New Roman" pitchFamily="18" charset="0"/>
              </a:rPr>
              <a:t>U </a:t>
            </a:r>
            <a:r>
              <a:rPr lang="en-US" altLang="en-US" sz="2400" b="1" dirty="0" err="1">
                <a:latin typeface="Cambria" pitchFamily="18" charset="0"/>
                <a:ea typeface="Cambria" pitchFamily="18" charset="0"/>
                <a:cs typeface="Times New Roman" pitchFamily="18" charset="0"/>
              </a:rPr>
              <a:t>okviru</a:t>
            </a:r>
            <a:r>
              <a:rPr lang="en-US" altLang="en-US" sz="2400" b="1" dirty="0">
                <a:latin typeface="Cambria" pitchFamily="18" charset="0"/>
                <a:ea typeface="Cambria" pitchFamily="18" charset="0"/>
                <a:cs typeface="Times New Roman" pitchFamily="18" charset="0"/>
              </a:rPr>
              <a:t> </a:t>
            </a:r>
            <a:r>
              <a:rPr lang="en-US" altLang="en-US" sz="2400" b="1" dirty="0" err="1">
                <a:latin typeface="Cambria" pitchFamily="18" charset="0"/>
                <a:ea typeface="Cambria" pitchFamily="18" charset="0"/>
                <a:cs typeface="Times New Roman" pitchFamily="18" charset="0"/>
              </a:rPr>
              <a:t>podrške</a:t>
            </a:r>
            <a:r>
              <a:rPr lang="en-US" altLang="en-US" sz="2400" b="1" dirty="0">
                <a:latin typeface="Cambria" pitchFamily="18" charset="0"/>
                <a:ea typeface="Cambria" pitchFamily="18" charset="0"/>
                <a:cs typeface="Times New Roman" pitchFamily="18" charset="0"/>
              </a:rPr>
              <a:t> </a:t>
            </a:r>
            <a:r>
              <a:rPr lang="en-US" altLang="en-US" sz="2400" b="1" dirty="0" err="1">
                <a:latin typeface="Cambria" pitchFamily="18" charset="0"/>
                <a:ea typeface="Cambria" pitchFamily="18" charset="0"/>
                <a:cs typeface="Times New Roman" pitchFamily="18" charset="0"/>
              </a:rPr>
              <a:t>razrednika</a:t>
            </a:r>
            <a:r>
              <a:rPr lang="en-US" altLang="en-US" sz="2400" b="1" dirty="0">
                <a:latin typeface="Cambria" pitchFamily="18" charset="0"/>
                <a:ea typeface="Cambria" pitchFamily="18" charset="0"/>
                <a:cs typeface="Times New Roman" pitchFamily="18" charset="0"/>
              </a:rPr>
              <a:t> </a:t>
            </a:r>
            <a:r>
              <a:rPr lang="en-US" altLang="en-US" sz="2400" b="1" dirty="0" err="1">
                <a:latin typeface="Cambria" pitchFamily="18" charset="0"/>
                <a:ea typeface="Cambria" pitchFamily="18" charset="0"/>
                <a:cs typeface="Times New Roman" pitchFamily="18" charset="0"/>
              </a:rPr>
              <a:t>i</a:t>
            </a:r>
            <a:r>
              <a:rPr lang="en-US" altLang="en-US" sz="2400" b="1" dirty="0">
                <a:latin typeface="Cambria" pitchFamily="18" charset="0"/>
                <a:ea typeface="Cambria" pitchFamily="18" charset="0"/>
                <a:cs typeface="Times New Roman" pitchFamily="18" charset="0"/>
              </a:rPr>
              <a:t> </a:t>
            </a:r>
            <a:r>
              <a:rPr lang="en-US" altLang="en-US" sz="2400" b="1" dirty="0" err="1">
                <a:latin typeface="Cambria" pitchFamily="18" charset="0"/>
                <a:ea typeface="Cambria" pitchFamily="18" charset="0"/>
                <a:cs typeface="Times New Roman" pitchFamily="18" charset="0"/>
              </a:rPr>
              <a:t>nastavnika</a:t>
            </a:r>
            <a:r>
              <a:rPr lang="en-US" altLang="en-US" sz="2400" b="1" dirty="0">
                <a:latin typeface="Cambria" pitchFamily="18" charset="0"/>
                <a:ea typeface="Cambria" pitchFamily="18" charset="0"/>
                <a:cs typeface="Times New Roman" pitchFamily="18" charset="0"/>
              </a:rPr>
              <a:t> </a:t>
            </a:r>
            <a:r>
              <a:rPr lang="en-US" altLang="en-US" sz="2400" dirty="0" err="1">
                <a:latin typeface="Cambria" pitchFamily="18" charset="0"/>
                <a:ea typeface="Cambria" pitchFamily="18" charset="0"/>
                <a:cs typeface="Times New Roman" pitchFamily="18" charset="0"/>
              </a:rPr>
              <a:t>djetetu</a:t>
            </a:r>
            <a:r>
              <a:rPr lang="en-US" altLang="en-US" sz="2400" dirty="0">
                <a:latin typeface="Cambria" pitchFamily="18" charset="0"/>
                <a:ea typeface="Cambria" pitchFamily="18" charset="0"/>
                <a:cs typeface="Times New Roman" pitchFamily="18" charset="0"/>
              </a:rPr>
              <a:t> </a:t>
            </a:r>
            <a:r>
              <a:rPr lang="en-US" altLang="en-US" sz="2400" dirty="0" err="1">
                <a:latin typeface="Cambria" pitchFamily="18" charset="0"/>
                <a:ea typeface="Cambria" pitchFamily="18" charset="0"/>
                <a:cs typeface="Times New Roman" pitchFamily="18" charset="0"/>
              </a:rPr>
              <a:t>potrebno</a:t>
            </a:r>
            <a:r>
              <a:rPr lang="en-US" altLang="en-US" sz="2400" dirty="0">
                <a:latin typeface="Cambria" pitchFamily="18" charset="0"/>
                <a:ea typeface="Cambria" pitchFamily="18" charset="0"/>
                <a:cs typeface="Times New Roman" pitchFamily="18" charset="0"/>
              </a:rPr>
              <a:t> je </a:t>
            </a:r>
            <a:r>
              <a:rPr lang="en-US" altLang="en-US" sz="2400" dirty="0" err="1">
                <a:latin typeface="Cambria" pitchFamily="18" charset="0"/>
                <a:ea typeface="Cambria" pitchFamily="18" charset="0"/>
                <a:cs typeface="Times New Roman" pitchFamily="18" charset="0"/>
              </a:rPr>
              <a:t>razvijati</a:t>
            </a:r>
            <a:r>
              <a:rPr lang="en-US" altLang="en-US" sz="2400" dirty="0">
                <a:latin typeface="Cambria" pitchFamily="18" charset="0"/>
                <a:ea typeface="Cambria" pitchFamily="18" charset="0"/>
                <a:cs typeface="Times New Roman" pitchFamily="18" charset="0"/>
              </a:rPr>
              <a:t> </a:t>
            </a:r>
            <a:r>
              <a:rPr lang="en-US" altLang="en-US" sz="2400" dirty="0" err="1">
                <a:latin typeface="Cambria" pitchFamily="18" charset="0"/>
                <a:ea typeface="Cambria" pitchFamily="18" charset="0"/>
                <a:cs typeface="Times New Roman" pitchFamily="18" charset="0"/>
              </a:rPr>
              <a:t>vještine</a:t>
            </a:r>
            <a:r>
              <a:rPr lang="en-US" altLang="en-US" sz="2400" dirty="0">
                <a:latin typeface="Cambria" pitchFamily="18" charset="0"/>
                <a:ea typeface="Cambria" pitchFamily="18" charset="0"/>
                <a:cs typeface="Times New Roman" pitchFamily="18" charset="0"/>
              </a:rPr>
              <a:t> </a:t>
            </a:r>
            <a:r>
              <a:rPr lang="en-US" altLang="en-US" sz="2400" dirty="0" err="1">
                <a:latin typeface="Cambria" pitchFamily="18" charset="0"/>
                <a:ea typeface="Cambria" pitchFamily="18" charset="0"/>
                <a:cs typeface="Times New Roman" pitchFamily="18" charset="0"/>
              </a:rPr>
              <a:t>regulacije</a:t>
            </a:r>
            <a:r>
              <a:rPr lang="en-US" altLang="en-US" sz="2400" dirty="0">
                <a:latin typeface="Cambria" pitchFamily="18" charset="0"/>
                <a:ea typeface="Cambria" pitchFamily="18" charset="0"/>
                <a:cs typeface="Times New Roman" pitchFamily="18" charset="0"/>
              </a:rPr>
              <a:t> </a:t>
            </a:r>
            <a:r>
              <a:rPr lang="en-US" altLang="en-US" sz="2400" dirty="0" err="1">
                <a:latin typeface="Cambria" pitchFamily="18" charset="0"/>
                <a:ea typeface="Cambria" pitchFamily="18" charset="0"/>
                <a:cs typeface="Times New Roman" pitchFamily="18" charset="0"/>
              </a:rPr>
              <a:t>emocija</a:t>
            </a:r>
            <a:r>
              <a:rPr lang="en-US" altLang="en-US" sz="2400" dirty="0">
                <a:latin typeface="Cambria" pitchFamily="18" charset="0"/>
                <a:ea typeface="Cambria" pitchFamily="18" charset="0"/>
                <a:cs typeface="Times New Roman" pitchFamily="18" charset="0"/>
              </a:rPr>
              <a:t>, </a:t>
            </a:r>
            <a:r>
              <a:rPr lang="en-US" altLang="en-US" sz="2400" dirty="0" err="1">
                <a:latin typeface="Cambria" pitchFamily="18" charset="0"/>
                <a:ea typeface="Cambria" pitchFamily="18" charset="0"/>
                <a:cs typeface="Times New Roman" pitchFamily="18" charset="0"/>
              </a:rPr>
              <a:t>poštivanja</a:t>
            </a:r>
            <a:r>
              <a:rPr lang="en-US" altLang="en-US" sz="2400" dirty="0">
                <a:latin typeface="Cambria" pitchFamily="18" charset="0"/>
                <a:ea typeface="Cambria" pitchFamily="18" charset="0"/>
                <a:cs typeface="Times New Roman" pitchFamily="18" charset="0"/>
              </a:rPr>
              <a:t> </a:t>
            </a:r>
            <a:r>
              <a:rPr lang="en-US" altLang="en-US" sz="2400" dirty="0" err="1">
                <a:latin typeface="Cambria" pitchFamily="18" charset="0"/>
                <a:ea typeface="Cambria" pitchFamily="18" charset="0"/>
                <a:cs typeface="Times New Roman" pitchFamily="18" charset="0"/>
              </a:rPr>
              <a:t>drugih</a:t>
            </a:r>
            <a:r>
              <a:rPr lang="en-US" altLang="en-US" sz="2400" dirty="0">
                <a:latin typeface="Cambria" pitchFamily="18" charset="0"/>
                <a:ea typeface="Cambria" pitchFamily="18" charset="0"/>
                <a:cs typeface="Times New Roman" pitchFamily="18" charset="0"/>
              </a:rPr>
              <a:t> </a:t>
            </a:r>
            <a:r>
              <a:rPr lang="en-US" altLang="en-US" sz="2400" dirty="0" err="1">
                <a:latin typeface="Cambria" pitchFamily="18" charset="0"/>
                <a:ea typeface="Cambria" pitchFamily="18" charset="0"/>
                <a:cs typeface="Times New Roman" pitchFamily="18" charset="0"/>
              </a:rPr>
              <a:t>ljudi</a:t>
            </a:r>
            <a:r>
              <a:rPr lang="en-US" altLang="en-US" sz="2400" dirty="0">
                <a:latin typeface="Cambria" pitchFamily="18" charset="0"/>
                <a:ea typeface="Cambria" pitchFamily="18" charset="0"/>
                <a:cs typeface="Times New Roman" pitchFamily="18" charset="0"/>
              </a:rPr>
              <a:t>, </a:t>
            </a:r>
            <a:r>
              <a:rPr lang="en-US" altLang="en-US" sz="2400" dirty="0" err="1">
                <a:latin typeface="Cambria" pitchFamily="18" charset="0"/>
                <a:ea typeface="Cambria" pitchFamily="18" charset="0"/>
                <a:cs typeface="Times New Roman" pitchFamily="18" charset="0"/>
              </a:rPr>
              <a:t>empatije</a:t>
            </a:r>
            <a:r>
              <a:rPr lang="en-US" altLang="en-US" sz="2400" dirty="0">
                <a:latin typeface="Cambria" pitchFamily="18" charset="0"/>
                <a:ea typeface="Cambria" pitchFamily="18" charset="0"/>
                <a:cs typeface="Times New Roman" pitchFamily="18" charset="0"/>
              </a:rPr>
              <a:t>, </a:t>
            </a:r>
            <a:r>
              <a:rPr lang="en-US" altLang="en-US" sz="2400" dirty="0" err="1">
                <a:latin typeface="Cambria" pitchFamily="18" charset="0"/>
                <a:ea typeface="Cambria" pitchFamily="18" charset="0"/>
                <a:cs typeface="Times New Roman" pitchFamily="18" charset="0"/>
              </a:rPr>
              <a:t>donošenja</a:t>
            </a:r>
            <a:r>
              <a:rPr lang="en-US" altLang="en-US" sz="2400" dirty="0">
                <a:latin typeface="Cambria" pitchFamily="18" charset="0"/>
                <a:ea typeface="Cambria" pitchFamily="18" charset="0"/>
                <a:cs typeface="Times New Roman" pitchFamily="18" charset="0"/>
              </a:rPr>
              <a:t> </a:t>
            </a:r>
            <a:r>
              <a:rPr lang="en-US" altLang="en-US" sz="2400" dirty="0" err="1">
                <a:latin typeface="Cambria" pitchFamily="18" charset="0"/>
                <a:ea typeface="Cambria" pitchFamily="18" charset="0"/>
                <a:cs typeface="Times New Roman" pitchFamily="18" charset="0"/>
              </a:rPr>
              <a:t>odluka</a:t>
            </a:r>
            <a:r>
              <a:rPr lang="en-US" altLang="en-US" sz="2400" dirty="0">
                <a:latin typeface="Cambria" pitchFamily="18" charset="0"/>
                <a:ea typeface="Cambria" pitchFamily="18" charset="0"/>
                <a:cs typeface="Times New Roman" pitchFamily="18" charset="0"/>
              </a:rPr>
              <a:t>, </a:t>
            </a:r>
            <a:r>
              <a:rPr lang="en-US" altLang="en-US" sz="2400" dirty="0" err="1">
                <a:latin typeface="Cambria" pitchFamily="18" charset="0"/>
                <a:ea typeface="Cambria" pitchFamily="18" charset="0"/>
                <a:cs typeface="Times New Roman" pitchFamily="18" charset="0"/>
              </a:rPr>
              <a:t>rješavanja</a:t>
            </a:r>
            <a:r>
              <a:rPr lang="en-US" altLang="en-US" sz="2400" dirty="0">
                <a:latin typeface="Cambria" pitchFamily="18" charset="0"/>
                <a:ea typeface="Cambria" pitchFamily="18" charset="0"/>
                <a:cs typeface="Times New Roman" pitchFamily="18" charset="0"/>
              </a:rPr>
              <a:t> </a:t>
            </a:r>
            <a:r>
              <a:rPr lang="en-US" altLang="en-US" sz="2400" dirty="0" err="1">
                <a:latin typeface="Cambria" pitchFamily="18" charset="0"/>
                <a:ea typeface="Cambria" pitchFamily="18" charset="0"/>
                <a:cs typeface="Times New Roman" pitchFamily="18" charset="0"/>
              </a:rPr>
              <a:t>problema</a:t>
            </a:r>
            <a:r>
              <a:rPr lang="en-US" altLang="en-US" sz="2400" dirty="0">
                <a:latin typeface="Cambria" pitchFamily="18" charset="0"/>
                <a:ea typeface="Cambria" pitchFamily="18" charset="0"/>
                <a:cs typeface="Times New Roman" pitchFamily="18" charset="0"/>
              </a:rPr>
              <a:t> </a:t>
            </a:r>
            <a:r>
              <a:rPr lang="en-US" altLang="en-US" sz="2400" dirty="0" err="1">
                <a:latin typeface="Cambria" pitchFamily="18" charset="0"/>
                <a:ea typeface="Cambria" pitchFamily="18" charset="0"/>
                <a:cs typeface="Times New Roman" pitchFamily="18" charset="0"/>
              </a:rPr>
              <a:t>i</a:t>
            </a:r>
            <a:r>
              <a:rPr lang="en-US" altLang="en-US" sz="2400" dirty="0">
                <a:latin typeface="Cambria" pitchFamily="18" charset="0"/>
                <a:ea typeface="Cambria" pitchFamily="18" charset="0"/>
                <a:cs typeface="Times New Roman" pitchFamily="18" charset="0"/>
              </a:rPr>
              <a:t> </a:t>
            </a:r>
            <a:r>
              <a:rPr lang="en-US" altLang="en-US" sz="2400" dirty="0" err="1">
                <a:latin typeface="Cambria" pitchFamily="18" charset="0"/>
                <a:ea typeface="Cambria" pitchFamily="18" charset="0"/>
                <a:cs typeface="Times New Roman" pitchFamily="18" charset="0"/>
              </a:rPr>
              <a:t>samoregulacije</a:t>
            </a:r>
            <a:endParaRPr lang="en-US" altLang="en-US" sz="2400" dirty="0">
              <a:latin typeface="Cambria" pitchFamily="18" charset="0"/>
              <a:ea typeface="Cambria" pitchFamily="18" charset="0"/>
              <a:cs typeface="Times New Roman" pitchFamily="18" charset="0"/>
            </a:endParaRPr>
          </a:p>
          <a:p>
            <a:pPr marL="274320" indent="-274320" algn="r" eaLnBrk="1" fontAlgn="auto" hangingPunct="1">
              <a:spcAft>
                <a:spcPts val="0"/>
              </a:spcAft>
              <a:buFont typeface="Wingdings 2" panose="05020102010507070707" pitchFamily="18" charset="2"/>
              <a:buNone/>
              <a:defRPr/>
            </a:pPr>
            <a:r>
              <a:rPr lang="en-US" altLang="en-US" sz="2400" b="1" dirty="0">
                <a:latin typeface="Cambria" pitchFamily="18" charset="0"/>
                <a:ea typeface="Cambria" pitchFamily="18" charset="0"/>
                <a:cs typeface="Times New Roman" pitchFamily="18" charset="0"/>
              </a:rPr>
              <a:t>U </a:t>
            </a:r>
            <a:r>
              <a:rPr lang="en-US" altLang="en-US" sz="2400" b="1" dirty="0" err="1">
                <a:latin typeface="Cambria" pitchFamily="18" charset="0"/>
                <a:ea typeface="Cambria" pitchFamily="18" charset="0"/>
                <a:cs typeface="Times New Roman" pitchFamily="18" charset="0"/>
              </a:rPr>
              <a:t>toku</a:t>
            </a:r>
            <a:r>
              <a:rPr lang="en-US" altLang="en-US" sz="2400" b="1" dirty="0">
                <a:latin typeface="Cambria" pitchFamily="18" charset="0"/>
                <a:ea typeface="Cambria" pitchFamily="18" charset="0"/>
                <a:cs typeface="Times New Roman" pitchFamily="18" charset="0"/>
              </a:rPr>
              <a:t> </a:t>
            </a:r>
            <a:r>
              <a:rPr lang="en-US" altLang="en-US" sz="2400" b="1" dirty="0" err="1">
                <a:latin typeface="Cambria" pitchFamily="18" charset="0"/>
                <a:ea typeface="Cambria" pitchFamily="18" charset="0"/>
                <a:cs typeface="Times New Roman" pitchFamily="18" charset="0"/>
              </a:rPr>
              <a:t>pružanje</a:t>
            </a:r>
            <a:r>
              <a:rPr lang="en-US" altLang="en-US" sz="2400" b="1" dirty="0">
                <a:latin typeface="Cambria" pitchFamily="18" charset="0"/>
                <a:ea typeface="Cambria" pitchFamily="18" charset="0"/>
                <a:cs typeface="Times New Roman" pitchFamily="18" charset="0"/>
              </a:rPr>
              <a:t> </a:t>
            </a:r>
            <a:r>
              <a:rPr lang="en-US" altLang="en-US" sz="2400" b="1" dirty="0" err="1">
                <a:latin typeface="Cambria" pitchFamily="18" charset="0"/>
                <a:ea typeface="Cambria" pitchFamily="18" charset="0"/>
                <a:cs typeface="Times New Roman" pitchFamily="18" charset="0"/>
              </a:rPr>
              <a:t>podrške</a:t>
            </a:r>
            <a:r>
              <a:rPr lang="en-US" altLang="en-US" sz="2400" b="1" dirty="0">
                <a:latin typeface="Cambria" pitchFamily="18" charset="0"/>
                <a:ea typeface="Cambria" pitchFamily="18" charset="0"/>
                <a:cs typeface="Times New Roman" pitchFamily="18" charset="0"/>
              </a:rPr>
              <a:t> </a:t>
            </a:r>
            <a:r>
              <a:rPr lang="en-US" altLang="en-US" sz="2400" b="1" dirty="0" err="1">
                <a:latin typeface="Cambria" pitchFamily="18" charset="0"/>
                <a:ea typeface="Cambria" pitchFamily="18" charset="0"/>
                <a:cs typeface="Times New Roman" pitchFamily="18" charset="0"/>
              </a:rPr>
              <a:t>roditeljima</a:t>
            </a:r>
            <a:r>
              <a:rPr lang="en-US" altLang="en-US" sz="2400" b="1" dirty="0">
                <a:latin typeface="Cambria" pitchFamily="18" charset="0"/>
                <a:ea typeface="Cambria" pitchFamily="18" charset="0"/>
                <a:cs typeface="Times New Roman" pitchFamily="18" charset="0"/>
              </a:rPr>
              <a:t> </a:t>
            </a:r>
            <a:r>
              <a:rPr lang="en-US" altLang="en-US" sz="2400" dirty="0" err="1">
                <a:latin typeface="Cambria" pitchFamily="18" charset="0"/>
                <a:ea typeface="Cambria" pitchFamily="18" charset="0"/>
                <a:cs typeface="Times New Roman" pitchFamily="18" charset="0"/>
              </a:rPr>
              <a:t>neophodno</a:t>
            </a:r>
            <a:r>
              <a:rPr lang="en-US" altLang="en-US" sz="2400" dirty="0">
                <a:latin typeface="Cambria" pitchFamily="18" charset="0"/>
                <a:ea typeface="Cambria" pitchFamily="18" charset="0"/>
                <a:cs typeface="Times New Roman" pitchFamily="18" charset="0"/>
              </a:rPr>
              <a:t> je </a:t>
            </a:r>
            <a:r>
              <a:rPr lang="en-US" altLang="en-US" sz="2400" dirty="0" err="1">
                <a:latin typeface="Cambria" pitchFamily="18" charset="0"/>
                <a:ea typeface="Cambria" pitchFamily="18" charset="0"/>
                <a:cs typeface="Times New Roman" pitchFamily="18" charset="0"/>
              </a:rPr>
              <a:t>istaći</a:t>
            </a:r>
            <a:r>
              <a:rPr lang="en-US" altLang="en-US" sz="2400" dirty="0">
                <a:latin typeface="Cambria" pitchFamily="18" charset="0"/>
                <a:ea typeface="Cambria" pitchFamily="18" charset="0"/>
                <a:cs typeface="Times New Roman" pitchFamily="18" charset="0"/>
              </a:rPr>
              <a:t> </a:t>
            </a:r>
            <a:r>
              <a:rPr lang="en-US" altLang="en-US" sz="2400" dirty="0" err="1">
                <a:latin typeface="Cambria" pitchFamily="18" charset="0"/>
                <a:ea typeface="Cambria" pitchFamily="18" charset="0"/>
                <a:cs typeface="Times New Roman" pitchFamily="18" charset="0"/>
              </a:rPr>
              <a:t>važnost</a:t>
            </a:r>
            <a:r>
              <a:rPr lang="en-US" altLang="en-US" sz="2400" dirty="0">
                <a:latin typeface="Cambria" pitchFamily="18" charset="0"/>
                <a:ea typeface="Cambria" pitchFamily="18" charset="0"/>
                <a:cs typeface="Times New Roman" pitchFamily="18" charset="0"/>
              </a:rPr>
              <a:t> </a:t>
            </a:r>
            <a:r>
              <a:rPr lang="en-US" altLang="en-US" sz="2400" dirty="0" err="1">
                <a:latin typeface="Cambria" pitchFamily="18" charset="0"/>
                <a:ea typeface="Cambria" pitchFamily="18" charset="0"/>
                <a:cs typeface="Times New Roman" pitchFamily="18" charset="0"/>
              </a:rPr>
              <a:t>postavljanja</a:t>
            </a:r>
            <a:r>
              <a:rPr lang="en-US" altLang="en-US" sz="2400" dirty="0">
                <a:latin typeface="Cambria" pitchFamily="18" charset="0"/>
                <a:ea typeface="Cambria" pitchFamily="18" charset="0"/>
                <a:cs typeface="Times New Roman" pitchFamily="18" charset="0"/>
              </a:rPr>
              <a:t> </a:t>
            </a:r>
            <a:r>
              <a:rPr lang="en-US" altLang="en-US" sz="2400" dirty="0" err="1">
                <a:latin typeface="Cambria" pitchFamily="18" charset="0"/>
                <a:ea typeface="Cambria" pitchFamily="18" charset="0"/>
                <a:cs typeface="Times New Roman" pitchFamily="18" charset="0"/>
              </a:rPr>
              <a:t>granica</a:t>
            </a:r>
            <a:r>
              <a:rPr lang="en-US" altLang="en-US" sz="2400" dirty="0">
                <a:latin typeface="Cambria" pitchFamily="18" charset="0"/>
                <a:ea typeface="Cambria" pitchFamily="18" charset="0"/>
                <a:cs typeface="Times New Roman" pitchFamily="18" charset="0"/>
              </a:rPr>
              <a:t> </a:t>
            </a:r>
            <a:r>
              <a:rPr lang="en-US" altLang="en-US" sz="2400" dirty="0" err="1">
                <a:latin typeface="Cambria" pitchFamily="18" charset="0"/>
                <a:ea typeface="Cambria" pitchFamily="18" charset="0"/>
                <a:cs typeface="Times New Roman" pitchFamily="18" charset="0"/>
              </a:rPr>
              <a:t>i</a:t>
            </a:r>
            <a:r>
              <a:rPr lang="en-US" altLang="en-US" sz="2400" dirty="0">
                <a:latin typeface="Cambria" pitchFamily="18" charset="0"/>
                <a:ea typeface="Cambria" pitchFamily="18" charset="0"/>
                <a:cs typeface="Times New Roman" pitchFamily="18" charset="0"/>
              </a:rPr>
              <a:t> </a:t>
            </a:r>
            <a:r>
              <a:rPr lang="en-US" altLang="en-US" sz="2400" dirty="0" err="1">
                <a:latin typeface="Cambria" pitchFamily="18" charset="0"/>
                <a:ea typeface="Cambria" pitchFamily="18" charset="0"/>
                <a:cs typeface="Times New Roman" pitchFamily="18" charset="0"/>
              </a:rPr>
              <a:t>zahtjeva</a:t>
            </a:r>
            <a:r>
              <a:rPr lang="en-US" altLang="en-US" sz="2400" dirty="0">
                <a:latin typeface="Cambria" pitchFamily="18" charset="0"/>
                <a:ea typeface="Cambria" pitchFamily="18" charset="0"/>
                <a:cs typeface="Times New Roman" pitchFamily="18" charset="0"/>
              </a:rPr>
              <a:t> </a:t>
            </a:r>
            <a:r>
              <a:rPr lang="en-US" altLang="en-US" sz="2400" dirty="0" err="1">
                <a:latin typeface="Cambria" pitchFamily="18" charset="0"/>
                <a:ea typeface="Cambria" pitchFamily="18" charset="0"/>
                <a:cs typeface="Times New Roman" pitchFamily="18" charset="0"/>
              </a:rPr>
              <a:t>prema</a:t>
            </a:r>
            <a:r>
              <a:rPr lang="en-US" altLang="en-US" sz="2400" dirty="0">
                <a:latin typeface="Cambria" pitchFamily="18" charset="0"/>
                <a:ea typeface="Cambria" pitchFamily="18" charset="0"/>
                <a:cs typeface="Times New Roman" pitchFamily="18" charset="0"/>
              </a:rPr>
              <a:t> </a:t>
            </a:r>
            <a:r>
              <a:rPr lang="en-US" altLang="en-US" sz="2400" dirty="0" err="1">
                <a:latin typeface="Cambria" pitchFamily="18" charset="0"/>
                <a:ea typeface="Cambria" pitchFamily="18" charset="0"/>
                <a:cs typeface="Times New Roman" pitchFamily="18" charset="0"/>
              </a:rPr>
              <a:t>djetetu</a:t>
            </a:r>
            <a:endParaRPr lang="en-US" altLang="en-US" sz="2400" dirty="0">
              <a:latin typeface="Cambria" pitchFamily="18" charset="0"/>
              <a:ea typeface="Cambria" pitchFamily="18" charset="0"/>
              <a:cs typeface="Times New Roman" pitchFamily="18" charset="0"/>
            </a:endParaRPr>
          </a:p>
          <a:p>
            <a:pPr marL="274320" indent="-274320" eaLnBrk="1" fontAlgn="auto" hangingPunct="1">
              <a:spcAft>
                <a:spcPts val="0"/>
              </a:spcAft>
              <a:buFont typeface="Wingdings" pitchFamily="2" charset="2"/>
              <a:buChar char="Ø"/>
              <a:defRPr/>
            </a:pPr>
            <a:endParaRPr lang="en-US" altLang="en-US" sz="2000" dirty="0">
              <a:latin typeface="Times New Roman" pitchFamily="18" charset="0"/>
              <a:cs typeface="Times New Roman" pitchFamily="18" charset="0"/>
            </a:endParaRPr>
          </a:p>
          <a:p>
            <a:pPr marL="274320" indent="-274320" eaLnBrk="1" fontAlgn="auto" hangingPunct="1">
              <a:spcAft>
                <a:spcPts val="0"/>
              </a:spcAft>
              <a:buFont typeface="Wingdings" pitchFamily="2" charset="2"/>
              <a:buChar char="Ø"/>
              <a:defRPr/>
            </a:pPr>
            <a:endParaRPr lang="en-US" altLang="en-US" sz="2000" dirty="0">
              <a:latin typeface="Times New Roman" pitchFamily="18" charset="0"/>
              <a:cs typeface="Times New Roman" pitchFamily="18" charset="0"/>
            </a:endParaRPr>
          </a:p>
          <a:p>
            <a:pPr marL="274320" indent="-274320" eaLnBrk="1" fontAlgn="auto" hangingPunct="1">
              <a:spcAft>
                <a:spcPts val="0"/>
              </a:spcAft>
              <a:buFont typeface="Wingdings" pitchFamily="2" charset="2"/>
              <a:buChar char="Ø"/>
              <a:defRPr/>
            </a:pPr>
            <a:endParaRPr lang="en-US" altLang="en-US" sz="2000" dirty="0">
              <a:latin typeface="Times New Roman" pitchFamily="18" charset="0"/>
              <a:cs typeface="Times New Roman" pitchFamily="18" charset="0"/>
            </a:endParaRPr>
          </a:p>
        </p:txBody>
      </p:sp>
    </p:spTree>
  </p:cSld>
  <p:clrMapOvr>
    <a:masterClrMapping/>
  </p:clrMapOvr>
  <p:transition spd="slow">
    <p:fade/>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32675-019D-46EF-A5C0-51FE2A5F1FC0}"/>
              </a:ext>
            </a:extLst>
          </p:cNvPr>
          <p:cNvSpPr>
            <a:spLocks noGrp="1"/>
          </p:cNvSpPr>
          <p:nvPr>
            <p:ph type="title"/>
          </p:nvPr>
        </p:nvSpPr>
        <p:spPr>
          <a:xfrm>
            <a:off x="365125" y="330200"/>
            <a:ext cx="11312525" cy="1157288"/>
          </a:xfrm>
        </p:spPr>
        <p:txBody>
          <a:bodyPr>
            <a:normAutofit fontScale="90000"/>
          </a:bodyPr>
          <a:lstStyle/>
          <a:p>
            <a:pPr algn="ctr" eaLnBrk="1" fontAlgn="auto" hangingPunct="1">
              <a:spcAft>
                <a:spcPts val="0"/>
              </a:spcAft>
              <a:defRPr/>
            </a:pPr>
            <a:r>
              <a:rPr lang="en-US" sz="2400" dirty="0"/>
              <a:t>	</a:t>
            </a:r>
            <a:r>
              <a:rPr lang="en-US" sz="2400" b="1" dirty="0">
                <a:solidFill>
                  <a:schemeClr val="tx1"/>
                </a:solidFill>
              </a:rPr>
              <a:t>RODITELJ/ STARATELJ NEMA POVJERENJE U UČENIKA/ UČENICU </a:t>
            </a:r>
            <a:br>
              <a:rPr lang="en-US" sz="2400" b="1" dirty="0">
                <a:solidFill>
                  <a:schemeClr val="tx1"/>
                </a:solidFill>
              </a:rPr>
            </a:br>
            <a:r>
              <a:rPr lang="en-US" sz="2400" b="1" dirty="0">
                <a:solidFill>
                  <a:schemeClr val="tx1"/>
                </a:solidFill>
              </a:rPr>
              <a:t>                                    (“SVE PROVJERAVA”)</a:t>
            </a:r>
            <a:br>
              <a:rPr lang="bs-Latn-BA" sz="2400" b="1" dirty="0">
                <a:solidFill>
                  <a:schemeClr val="tx1"/>
                </a:solidFill>
              </a:rPr>
            </a:br>
            <a:br>
              <a:rPr lang="bs-Latn-BA" sz="2400" b="1" dirty="0">
                <a:solidFill>
                  <a:schemeClr val="tx1"/>
                </a:solidFill>
              </a:rPr>
            </a:br>
            <a:r>
              <a:rPr lang="bs-Latn-BA" sz="2400" b="1" dirty="0">
                <a:solidFill>
                  <a:schemeClr val="tx1"/>
                </a:solidFill>
              </a:rPr>
              <a:t> D9</a:t>
            </a:r>
            <a:endParaRPr lang="en-US" sz="2400" b="1" dirty="0">
              <a:solidFill>
                <a:schemeClr val="tx1"/>
              </a:solidFill>
            </a:endParaRPr>
          </a:p>
        </p:txBody>
      </p:sp>
      <p:sp>
        <p:nvSpPr>
          <p:cNvPr id="23555" name="Content Placeholder 2">
            <a:extLst>
              <a:ext uri="{FF2B5EF4-FFF2-40B4-BE49-F238E27FC236}">
                <a16:creationId xmlns:a16="http://schemas.microsoft.com/office/drawing/2014/main" id="{29E051F6-A338-4B80-9BB8-34511B0DA78B}"/>
              </a:ext>
            </a:extLst>
          </p:cNvPr>
          <p:cNvSpPr>
            <a:spLocks noGrp="1"/>
          </p:cNvSpPr>
          <p:nvPr>
            <p:ph sz="quarter" idx="1"/>
          </p:nvPr>
        </p:nvSpPr>
        <p:spPr>
          <a:xfrm>
            <a:off x="365125" y="2043112"/>
            <a:ext cx="11652250" cy="4814888"/>
          </a:xfrm>
        </p:spPr>
        <p:txBody>
          <a:bodyPr/>
          <a:lstStyle/>
          <a:p>
            <a:pPr eaLnBrk="1" hangingPunct="1">
              <a:buFont typeface="Wingdings 2" panose="05020102010507070707" pitchFamily="18" charset="2"/>
              <a:buNone/>
            </a:pPr>
            <a:endParaRPr lang="en-US" altLang="en-US" sz="2400" dirty="0">
              <a:latin typeface="Cambria" panose="02040503050406030204" pitchFamily="18" charset="0"/>
              <a:ea typeface="Cambria" panose="02040503050406030204" pitchFamily="18" charset="0"/>
              <a:cs typeface="Times New Roman" panose="02020603050405020304" pitchFamily="18" charset="0"/>
            </a:endParaRPr>
          </a:p>
          <a:p>
            <a:pPr eaLnBrk="1" hangingPunct="1">
              <a:buFont typeface="Wingdings" panose="05000000000000000000" pitchFamily="2" charset="2"/>
              <a:buChar char="Ø"/>
            </a:pPr>
            <a:r>
              <a:rPr lang="en-US" altLang="en-US" sz="2400" dirty="0">
                <a:latin typeface="Cambria" panose="02040503050406030204" pitchFamily="18" charset="0"/>
                <a:ea typeface="Cambria" panose="02040503050406030204" pitchFamily="18" charset="0"/>
                <a:cs typeface="Times New Roman" panose="02020603050405020304" pitchFamily="18" charset="0"/>
              </a:rPr>
              <a:t>Č</a:t>
            </a:r>
            <a:r>
              <a:rPr lang="bs-Latn-BA" altLang="en-US" sz="2400" dirty="0">
                <a:latin typeface="Cambria" panose="02040503050406030204" pitchFamily="18" charset="0"/>
                <a:ea typeface="Cambria" panose="02040503050406030204" pitchFamily="18" charset="0"/>
                <a:cs typeface="Times New Roman" panose="02020603050405020304" pitchFamily="18" charset="0"/>
              </a:rPr>
              <a:t>esto rezultira osjećajima krivnje, otuđenosti, odbačenosti, nedostatkom samopouzdanja, samoefikasnosti te stabilnog identiteta kod djece</a:t>
            </a:r>
          </a:p>
          <a:p>
            <a:pPr eaLnBrk="1" hangingPunct="1">
              <a:buFont typeface="Wingdings 2" panose="05020102010507070707" pitchFamily="18" charset="2"/>
              <a:buNone/>
            </a:pPr>
            <a:endParaRPr lang="en-US" altLang="en-US" sz="2400" dirty="0">
              <a:latin typeface="Cambria" panose="02040503050406030204" pitchFamily="18" charset="0"/>
              <a:ea typeface="Cambria" panose="02040503050406030204" pitchFamily="18" charset="0"/>
              <a:cs typeface="Times New Roman" panose="02020603050405020304" pitchFamily="18" charset="0"/>
            </a:endParaRPr>
          </a:p>
          <a:p>
            <a:pPr eaLnBrk="1" hangingPunct="1">
              <a:buFont typeface="Wingdings" panose="05000000000000000000" pitchFamily="2" charset="2"/>
              <a:buChar char="Ø"/>
            </a:pPr>
            <a:r>
              <a:rPr lang="en-US" altLang="en-US" sz="2400" dirty="0" err="1">
                <a:latin typeface="Cambria" panose="02040503050406030204" pitchFamily="18" charset="0"/>
                <a:ea typeface="Cambria" panose="02040503050406030204" pitchFamily="18" charset="0"/>
                <a:cs typeface="Times New Roman" panose="02020603050405020304" pitchFamily="18" charset="0"/>
              </a:rPr>
              <a:t>Povezana</a:t>
            </a:r>
            <a:r>
              <a:rPr lang="en-US" altLang="en-US" sz="2400" dirty="0">
                <a:latin typeface="Cambria" panose="02040503050406030204" pitchFamily="18" charset="0"/>
                <a:ea typeface="Cambria" panose="02040503050406030204" pitchFamily="18" charset="0"/>
                <a:cs typeface="Times New Roman" panose="02020603050405020304" pitchFamily="18" charset="0"/>
              </a:rPr>
              <a:t> je s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internaliziranim</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problemima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djece</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poput</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anksioznosti</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i</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depresije</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te</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eksternaliziranim</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problemima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poput</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kršenja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pravila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i</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agresivnog</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ponašanja</a:t>
            </a:r>
            <a:r>
              <a:rPr lang="bs-Latn-BA" altLang="en-US" sz="2400" dirty="0">
                <a:latin typeface="Cambria" panose="02040503050406030204" pitchFamily="18" charset="0"/>
                <a:ea typeface="Cambria" panose="02040503050406030204" pitchFamily="18" charset="0"/>
                <a:cs typeface="Times New Roman" panose="02020603050405020304" pitchFamily="18" charset="0"/>
              </a:rPr>
              <a:t>...</a:t>
            </a:r>
            <a:endParaRPr lang="en-US" altLang="en-US" sz="2400" dirty="0">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ransition spd="slow">
    <p:fade/>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4388F20-74D8-4A1D-8F8F-3E465CA62010}"/>
              </a:ext>
            </a:extLst>
          </p:cNvPr>
          <p:cNvSpPr>
            <a:spLocks noGrp="1"/>
          </p:cNvSpPr>
          <p:nvPr>
            <p:ph type="title"/>
          </p:nvPr>
        </p:nvSpPr>
        <p:spPr>
          <a:xfrm>
            <a:off x="352425" y="174625"/>
            <a:ext cx="11547475" cy="887413"/>
          </a:xfrm>
        </p:spPr>
        <p:txBody>
          <a:bodyPr/>
          <a:lstStyle/>
          <a:p>
            <a:pPr algn="ctr" eaLnBrk="1" hangingPunct="1"/>
            <a:br>
              <a:rPr lang="bs-Latn-BA" altLang="en-US" sz="2400" b="1" dirty="0">
                <a:solidFill>
                  <a:schemeClr val="tx1"/>
                </a:solidFill>
              </a:rPr>
            </a:br>
            <a:r>
              <a:rPr lang="en-US" altLang="en-US" sz="2400" b="1" dirty="0">
                <a:solidFill>
                  <a:schemeClr val="tx1"/>
                </a:solidFill>
              </a:rPr>
              <a:t>NASTAVNIK/ ICA SVJEDOČI NASILJU RODITELJA/ STARATELJA  </a:t>
            </a:r>
            <a:br>
              <a:rPr lang="en-US" altLang="en-US" sz="2400" b="1" dirty="0">
                <a:solidFill>
                  <a:schemeClr val="tx1"/>
                </a:solidFill>
              </a:rPr>
            </a:br>
            <a:r>
              <a:rPr lang="en-US" altLang="en-US" sz="2400" b="1" dirty="0">
                <a:solidFill>
                  <a:schemeClr val="tx1"/>
                </a:solidFill>
              </a:rPr>
              <a:t>                               NAD UČENIKOM/ UČENICOM</a:t>
            </a:r>
            <a:br>
              <a:rPr lang="bs-Latn-BA" altLang="en-US" sz="2400" b="1" dirty="0">
                <a:solidFill>
                  <a:schemeClr val="tx1"/>
                </a:solidFill>
              </a:rPr>
            </a:br>
            <a:endParaRPr lang="en-US" altLang="en-US" sz="2400" b="1" dirty="0">
              <a:solidFill>
                <a:schemeClr val="tx1"/>
              </a:solidFill>
            </a:endParaRPr>
          </a:p>
        </p:txBody>
      </p:sp>
      <p:sp>
        <p:nvSpPr>
          <p:cNvPr id="24579" name="Content Placeholder 2">
            <a:extLst>
              <a:ext uri="{FF2B5EF4-FFF2-40B4-BE49-F238E27FC236}">
                <a16:creationId xmlns:a16="http://schemas.microsoft.com/office/drawing/2014/main" id="{30EE89E2-5CEB-4632-BC1B-6C126FC968DC}"/>
              </a:ext>
            </a:extLst>
          </p:cNvPr>
          <p:cNvSpPr>
            <a:spLocks noGrp="1"/>
          </p:cNvSpPr>
          <p:nvPr>
            <p:ph sz="quarter" idx="1"/>
          </p:nvPr>
        </p:nvSpPr>
        <p:spPr>
          <a:xfrm>
            <a:off x="209550" y="1416050"/>
            <a:ext cx="11717338" cy="4473575"/>
          </a:xfrm>
        </p:spPr>
        <p:txBody>
          <a:bodyPr/>
          <a:lstStyle/>
          <a:p>
            <a:pPr eaLnBrk="1" hangingPunct="1">
              <a:buFont typeface="Wingdings" panose="05000000000000000000" pitchFamily="2" charset="2"/>
              <a:buChar char="Ø"/>
            </a:pPr>
            <a:endParaRPr lang="bs-Latn-BA" altLang="en-US" sz="2400" b="1">
              <a:latin typeface="Cambria" panose="02040503050406030204" pitchFamily="18" charset="0"/>
              <a:ea typeface="Cambria" panose="02040503050406030204" pitchFamily="18" charset="0"/>
              <a:cs typeface="Times New Roman" panose="02020603050405020304" pitchFamily="18" charset="0"/>
            </a:endParaRPr>
          </a:p>
          <a:p>
            <a:pPr eaLnBrk="1" hangingPunct="1">
              <a:buFont typeface="Wingdings" panose="05000000000000000000" pitchFamily="2" charset="2"/>
              <a:buChar char="Ø"/>
            </a:pPr>
            <a:endParaRPr lang="bs-Latn-BA" altLang="en-US" sz="2400" b="1">
              <a:latin typeface="Cambria" panose="02040503050406030204" pitchFamily="18" charset="0"/>
              <a:ea typeface="Cambria" panose="02040503050406030204" pitchFamily="18" charset="0"/>
              <a:cs typeface="Times New Roman" panose="02020603050405020304" pitchFamily="18" charset="0"/>
            </a:endParaRPr>
          </a:p>
          <a:p>
            <a:pPr eaLnBrk="1" hangingPunct="1">
              <a:buFont typeface="Wingdings" panose="05000000000000000000" pitchFamily="2" charset="2"/>
              <a:buChar char="Ø"/>
            </a:pPr>
            <a:r>
              <a:rPr lang="en-US" altLang="en-US" sz="2400">
                <a:latin typeface="Cambria" panose="02040503050406030204" pitchFamily="18" charset="0"/>
                <a:ea typeface="Cambria" panose="02040503050406030204" pitchFamily="18" charset="0"/>
                <a:cs typeface="Times New Roman" panose="02020603050405020304" pitchFamily="18" charset="0"/>
              </a:rPr>
              <a:t>Nastavnici moraju upozoriti roditelje da je bilo koji oblik fizičkog kažnjavanja nad djecom neprihvatljiv</a:t>
            </a:r>
            <a:endParaRPr lang="bs-Latn-BA" altLang="en-US" sz="2400">
              <a:latin typeface="Cambria" panose="02040503050406030204" pitchFamily="18" charset="0"/>
              <a:ea typeface="Cambria" panose="02040503050406030204" pitchFamily="18" charset="0"/>
              <a:cs typeface="Times New Roman" panose="02020603050405020304" pitchFamily="18" charset="0"/>
            </a:endParaRPr>
          </a:p>
          <a:p>
            <a:pPr eaLnBrk="1" hangingPunct="1">
              <a:buFont typeface="Wingdings" panose="05000000000000000000" pitchFamily="2" charset="2"/>
              <a:buChar char="Ø"/>
            </a:pPr>
            <a:endParaRPr lang="en-US" altLang="en-US" sz="2400" b="1">
              <a:latin typeface="Cambria" panose="02040503050406030204" pitchFamily="18" charset="0"/>
              <a:ea typeface="Cambria" panose="02040503050406030204" pitchFamily="18" charset="0"/>
              <a:cs typeface="Times New Roman" panose="02020603050405020304" pitchFamily="18" charset="0"/>
            </a:endParaRPr>
          </a:p>
          <a:p>
            <a:pPr algn="r" eaLnBrk="1" hangingPunct="1">
              <a:buFont typeface="Wingdings 2" panose="05020102010507070707" pitchFamily="18" charset="2"/>
              <a:buNone/>
            </a:pPr>
            <a:r>
              <a:rPr lang="en-US" altLang="en-US" sz="2400" b="1">
                <a:latin typeface="Cambria" panose="02040503050406030204" pitchFamily="18" charset="0"/>
                <a:ea typeface="Cambria" panose="02040503050406030204" pitchFamily="18" charset="0"/>
                <a:cs typeface="Times New Roman" panose="02020603050405020304" pitchFamily="18" charset="0"/>
              </a:rPr>
              <a:t>Ukoliko se procjeni da  intenzitet i oblik  nasilnog ponašanja roditelja ugrožava sigurnost, zdravlje ili život djeteta, škola je dužna obavijestiti policiju i nadležni organ starteljstva</a:t>
            </a:r>
          </a:p>
        </p:txBody>
      </p:sp>
      <p:sp>
        <p:nvSpPr>
          <p:cNvPr id="24580" name="Rectangle 3">
            <a:extLst>
              <a:ext uri="{FF2B5EF4-FFF2-40B4-BE49-F238E27FC236}">
                <a16:creationId xmlns:a16="http://schemas.microsoft.com/office/drawing/2014/main" id="{BFC777C3-D8AD-41D0-90E2-193FE0FCCC90}"/>
              </a:ext>
            </a:extLst>
          </p:cNvPr>
          <p:cNvSpPr>
            <a:spLocks noChangeArrowheads="1"/>
          </p:cNvSpPr>
          <p:nvPr/>
        </p:nvSpPr>
        <p:spPr bwMode="auto">
          <a:xfrm>
            <a:off x="5821363" y="1416050"/>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r>
              <a:rPr lang="bs-Latn-BA" altLang="en-US" sz="2400" b="1" dirty="0"/>
              <a:t>D10</a:t>
            </a:r>
            <a:endParaRPr lang="bs-Latn-BA" altLang="en-US" sz="2400" dirty="0"/>
          </a:p>
        </p:txBody>
      </p:sp>
    </p:spTree>
  </p:cSld>
  <p:clrMapOvr>
    <a:masterClrMapping/>
  </p:clrMapOvr>
  <p:transition spd="slow">
    <p:fade/>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565CCFE-9ECA-4A60-9B28-02425D937D0E}"/>
              </a:ext>
            </a:extLst>
          </p:cNvPr>
          <p:cNvSpPr>
            <a:spLocks noChangeArrowheads="1"/>
          </p:cNvSpPr>
          <p:nvPr/>
        </p:nvSpPr>
        <p:spPr bwMode="auto">
          <a:xfrm>
            <a:off x="1854200" y="2708275"/>
            <a:ext cx="79025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algn="ctr"/>
            <a:r>
              <a:rPr lang="pl-PL" altLang="en-US" sz="2800" b="1">
                <a:latin typeface="Cambria" panose="02040503050406030204" pitchFamily="18" charset="0"/>
                <a:ea typeface="Cambria" panose="02040503050406030204" pitchFamily="18" charset="0"/>
                <a:cs typeface="Cambria" panose="02040503050406030204" pitchFamily="18" charset="0"/>
              </a:rPr>
              <a:t>ODNOS RODITELJA/</a:t>
            </a:r>
            <a:r>
              <a:rPr lang="en-US" altLang="en-US" sz="2800" b="1">
                <a:latin typeface="Cambria" panose="02040503050406030204" pitchFamily="18" charset="0"/>
                <a:ea typeface="Cambria" panose="02040503050406030204" pitchFamily="18" charset="0"/>
                <a:cs typeface="Cambria" panose="02040503050406030204" pitchFamily="18" charset="0"/>
              </a:rPr>
              <a:t> </a:t>
            </a:r>
            <a:r>
              <a:rPr lang="pl-PL" altLang="en-US" sz="2800" b="1">
                <a:latin typeface="Cambria" panose="02040503050406030204" pitchFamily="18" charset="0"/>
                <a:ea typeface="Cambria" panose="02040503050406030204" pitchFamily="18" charset="0"/>
                <a:cs typeface="Cambria" panose="02040503050406030204" pitchFamily="18" charset="0"/>
              </a:rPr>
              <a:t>STARATELJA PREMA ŠKOLI</a:t>
            </a:r>
          </a:p>
          <a:p>
            <a:pPr algn="ctr"/>
            <a:r>
              <a:rPr lang="pl-PL" altLang="en-US" sz="2800" b="1">
                <a:latin typeface="Cambria" panose="02040503050406030204" pitchFamily="18" charset="0"/>
                <a:ea typeface="Cambria" panose="02040503050406030204" pitchFamily="18" charset="0"/>
                <a:cs typeface="Cambria" panose="02040503050406030204" pitchFamily="18" charset="0"/>
              </a:rPr>
              <a:t>E</a:t>
            </a:r>
            <a:endParaRPr lang="en-US" altLang="en-US" sz="2800" b="1">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814" y="2873829"/>
            <a:ext cx="9947866" cy="1400530"/>
          </a:xfrm>
        </p:spPr>
        <p:txBody>
          <a:bodyPr/>
          <a:lstStyle/>
          <a:p>
            <a:pPr algn="ctr"/>
            <a:r>
              <a:rPr lang="bs-Latn-BA" dirty="0"/>
              <a:t>Program sekundarne prevencije...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5E707580-2EF0-46F4-975D-24EFAB337C16}"/>
              </a:ext>
            </a:extLst>
          </p:cNvPr>
          <p:cNvSpPr>
            <a:spLocks noGrp="1"/>
          </p:cNvSpPr>
          <p:nvPr>
            <p:ph type="title"/>
          </p:nvPr>
        </p:nvSpPr>
        <p:spPr>
          <a:xfrm>
            <a:off x="523875" y="914400"/>
            <a:ext cx="11161713" cy="484188"/>
          </a:xfrm>
        </p:spPr>
        <p:txBody>
          <a:bodyPr/>
          <a:lstStyle/>
          <a:p>
            <a:pPr algn="ctr" eaLnBrk="1" hangingPunct="1"/>
            <a:r>
              <a:rPr lang="en-US" altLang="en-US" sz="2400" b="1" dirty="0">
                <a:solidFill>
                  <a:schemeClr val="tx1"/>
                </a:solidFill>
              </a:rPr>
              <a:t>  RODITELJ/ STARATELJ NE DOLAZI NA INFORMACIJE I RODITELJSKE SASTANKE</a:t>
            </a:r>
            <a:br>
              <a:rPr lang="bs-Latn-BA" altLang="en-US" sz="2400" b="1" dirty="0">
                <a:solidFill>
                  <a:schemeClr val="tx1"/>
                </a:solidFill>
              </a:rPr>
            </a:br>
            <a:r>
              <a:rPr lang="bs-Latn-BA" altLang="en-US" sz="2400" b="1" dirty="0">
                <a:solidFill>
                  <a:schemeClr val="tx1"/>
                </a:solidFill>
              </a:rPr>
              <a:t>E1</a:t>
            </a:r>
            <a:endParaRPr lang="en-US" altLang="en-US" sz="2400" b="1" dirty="0">
              <a:solidFill>
                <a:schemeClr val="tx1"/>
              </a:solidFill>
            </a:endParaRPr>
          </a:p>
        </p:txBody>
      </p:sp>
      <p:sp>
        <p:nvSpPr>
          <p:cNvPr id="26627" name="Content Placeholder 2">
            <a:extLst>
              <a:ext uri="{FF2B5EF4-FFF2-40B4-BE49-F238E27FC236}">
                <a16:creationId xmlns:a16="http://schemas.microsoft.com/office/drawing/2014/main" id="{6B73F652-2858-42A8-AC83-8528DCC1A081}"/>
              </a:ext>
            </a:extLst>
          </p:cNvPr>
          <p:cNvSpPr>
            <a:spLocks noGrp="1"/>
          </p:cNvSpPr>
          <p:nvPr>
            <p:ph sz="quarter" idx="1"/>
          </p:nvPr>
        </p:nvSpPr>
        <p:spPr>
          <a:xfrm>
            <a:off x="339725" y="1959429"/>
            <a:ext cx="11522075" cy="5754687"/>
          </a:xfrm>
        </p:spPr>
        <p:txBody>
          <a:bodyPr/>
          <a:lstStyle/>
          <a:p>
            <a:pPr eaLnBrk="1" hangingPunct="1">
              <a:buFont typeface="Arial" panose="020B0604020202020204" pitchFamily="34" charset="0"/>
              <a:buChar char="•"/>
            </a:pPr>
            <a:endParaRPr lang="en-US" altLang="en-US" dirty="0"/>
          </a:p>
          <a:p>
            <a:pPr eaLnBrk="1" hangingPunct="1">
              <a:spcBef>
                <a:spcPct val="0"/>
              </a:spcBef>
              <a:buFont typeface="Wingdings 2" panose="05020102010507070707" pitchFamily="18" charset="2"/>
              <a:buNone/>
            </a:pPr>
            <a:endParaRPr lang="bs-Latn-BA" altLang="en-US" sz="2000" dirty="0">
              <a:latin typeface="Times New Roman" panose="02020603050405020304" pitchFamily="18" charset="0"/>
              <a:cs typeface="Times New Roman" panose="02020603050405020304" pitchFamily="18" charset="0"/>
            </a:endParaRPr>
          </a:p>
          <a:p>
            <a:pPr eaLnBrk="1" hangingPunct="1">
              <a:spcBef>
                <a:spcPct val="0"/>
              </a:spcBef>
              <a:buFont typeface="Wingdings 2" panose="05020102010507070707" pitchFamily="18" charset="2"/>
              <a:buNone/>
            </a:pPr>
            <a:endParaRPr lang="bs-Latn-BA" altLang="en-US" sz="2000" dirty="0">
              <a:latin typeface="Times New Roman" panose="02020603050405020304" pitchFamily="18" charset="0"/>
              <a:cs typeface="Times New Roman" panose="02020603050405020304" pitchFamily="18" charset="0"/>
            </a:endParaRPr>
          </a:p>
          <a:p>
            <a:pPr eaLnBrk="1" hangingPunct="1">
              <a:spcBef>
                <a:spcPct val="0"/>
              </a:spcBef>
              <a:buFont typeface="Wingdings 2" panose="05020102010507070707" pitchFamily="18" charset="2"/>
              <a:buNone/>
            </a:pPr>
            <a:endParaRPr lang="bs-Latn-BA" altLang="en-US" sz="2000" dirty="0">
              <a:latin typeface="Times New Roman" panose="02020603050405020304" pitchFamily="18" charset="0"/>
              <a:cs typeface="Times New Roman" panose="02020603050405020304" pitchFamily="18" charset="0"/>
            </a:endParaRPr>
          </a:p>
          <a:p>
            <a:pPr eaLnBrk="1" hangingPunct="1">
              <a:spcBef>
                <a:spcPct val="0"/>
              </a:spcBef>
              <a:buFont typeface="Wingdings 2" panose="05020102010507070707" pitchFamily="18" charset="2"/>
              <a:buNone/>
            </a:pPr>
            <a:endParaRPr lang="bs-Latn-BA" altLang="en-US" sz="2000" dirty="0">
              <a:latin typeface="Times New Roman" panose="02020603050405020304" pitchFamily="18" charset="0"/>
              <a:cs typeface="Times New Roman" panose="02020603050405020304" pitchFamily="18" charset="0"/>
            </a:endParaRPr>
          </a:p>
          <a:p>
            <a:pPr algn="r" eaLnBrk="1" hangingPunct="1">
              <a:spcBef>
                <a:spcPct val="0"/>
              </a:spcBef>
              <a:buFont typeface="Wingdings 2" panose="05020102010507070707" pitchFamily="18" charset="2"/>
              <a:buNone/>
            </a:pPr>
            <a:r>
              <a:rPr lang="bs-Latn-BA" altLang="en-US" sz="20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a:t>
            </a:r>
            <a:r>
              <a:rPr lang="en-US" altLang="en-US" sz="2200" b="1" dirty="0">
                <a:latin typeface="Times New Roman" panose="02020603050405020304" pitchFamily="18" charset="0"/>
                <a:cs typeface="Times New Roman" panose="02020603050405020304" pitchFamily="18" charset="0"/>
              </a:rPr>
              <a:t>U </a:t>
            </a:r>
            <a:r>
              <a:rPr lang="en-US" altLang="en-US" sz="2400" b="1" dirty="0" err="1">
                <a:latin typeface="Cambria" pitchFamily="18" charset="0"/>
                <a:ea typeface="Cambria" pitchFamily="18" charset="0"/>
                <a:cs typeface="Times New Roman" panose="02020603050405020304" pitchFamily="18" charset="0"/>
              </a:rPr>
              <a:t>okivru</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podrške</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važno</a:t>
            </a:r>
            <a:r>
              <a:rPr lang="en-US" altLang="en-US" sz="2400" b="1" dirty="0">
                <a:latin typeface="Cambria" pitchFamily="18" charset="0"/>
                <a:ea typeface="Cambria" pitchFamily="18" charset="0"/>
                <a:cs typeface="Times New Roman" panose="02020603050405020304" pitchFamily="18" charset="0"/>
              </a:rPr>
              <a:t> je </a:t>
            </a:r>
            <a:r>
              <a:rPr lang="en-US" altLang="en-US" sz="2400" b="1" dirty="0" err="1">
                <a:latin typeface="Cambria" pitchFamily="18" charset="0"/>
                <a:ea typeface="Cambria" pitchFamily="18" charset="0"/>
                <a:cs typeface="Times New Roman" panose="02020603050405020304" pitchFamily="18" charset="0"/>
              </a:rPr>
              <a:t>utvrditi</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razloge</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slabe</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saradnje</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roditjelja</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i</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škole</a:t>
            </a:r>
            <a:r>
              <a:rPr lang="en-US" altLang="en-US" sz="2400" b="1"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ili</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njenog</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potpunog</a:t>
            </a:r>
            <a:r>
              <a:rPr lang="bs-Latn-BA" altLang="en-US" sz="2400" dirty="0">
                <a:latin typeface="Cambria" pitchFamily="18" charset="0"/>
                <a:ea typeface="Cambria" pitchFamily="18" charset="0"/>
                <a:cs typeface="Times New Roman" panose="02020603050405020304" pitchFamily="18" charset="0"/>
              </a:rPr>
              <a:t> </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izostanka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te</a:t>
            </a:r>
            <a:r>
              <a:rPr lang="en-US" altLang="en-US" sz="2400" dirty="0">
                <a:latin typeface="Cambria" pitchFamily="18" charset="0"/>
                <a:ea typeface="Cambria" pitchFamily="18" charset="0"/>
                <a:cs typeface="Times New Roman" panose="02020603050405020304" pitchFamily="18" charset="0"/>
              </a:rPr>
              <a:t> u </a:t>
            </a:r>
            <a:r>
              <a:rPr lang="en-US" altLang="en-US" sz="2400" dirty="0" err="1">
                <a:latin typeface="Cambria" pitchFamily="18" charset="0"/>
                <a:ea typeface="Cambria" pitchFamily="18" charset="0"/>
                <a:cs typeface="Times New Roman" panose="02020603050405020304" pitchFamily="18" charset="0"/>
              </a:rPr>
              <a:t>skladu</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sa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istim</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kreirati</a:t>
            </a:r>
            <a:r>
              <a:rPr lang="en-US" altLang="en-US" sz="2400" dirty="0">
                <a:latin typeface="Cambria" pitchFamily="18" charset="0"/>
                <a:ea typeface="Cambria" pitchFamily="18" charset="0"/>
                <a:cs typeface="Times New Roman" panose="02020603050405020304" pitchFamily="18" charset="0"/>
              </a:rPr>
              <a:t> plan </a:t>
            </a:r>
            <a:r>
              <a:rPr lang="en-US" altLang="en-US" sz="2400" dirty="0" err="1">
                <a:latin typeface="Cambria" pitchFamily="18" charset="0"/>
                <a:ea typeface="Cambria" pitchFamily="18" charset="0"/>
                <a:cs typeface="Times New Roman" panose="02020603050405020304" pitchFamily="18" charset="0"/>
              </a:rPr>
              <a:t>aktivnosti</a:t>
            </a:r>
            <a:r>
              <a:rPr lang="en-US" altLang="en-US" sz="2400" dirty="0">
                <a:latin typeface="Cambria" pitchFamily="18" charset="0"/>
                <a:ea typeface="Cambria" pitchFamily="18" charset="0"/>
                <a:cs typeface="Times New Roman" panose="02020603050405020304" pitchFamily="18" charset="0"/>
              </a:rPr>
              <a:t> u </a:t>
            </a:r>
            <a:r>
              <a:rPr lang="en-US" altLang="en-US" sz="2400" dirty="0" err="1">
                <a:latin typeface="Cambria" pitchFamily="18" charset="0"/>
                <a:ea typeface="Cambria" pitchFamily="18" charset="0"/>
                <a:cs typeface="Times New Roman" panose="02020603050405020304" pitchFamily="18" charset="0"/>
              </a:rPr>
              <a:t>cilju</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unapređenja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Ukoliko</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željeni</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rezultati</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izostanu</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odgovorna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osoba</a:t>
            </a:r>
            <a:r>
              <a:rPr lang="en-US" altLang="en-US" sz="2400" dirty="0">
                <a:latin typeface="Cambria" pitchFamily="18" charset="0"/>
                <a:ea typeface="Cambria" pitchFamily="18" charset="0"/>
                <a:cs typeface="Times New Roman" panose="02020603050405020304" pitchFamily="18" charset="0"/>
              </a:rPr>
              <a:t> u </a:t>
            </a:r>
            <a:r>
              <a:rPr lang="en-US" altLang="en-US" sz="2400" dirty="0" err="1">
                <a:latin typeface="Cambria" pitchFamily="18" charset="0"/>
                <a:ea typeface="Cambria" pitchFamily="18" charset="0"/>
                <a:cs typeface="Times New Roman" panose="02020603050405020304" pitchFamily="18" charset="0"/>
              </a:rPr>
              <a:t>školi</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će</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obavijestiti</a:t>
            </a:r>
            <a:r>
              <a:rPr lang="en-US" altLang="en-US" sz="2400" dirty="0">
                <a:latin typeface="Cambria" pitchFamily="18" charset="0"/>
                <a:ea typeface="Cambria" pitchFamily="18" charset="0"/>
                <a:cs typeface="Times New Roman" panose="02020603050405020304" pitchFamily="18" charset="0"/>
              </a:rPr>
              <a:t>  CSR </a:t>
            </a:r>
            <a:r>
              <a:rPr lang="en-US" altLang="en-US" sz="2400" dirty="0" err="1">
                <a:latin typeface="Cambria" pitchFamily="18" charset="0"/>
                <a:ea typeface="Cambria" pitchFamily="18" charset="0"/>
                <a:cs typeface="Times New Roman" panose="02020603050405020304" pitchFamily="18" charset="0"/>
              </a:rPr>
              <a:t>i</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ostvariti</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multisektorsku</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saradnju</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i</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podršku</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porodici</a:t>
            </a:r>
            <a:endParaRPr lang="en-US" altLang="en-US" sz="2400" dirty="0">
              <a:latin typeface="Cambria" pitchFamily="18" charset="0"/>
              <a:ea typeface="Cambria" pitchFamily="18" charset="0"/>
              <a:cs typeface="Times New Roman" panose="02020603050405020304" pitchFamily="18" charset="0"/>
            </a:endParaRPr>
          </a:p>
        </p:txBody>
      </p:sp>
    </p:spTree>
  </p:cSld>
  <p:clrMapOvr>
    <a:masterClrMapping/>
  </p:clrMapOvr>
  <p:transition spd="slow">
    <p:fade/>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5CAA014-2FD2-428A-A3C9-CCD6D131FDC3}"/>
              </a:ext>
            </a:extLst>
          </p:cNvPr>
          <p:cNvSpPr>
            <a:spLocks noGrp="1"/>
          </p:cNvSpPr>
          <p:nvPr>
            <p:ph type="title"/>
          </p:nvPr>
        </p:nvSpPr>
        <p:spPr>
          <a:xfrm>
            <a:off x="261938" y="414338"/>
            <a:ext cx="11703050" cy="1479550"/>
          </a:xfrm>
        </p:spPr>
        <p:txBody>
          <a:bodyPr/>
          <a:lstStyle/>
          <a:p>
            <a:pPr algn="ctr" eaLnBrk="1" hangingPunct="1"/>
            <a:r>
              <a:rPr lang="en-US" altLang="en-US" sz="2400" b="1" dirty="0">
                <a:solidFill>
                  <a:schemeClr val="tx1"/>
                </a:solidFill>
              </a:rPr>
              <a:t>RODITELJ/ STARATELJ IGNORIŠE SUGESTIJE ŠKOLSKOG OSOBLJA   </a:t>
            </a:r>
            <a:br>
              <a:rPr lang="en-US" altLang="en-US" sz="2400" b="1" dirty="0">
                <a:solidFill>
                  <a:schemeClr val="tx1"/>
                </a:solidFill>
              </a:rPr>
            </a:br>
            <a:r>
              <a:rPr lang="en-US" altLang="en-US" sz="2400" b="1" dirty="0">
                <a:solidFill>
                  <a:schemeClr val="tx1"/>
                </a:solidFill>
              </a:rPr>
              <a:t>           (RAZREDNIKA, NASTAVNIKA I STRUČNE SLUŽBE ŠKOLE)</a:t>
            </a:r>
            <a:br>
              <a:rPr lang="en-US" altLang="en-US" sz="2400" b="1" dirty="0">
                <a:solidFill>
                  <a:schemeClr val="tx1"/>
                </a:solidFill>
              </a:rPr>
            </a:br>
            <a:r>
              <a:rPr lang="en-US" altLang="en-US" sz="2400" b="1" dirty="0">
                <a:solidFill>
                  <a:schemeClr val="tx1"/>
                </a:solidFill>
              </a:rPr>
              <a:t> E2 </a:t>
            </a:r>
          </a:p>
        </p:txBody>
      </p:sp>
      <p:sp>
        <p:nvSpPr>
          <p:cNvPr id="27651" name="Content Placeholder 2">
            <a:extLst>
              <a:ext uri="{FF2B5EF4-FFF2-40B4-BE49-F238E27FC236}">
                <a16:creationId xmlns:a16="http://schemas.microsoft.com/office/drawing/2014/main" id="{C8CFE80A-0DF1-4852-819F-9D2DC1CEE2EE}"/>
              </a:ext>
            </a:extLst>
          </p:cNvPr>
          <p:cNvSpPr>
            <a:spLocks noGrp="1"/>
          </p:cNvSpPr>
          <p:nvPr>
            <p:ph sz="quarter" idx="1"/>
          </p:nvPr>
        </p:nvSpPr>
        <p:spPr>
          <a:xfrm>
            <a:off x="0" y="2411413"/>
            <a:ext cx="12192000" cy="4446587"/>
          </a:xfrm>
        </p:spPr>
        <p:txBody>
          <a:bodyPr/>
          <a:lstStyle/>
          <a:p>
            <a:pPr eaLnBrk="1" hangingPunct="1">
              <a:buFont typeface="Wingdings 2" panose="05020102010507070707" pitchFamily="18" charset="2"/>
              <a:buNone/>
            </a:pPr>
            <a:endParaRPr lang="en-US" altLang="en-US" sz="2200" dirty="0">
              <a:latin typeface="Cambria" panose="02040503050406030204" pitchFamily="18" charset="0"/>
              <a:ea typeface="Cambria" panose="02040503050406030204" pitchFamily="18" charset="0"/>
              <a:cs typeface="Times New Roman" panose="02020603050405020304" pitchFamily="18" charset="0"/>
            </a:endParaRPr>
          </a:p>
          <a:p>
            <a:pPr algn="r" eaLnBrk="1" hangingPunct="1">
              <a:buFont typeface="Wingdings 2" panose="05020102010507070707" pitchFamily="18" charset="2"/>
              <a:buNone/>
            </a:pP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Ukuliko</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roditelj</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staratelj</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ignorisanjem</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preporuka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nastavnika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ili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saradnika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stručne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službe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ugrožavaju</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prava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sigurnost</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ili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zdravlje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djeteta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odgovorna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osoba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u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ustanovi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je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obavezna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pisanim</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aktom</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obavijestiti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nadležnu</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službu</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socijalne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bs-Latn-BA" altLang="en-US" sz="2200" b="1" dirty="0">
                <a:latin typeface="Cambria" panose="02040503050406030204" pitchFamily="18" charset="0"/>
                <a:ea typeface="Cambria" panose="02040503050406030204" pitchFamily="18" charset="0"/>
                <a:cs typeface="Times New Roman" panose="02020603050405020304" pitchFamily="18" charset="0"/>
              </a:rPr>
              <a:t>zaštite</a:t>
            </a:r>
            <a:endParaRPr lang="en-US" altLang="en-US" sz="2000" b="1" dirty="0">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ransition spd="slow">
    <p:fade/>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2299931-91EA-4220-B32B-03704DC805B2}"/>
              </a:ext>
            </a:extLst>
          </p:cNvPr>
          <p:cNvSpPr>
            <a:spLocks noGrp="1"/>
          </p:cNvSpPr>
          <p:nvPr>
            <p:ph type="title"/>
          </p:nvPr>
        </p:nvSpPr>
        <p:spPr>
          <a:xfrm>
            <a:off x="946150" y="-623888"/>
            <a:ext cx="9906000" cy="2003426"/>
          </a:xfrm>
        </p:spPr>
        <p:txBody>
          <a:bodyPr/>
          <a:lstStyle/>
          <a:p>
            <a:pPr eaLnBrk="1" hangingPunct="1"/>
            <a:br>
              <a:rPr lang="bs-Latn-BA" altLang="en-US" sz="2400" dirty="0">
                <a:solidFill>
                  <a:srgbClr val="7B9899"/>
                </a:solidFill>
              </a:rPr>
            </a:br>
            <a:br>
              <a:rPr lang="bs-Latn-BA" altLang="en-US" sz="2400" dirty="0">
                <a:solidFill>
                  <a:srgbClr val="7B9899"/>
                </a:solidFill>
              </a:rPr>
            </a:br>
            <a:r>
              <a:rPr lang="bs-Latn-BA" altLang="en-US" sz="2400" b="1" dirty="0">
                <a:solidFill>
                  <a:srgbClr val="7B9899"/>
                </a:solidFill>
              </a:rPr>
              <a:t>      </a:t>
            </a:r>
            <a:endParaRPr lang="en-US" altLang="en-US" sz="2400" b="1" dirty="0">
              <a:solidFill>
                <a:schemeClr val="tx1"/>
              </a:solidFill>
            </a:endParaRPr>
          </a:p>
        </p:txBody>
      </p:sp>
      <p:sp>
        <p:nvSpPr>
          <p:cNvPr id="28675" name="Content Placeholder 2">
            <a:extLst>
              <a:ext uri="{FF2B5EF4-FFF2-40B4-BE49-F238E27FC236}">
                <a16:creationId xmlns:a16="http://schemas.microsoft.com/office/drawing/2014/main" id="{A4CBBFD9-23BD-4451-90CA-F3239E03EC7A}"/>
              </a:ext>
            </a:extLst>
          </p:cNvPr>
          <p:cNvSpPr>
            <a:spLocks noGrp="1"/>
          </p:cNvSpPr>
          <p:nvPr>
            <p:ph sz="quarter" idx="1"/>
          </p:nvPr>
        </p:nvSpPr>
        <p:spPr>
          <a:xfrm>
            <a:off x="0" y="2429691"/>
            <a:ext cx="12034837" cy="4619625"/>
          </a:xfrm>
        </p:spPr>
        <p:txBody>
          <a:bodyPr/>
          <a:lstStyle/>
          <a:p>
            <a:pPr eaLnBrk="1" hangingPunct="1">
              <a:buFont typeface="Wingdings 2" panose="05020102010507070707" pitchFamily="18" charset="2"/>
              <a:buNone/>
            </a:pPr>
            <a:endParaRPr lang="bs-Latn-BA" altLang="en-US" sz="2200" dirty="0">
              <a:latin typeface="Cambria" panose="02040503050406030204" pitchFamily="18" charset="0"/>
              <a:ea typeface="Cambria" panose="02040503050406030204" pitchFamily="18" charset="0"/>
              <a:cs typeface="Times New Roman" panose="02020603050405020304" pitchFamily="18" charset="0"/>
            </a:endParaRPr>
          </a:p>
          <a:p>
            <a:pPr algn="r" eaLnBrk="1" hangingPunct="1">
              <a:buFont typeface="Wingdings 2" panose="05020102010507070707" pitchFamily="18" charset="2"/>
              <a:buNone/>
            </a:pP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Ukoliko</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roditelj</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staratelj</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odbijanjem</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saradnje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ili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ignorisanjem</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preporuka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saradnika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stručne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službe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ugrožavaju</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prava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sigurnost</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ili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zdravlje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djeteta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odgovorna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osoba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u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ustanovi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je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obavezna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pisanim</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aktom</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obavijestiti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nadležnu</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službu</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socijalne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bs-Latn-BA" altLang="en-US" sz="2200" b="1" dirty="0">
                <a:latin typeface="Cambria" panose="02040503050406030204" pitchFamily="18" charset="0"/>
                <a:ea typeface="Cambria" panose="02040503050406030204" pitchFamily="18" charset="0"/>
                <a:cs typeface="Times New Roman" panose="02020603050405020304" pitchFamily="18" charset="0"/>
              </a:rPr>
              <a:t>zaštite</a:t>
            </a:r>
            <a:endParaRPr lang="en-US" altLang="en-US" sz="2200" b="1" dirty="0">
              <a:latin typeface="Cambria" panose="02040503050406030204" pitchFamily="18" charset="0"/>
              <a:ea typeface="Cambria" panose="02040503050406030204" pitchFamily="18" charset="0"/>
              <a:cs typeface="Times New Roman" panose="02020603050405020304" pitchFamily="18" charset="0"/>
            </a:endParaRPr>
          </a:p>
          <a:p>
            <a:pPr eaLnBrk="1" hangingPunct="1">
              <a:buFont typeface="Wingdings" panose="05000000000000000000" pitchFamily="2" charset="2"/>
              <a:buChar char="Ø"/>
            </a:pPr>
            <a:endParaRPr lang="en-US" altLang="en-US" sz="2200" dirty="0">
              <a:latin typeface="Times New Roman" panose="02020603050405020304" pitchFamily="18" charset="0"/>
              <a:ea typeface="Cambria" panose="02040503050406030204" pitchFamily="18" charset="0"/>
              <a:cs typeface="Times New Roman" panose="02020603050405020304" pitchFamily="18" charset="0"/>
            </a:endParaRPr>
          </a:p>
          <a:p>
            <a:pPr eaLnBrk="1" hangingPunct="1">
              <a:buFont typeface="Wingdings" panose="05000000000000000000" pitchFamily="2" charset="2"/>
              <a:buChar char="Ø"/>
            </a:pPr>
            <a:endParaRPr lang="en-US" altLang="en-US" sz="22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8676" name="Rectangle 3">
            <a:extLst>
              <a:ext uri="{FF2B5EF4-FFF2-40B4-BE49-F238E27FC236}">
                <a16:creationId xmlns:a16="http://schemas.microsoft.com/office/drawing/2014/main" id="{B1A588F8-C90D-44B3-8E90-7937896CCBD4}"/>
              </a:ext>
            </a:extLst>
          </p:cNvPr>
          <p:cNvSpPr>
            <a:spLocks noChangeArrowheads="1"/>
          </p:cNvSpPr>
          <p:nvPr/>
        </p:nvSpPr>
        <p:spPr bwMode="auto">
          <a:xfrm>
            <a:off x="469900" y="361950"/>
            <a:ext cx="111553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algn="ctr"/>
            <a:r>
              <a:rPr lang="en-US" altLang="en-US" sz="2000" b="1" dirty="0">
                <a:latin typeface="Cambria" panose="02040503050406030204" pitchFamily="18" charset="0"/>
                <a:ea typeface="Cambria" panose="02040503050406030204" pitchFamily="18" charset="0"/>
                <a:cs typeface="Cambria" panose="02040503050406030204" pitchFamily="18" charset="0"/>
              </a:rPr>
              <a:t>RODITELJ/ STARATELJ ODBIJA SARADNJU SA STRUČNOM    </a:t>
            </a:r>
            <a:br>
              <a:rPr lang="en-US" altLang="en-US" sz="2000" b="1" dirty="0">
                <a:latin typeface="Cambria" panose="02040503050406030204" pitchFamily="18" charset="0"/>
                <a:ea typeface="Cambria" panose="02040503050406030204" pitchFamily="18" charset="0"/>
                <a:cs typeface="Cambria" panose="02040503050406030204" pitchFamily="18" charset="0"/>
              </a:rPr>
            </a:br>
            <a:r>
              <a:rPr lang="en-US" altLang="en-US" sz="2000" b="1" dirty="0">
                <a:latin typeface="Cambria" panose="02040503050406030204" pitchFamily="18" charset="0"/>
                <a:ea typeface="Cambria" panose="02040503050406030204" pitchFamily="18" charset="0"/>
                <a:cs typeface="Cambria" panose="02040503050406030204" pitchFamily="18" charset="0"/>
              </a:rPr>
              <a:t>                    SLUŽBOM ŠKOLE (NE ODAZIVA SE NA POZIV)</a:t>
            </a:r>
            <a:endParaRPr lang="bs-Latn-BA" altLang="en-US" sz="2000" b="1" dirty="0">
              <a:latin typeface="Cambria" panose="02040503050406030204" pitchFamily="18" charset="0"/>
              <a:ea typeface="Cambria" panose="02040503050406030204" pitchFamily="18" charset="0"/>
              <a:cs typeface="Cambria" panose="02040503050406030204" pitchFamily="18" charset="0"/>
            </a:endParaRPr>
          </a:p>
          <a:p>
            <a:pPr algn="ctr"/>
            <a:endParaRPr lang="bs-Latn-BA" altLang="en-US" sz="2000" b="1" dirty="0">
              <a:latin typeface="Cambria" panose="02040503050406030204" pitchFamily="18" charset="0"/>
              <a:ea typeface="Cambria" panose="02040503050406030204" pitchFamily="18" charset="0"/>
              <a:cs typeface="Cambria" panose="02040503050406030204" pitchFamily="18" charset="0"/>
            </a:endParaRPr>
          </a:p>
          <a:p>
            <a:pPr algn="ctr"/>
            <a:r>
              <a:rPr lang="bs-Latn-BA" altLang="en-US" sz="2000" b="1" dirty="0">
                <a:latin typeface="Cambria" panose="02040503050406030204" pitchFamily="18" charset="0"/>
                <a:ea typeface="Cambria" panose="02040503050406030204" pitchFamily="18" charset="0"/>
                <a:cs typeface="Cambria" panose="02040503050406030204" pitchFamily="18" charset="0"/>
              </a:rPr>
              <a:t>E3</a:t>
            </a:r>
          </a:p>
        </p:txBody>
      </p:sp>
    </p:spTree>
  </p:cSld>
  <p:clrMapOvr>
    <a:masterClrMapping/>
  </p:clrMapOvr>
  <p:transition spd="slow">
    <p:fade/>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92726-EC19-4BD7-8A33-4B5A5F80643F}"/>
              </a:ext>
            </a:extLst>
          </p:cNvPr>
          <p:cNvSpPr>
            <a:spLocks noGrp="1"/>
          </p:cNvSpPr>
          <p:nvPr>
            <p:ph type="title"/>
          </p:nvPr>
        </p:nvSpPr>
        <p:spPr>
          <a:xfrm>
            <a:off x="379413" y="579438"/>
            <a:ext cx="11363325" cy="927100"/>
          </a:xfrm>
        </p:spPr>
        <p:txBody>
          <a:bodyPr>
            <a:normAutofit/>
          </a:bodyPr>
          <a:lstStyle/>
          <a:p>
            <a:pPr algn="ctr" eaLnBrk="1" fontAlgn="auto" hangingPunct="1">
              <a:spcAft>
                <a:spcPts val="0"/>
              </a:spcAft>
              <a:defRPr/>
            </a:pPr>
            <a:r>
              <a:rPr lang="pl-PL" sz="2400" b="1" dirty="0">
                <a:solidFill>
                  <a:schemeClr val="tx1"/>
                </a:solidFill>
              </a:rPr>
              <a:t>	RODITELJ/</a:t>
            </a:r>
            <a:r>
              <a:rPr lang="en-US" sz="2400" b="1" dirty="0">
                <a:solidFill>
                  <a:schemeClr val="tx1"/>
                </a:solidFill>
              </a:rPr>
              <a:t> </a:t>
            </a:r>
            <a:r>
              <a:rPr lang="pl-PL" sz="2400" b="1" dirty="0">
                <a:solidFill>
                  <a:schemeClr val="tx1"/>
                </a:solidFill>
              </a:rPr>
              <a:t>STARATELJ JE NASILAN U KONTAKTU SA ŠKOLSKIM </a:t>
            </a:r>
            <a:br>
              <a:rPr lang="en-US" sz="2400" b="1" dirty="0">
                <a:solidFill>
                  <a:schemeClr val="tx1"/>
                </a:solidFill>
              </a:rPr>
            </a:br>
            <a:r>
              <a:rPr lang="en-US" sz="2400" b="1" dirty="0">
                <a:solidFill>
                  <a:schemeClr val="tx1"/>
                </a:solidFill>
              </a:rPr>
              <a:t>                </a:t>
            </a:r>
            <a:r>
              <a:rPr lang="pl-PL" sz="2400" b="1" dirty="0">
                <a:solidFill>
                  <a:schemeClr val="tx1"/>
                </a:solidFill>
              </a:rPr>
              <a:t>OSOBLJEM </a:t>
            </a:r>
            <a:r>
              <a:rPr lang="en-US" sz="2400" b="1" dirty="0">
                <a:solidFill>
                  <a:schemeClr val="tx1"/>
                </a:solidFill>
              </a:rPr>
              <a:t> </a:t>
            </a:r>
            <a:r>
              <a:rPr lang="pl-PL" sz="2400" b="1" dirty="0">
                <a:solidFill>
                  <a:schemeClr val="tx1"/>
                </a:solidFill>
              </a:rPr>
              <a:t>(RAZREDNIKOM/COM, NASTAVNICIMA...)</a:t>
            </a:r>
            <a:endParaRPr lang="en-US" sz="2400" b="1" dirty="0">
              <a:solidFill>
                <a:schemeClr val="tx1"/>
              </a:solidFill>
            </a:endParaRPr>
          </a:p>
        </p:txBody>
      </p:sp>
      <p:sp>
        <p:nvSpPr>
          <p:cNvPr id="29699" name="Content Placeholder 2">
            <a:extLst>
              <a:ext uri="{FF2B5EF4-FFF2-40B4-BE49-F238E27FC236}">
                <a16:creationId xmlns:a16="http://schemas.microsoft.com/office/drawing/2014/main" id="{7392A646-9D1E-4564-98DC-131383CE2082}"/>
              </a:ext>
            </a:extLst>
          </p:cNvPr>
          <p:cNvSpPr>
            <a:spLocks noGrp="1"/>
          </p:cNvSpPr>
          <p:nvPr>
            <p:ph sz="quarter" idx="1"/>
          </p:nvPr>
        </p:nvSpPr>
        <p:spPr>
          <a:xfrm>
            <a:off x="222250" y="1506538"/>
            <a:ext cx="11639550" cy="5351462"/>
          </a:xfrm>
        </p:spPr>
        <p:txBody>
          <a:bodyPr/>
          <a:lstStyle/>
          <a:p>
            <a:pPr eaLnBrk="1" hangingPunct="1">
              <a:buFont typeface="Wingdings 2" panose="05020102010507070707" pitchFamily="18" charset="2"/>
              <a:buNone/>
            </a:pPr>
            <a:endParaRPr lang="bs-Latn-BA" altLang="en-US" sz="2200" b="1" dirty="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endParaRPr lang="bs-Latn-BA" altLang="en-US" sz="2200" b="1" dirty="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endParaRPr lang="bs-Latn-BA" altLang="en-US" sz="2200" b="1" dirty="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endParaRPr lang="bs-Latn-BA" altLang="en-US" sz="2200" b="1" dirty="0">
              <a:latin typeface="Times New Roman" panose="02020603050405020304" pitchFamily="18" charset="0"/>
              <a:cs typeface="Times New Roman" panose="02020603050405020304" pitchFamily="18" charset="0"/>
            </a:endParaRPr>
          </a:p>
          <a:p>
            <a:pPr algn="r" eaLnBrk="1" hangingPunct="1">
              <a:buFont typeface="Wingdings 2" panose="05020102010507070707" pitchFamily="18" charset="2"/>
              <a:buNone/>
            </a:pPr>
            <a:r>
              <a:rPr lang="en-US" altLang="en-US" sz="2800" b="1" dirty="0">
                <a:latin typeface="Cambria" pitchFamily="18" charset="0"/>
                <a:ea typeface="Cambria" pitchFamily="18" charset="0"/>
                <a:cs typeface="Times New Roman" panose="02020603050405020304" pitchFamily="18" charset="0"/>
              </a:rPr>
              <a:t>U </a:t>
            </a:r>
            <a:r>
              <a:rPr lang="en-US" altLang="en-US" sz="2800" b="1" dirty="0" err="1">
                <a:latin typeface="Cambria" pitchFamily="18" charset="0"/>
                <a:ea typeface="Cambria" pitchFamily="18" charset="0"/>
                <a:cs typeface="Times New Roman" panose="02020603050405020304" pitchFamily="18" charset="0"/>
              </a:rPr>
              <a:t>slučaju</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da</a:t>
            </a:r>
            <a:r>
              <a:rPr lang="en-US" altLang="en-US" sz="2800" b="1" dirty="0">
                <a:latin typeface="Cambria" pitchFamily="18" charset="0"/>
                <a:ea typeface="Cambria" pitchFamily="18" charset="0"/>
                <a:cs typeface="Times New Roman" panose="02020603050405020304" pitchFamily="18" charset="0"/>
              </a:rPr>
              <a:t> se </a:t>
            </a:r>
            <a:r>
              <a:rPr lang="en-US" altLang="en-US" sz="2800" b="1" dirty="0" err="1">
                <a:latin typeface="Cambria" pitchFamily="18" charset="0"/>
                <a:ea typeface="Cambria" pitchFamily="18" charset="0"/>
                <a:cs typeface="Times New Roman" panose="02020603050405020304" pitchFamily="18" charset="0"/>
              </a:rPr>
              <a:t>dogodi</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nasilje</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roditelja</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nad</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školskim</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osobljem</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odgovorna</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osoba</a:t>
            </a:r>
            <a:r>
              <a:rPr lang="en-US" altLang="en-US" sz="2800" b="1" dirty="0">
                <a:latin typeface="Cambria" pitchFamily="18" charset="0"/>
                <a:ea typeface="Cambria" pitchFamily="18" charset="0"/>
                <a:cs typeface="Times New Roman" panose="02020603050405020304" pitchFamily="18" charset="0"/>
              </a:rPr>
              <a:t> u </a:t>
            </a:r>
            <a:r>
              <a:rPr lang="en-US" altLang="en-US" sz="2800" b="1" dirty="0" err="1">
                <a:latin typeface="Cambria" pitchFamily="18" charset="0"/>
                <a:ea typeface="Cambria" pitchFamily="18" charset="0"/>
                <a:cs typeface="Times New Roman" panose="02020603050405020304" pitchFamily="18" charset="0"/>
              </a:rPr>
              <a:t>školi</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dužna</a:t>
            </a:r>
            <a:r>
              <a:rPr lang="en-US" altLang="en-US" sz="2800" b="1" dirty="0">
                <a:latin typeface="Cambria" pitchFamily="18" charset="0"/>
                <a:ea typeface="Cambria" pitchFamily="18" charset="0"/>
                <a:cs typeface="Times New Roman" panose="02020603050405020304" pitchFamily="18" charset="0"/>
              </a:rPr>
              <a:t> je </a:t>
            </a:r>
            <a:r>
              <a:rPr lang="en-US" altLang="en-US" sz="2800" b="1" dirty="0" err="1">
                <a:latin typeface="Cambria" pitchFamily="18" charset="0"/>
                <a:ea typeface="Cambria" pitchFamily="18" charset="0"/>
                <a:cs typeface="Times New Roman" panose="02020603050405020304" pitchFamily="18" charset="0"/>
              </a:rPr>
              <a:t>obavijestiti</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policiju</a:t>
            </a:r>
            <a:endParaRPr lang="en-US" altLang="en-US" sz="2800" b="1" dirty="0">
              <a:latin typeface="Cambria" pitchFamily="18" charset="0"/>
              <a:ea typeface="Cambria" pitchFamily="18" charset="0"/>
              <a:cs typeface="Times New Roman" panose="02020603050405020304" pitchFamily="18" charset="0"/>
            </a:endParaRPr>
          </a:p>
        </p:txBody>
      </p:sp>
      <p:sp>
        <p:nvSpPr>
          <p:cNvPr id="29700" name="Rectangle 3">
            <a:extLst>
              <a:ext uri="{FF2B5EF4-FFF2-40B4-BE49-F238E27FC236}">
                <a16:creationId xmlns:a16="http://schemas.microsoft.com/office/drawing/2014/main" id="{7DD76D20-6D8A-4508-B4A8-58D74867BF5C}"/>
              </a:ext>
            </a:extLst>
          </p:cNvPr>
          <p:cNvSpPr>
            <a:spLocks noChangeArrowheads="1"/>
          </p:cNvSpPr>
          <p:nvPr/>
        </p:nvSpPr>
        <p:spPr bwMode="auto">
          <a:xfrm>
            <a:off x="5765800" y="1506538"/>
            <a:ext cx="606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r>
              <a:rPr lang="bs-Latn-BA" altLang="en-US" b="1" dirty="0"/>
              <a:t> </a:t>
            </a:r>
            <a:r>
              <a:rPr lang="en-US" altLang="en-US" sz="2400" b="1" dirty="0">
                <a:latin typeface="Cambria" panose="02040503050406030204" pitchFamily="18" charset="0"/>
                <a:ea typeface="Cambria" panose="02040503050406030204" pitchFamily="18" charset="0"/>
                <a:cs typeface="Cambria" panose="02040503050406030204" pitchFamily="18" charset="0"/>
              </a:rPr>
              <a:t>E</a:t>
            </a:r>
            <a:r>
              <a:rPr lang="bs-Latn-BA" altLang="en-US" sz="2400" b="1" dirty="0">
                <a:latin typeface="Cambria" panose="02040503050406030204" pitchFamily="18" charset="0"/>
                <a:ea typeface="Cambria" panose="02040503050406030204" pitchFamily="18" charset="0"/>
                <a:cs typeface="Cambria" panose="02040503050406030204" pitchFamily="18" charset="0"/>
              </a:rPr>
              <a:t>4</a:t>
            </a:r>
            <a:endParaRPr lang="bs-Latn-BA" altLang="en-US" sz="2400" dirty="0">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spd="slow">
    <p:fade/>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5AB929A-E71E-43C7-ABE5-86E83F7EE743}"/>
              </a:ext>
            </a:extLst>
          </p:cNvPr>
          <p:cNvSpPr>
            <a:spLocks noGrp="1"/>
          </p:cNvSpPr>
          <p:nvPr>
            <p:ph type="title"/>
          </p:nvPr>
        </p:nvSpPr>
        <p:spPr/>
        <p:txBody>
          <a:bodyPr/>
          <a:lstStyle/>
          <a:p>
            <a:pPr eaLnBrk="1" hangingPunct="1"/>
            <a:r>
              <a:rPr lang="en-US" altLang="en-US" sz="3200">
                <a:solidFill>
                  <a:srgbClr val="7B9899"/>
                </a:solidFill>
              </a:rPr>
              <a:t> </a:t>
            </a:r>
            <a:endParaRPr lang="en-US" altLang="en-US">
              <a:solidFill>
                <a:srgbClr val="7B9899"/>
              </a:solidFill>
            </a:endParaRPr>
          </a:p>
        </p:txBody>
      </p:sp>
      <p:sp>
        <p:nvSpPr>
          <p:cNvPr id="30723" name="Rectangle 4">
            <a:extLst>
              <a:ext uri="{FF2B5EF4-FFF2-40B4-BE49-F238E27FC236}">
                <a16:creationId xmlns:a16="http://schemas.microsoft.com/office/drawing/2014/main" id="{88402829-4BB3-442F-8249-5957BAF54242}"/>
              </a:ext>
            </a:extLst>
          </p:cNvPr>
          <p:cNvSpPr>
            <a:spLocks noChangeArrowheads="1"/>
          </p:cNvSpPr>
          <p:nvPr/>
        </p:nvSpPr>
        <p:spPr bwMode="auto">
          <a:xfrm>
            <a:off x="1363663" y="2852738"/>
            <a:ext cx="944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algn="ctr"/>
            <a:r>
              <a:rPr lang="en-US" altLang="en-US" sz="3600" b="1">
                <a:latin typeface="Cambria" panose="02040503050406030204" pitchFamily="18" charset="0"/>
                <a:ea typeface="Cambria" panose="02040503050406030204" pitchFamily="18" charset="0"/>
                <a:cs typeface="Cambria" panose="02040503050406030204" pitchFamily="18" charset="0"/>
              </a:rPr>
              <a:t>       SPOSOBNOST NOŠENJA SA PROBLEMIMA</a:t>
            </a:r>
            <a:endParaRPr lang="bs-Latn-BA" altLang="en-US" sz="3600" b="1">
              <a:latin typeface="Cambria" panose="02040503050406030204" pitchFamily="18" charset="0"/>
              <a:ea typeface="Cambria" panose="02040503050406030204" pitchFamily="18" charset="0"/>
              <a:cs typeface="Cambria" panose="02040503050406030204" pitchFamily="18" charset="0"/>
            </a:endParaRPr>
          </a:p>
          <a:p>
            <a:pPr algn="ctr"/>
            <a:r>
              <a:rPr lang="bs-Latn-BA" altLang="en-US" sz="3600" b="1">
                <a:latin typeface="Cambria" panose="02040503050406030204" pitchFamily="18" charset="0"/>
                <a:ea typeface="Cambria" panose="02040503050406030204" pitchFamily="18" charset="0"/>
                <a:cs typeface="Cambria" panose="02040503050406030204" pitchFamily="18" charset="0"/>
              </a:rPr>
              <a:t>F</a:t>
            </a:r>
            <a:endParaRPr lang="en-US" altLang="en-US" sz="3600" b="1">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spd="slow">
    <p:fade/>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72E4B-26D6-43CB-845D-FF839FDBDABD}"/>
              </a:ext>
            </a:extLst>
          </p:cNvPr>
          <p:cNvSpPr>
            <a:spLocks noGrp="1"/>
          </p:cNvSpPr>
          <p:nvPr>
            <p:ph type="title"/>
          </p:nvPr>
        </p:nvSpPr>
        <p:spPr>
          <a:xfrm rot="10800000" flipV="1">
            <a:off x="300038" y="265905"/>
            <a:ext cx="11677650" cy="484187"/>
          </a:xfrm>
        </p:spPr>
        <p:txBody>
          <a:bodyPr>
            <a:normAutofit fontScale="90000"/>
          </a:bodyPr>
          <a:lstStyle/>
          <a:p>
            <a:pPr algn="ctr" eaLnBrk="1" fontAlgn="auto" hangingPunct="1">
              <a:spcAft>
                <a:spcPts val="0"/>
              </a:spcAft>
              <a:defRPr/>
            </a:pPr>
            <a:br>
              <a:rPr lang="en-US" sz="2700" dirty="0"/>
            </a:br>
            <a:r>
              <a:rPr lang="en-US" sz="2700" dirty="0">
                <a:solidFill>
                  <a:schemeClr val="tx1"/>
                </a:solidFill>
              </a:rPr>
              <a:t>     </a:t>
            </a:r>
            <a:r>
              <a:rPr lang="en-US" sz="2700" b="1" dirty="0">
                <a:solidFill>
                  <a:schemeClr val="tx1"/>
                </a:solidFill>
              </a:rPr>
              <a:t>UČENIK / UČENICA IZBJEGAVA TRAŽITI POMOĆ OD ODRASLIH OSOBA</a:t>
            </a:r>
            <a:br>
              <a:rPr lang="en-US" b="1" dirty="0">
                <a:solidFill>
                  <a:schemeClr val="tx1"/>
                </a:solidFill>
              </a:rPr>
            </a:br>
            <a:r>
              <a:rPr lang="bs-Latn-BA" b="1" dirty="0">
                <a:solidFill>
                  <a:schemeClr val="tx1"/>
                </a:solidFill>
              </a:rPr>
              <a:t>F1</a:t>
            </a:r>
            <a:endParaRPr lang="en-US" b="1" dirty="0">
              <a:solidFill>
                <a:schemeClr val="tx1"/>
              </a:solidFill>
            </a:endParaRPr>
          </a:p>
        </p:txBody>
      </p:sp>
      <p:sp>
        <p:nvSpPr>
          <p:cNvPr id="31747" name="Content Placeholder 2">
            <a:extLst>
              <a:ext uri="{FF2B5EF4-FFF2-40B4-BE49-F238E27FC236}">
                <a16:creationId xmlns:a16="http://schemas.microsoft.com/office/drawing/2014/main" id="{8E185B4B-2B81-4769-B0C6-19FC67A89B8D}"/>
              </a:ext>
            </a:extLst>
          </p:cNvPr>
          <p:cNvSpPr>
            <a:spLocks noGrp="1"/>
          </p:cNvSpPr>
          <p:nvPr>
            <p:ph sz="quarter" idx="1"/>
          </p:nvPr>
        </p:nvSpPr>
        <p:spPr>
          <a:xfrm>
            <a:off x="300038" y="3043646"/>
            <a:ext cx="11782425" cy="5243513"/>
          </a:xfrm>
        </p:spPr>
        <p:txBody>
          <a:bodyPr/>
          <a:lstStyle/>
          <a:p>
            <a:pPr algn="r" eaLnBrk="1" hangingPunct="1">
              <a:buFont typeface="Wingdings 2" panose="05020102010507070707" pitchFamily="18" charset="2"/>
              <a:buNone/>
            </a:pPr>
            <a:endParaRPr lang="bs-Latn-BA" altLang="en-US" sz="2200" dirty="0">
              <a:latin typeface="Times New Roman" panose="02020603050405020304" pitchFamily="18" charset="0"/>
              <a:cs typeface="Times New Roman" panose="02020603050405020304" pitchFamily="18" charset="0"/>
            </a:endParaRPr>
          </a:p>
          <a:p>
            <a:pPr algn="r" eaLnBrk="1" hangingPunct="1">
              <a:buFont typeface="Wingdings 2" panose="05020102010507070707" pitchFamily="18" charset="2"/>
              <a:buNone/>
            </a:pPr>
            <a:r>
              <a:rPr lang="en-US" altLang="en-US" sz="2400" b="1" dirty="0" err="1">
                <a:latin typeface="Cambria" pitchFamily="18" charset="0"/>
                <a:ea typeface="Cambria" pitchFamily="18" charset="0"/>
                <a:cs typeface="Times New Roman" panose="02020603050405020304" pitchFamily="18" charset="0"/>
              </a:rPr>
              <a:t>Prevencija</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kao</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i</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podrška</a:t>
            </a:r>
            <a:r>
              <a:rPr lang="en-US" altLang="en-US" sz="2400" b="1" dirty="0">
                <a:latin typeface="Cambria" pitchFamily="18" charset="0"/>
                <a:ea typeface="Cambria" pitchFamily="18" charset="0"/>
                <a:cs typeface="Times New Roman" panose="02020603050405020304" pitchFamily="18" charset="0"/>
              </a:rPr>
              <a:t> bi se </a:t>
            </a:r>
            <a:r>
              <a:rPr lang="en-US" altLang="en-US" sz="2400" b="1" dirty="0" err="1">
                <a:latin typeface="Cambria" pitchFamily="18" charset="0"/>
                <a:ea typeface="Cambria" pitchFamily="18" charset="0"/>
                <a:cs typeface="Times New Roman" panose="02020603050405020304" pitchFamily="18" charset="0"/>
              </a:rPr>
              <a:t>trebale</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ogledati</a:t>
            </a:r>
            <a:r>
              <a:rPr lang="en-US" altLang="en-US" sz="2400" b="1" dirty="0">
                <a:latin typeface="Cambria" pitchFamily="18" charset="0"/>
                <a:ea typeface="Cambria" pitchFamily="18" charset="0"/>
                <a:cs typeface="Times New Roman" panose="02020603050405020304" pitchFamily="18" charset="0"/>
              </a:rPr>
              <a:t> u </a:t>
            </a:r>
            <a:r>
              <a:rPr lang="en-US" altLang="en-US" sz="2400" b="1" dirty="0" err="1">
                <a:latin typeface="Cambria" pitchFamily="18" charset="0"/>
                <a:ea typeface="Cambria" pitchFamily="18" charset="0"/>
                <a:cs typeface="Times New Roman" panose="02020603050405020304" pitchFamily="18" charset="0"/>
              </a:rPr>
              <a:t>realizaciji</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aktivnosti</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koje</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imaju</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za</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cilj</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ohrabrivanje</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učenika</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da</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traže</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pomoć</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i</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da</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unaprijede</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vještine</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koje</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će</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im</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omogućiti</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širenje</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socijalne</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mreže</a:t>
            </a:r>
            <a:r>
              <a:rPr lang="en-US" altLang="en-US" sz="2400" b="1" dirty="0">
                <a:latin typeface="Cambria" pitchFamily="18" charset="0"/>
                <a:ea typeface="Cambria" pitchFamily="18" charset="0"/>
                <a:cs typeface="Times New Roman" panose="02020603050405020304" pitchFamily="18" charset="0"/>
              </a:rPr>
              <a:t> </a:t>
            </a:r>
          </a:p>
        </p:txBody>
      </p:sp>
    </p:spTree>
  </p:cSld>
  <p:clrMapOvr>
    <a:masterClrMapping/>
  </p:clrMapOvr>
  <p:transition spd="slow">
    <p:fade/>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B91BC31-88AB-4E23-A983-11D80EF05C1E}"/>
              </a:ext>
            </a:extLst>
          </p:cNvPr>
          <p:cNvSpPr>
            <a:spLocks noGrp="1"/>
          </p:cNvSpPr>
          <p:nvPr>
            <p:ph type="title"/>
          </p:nvPr>
        </p:nvSpPr>
        <p:spPr>
          <a:xfrm>
            <a:off x="261938" y="336550"/>
            <a:ext cx="11677650" cy="846138"/>
          </a:xfrm>
        </p:spPr>
        <p:txBody>
          <a:bodyPr/>
          <a:lstStyle/>
          <a:p>
            <a:pPr algn="ctr" eaLnBrk="1" hangingPunct="1"/>
            <a:r>
              <a:rPr lang="en-US" altLang="en-US" sz="2400" b="1" dirty="0">
                <a:solidFill>
                  <a:srgbClr val="7B9899"/>
                </a:solidFill>
              </a:rPr>
              <a:t>	</a:t>
            </a:r>
            <a: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UČENIK / UČENICA VRLO ČESTO ZA SVOJE LOŠE</a:t>
            </a:r>
            <a:r>
              <a:rPr lang="bs-Latn-BA"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 POSTUPKE </a:t>
            </a:r>
            <a:b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br>
            <a: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                                         OPTUŽUJE DRUGE</a:t>
            </a:r>
          </a:p>
        </p:txBody>
      </p:sp>
      <p:sp>
        <p:nvSpPr>
          <p:cNvPr id="32771" name="Content Placeholder 2">
            <a:extLst>
              <a:ext uri="{FF2B5EF4-FFF2-40B4-BE49-F238E27FC236}">
                <a16:creationId xmlns:a16="http://schemas.microsoft.com/office/drawing/2014/main" id="{46C3CB56-82B9-4BED-9524-04BE5C4BB6AC}"/>
              </a:ext>
            </a:extLst>
          </p:cNvPr>
          <p:cNvSpPr>
            <a:spLocks noGrp="1"/>
          </p:cNvSpPr>
          <p:nvPr>
            <p:ph sz="quarter" idx="1"/>
          </p:nvPr>
        </p:nvSpPr>
        <p:spPr>
          <a:xfrm>
            <a:off x="0" y="1708150"/>
            <a:ext cx="11906250" cy="5149850"/>
          </a:xfrm>
        </p:spPr>
        <p:txBody>
          <a:bodyPr/>
          <a:lstStyle/>
          <a:p>
            <a:pPr eaLnBrk="1" hangingPunct="1">
              <a:buFont typeface="Wingdings 2" panose="05020102010507070707" pitchFamily="18" charset="2"/>
              <a:buNone/>
            </a:pPr>
            <a:endParaRPr lang="bs-Latn-BA" altLang="en-US" sz="2200" b="1" dirty="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endParaRPr lang="bs-Latn-BA" altLang="en-US" sz="2200" b="1" dirty="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endParaRPr lang="bs-Latn-BA" altLang="en-US" sz="2200" b="1" dirty="0">
              <a:latin typeface="Times New Roman" panose="02020603050405020304" pitchFamily="18" charset="0"/>
              <a:cs typeface="Times New Roman" panose="02020603050405020304" pitchFamily="18" charset="0"/>
            </a:endParaRPr>
          </a:p>
          <a:p>
            <a:pPr algn="r" eaLnBrk="1" hangingPunct="1">
              <a:buFont typeface="Wingdings 2" panose="05020102010507070707" pitchFamily="18" charset="2"/>
              <a:buNone/>
            </a:pPr>
            <a:r>
              <a:rPr lang="bs-Latn-BA" altLang="en-US" sz="3200" b="1" dirty="0">
                <a:latin typeface="Cambria" pitchFamily="18" charset="0"/>
                <a:ea typeface="Cambria" pitchFamily="18" charset="0"/>
                <a:cs typeface="Times New Roman" panose="02020603050405020304" pitchFamily="18" charset="0"/>
              </a:rPr>
              <a:t>D</a:t>
            </a:r>
            <a:r>
              <a:rPr lang="en-US" altLang="en-US" sz="3200" b="1" dirty="0" err="1">
                <a:latin typeface="Cambria" pitchFamily="18" charset="0"/>
                <a:ea typeface="Cambria" pitchFamily="18" charset="0"/>
                <a:cs typeface="Times New Roman" panose="02020603050405020304" pitchFamily="18" charset="0"/>
              </a:rPr>
              <a:t>jetetov</a:t>
            </a:r>
            <a:r>
              <a:rPr lang="bs-Latn-BA" altLang="en-US" sz="3200" b="1" dirty="0">
                <a:latin typeface="Cambria" pitchFamily="18" charset="0"/>
                <a:ea typeface="Cambria" pitchFamily="18" charset="0"/>
                <a:cs typeface="Times New Roman" panose="02020603050405020304" pitchFamily="18" charset="0"/>
              </a:rPr>
              <a:t>a</a:t>
            </a:r>
            <a:r>
              <a:rPr lang="en-US" altLang="en-US" sz="3200" b="1" dirty="0">
                <a:latin typeface="Cambria" pitchFamily="18" charset="0"/>
                <a:ea typeface="Cambria" pitchFamily="18" charset="0"/>
                <a:cs typeface="Times New Roman" panose="02020603050405020304" pitchFamily="18" charset="0"/>
              </a:rPr>
              <a:t> </a:t>
            </a:r>
            <a:r>
              <a:rPr lang="en-US" altLang="en-US" sz="3200" b="1" dirty="0" err="1">
                <a:latin typeface="Cambria" pitchFamily="18" charset="0"/>
                <a:ea typeface="Cambria" pitchFamily="18" charset="0"/>
                <a:cs typeface="Times New Roman" panose="02020603050405020304" pitchFamily="18" charset="0"/>
              </a:rPr>
              <a:t>loš</a:t>
            </a:r>
            <a:r>
              <a:rPr lang="bs-Latn-BA" altLang="en-US" sz="3200" b="1" dirty="0">
                <a:latin typeface="Cambria" pitchFamily="18" charset="0"/>
                <a:ea typeface="Cambria" pitchFamily="18" charset="0"/>
                <a:cs typeface="Times New Roman" panose="02020603050405020304" pitchFamily="18" charset="0"/>
              </a:rPr>
              <a:t>a</a:t>
            </a:r>
            <a:r>
              <a:rPr lang="en-US" altLang="en-US" sz="3200" b="1" dirty="0">
                <a:latin typeface="Cambria" pitchFamily="18" charset="0"/>
                <a:ea typeface="Cambria" pitchFamily="18" charset="0"/>
                <a:cs typeface="Times New Roman" panose="02020603050405020304" pitchFamily="18" charset="0"/>
              </a:rPr>
              <a:t> </a:t>
            </a:r>
            <a:r>
              <a:rPr lang="en-US" altLang="en-US" sz="3200" b="1" dirty="0" err="1">
                <a:latin typeface="Cambria" pitchFamily="18" charset="0"/>
                <a:ea typeface="Cambria" pitchFamily="18" charset="0"/>
                <a:cs typeface="Times New Roman" panose="02020603050405020304" pitchFamily="18" charset="0"/>
              </a:rPr>
              <a:t>prihvaćenost</a:t>
            </a:r>
            <a:r>
              <a:rPr lang="en-US" altLang="en-US" sz="3200" b="1" dirty="0">
                <a:latin typeface="Cambria" pitchFamily="18" charset="0"/>
                <a:ea typeface="Cambria" pitchFamily="18" charset="0"/>
                <a:cs typeface="Times New Roman" panose="02020603050405020304" pitchFamily="18" charset="0"/>
              </a:rPr>
              <a:t> </a:t>
            </a:r>
            <a:r>
              <a:rPr lang="en-US" altLang="en-US" sz="3200" b="1" dirty="0" err="1">
                <a:latin typeface="Cambria" pitchFamily="18" charset="0"/>
                <a:ea typeface="Cambria" pitchFamily="18" charset="0"/>
                <a:cs typeface="Times New Roman" panose="02020603050405020304" pitchFamily="18" charset="0"/>
              </a:rPr>
              <a:t>od</a:t>
            </a:r>
            <a:r>
              <a:rPr lang="en-US" altLang="en-US" sz="3200" b="1" dirty="0">
                <a:latin typeface="Cambria" pitchFamily="18" charset="0"/>
                <a:ea typeface="Cambria" pitchFamily="18" charset="0"/>
                <a:cs typeface="Times New Roman" panose="02020603050405020304" pitchFamily="18" charset="0"/>
              </a:rPr>
              <a:t> </a:t>
            </a:r>
            <a:r>
              <a:rPr lang="en-US" altLang="en-US" sz="3200" b="1" dirty="0" err="1">
                <a:latin typeface="Cambria" pitchFamily="18" charset="0"/>
                <a:ea typeface="Cambria" pitchFamily="18" charset="0"/>
                <a:cs typeface="Times New Roman" panose="02020603050405020304" pitchFamily="18" charset="0"/>
              </a:rPr>
              <a:t>strane</a:t>
            </a:r>
            <a:r>
              <a:rPr lang="en-US" altLang="en-US" sz="3200" b="1" dirty="0">
                <a:latin typeface="Cambria" pitchFamily="18" charset="0"/>
                <a:ea typeface="Cambria" pitchFamily="18" charset="0"/>
                <a:cs typeface="Times New Roman" panose="02020603050405020304" pitchFamily="18" charset="0"/>
              </a:rPr>
              <a:t> </a:t>
            </a:r>
            <a:r>
              <a:rPr lang="en-US" altLang="en-US" sz="3200" b="1" dirty="0" err="1">
                <a:latin typeface="Cambria" pitchFamily="18" charset="0"/>
                <a:ea typeface="Cambria" pitchFamily="18" charset="0"/>
                <a:cs typeface="Times New Roman" panose="02020603050405020304" pitchFamily="18" charset="0"/>
              </a:rPr>
              <a:t>vršnjaka</a:t>
            </a:r>
            <a:r>
              <a:rPr lang="en-US" altLang="en-US" sz="3200" b="1" dirty="0">
                <a:latin typeface="Cambria" pitchFamily="18" charset="0"/>
                <a:ea typeface="Cambria" pitchFamily="18" charset="0"/>
                <a:cs typeface="Times New Roman" panose="02020603050405020304" pitchFamily="18" charset="0"/>
              </a:rPr>
              <a:t> </a:t>
            </a:r>
            <a:r>
              <a:rPr lang="en-US" altLang="en-US" sz="3200" b="1" dirty="0" err="1">
                <a:latin typeface="Cambria" pitchFamily="18" charset="0"/>
                <a:ea typeface="Cambria" pitchFamily="18" charset="0"/>
                <a:cs typeface="Times New Roman" panose="02020603050405020304" pitchFamily="18" charset="0"/>
              </a:rPr>
              <a:t>i</a:t>
            </a:r>
            <a:r>
              <a:rPr lang="en-US" altLang="en-US" sz="3200" b="1" dirty="0">
                <a:latin typeface="Cambria" pitchFamily="18" charset="0"/>
                <a:ea typeface="Cambria" pitchFamily="18" charset="0"/>
                <a:cs typeface="Times New Roman" panose="02020603050405020304" pitchFamily="18" charset="0"/>
              </a:rPr>
              <a:t> </a:t>
            </a:r>
            <a:r>
              <a:rPr lang="en-US" altLang="en-US" sz="3200" b="1" dirty="0" err="1">
                <a:latin typeface="Cambria" pitchFamily="18" charset="0"/>
                <a:ea typeface="Cambria" pitchFamily="18" charset="0"/>
                <a:cs typeface="Times New Roman" panose="02020603050405020304" pitchFamily="18" charset="0"/>
              </a:rPr>
              <a:t>nastavnika</a:t>
            </a:r>
            <a:r>
              <a:rPr lang="en-US" altLang="en-US" sz="3200" b="1" dirty="0">
                <a:latin typeface="Cambria" pitchFamily="18" charset="0"/>
                <a:ea typeface="Cambria" pitchFamily="18" charset="0"/>
                <a:cs typeface="Times New Roman" panose="02020603050405020304" pitchFamily="18" charset="0"/>
              </a:rPr>
              <a:t>, </a:t>
            </a:r>
            <a:endParaRPr lang="bs-Latn-BA" altLang="en-US" sz="3200" b="1" dirty="0">
              <a:latin typeface="Cambria" pitchFamily="18" charset="0"/>
              <a:ea typeface="Cambria" pitchFamily="18" charset="0"/>
              <a:cs typeface="Times New Roman" panose="02020603050405020304" pitchFamily="18" charset="0"/>
            </a:endParaRPr>
          </a:p>
          <a:p>
            <a:pPr algn="r" eaLnBrk="1" hangingPunct="1">
              <a:buFont typeface="Wingdings 2" panose="05020102010507070707" pitchFamily="18" charset="2"/>
              <a:buNone/>
            </a:pPr>
            <a:r>
              <a:rPr lang="en-US" altLang="en-US" sz="3200" b="1" dirty="0">
                <a:latin typeface="Cambria" pitchFamily="18" charset="0"/>
                <a:ea typeface="Cambria" pitchFamily="18" charset="0"/>
                <a:cs typeface="Times New Roman" panose="02020603050405020304" pitchFamily="18" charset="0"/>
              </a:rPr>
              <a:t> </a:t>
            </a:r>
            <a:r>
              <a:rPr lang="en-US" altLang="en-US" sz="3200" b="1" dirty="0" err="1">
                <a:latin typeface="Cambria" pitchFamily="18" charset="0"/>
                <a:ea typeface="Cambria" pitchFamily="18" charset="0"/>
                <a:cs typeface="Times New Roman" panose="02020603050405020304" pitchFamily="18" charset="0"/>
              </a:rPr>
              <a:t>njegovo</a:t>
            </a:r>
            <a:r>
              <a:rPr lang="en-US" altLang="en-US" sz="3200" b="1" dirty="0">
                <a:latin typeface="Cambria" pitchFamily="18" charset="0"/>
                <a:ea typeface="Cambria" pitchFamily="18" charset="0"/>
                <a:cs typeface="Times New Roman" panose="02020603050405020304" pitchFamily="18" charset="0"/>
              </a:rPr>
              <a:t> </a:t>
            </a:r>
            <a:r>
              <a:rPr lang="en-US" altLang="en-US" sz="3200" b="1" dirty="0" err="1">
                <a:latin typeface="Cambria" pitchFamily="18" charset="0"/>
                <a:ea typeface="Cambria" pitchFamily="18" charset="0"/>
                <a:cs typeface="Times New Roman" panose="02020603050405020304" pitchFamily="18" charset="0"/>
              </a:rPr>
              <a:t>obrazovno</a:t>
            </a:r>
            <a:r>
              <a:rPr lang="en-US" altLang="en-US" sz="3200" b="1" dirty="0">
                <a:latin typeface="Cambria" pitchFamily="18" charset="0"/>
                <a:ea typeface="Cambria" pitchFamily="18" charset="0"/>
                <a:cs typeface="Times New Roman" panose="02020603050405020304" pitchFamily="18" charset="0"/>
              </a:rPr>
              <a:t> </a:t>
            </a:r>
            <a:r>
              <a:rPr lang="en-US" altLang="en-US" sz="3200" b="1" dirty="0" err="1">
                <a:latin typeface="Cambria" pitchFamily="18" charset="0"/>
                <a:ea typeface="Cambria" pitchFamily="18" charset="0"/>
                <a:cs typeface="Times New Roman" panose="02020603050405020304" pitchFamily="18" charset="0"/>
              </a:rPr>
              <a:t>postignuće</a:t>
            </a:r>
            <a:r>
              <a:rPr lang="en-US" altLang="en-US" sz="3200" b="1" dirty="0">
                <a:latin typeface="Cambria" pitchFamily="18" charset="0"/>
                <a:ea typeface="Cambria" pitchFamily="18" charset="0"/>
                <a:cs typeface="Times New Roman" panose="02020603050405020304" pitchFamily="18" charset="0"/>
              </a:rPr>
              <a:t> </a:t>
            </a:r>
            <a:r>
              <a:rPr lang="en-US" altLang="en-US" sz="3200" b="1" dirty="0" err="1">
                <a:latin typeface="Cambria" pitchFamily="18" charset="0"/>
                <a:ea typeface="Cambria" pitchFamily="18" charset="0"/>
                <a:cs typeface="Times New Roman" panose="02020603050405020304" pitchFamily="18" charset="0"/>
              </a:rPr>
              <a:t>i</a:t>
            </a:r>
            <a:r>
              <a:rPr lang="en-US" altLang="en-US" sz="3200" b="1" dirty="0">
                <a:latin typeface="Cambria" pitchFamily="18" charset="0"/>
                <a:ea typeface="Cambria" pitchFamily="18" charset="0"/>
                <a:cs typeface="Times New Roman" panose="02020603050405020304" pitchFamily="18" charset="0"/>
              </a:rPr>
              <a:t> </a:t>
            </a:r>
            <a:r>
              <a:rPr lang="en-US" altLang="en-US" sz="3200" b="1" dirty="0" err="1">
                <a:latin typeface="Cambria" pitchFamily="18" charset="0"/>
                <a:ea typeface="Cambria" pitchFamily="18" charset="0"/>
                <a:cs typeface="Times New Roman" panose="02020603050405020304" pitchFamily="18" charset="0"/>
              </a:rPr>
              <a:t>otpor</a:t>
            </a:r>
            <a:r>
              <a:rPr lang="en-US" altLang="en-US" sz="3200" b="1" dirty="0">
                <a:latin typeface="Cambria" pitchFamily="18" charset="0"/>
                <a:ea typeface="Cambria" pitchFamily="18" charset="0"/>
                <a:cs typeface="Times New Roman" panose="02020603050405020304" pitchFamily="18" charset="0"/>
              </a:rPr>
              <a:t> </a:t>
            </a:r>
            <a:r>
              <a:rPr lang="en-US" altLang="en-US" sz="3200" b="1" dirty="0" err="1">
                <a:latin typeface="Cambria" pitchFamily="18" charset="0"/>
                <a:ea typeface="Cambria" pitchFamily="18" charset="0"/>
                <a:cs typeface="Times New Roman" panose="02020603050405020304" pitchFamily="18" charset="0"/>
              </a:rPr>
              <a:t>prema</a:t>
            </a:r>
            <a:r>
              <a:rPr lang="en-US" altLang="en-US" sz="3200" b="1" dirty="0">
                <a:latin typeface="Cambria" pitchFamily="18" charset="0"/>
                <a:ea typeface="Cambria" pitchFamily="18" charset="0"/>
                <a:cs typeface="Times New Roman" panose="02020603050405020304" pitchFamily="18" charset="0"/>
              </a:rPr>
              <a:t> </a:t>
            </a:r>
            <a:r>
              <a:rPr lang="en-US" altLang="en-US" sz="3200" b="1" dirty="0" err="1">
                <a:latin typeface="Cambria" pitchFamily="18" charset="0"/>
                <a:ea typeface="Cambria" pitchFamily="18" charset="0"/>
                <a:cs typeface="Times New Roman" panose="02020603050405020304" pitchFamily="18" charset="0"/>
              </a:rPr>
              <a:t>školi</a:t>
            </a:r>
            <a:endParaRPr lang="bs-Latn-BA" altLang="en-US" sz="3200" b="1" dirty="0">
              <a:latin typeface="Cambria" pitchFamily="18" charset="0"/>
              <a:ea typeface="Cambria" pitchFamily="18" charset="0"/>
              <a:cs typeface="Times New Roman" panose="02020603050405020304" pitchFamily="18" charset="0"/>
            </a:endParaRPr>
          </a:p>
          <a:p>
            <a:pPr eaLnBrk="1" hangingPunct="1">
              <a:buFont typeface="Wingdings 2" panose="05020102010507070707" pitchFamily="18" charset="2"/>
              <a:buNone/>
            </a:pPr>
            <a:endParaRPr lang="en-US" altLang="en-US" sz="2200" b="1" dirty="0">
              <a:latin typeface="Times New Roman" panose="02020603050405020304" pitchFamily="18" charset="0"/>
              <a:cs typeface="Times New Roman" panose="02020603050405020304" pitchFamily="18" charset="0"/>
            </a:endParaRPr>
          </a:p>
          <a:p>
            <a:pPr algn="r" eaLnBrk="1" hangingPunct="1">
              <a:buFont typeface="Wingdings" panose="05000000000000000000" pitchFamily="2" charset="2"/>
              <a:buChar char="Ø"/>
            </a:pPr>
            <a:endParaRPr lang="en-US" altLang="en-US" sz="2000" b="1" dirty="0">
              <a:latin typeface="Times New Roman" panose="02020603050405020304" pitchFamily="18" charset="0"/>
              <a:cs typeface="Times New Roman" panose="02020603050405020304" pitchFamily="18" charset="0"/>
            </a:endParaRPr>
          </a:p>
        </p:txBody>
      </p:sp>
      <p:sp>
        <p:nvSpPr>
          <p:cNvPr id="32772" name="Rectangle 3">
            <a:extLst>
              <a:ext uri="{FF2B5EF4-FFF2-40B4-BE49-F238E27FC236}">
                <a16:creationId xmlns:a16="http://schemas.microsoft.com/office/drawing/2014/main" id="{969E231E-701A-4925-9635-9D9AC5A9CA8A}"/>
              </a:ext>
            </a:extLst>
          </p:cNvPr>
          <p:cNvSpPr>
            <a:spLocks noChangeArrowheads="1"/>
          </p:cNvSpPr>
          <p:nvPr/>
        </p:nvSpPr>
        <p:spPr bwMode="auto">
          <a:xfrm>
            <a:off x="5786438" y="1063625"/>
            <a:ext cx="596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r>
              <a:rPr lang="en-US" altLang="en-US" sz="2000" b="1">
                <a:latin typeface="Cambria" panose="02040503050406030204" pitchFamily="18" charset="0"/>
                <a:ea typeface="Cambria" panose="02040503050406030204" pitchFamily="18" charset="0"/>
                <a:cs typeface="Cambria" panose="02040503050406030204" pitchFamily="18" charset="0"/>
              </a:rPr>
              <a:t>F2</a:t>
            </a:r>
            <a:endParaRPr lang="bs-Latn-BA" altLang="en-US" sz="2000" b="1">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spd="slow">
    <p:fade/>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8BAE-D63A-4507-B486-8CB042715F68}"/>
              </a:ext>
            </a:extLst>
          </p:cNvPr>
          <p:cNvSpPr>
            <a:spLocks noGrp="1"/>
          </p:cNvSpPr>
          <p:nvPr>
            <p:ph type="title"/>
          </p:nvPr>
        </p:nvSpPr>
        <p:spPr>
          <a:xfrm>
            <a:off x="565150" y="623888"/>
            <a:ext cx="11107738" cy="415925"/>
          </a:xfrm>
        </p:spPr>
        <p:txBody>
          <a:bodyPr>
            <a:normAutofit fontScale="90000"/>
          </a:bodyPr>
          <a:lstStyle/>
          <a:p>
            <a:pPr eaLnBrk="1" fontAlgn="auto" hangingPunct="1">
              <a:spcAft>
                <a:spcPts val="0"/>
              </a:spcAft>
              <a:defRPr/>
            </a:pPr>
            <a:r>
              <a:rPr lang="en-US" sz="2400" dirty="0"/>
              <a:t>    </a:t>
            </a:r>
            <a:r>
              <a:rPr lang="en-US" sz="2700" dirty="0"/>
              <a:t>   </a:t>
            </a:r>
            <a:r>
              <a:rPr lang="en-US" sz="2700" b="1" dirty="0">
                <a:solidFill>
                  <a:schemeClr val="tx1"/>
                </a:solidFill>
              </a:rPr>
              <a:t>UČENIK / UČENICA JE MIŠLJENJA DA NE MOŽE UT</a:t>
            </a:r>
            <a:r>
              <a:rPr lang="bs-Latn-BA" sz="2700" b="1" dirty="0">
                <a:solidFill>
                  <a:schemeClr val="tx1"/>
                </a:solidFill>
              </a:rPr>
              <a:t>I</a:t>
            </a:r>
            <a:r>
              <a:rPr lang="en-US" sz="2700" b="1" dirty="0">
                <a:solidFill>
                  <a:schemeClr val="tx1"/>
                </a:solidFill>
              </a:rPr>
              <a:t>CATI NA BUDUĆNOST</a:t>
            </a:r>
          </a:p>
        </p:txBody>
      </p:sp>
      <p:sp>
        <p:nvSpPr>
          <p:cNvPr id="33795" name="Content Placeholder 2">
            <a:extLst>
              <a:ext uri="{FF2B5EF4-FFF2-40B4-BE49-F238E27FC236}">
                <a16:creationId xmlns:a16="http://schemas.microsoft.com/office/drawing/2014/main" id="{AC6ED039-F1F7-4E4E-A26D-14324F48BE09}"/>
              </a:ext>
            </a:extLst>
          </p:cNvPr>
          <p:cNvSpPr>
            <a:spLocks noGrp="1"/>
          </p:cNvSpPr>
          <p:nvPr>
            <p:ph sz="quarter" idx="1"/>
          </p:nvPr>
        </p:nvSpPr>
        <p:spPr>
          <a:xfrm>
            <a:off x="225425" y="1701800"/>
            <a:ext cx="11714163" cy="4768850"/>
          </a:xfrm>
        </p:spPr>
        <p:txBody>
          <a:bodyPr/>
          <a:lstStyle/>
          <a:p>
            <a:pPr eaLnBrk="1" hangingPunct="1">
              <a:buFont typeface="Wingdings 2" panose="05020102010507070707" pitchFamily="18" charset="2"/>
              <a:buNone/>
            </a:pPr>
            <a:endParaRPr lang="en-US" altLang="en-US" sz="2200" dirty="0">
              <a:latin typeface="Times New Roman" panose="02020603050405020304" pitchFamily="18" charset="0"/>
              <a:cs typeface="Times New Roman" panose="02020603050405020304" pitchFamily="18" charset="0"/>
            </a:endParaRPr>
          </a:p>
          <a:p>
            <a:pPr algn="r" eaLnBrk="1" hangingPunct="1">
              <a:buFont typeface="Wingdings 2" panose="05020102010507070707" pitchFamily="18" charset="2"/>
              <a:buNone/>
            </a:pPr>
            <a:endParaRPr lang="bs-Latn-BA" altLang="en-US" sz="2200" b="1" dirty="0">
              <a:latin typeface="Times New Roman" panose="02020603050405020304" pitchFamily="18" charset="0"/>
              <a:cs typeface="Times New Roman" panose="02020603050405020304" pitchFamily="18" charset="0"/>
            </a:endParaRPr>
          </a:p>
          <a:p>
            <a:pPr algn="r" eaLnBrk="1" hangingPunct="1">
              <a:buFont typeface="Wingdings 2" panose="05020102010507070707" pitchFamily="18" charset="2"/>
              <a:buNone/>
            </a:pPr>
            <a:endParaRPr lang="bs-Latn-BA" altLang="en-US" sz="2200" b="1" dirty="0">
              <a:latin typeface="Times New Roman" panose="02020603050405020304" pitchFamily="18" charset="0"/>
              <a:cs typeface="Times New Roman" panose="02020603050405020304" pitchFamily="18" charset="0"/>
            </a:endParaRPr>
          </a:p>
          <a:p>
            <a:pPr algn="r" eaLnBrk="1" hangingPunct="1">
              <a:buFont typeface="Wingdings 2" panose="05020102010507070707" pitchFamily="18" charset="2"/>
              <a:buNone/>
            </a:pPr>
            <a:endParaRPr lang="bs-Latn-BA" altLang="en-US" sz="2800" b="1" dirty="0">
              <a:latin typeface="Cambria" pitchFamily="18" charset="0"/>
              <a:ea typeface="Cambria" pitchFamily="18" charset="0"/>
              <a:cs typeface="Times New Roman" panose="02020603050405020304" pitchFamily="18" charset="0"/>
            </a:endParaRPr>
          </a:p>
          <a:p>
            <a:pPr algn="r" eaLnBrk="1" hangingPunct="1">
              <a:buFont typeface="Wingdings 2" panose="05020102010507070707" pitchFamily="18" charset="2"/>
              <a:buNone/>
            </a:pPr>
            <a:r>
              <a:rPr lang="en-US" altLang="en-US" sz="2800" b="1" dirty="0" err="1">
                <a:latin typeface="Cambria" pitchFamily="18" charset="0"/>
                <a:ea typeface="Cambria" pitchFamily="18" charset="0"/>
                <a:cs typeface="Times New Roman" panose="02020603050405020304" pitchFamily="18" charset="0"/>
              </a:rPr>
              <a:t>Važno</a:t>
            </a:r>
            <a:r>
              <a:rPr lang="en-US" altLang="en-US" sz="2800" b="1" dirty="0">
                <a:latin typeface="Cambria" pitchFamily="18" charset="0"/>
                <a:ea typeface="Cambria" pitchFamily="18" charset="0"/>
                <a:cs typeface="Times New Roman" panose="02020603050405020304" pitchFamily="18" charset="0"/>
              </a:rPr>
              <a:t> je </a:t>
            </a:r>
            <a:r>
              <a:rPr lang="en-US" altLang="en-US" sz="2800" b="1" dirty="0" err="1">
                <a:latin typeface="Cambria" pitchFamily="18" charset="0"/>
                <a:ea typeface="Cambria" pitchFamily="18" charset="0"/>
                <a:cs typeface="Times New Roman" panose="02020603050405020304" pitchFamily="18" charset="0"/>
              </a:rPr>
              <a:t>da</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nastavnici</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kroz</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odgojno</a:t>
            </a:r>
            <a:r>
              <a:rPr lang="en-US" altLang="en-US" sz="2800" b="1" dirty="0">
                <a:latin typeface="Cambria" pitchFamily="18" charset="0"/>
                <a:ea typeface="Cambria" pitchFamily="18" charset="0"/>
                <a:cs typeface="Times New Roman" panose="02020603050405020304" pitchFamily="18" charset="0"/>
              </a:rPr>
              <a:t> - </a:t>
            </a:r>
            <a:r>
              <a:rPr lang="en-US" altLang="en-US" sz="2800" b="1" dirty="0" err="1">
                <a:latin typeface="Cambria" pitchFamily="18" charset="0"/>
                <a:ea typeface="Cambria" pitchFamily="18" charset="0"/>
                <a:cs typeface="Times New Roman" panose="02020603050405020304" pitchFamily="18" charset="0"/>
              </a:rPr>
              <a:t>obrazovni</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rad</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ovakve</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učenike</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ohrabruju</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da</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preduzimaju</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inicijativu</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tokom</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nastave</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kao</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i</a:t>
            </a:r>
            <a:r>
              <a:rPr lang="en-US" altLang="en-US" sz="2800" b="1" dirty="0">
                <a:latin typeface="Cambria" pitchFamily="18" charset="0"/>
                <a:ea typeface="Cambria" pitchFamily="18" charset="0"/>
                <a:cs typeface="Times New Roman" panose="02020603050405020304" pitchFamily="18" charset="0"/>
              </a:rPr>
              <a:t> u </a:t>
            </a:r>
            <a:r>
              <a:rPr lang="en-US" altLang="en-US" sz="2800" b="1" dirty="0" err="1">
                <a:latin typeface="Cambria" pitchFamily="18" charset="0"/>
                <a:ea typeface="Cambria" pitchFamily="18" charset="0"/>
                <a:cs typeface="Times New Roman" panose="02020603050405020304" pitchFamily="18" charset="0"/>
              </a:rPr>
              <a:t>kontaktu</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sa</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vršnjacima</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i</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odraslima</a:t>
            </a:r>
            <a:endParaRPr lang="en-US" altLang="en-US" sz="2800" b="1" dirty="0">
              <a:latin typeface="Cambria" pitchFamily="18" charset="0"/>
              <a:ea typeface="Cambria" pitchFamily="18" charset="0"/>
              <a:cs typeface="Times New Roman" panose="02020603050405020304" pitchFamily="18" charset="0"/>
            </a:endParaRPr>
          </a:p>
        </p:txBody>
      </p:sp>
      <p:sp>
        <p:nvSpPr>
          <p:cNvPr id="33796" name="Rectangle 3">
            <a:extLst>
              <a:ext uri="{FF2B5EF4-FFF2-40B4-BE49-F238E27FC236}">
                <a16:creationId xmlns:a16="http://schemas.microsoft.com/office/drawing/2014/main" id="{239FD555-7EBC-4AA4-BA7F-1B8641FC9E47}"/>
              </a:ext>
            </a:extLst>
          </p:cNvPr>
          <p:cNvSpPr>
            <a:spLocks noChangeArrowheads="1"/>
          </p:cNvSpPr>
          <p:nvPr/>
        </p:nvSpPr>
        <p:spPr bwMode="auto">
          <a:xfrm>
            <a:off x="5864225" y="1049338"/>
            <a:ext cx="447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r>
              <a:rPr lang="en-US" altLang="en-US" b="1">
                <a:latin typeface="Cambria" panose="02040503050406030204" pitchFamily="18" charset="0"/>
                <a:ea typeface="Cambria" panose="02040503050406030204" pitchFamily="18" charset="0"/>
                <a:cs typeface="Cambria" panose="02040503050406030204" pitchFamily="18" charset="0"/>
              </a:rPr>
              <a:t>F3</a:t>
            </a:r>
            <a:endParaRPr lang="bs-Latn-BA" altLang="en-US" b="1">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spd="slow">
    <p:fade/>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9C5AFA9E-47AB-4DA7-8E3D-98220DB17016}"/>
              </a:ext>
            </a:extLst>
          </p:cNvPr>
          <p:cNvSpPr>
            <a:spLocks noGrp="1"/>
          </p:cNvSpPr>
          <p:nvPr>
            <p:ph type="title"/>
          </p:nvPr>
        </p:nvSpPr>
        <p:spPr>
          <a:xfrm>
            <a:off x="107950" y="510381"/>
            <a:ext cx="11685588" cy="833437"/>
          </a:xfrm>
        </p:spPr>
        <p:txBody>
          <a:bodyPr/>
          <a:lstStyle/>
          <a:p>
            <a:pPr algn="ctr" eaLnBrk="1" hangingPunct="1"/>
            <a: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UČENIK / UČENICA JE MIŠLJENJA DA DRUGI ODREĐUJU NJEGOV / NJEN ŽIVOT</a:t>
            </a:r>
          </a:p>
        </p:txBody>
      </p:sp>
      <p:sp>
        <p:nvSpPr>
          <p:cNvPr id="34819" name="Content Placeholder 2">
            <a:extLst>
              <a:ext uri="{FF2B5EF4-FFF2-40B4-BE49-F238E27FC236}">
                <a16:creationId xmlns:a16="http://schemas.microsoft.com/office/drawing/2014/main" id="{B38596C1-BA04-4BD2-BD38-CF77AD06223C}"/>
              </a:ext>
            </a:extLst>
          </p:cNvPr>
          <p:cNvSpPr>
            <a:spLocks noGrp="1"/>
          </p:cNvSpPr>
          <p:nvPr>
            <p:ph sz="quarter" idx="1"/>
          </p:nvPr>
        </p:nvSpPr>
        <p:spPr>
          <a:xfrm>
            <a:off x="0" y="1555750"/>
            <a:ext cx="11807825" cy="5137150"/>
          </a:xfrm>
        </p:spPr>
        <p:txBody>
          <a:bodyPr/>
          <a:lstStyle/>
          <a:p>
            <a:pPr eaLnBrk="1" hangingPunct="1">
              <a:buFont typeface="Wingdings 2" panose="05020102010507070707" pitchFamily="18" charset="2"/>
              <a:buNone/>
            </a:pPr>
            <a:endParaRPr lang="en-US" altLang="en-US" sz="2200" dirty="0">
              <a:latin typeface="Times New Roman" panose="02020603050405020304" pitchFamily="18" charset="0"/>
              <a:cs typeface="Times New Roman" panose="02020603050405020304" pitchFamily="18" charset="0"/>
            </a:endParaRPr>
          </a:p>
          <a:p>
            <a:pPr algn="r" eaLnBrk="1" hangingPunct="1">
              <a:buFont typeface="Wingdings 2" panose="05020102010507070707" pitchFamily="18" charset="2"/>
              <a:buNone/>
            </a:pPr>
            <a:endParaRPr lang="bs-Latn-BA" altLang="en-US" sz="2200" b="1" dirty="0">
              <a:latin typeface="Times New Roman" panose="02020603050405020304" pitchFamily="18" charset="0"/>
              <a:cs typeface="Times New Roman" panose="02020603050405020304" pitchFamily="18" charset="0"/>
            </a:endParaRPr>
          </a:p>
          <a:p>
            <a:pPr algn="r" eaLnBrk="1" hangingPunct="1">
              <a:buFont typeface="Wingdings 2" panose="05020102010507070707" pitchFamily="18" charset="2"/>
              <a:buNone/>
            </a:pPr>
            <a:endParaRPr lang="bs-Latn-BA" altLang="en-US" sz="2200" b="1" dirty="0">
              <a:latin typeface="Times New Roman" panose="02020603050405020304" pitchFamily="18" charset="0"/>
              <a:cs typeface="Times New Roman" panose="02020603050405020304" pitchFamily="18" charset="0"/>
            </a:endParaRPr>
          </a:p>
          <a:p>
            <a:pPr algn="r" eaLnBrk="1" hangingPunct="1">
              <a:buFont typeface="Wingdings 2" panose="05020102010507070707" pitchFamily="18" charset="2"/>
              <a:buNone/>
            </a:pPr>
            <a:endParaRPr lang="bs-Latn-BA" altLang="en-US" sz="2200" b="1" dirty="0">
              <a:latin typeface="Times New Roman" panose="02020603050405020304" pitchFamily="18" charset="0"/>
              <a:cs typeface="Times New Roman" panose="02020603050405020304" pitchFamily="18" charset="0"/>
            </a:endParaRPr>
          </a:p>
          <a:p>
            <a:pPr algn="r" eaLnBrk="1" hangingPunct="1">
              <a:buFont typeface="Wingdings 2" panose="05020102010507070707" pitchFamily="18" charset="2"/>
              <a:buNone/>
            </a:pPr>
            <a:endParaRPr lang="bs-Latn-BA" altLang="en-US" sz="2200" b="1" dirty="0">
              <a:latin typeface="Times New Roman" panose="02020603050405020304" pitchFamily="18" charset="0"/>
              <a:cs typeface="Times New Roman" panose="02020603050405020304" pitchFamily="18" charset="0"/>
            </a:endParaRPr>
          </a:p>
          <a:p>
            <a:pPr algn="r" eaLnBrk="1" hangingPunct="1">
              <a:buFont typeface="Wingdings 2" panose="05020102010507070707" pitchFamily="18" charset="2"/>
              <a:buNone/>
            </a:pPr>
            <a:r>
              <a:rPr lang="en-US" altLang="en-US" sz="2800" b="1" dirty="0" err="1">
                <a:latin typeface="Cambria" pitchFamily="18" charset="0"/>
                <a:ea typeface="Cambria" pitchFamily="18" charset="0"/>
                <a:cs typeface="Times New Roman" panose="02020603050405020304" pitchFamily="18" charset="0"/>
              </a:rPr>
              <a:t>Važno</a:t>
            </a:r>
            <a:r>
              <a:rPr lang="en-US" altLang="en-US" sz="2800" b="1" dirty="0">
                <a:latin typeface="Cambria" pitchFamily="18" charset="0"/>
                <a:ea typeface="Cambria" pitchFamily="18" charset="0"/>
                <a:cs typeface="Times New Roman" panose="02020603050405020304" pitchFamily="18" charset="0"/>
              </a:rPr>
              <a:t> je </a:t>
            </a:r>
            <a:r>
              <a:rPr lang="en-US" altLang="en-US" sz="2800" b="1" dirty="0" err="1">
                <a:latin typeface="Cambria" pitchFamily="18" charset="0"/>
                <a:ea typeface="Cambria" pitchFamily="18" charset="0"/>
                <a:cs typeface="Times New Roman" panose="02020603050405020304" pitchFamily="18" charset="0"/>
              </a:rPr>
              <a:t>da</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nastavnici</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reaguju</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na</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ovakvo</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ponašanje</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kod</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djeteta</a:t>
            </a:r>
            <a:r>
              <a:rPr lang="en-US" altLang="en-US" sz="2800" b="1" dirty="0">
                <a:latin typeface="Cambria" pitchFamily="18" charset="0"/>
                <a:ea typeface="Cambria" pitchFamily="18" charset="0"/>
                <a:cs typeface="Times New Roman" panose="02020603050405020304" pitchFamily="18" charset="0"/>
              </a:rPr>
              <a:t> u </a:t>
            </a:r>
            <a:r>
              <a:rPr lang="en-US" altLang="en-US" sz="2800" b="1" dirty="0" err="1">
                <a:latin typeface="Cambria" pitchFamily="18" charset="0"/>
                <a:ea typeface="Cambria" pitchFamily="18" charset="0"/>
                <a:cs typeface="Times New Roman" panose="02020603050405020304" pitchFamily="18" charset="0"/>
              </a:rPr>
              <a:t>smislu</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da</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ga</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ohrabruju</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na</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samostalnost</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odnosno</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donošenje</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vlastitih</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izbora</a:t>
            </a:r>
            <a:r>
              <a:rPr lang="en-US" altLang="en-US" sz="2800" b="1" dirty="0">
                <a:latin typeface="Cambria" pitchFamily="18" charset="0"/>
                <a:ea typeface="Cambria" pitchFamily="18" charset="0"/>
                <a:cs typeface="Times New Roman" panose="02020603050405020304" pitchFamily="18" charset="0"/>
              </a:rPr>
              <a:t> u </a:t>
            </a:r>
            <a:r>
              <a:rPr lang="en-US" altLang="en-US" sz="2800" b="1" dirty="0" err="1">
                <a:latin typeface="Cambria" pitchFamily="18" charset="0"/>
                <a:ea typeface="Cambria" pitchFamily="18" charset="0"/>
                <a:cs typeface="Times New Roman" panose="02020603050405020304" pitchFamily="18" charset="0"/>
              </a:rPr>
              <a:t>skladu</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sa</a:t>
            </a:r>
            <a:r>
              <a:rPr lang="en-US" altLang="en-US" sz="2800" b="1" dirty="0">
                <a:latin typeface="Cambria" pitchFamily="18" charset="0"/>
                <a:ea typeface="Cambria" pitchFamily="18" charset="0"/>
                <a:cs typeface="Times New Roman" panose="02020603050405020304" pitchFamily="18" charset="0"/>
              </a:rPr>
              <a:t> </a:t>
            </a:r>
            <a:r>
              <a:rPr lang="en-US" altLang="en-US" sz="2800" b="1" dirty="0" err="1">
                <a:latin typeface="Cambria" pitchFamily="18" charset="0"/>
                <a:ea typeface="Cambria" pitchFamily="18" charset="0"/>
                <a:cs typeface="Times New Roman" panose="02020603050405020304" pitchFamily="18" charset="0"/>
              </a:rPr>
              <a:t>uzrastom</a:t>
            </a:r>
            <a:r>
              <a:rPr lang="en-US" altLang="en-US" sz="2800" dirty="0">
                <a:latin typeface="Cambria" pitchFamily="18" charset="0"/>
                <a:ea typeface="Cambria" pitchFamily="18" charset="0"/>
                <a:cs typeface="Times New Roman" panose="02020603050405020304" pitchFamily="18" charset="0"/>
              </a:rPr>
              <a:t> </a:t>
            </a:r>
          </a:p>
        </p:txBody>
      </p:sp>
      <p:sp>
        <p:nvSpPr>
          <p:cNvPr id="34820" name="Rectangle 3">
            <a:extLst>
              <a:ext uri="{FF2B5EF4-FFF2-40B4-BE49-F238E27FC236}">
                <a16:creationId xmlns:a16="http://schemas.microsoft.com/office/drawing/2014/main" id="{F5297A3E-0A27-4350-A90C-EA197E41F337}"/>
              </a:ext>
            </a:extLst>
          </p:cNvPr>
          <p:cNvSpPr>
            <a:spLocks noChangeArrowheads="1"/>
          </p:cNvSpPr>
          <p:nvPr/>
        </p:nvSpPr>
        <p:spPr bwMode="auto">
          <a:xfrm>
            <a:off x="5916613" y="1076325"/>
            <a:ext cx="477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r>
              <a:rPr lang="en-US" altLang="en-US" sz="2000" b="1">
                <a:latin typeface="Cambria" panose="02040503050406030204" pitchFamily="18" charset="0"/>
                <a:ea typeface="Cambria" panose="02040503050406030204" pitchFamily="18" charset="0"/>
                <a:cs typeface="Cambria" panose="02040503050406030204" pitchFamily="18" charset="0"/>
              </a:rPr>
              <a:t>F</a:t>
            </a:r>
            <a:r>
              <a:rPr lang="bs-Latn-BA" altLang="en-US" sz="2000" b="1">
                <a:latin typeface="Cambria" panose="02040503050406030204" pitchFamily="18" charset="0"/>
                <a:ea typeface="Cambria" panose="02040503050406030204" pitchFamily="18" charset="0"/>
                <a:cs typeface="Cambria" panose="02040503050406030204" pitchFamily="18" charset="0"/>
              </a:rPr>
              <a:t>4</a:t>
            </a:r>
          </a:p>
        </p:txBody>
      </p:sp>
    </p:spTree>
  </p:cSld>
  <p:clrMapOvr>
    <a:masterClrMapping/>
  </p:clrMapOvr>
  <p:transition spd="slow">
    <p:fade/>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8DFD2A2-D71A-4A2D-A9D2-25FCC66F8760}"/>
              </a:ext>
            </a:extLst>
          </p:cNvPr>
          <p:cNvSpPr>
            <a:spLocks noGrp="1"/>
          </p:cNvSpPr>
          <p:nvPr>
            <p:ph type="title"/>
          </p:nvPr>
        </p:nvSpPr>
        <p:spPr>
          <a:xfrm>
            <a:off x="444500" y="417513"/>
            <a:ext cx="10602913" cy="550862"/>
          </a:xfrm>
        </p:spPr>
        <p:txBody>
          <a:bodyPr/>
          <a:lstStyle/>
          <a:p>
            <a:pPr algn="ctr" eaLnBrk="1" hangingPunct="1"/>
            <a:r>
              <a:rPr lang="pl-PL" altLang="en-US" sz="2400" dirty="0">
                <a:solidFill>
                  <a:srgbClr val="7B9899"/>
                </a:solidFill>
              </a:rPr>
              <a:t>    </a:t>
            </a:r>
            <a:r>
              <a:rPr lang="pl-PL"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UČENIK</a:t>
            </a:r>
            <a: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pl-PL"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a:t>
            </a:r>
            <a: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pl-PL"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UČENICA JE MIŠLJENJA DA JE “SAM/A KRIV/A ZA SVE” I </a:t>
            </a:r>
            <a: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      </a:t>
            </a:r>
            <a:b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br>
            <a: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pl-PL"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DA MU/JOJ “NEMA POMOĆI”</a:t>
            </a:r>
            <a:endPar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endParaRPr>
          </a:p>
        </p:txBody>
      </p:sp>
      <p:sp>
        <p:nvSpPr>
          <p:cNvPr id="35843" name="Content Placeholder 2">
            <a:extLst>
              <a:ext uri="{FF2B5EF4-FFF2-40B4-BE49-F238E27FC236}">
                <a16:creationId xmlns:a16="http://schemas.microsoft.com/office/drawing/2014/main" id="{084EC76E-C622-437F-AA99-EE892B7441E6}"/>
              </a:ext>
            </a:extLst>
          </p:cNvPr>
          <p:cNvSpPr>
            <a:spLocks noGrp="1"/>
          </p:cNvSpPr>
          <p:nvPr>
            <p:ph sz="quarter" idx="1"/>
          </p:nvPr>
        </p:nvSpPr>
        <p:spPr>
          <a:xfrm>
            <a:off x="241300" y="1685925"/>
            <a:ext cx="11685588" cy="5419725"/>
          </a:xfrm>
        </p:spPr>
        <p:txBody>
          <a:bodyPr/>
          <a:lstStyle/>
          <a:p>
            <a:pPr eaLnBrk="1" hangingPunct="1">
              <a:buFont typeface="Wingdings 2" panose="05020102010507070707" pitchFamily="18" charset="2"/>
              <a:buNone/>
            </a:pPr>
            <a:endParaRPr lang="en-US" altLang="en-US" sz="2200" dirty="0">
              <a:latin typeface="Times New Roman" panose="02020603050405020304" pitchFamily="18" charset="0"/>
              <a:cs typeface="Times New Roman" panose="02020603050405020304" pitchFamily="18" charset="0"/>
            </a:endParaRPr>
          </a:p>
          <a:p>
            <a:pPr algn="r" eaLnBrk="1" hangingPunct="1">
              <a:buFont typeface="Wingdings 2" panose="05020102010507070707" pitchFamily="18" charset="2"/>
              <a:buNone/>
            </a:pPr>
            <a:endParaRPr lang="bs-Latn-BA" altLang="en-US" sz="2200" b="1" dirty="0">
              <a:latin typeface="Cambria" panose="02040503050406030204" pitchFamily="18" charset="0"/>
              <a:ea typeface="Cambria" panose="02040503050406030204" pitchFamily="18" charset="0"/>
              <a:cs typeface="Times New Roman" panose="02020603050405020304" pitchFamily="18" charset="0"/>
            </a:endParaRPr>
          </a:p>
          <a:p>
            <a:pPr algn="r" eaLnBrk="1" hangingPunct="1">
              <a:buFont typeface="Wingdings 2" panose="05020102010507070707" pitchFamily="18" charset="2"/>
              <a:buNone/>
            </a:pPr>
            <a:endParaRPr lang="bs-Latn-BA" altLang="en-US" sz="2200" b="1" dirty="0">
              <a:latin typeface="Cambria" panose="02040503050406030204" pitchFamily="18" charset="0"/>
              <a:ea typeface="Cambria" panose="02040503050406030204" pitchFamily="18" charset="0"/>
              <a:cs typeface="Times New Roman" panose="02020603050405020304" pitchFamily="18" charset="0"/>
            </a:endParaRPr>
          </a:p>
          <a:p>
            <a:pPr algn="r" eaLnBrk="1" hangingPunct="1">
              <a:buFont typeface="Wingdings 2" panose="05020102010507070707" pitchFamily="18" charset="2"/>
              <a:buNone/>
            </a:pPr>
            <a:endParaRPr lang="bs-Latn-BA" altLang="en-US" sz="2200" b="1" dirty="0">
              <a:latin typeface="Cambria" panose="02040503050406030204" pitchFamily="18" charset="0"/>
              <a:ea typeface="Cambria" panose="02040503050406030204" pitchFamily="18" charset="0"/>
              <a:cs typeface="Times New Roman" panose="02020603050405020304" pitchFamily="18" charset="0"/>
            </a:endParaRPr>
          </a:p>
          <a:p>
            <a:pPr algn="r" eaLnBrk="1" hangingPunct="1">
              <a:buFont typeface="Wingdings 2" panose="05020102010507070707" pitchFamily="18" charset="2"/>
              <a:buNone/>
            </a:pP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Važno</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je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da</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nastavnici</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reaguju</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na</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ovakvo</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ponašanje</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djeteta</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u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smislu</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da</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ga</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ohrabruju</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na</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samostalnost</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odnosno</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donošenje</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vlastitih</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izbora</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u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skladu</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sa</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uzrastom</a:t>
            </a:r>
            <a:endParaRPr lang="en-US" altLang="en-US" sz="28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endParaRPr lang="en-US" altLang="en-US" sz="28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endParaRPr lang="en-US" altLang="en-US" sz="2000" dirty="0">
              <a:latin typeface="Times New Roman" panose="02020603050405020304" pitchFamily="18" charset="0"/>
              <a:cs typeface="Times New Roman" panose="02020603050405020304" pitchFamily="18" charset="0"/>
            </a:endParaRPr>
          </a:p>
        </p:txBody>
      </p:sp>
      <p:sp>
        <p:nvSpPr>
          <p:cNvPr id="35844" name="Rectangle 3">
            <a:extLst>
              <a:ext uri="{FF2B5EF4-FFF2-40B4-BE49-F238E27FC236}">
                <a16:creationId xmlns:a16="http://schemas.microsoft.com/office/drawing/2014/main" id="{1C9AAD24-67F8-47F7-8A3E-427CDECDDA48}"/>
              </a:ext>
            </a:extLst>
          </p:cNvPr>
          <p:cNvSpPr>
            <a:spLocks noChangeArrowheads="1"/>
          </p:cNvSpPr>
          <p:nvPr/>
        </p:nvSpPr>
        <p:spPr bwMode="auto">
          <a:xfrm>
            <a:off x="5902325" y="1114425"/>
            <a:ext cx="477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r>
              <a:rPr lang="en-US" altLang="en-US" sz="2000" b="1">
                <a:latin typeface="Cambria" panose="02040503050406030204" pitchFamily="18" charset="0"/>
                <a:ea typeface="Cambria" panose="02040503050406030204" pitchFamily="18" charset="0"/>
                <a:cs typeface="Cambria" panose="02040503050406030204" pitchFamily="18" charset="0"/>
              </a:rPr>
              <a:t>F</a:t>
            </a:r>
            <a:r>
              <a:rPr lang="bs-Latn-BA" altLang="en-US" sz="2000" b="1">
                <a:latin typeface="Cambria" panose="02040503050406030204" pitchFamily="18" charset="0"/>
                <a:ea typeface="Cambria" panose="02040503050406030204" pitchFamily="18" charset="0"/>
                <a:cs typeface="Cambria" panose="02040503050406030204" pitchFamily="18" charset="0"/>
              </a:rPr>
              <a:t>5</a:t>
            </a: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3005" y="1545771"/>
            <a:ext cx="9729063" cy="3777622"/>
          </a:xfrm>
        </p:spPr>
        <p:txBody>
          <a:bodyPr/>
          <a:lstStyle/>
          <a:p>
            <a:pPr marL="0" indent="0">
              <a:buNone/>
            </a:pPr>
            <a:r>
              <a:rPr lang="hr-BA" sz="2400" b="1" dirty="0">
                <a:solidFill>
                  <a:schemeClr val="tx1"/>
                </a:solidFill>
                <a:latin typeface="Calibri" pitchFamily="34" charset="0"/>
                <a:cs typeface="Calibri" pitchFamily="34" charset="0"/>
              </a:rPr>
              <a:t>U 9 od 10 slučajeva iza nečijeg lošeg ponašanja </a:t>
            </a:r>
            <a:r>
              <a:rPr lang="hr-BA" sz="2400" dirty="0">
                <a:solidFill>
                  <a:schemeClr val="tx1"/>
                </a:solidFill>
                <a:latin typeface="Calibri" pitchFamily="34" charset="0"/>
                <a:cs typeface="Calibri" pitchFamily="34" charset="0"/>
              </a:rPr>
              <a:t>stoji životna priča zbog koje, nakon što je saslušate, više nećete biti ljuti, već veoma tužni. </a:t>
            </a:r>
          </a:p>
          <a:p>
            <a:pPr marL="0" indent="0">
              <a:buNone/>
            </a:pPr>
            <a:r>
              <a:rPr lang="hr-BA" sz="2400" dirty="0">
                <a:solidFill>
                  <a:schemeClr val="tx1"/>
                </a:solidFill>
                <a:latin typeface="Calibri" pitchFamily="34" charset="0"/>
                <a:cs typeface="Calibri" pitchFamily="34" charset="0"/>
              </a:rPr>
              <a:t>Problem je kako doći do te životne priče jer što je ona bolnija to je dublje zakopana u djetetu i teža za ispričati. </a:t>
            </a:r>
          </a:p>
          <a:p>
            <a:pPr marL="0" indent="0">
              <a:buNone/>
            </a:pPr>
            <a:r>
              <a:rPr lang="hr-BA" sz="2400" dirty="0">
                <a:solidFill>
                  <a:schemeClr val="tx1"/>
                </a:solidFill>
                <a:latin typeface="Calibri" pitchFamily="34" charset="0"/>
                <a:cs typeface="Calibri" pitchFamily="34" charset="0"/>
              </a:rPr>
              <a:t>Ali kada se jednom dođe do nje tada počinje proces pomoći, oporavka i promjene. </a:t>
            </a:r>
          </a:p>
          <a:p>
            <a:pPr marL="0" indent="0">
              <a:buNone/>
            </a:pPr>
            <a:r>
              <a:rPr lang="hr-BA" sz="2400" b="1" dirty="0">
                <a:solidFill>
                  <a:schemeClr val="tx1"/>
                </a:solidFill>
                <a:latin typeface="Calibri" pitchFamily="34" charset="0"/>
                <a:cs typeface="Calibri" pitchFamily="34" charset="0"/>
              </a:rPr>
              <a:t>Za sve to je potrebno puno strpljenja, empatije i znanja. </a:t>
            </a:r>
          </a:p>
          <a:p>
            <a:endParaRPr lang="bs-Latn-BA" dirty="0"/>
          </a:p>
        </p:txBody>
      </p:sp>
    </p:spTree>
    <p:extLst>
      <p:ext uri="{BB962C8B-B14F-4D97-AF65-F5344CB8AC3E}">
        <p14:creationId xmlns:p14="http://schemas.microsoft.com/office/powerpoint/2010/main" val="402383502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9828235-B0F5-4224-AD8B-571B2B87ADB9}"/>
              </a:ext>
            </a:extLst>
          </p:cNvPr>
          <p:cNvSpPr>
            <a:spLocks noGrp="1"/>
          </p:cNvSpPr>
          <p:nvPr>
            <p:ph type="title"/>
          </p:nvPr>
        </p:nvSpPr>
        <p:spPr>
          <a:xfrm>
            <a:off x="188913" y="255588"/>
            <a:ext cx="11482387" cy="739775"/>
          </a:xfrm>
        </p:spPr>
        <p:txBody>
          <a:bodyPr/>
          <a:lstStyle/>
          <a:p>
            <a:pPr algn="ctr" eaLnBrk="1" hangingPunct="1"/>
            <a:r>
              <a:rPr lang="en-US" altLang="en-US" sz="2400" dirty="0">
                <a:solidFill>
                  <a:srgbClr val="7B9899"/>
                </a:solidFill>
              </a:rPr>
              <a:t>    </a:t>
            </a:r>
            <a: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UČENIK / UČENICA LOŠE REAGUJE KADA POGRIJEŠI </a:t>
            </a:r>
            <a:b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br>
            <a: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                             (NE MOŽE DA SE SMIRI, VRIŠTI, PLAČE...)</a:t>
            </a:r>
          </a:p>
        </p:txBody>
      </p:sp>
      <p:sp>
        <p:nvSpPr>
          <p:cNvPr id="36867" name="Content Placeholder 2">
            <a:extLst>
              <a:ext uri="{FF2B5EF4-FFF2-40B4-BE49-F238E27FC236}">
                <a16:creationId xmlns:a16="http://schemas.microsoft.com/office/drawing/2014/main" id="{C7060929-950D-498A-9F9D-3AA6C38F0FF7}"/>
              </a:ext>
            </a:extLst>
          </p:cNvPr>
          <p:cNvSpPr>
            <a:spLocks noGrp="1"/>
          </p:cNvSpPr>
          <p:nvPr>
            <p:ph sz="quarter" idx="1"/>
          </p:nvPr>
        </p:nvSpPr>
        <p:spPr>
          <a:xfrm>
            <a:off x="247650" y="1706563"/>
            <a:ext cx="11704638" cy="5151437"/>
          </a:xfrm>
        </p:spPr>
        <p:txBody>
          <a:bodyPr/>
          <a:lstStyle/>
          <a:p>
            <a:pPr eaLnBrk="1" hangingPunct="1">
              <a:buFont typeface="Wingdings 2" panose="05020102010507070707" pitchFamily="18" charset="2"/>
              <a:buNone/>
            </a:pPr>
            <a:endParaRPr lang="en-US" altLang="en-US" sz="2200" dirty="0">
              <a:latin typeface="Times New Roman" panose="02020603050405020304" pitchFamily="18" charset="0"/>
              <a:cs typeface="Times New Roman" panose="02020603050405020304" pitchFamily="18" charset="0"/>
            </a:endParaRPr>
          </a:p>
          <a:p>
            <a:pPr algn="r" eaLnBrk="1" hangingPunct="1">
              <a:buFont typeface="Wingdings 2" panose="05020102010507070707" pitchFamily="18" charset="2"/>
              <a:buNone/>
            </a:pPr>
            <a:endParaRPr lang="bs-Latn-BA" altLang="en-US" sz="2200" b="1" dirty="0">
              <a:latin typeface="Cambria" panose="02040503050406030204" pitchFamily="18" charset="0"/>
              <a:ea typeface="Cambria" panose="02040503050406030204" pitchFamily="18" charset="0"/>
              <a:cs typeface="Times New Roman" panose="02020603050405020304" pitchFamily="18" charset="0"/>
            </a:endParaRPr>
          </a:p>
          <a:p>
            <a:pPr algn="r" eaLnBrk="1" hangingPunct="1">
              <a:buFont typeface="Wingdings 2" panose="05020102010507070707" pitchFamily="18" charset="2"/>
              <a:buNone/>
            </a:pPr>
            <a:endParaRPr lang="bs-Latn-BA" altLang="en-US" sz="2200" b="1" dirty="0">
              <a:latin typeface="Cambria" panose="02040503050406030204" pitchFamily="18" charset="0"/>
              <a:ea typeface="Cambria" panose="02040503050406030204" pitchFamily="18" charset="0"/>
              <a:cs typeface="Times New Roman" panose="02020603050405020304" pitchFamily="18" charset="0"/>
            </a:endParaRPr>
          </a:p>
          <a:p>
            <a:pPr algn="r" eaLnBrk="1" hangingPunct="1">
              <a:buFont typeface="Wingdings 2" panose="05020102010507070707" pitchFamily="18" charset="2"/>
              <a:buNone/>
            </a:pP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Djeci</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treba</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pomoći</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da</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nauče</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efikasne</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strategije</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suočavanja</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sa</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stresom</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što</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će</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im</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korisititi</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da</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savladaju</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anksioznost</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na</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konstruktivan</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način</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i</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tako</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budu</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uspješnija</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u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zahtjevima</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i</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izazovima</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koje</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usreću</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u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školi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a:t>
            </a:r>
          </a:p>
        </p:txBody>
      </p:sp>
      <p:sp>
        <p:nvSpPr>
          <p:cNvPr id="36868" name="Rectangle 3">
            <a:extLst>
              <a:ext uri="{FF2B5EF4-FFF2-40B4-BE49-F238E27FC236}">
                <a16:creationId xmlns:a16="http://schemas.microsoft.com/office/drawing/2014/main" id="{F0FEFC1D-3029-4036-9952-4DCD93B32259}"/>
              </a:ext>
            </a:extLst>
          </p:cNvPr>
          <p:cNvSpPr>
            <a:spLocks noChangeArrowheads="1"/>
          </p:cNvSpPr>
          <p:nvPr/>
        </p:nvSpPr>
        <p:spPr bwMode="auto">
          <a:xfrm>
            <a:off x="5889625" y="1089025"/>
            <a:ext cx="477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r>
              <a:rPr lang="en-US" altLang="en-US" sz="2000" b="1">
                <a:latin typeface="Cambria" panose="02040503050406030204" pitchFamily="18" charset="0"/>
                <a:ea typeface="Cambria" panose="02040503050406030204" pitchFamily="18" charset="0"/>
                <a:cs typeface="Cambria" panose="02040503050406030204" pitchFamily="18" charset="0"/>
              </a:rPr>
              <a:t>F</a:t>
            </a:r>
            <a:r>
              <a:rPr lang="bs-Latn-BA" altLang="en-US" sz="2000" b="1">
                <a:latin typeface="Cambria" panose="02040503050406030204" pitchFamily="18" charset="0"/>
                <a:ea typeface="Cambria" panose="02040503050406030204" pitchFamily="18" charset="0"/>
                <a:cs typeface="Cambria" panose="02040503050406030204" pitchFamily="18" charset="0"/>
              </a:rPr>
              <a:t>6</a:t>
            </a:r>
          </a:p>
        </p:txBody>
      </p:sp>
    </p:spTree>
  </p:cSld>
  <p:clrMapOvr>
    <a:masterClrMapping/>
  </p:clrMapOvr>
  <p:transition spd="slow">
    <p:fade/>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F66CDBB-2433-43E3-BF38-0B1C0C9C7AB0}"/>
              </a:ext>
            </a:extLst>
          </p:cNvPr>
          <p:cNvSpPr>
            <a:spLocks noChangeArrowheads="1"/>
          </p:cNvSpPr>
          <p:nvPr/>
        </p:nvSpPr>
        <p:spPr bwMode="auto">
          <a:xfrm>
            <a:off x="2174875" y="2251075"/>
            <a:ext cx="7489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algn="ctr"/>
            <a:r>
              <a:rPr lang="en-US" altLang="en-US" sz="3600" b="1">
                <a:latin typeface="Cambria" panose="02040503050406030204" pitchFamily="18" charset="0"/>
                <a:ea typeface="Cambria" panose="02040503050406030204" pitchFamily="18" charset="0"/>
                <a:cs typeface="Cambria" panose="02040503050406030204" pitchFamily="18" charset="0"/>
              </a:rPr>
              <a:t>       INTERNALIZIRANA PONAŠANJA</a:t>
            </a:r>
            <a:endParaRPr lang="bs-Latn-BA" altLang="en-US" sz="3600" b="1">
              <a:latin typeface="Cambria" panose="02040503050406030204" pitchFamily="18" charset="0"/>
              <a:ea typeface="Cambria" panose="02040503050406030204" pitchFamily="18" charset="0"/>
              <a:cs typeface="Cambria" panose="02040503050406030204" pitchFamily="18" charset="0"/>
            </a:endParaRPr>
          </a:p>
          <a:p>
            <a:pPr algn="ctr"/>
            <a:r>
              <a:rPr lang="bs-Latn-BA" altLang="en-US" sz="3600" b="1">
                <a:latin typeface="Cambria" panose="02040503050406030204" pitchFamily="18" charset="0"/>
                <a:ea typeface="Cambria" panose="02040503050406030204" pitchFamily="18" charset="0"/>
                <a:cs typeface="Cambria" panose="02040503050406030204" pitchFamily="18" charset="0"/>
              </a:rPr>
              <a:t>G</a:t>
            </a:r>
            <a:endParaRPr lang="en-US" altLang="en-US" sz="3600" b="1">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spd="slow">
    <p:fade/>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48FBAB5-E58A-4ADC-8147-7584BE61CA0A}"/>
              </a:ext>
            </a:extLst>
          </p:cNvPr>
          <p:cNvSpPr>
            <a:spLocks noGrp="1"/>
          </p:cNvSpPr>
          <p:nvPr>
            <p:ph type="title"/>
          </p:nvPr>
        </p:nvSpPr>
        <p:spPr>
          <a:xfrm>
            <a:off x="819150" y="996224"/>
            <a:ext cx="9796463" cy="429351"/>
          </a:xfrm>
        </p:spPr>
        <p:txBody>
          <a:bodyPr/>
          <a:lstStyle/>
          <a:p>
            <a:pPr algn="ctr"/>
            <a: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UČENIK / UČENICA IMA POTEŠKOĆE U KOMUNIKACIJI SA VRŠNJACIMA (IZBJEGAVA KONTAKT, OSJEĆA NELAGODU </a:t>
            </a:r>
            <a:br>
              <a:rPr lang="en-US" altLang="en-US" sz="2400" dirty="0">
                <a:solidFill>
                  <a:srgbClr val="7B9899"/>
                </a:solidFill>
              </a:rPr>
            </a:br>
            <a:br>
              <a:rPr lang="en-US" altLang="en-US" sz="2400" dirty="0">
                <a:solidFill>
                  <a:srgbClr val="7B9899"/>
                </a:solidFill>
              </a:rPr>
            </a:br>
            <a:br>
              <a:rPr lang="en-US" altLang="en-US" sz="2400" dirty="0">
                <a:solidFill>
                  <a:srgbClr val="7B9899"/>
                </a:solidFill>
              </a:rPr>
            </a:br>
            <a:br>
              <a:rPr lang="en-US" altLang="en-US" sz="2400" dirty="0">
                <a:solidFill>
                  <a:srgbClr val="7B9899"/>
                </a:solidFill>
              </a:rPr>
            </a:br>
            <a:br>
              <a:rPr lang="en-US" altLang="en-US" sz="2400" dirty="0">
                <a:solidFill>
                  <a:srgbClr val="7B9899"/>
                </a:solidFill>
              </a:rPr>
            </a:br>
            <a:br>
              <a:rPr lang="en-US" altLang="en-US" sz="2400" dirty="0">
                <a:solidFill>
                  <a:srgbClr val="7B9899"/>
                </a:solidFill>
              </a:rPr>
            </a:br>
            <a:br>
              <a:rPr lang="en-US" altLang="en-US" sz="2400" dirty="0">
                <a:solidFill>
                  <a:srgbClr val="7B9899"/>
                </a:solidFill>
              </a:rPr>
            </a:br>
            <a:br>
              <a:rPr lang="en-US" altLang="en-US" sz="2400" dirty="0">
                <a:solidFill>
                  <a:srgbClr val="7B9899"/>
                </a:solidFill>
              </a:rPr>
            </a:br>
            <a:br>
              <a:rPr lang="en-US" altLang="en-US" sz="2200" dirty="0">
                <a:solidFill>
                  <a:srgbClr val="7B9899"/>
                </a:solidFill>
              </a:rPr>
            </a:br>
            <a:br>
              <a:rPr lang="en-US" altLang="en-US" sz="2200" dirty="0">
                <a:solidFill>
                  <a:srgbClr val="7B9899"/>
                </a:solidFill>
              </a:rPr>
            </a:br>
            <a:endParaRPr lang="en-US" altLang="en-US" sz="2200" dirty="0">
              <a:solidFill>
                <a:srgbClr val="7B9899"/>
              </a:solidFill>
            </a:endParaRPr>
          </a:p>
        </p:txBody>
      </p:sp>
      <p:sp>
        <p:nvSpPr>
          <p:cNvPr id="38915" name="Content Placeholder 2">
            <a:extLst>
              <a:ext uri="{FF2B5EF4-FFF2-40B4-BE49-F238E27FC236}">
                <a16:creationId xmlns:a16="http://schemas.microsoft.com/office/drawing/2014/main" id="{EE849539-8E54-4414-88E6-D2EB2EFE3904}"/>
              </a:ext>
            </a:extLst>
          </p:cNvPr>
          <p:cNvSpPr>
            <a:spLocks noGrp="1"/>
          </p:cNvSpPr>
          <p:nvPr>
            <p:ph sz="quarter" idx="1"/>
          </p:nvPr>
        </p:nvSpPr>
        <p:spPr>
          <a:xfrm>
            <a:off x="198437" y="3200400"/>
            <a:ext cx="11382375" cy="4178300"/>
          </a:xfrm>
        </p:spPr>
        <p:txBody>
          <a:bodyPr/>
          <a:lstStyle/>
          <a:p>
            <a:pPr eaLnBrk="1" hangingPunct="1">
              <a:buFont typeface="Wingdings" panose="05000000000000000000" pitchFamily="2" charset="2"/>
              <a:buChar char="Ø"/>
            </a:pPr>
            <a:r>
              <a:rPr lang="en-US" altLang="en-US" sz="2400" b="1" dirty="0">
                <a:latin typeface="Cambria" panose="02040503050406030204" pitchFamily="18" charset="0"/>
                <a:ea typeface="Cambria" panose="02040503050406030204" pitchFamily="18" charset="0"/>
                <a:cs typeface="Times New Roman" panose="02020603050405020304" pitchFamily="18" charset="0"/>
              </a:rPr>
              <a:t>“</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Socijalno</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povučeno</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dijete</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a:latin typeface="Cambria" panose="02040503050406030204" pitchFamily="18" charset="0"/>
                <a:ea typeface="Cambria" panose="02040503050406030204" pitchFamily="18" charset="0"/>
                <a:cs typeface="Times New Roman" panose="02020603050405020304" pitchFamily="18" charset="0"/>
              </a:rPr>
              <a:t>je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pretežno</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mirno</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tiho</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osamljeno</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mnogo</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mašta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i</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nema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stalne</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prijatelje</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Takvo</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ponašanje</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obično</a:t>
            </a:r>
            <a:r>
              <a:rPr lang="en-US" altLang="en-US" sz="2400" dirty="0">
                <a:latin typeface="Cambria" panose="02040503050406030204" pitchFamily="18" charset="0"/>
                <a:ea typeface="Cambria" panose="02040503050406030204" pitchFamily="18" charset="0"/>
                <a:cs typeface="Times New Roman" panose="02020603050405020304" pitchFamily="18" charset="0"/>
              </a:rPr>
              <a:t> je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odraz</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osobne</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nesigurnosti</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i</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nepovjerenja</a:t>
            </a:r>
            <a:r>
              <a:rPr lang="en-US" altLang="en-US" sz="2400" dirty="0">
                <a:latin typeface="Cambria" panose="02040503050406030204" pitchFamily="18" charset="0"/>
                <a:ea typeface="Cambria" panose="02040503050406030204" pitchFamily="18" charset="0"/>
                <a:cs typeface="Times New Roman" panose="02020603050405020304" pitchFamily="18" charset="0"/>
              </a:rPr>
              <a:t> u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druge</a:t>
            </a:r>
            <a:endParaRPr lang="bs-Latn-BA" altLang="en-US" sz="2400" dirty="0">
              <a:latin typeface="Cambria" panose="02040503050406030204" pitchFamily="18" charset="0"/>
              <a:ea typeface="Cambria" panose="02040503050406030204" pitchFamily="18" charset="0"/>
              <a:cs typeface="Times New Roman" panose="02020603050405020304" pitchFamily="18" charset="0"/>
            </a:endParaRPr>
          </a:p>
          <a:p>
            <a:pPr eaLnBrk="1" hangingPunct="1">
              <a:buFont typeface="Wingdings 2" panose="05020102010507070707" pitchFamily="18" charset="2"/>
              <a:buNone/>
            </a:pPr>
            <a:endParaRPr lang="en-US" altLang="en-US" sz="2400" dirty="0">
              <a:latin typeface="Cambria" panose="02040503050406030204" pitchFamily="18" charset="0"/>
              <a:ea typeface="Cambria" panose="02040503050406030204" pitchFamily="18" charset="0"/>
              <a:cs typeface="Times New Roman" panose="02020603050405020304" pitchFamily="18" charset="0"/>
            </a:endParaRPr>
          </a:p>
          <a:p>
            <a:pPr eaLnBrk="1" hangingPunct="1">
              <a:buFont typeface="Wingdings" panose="05000000000000000000" pitchFamily="2" charset="2"/>
              <a:buChar char="Ø"/>
            </a:pP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Uglavnom</a:t>
            </a:r>
            <a:r>
              <a:rPr lang="en-US" altLang="en-US" sz="2400" dirty="0">
                <a:latin typeface="Cambria" panose="02040503050406030204" pitchFamily="18" charset="0"/>
                <a:ea typeface="Cambria" panose="02040503050406030204" pitchFamily="18" charset="0"/>
                <a:cs typeface="Times New Roman" panose="02020603050405020304" pitchFamily="18" charset="0"/>
              </a:rPr>
              <a:t> je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posljedica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nezadovoljenih</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potreba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za</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pripadanjem</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i</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ljubavi</a:t>
            </a:r>
            <a:r>
              <a:rPr lang="en-US" altLang="en-US" sz="2400" dirty="0">
                <a:latin typeface="Cambria" panose="02040503050406030204" pitchFamily="18" charset="0"/>
                <a:ea typeface="Cambria" panose="02040503050406030204" pitchFamily="18" charset="0"/>
                <a:cs typeface="Times New Roman" panose="02020603050405020304" pitchFamily="18" charset="0"/>
              </a:rPr>
              <a:t>.</a:t>
            </a:r>
            <a:r>
              <a:rPr lang="bs-Latn-BA" altLang="en-US" sz="2400" dirty="0">
                <a:latin typeface="Cambria" panose="02040503050406030204" pitchFamily="18" charset="0"/>
                <a:ea typeface="Cambria" panose="02040503050406030204" pitchFamily="18" charset="0"/>
                <a:cs typeface="Times New Roman" panose="02020603050405020304" pitchFamily="18" charset="0"/>
              </a:rPr>
              <a:t>..</a:t>
            </a:r>
            <a:endParaRPr lang="en-US" altLang="en-US" sz="2400" dirty="0">
              <a:latin typeface="Cambria" panose="02040503050406030204" pitchFamily="18" charset="0"/>
              <a:ea typeface="Cambria" panose="02040503050406030204" pitchFamily="18" charset="0"/>
              <a:cs typeface="Times New Roman" panose="02020603050405020304" pitchFamily="18" charset="0"/>
            </a:endParaRPr>
          </a:p>
        </p:txBody>
      </p:sp>
      <p:sp>
        <p:nvSpPr>
          <p:cNvPr id="38916" name="Rectangle 3">
            <a:extLst>
              <a:ext uri="{FF2B5EF4-FFF2-40B4-BE49-F238E27FC236}">
                <a16:creationId xmlns:a16="http://schemas.microsoft.com/office/drawing/2014/main" id="{F48A7764-3D67-4138-859F-8D10260AB25E}"/>
              </a:ext>
            </a:extLst>
          </p:cNvPr>
          <p:cNvSpPr>
            <a:spLocks noChangeArrowheads="1"/>
          </p:cNvSpPr>
          <p:nvPr/>
        </p:nvSpPr>
        <p:spPr bwMode="auto">
          <a:xfrm>
            <a:off x="5132687" y="1900926"/>
            <a:ext cx="7569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algn="ctr"/>
            <a:r>
              <a:rPr lang="bs-Latn-BA" altLang="en-US" sz="3600" b="1" dirty="0">
                <a:latin typeface="Cambria" panose="02040503050406030204" pitchFamily="18" charset="0"/>
                <a:ea typeface="Cambria" panose="02040503050406030204" pitchFamily="18" charset="0"/>
                <a:cs typeface="Cambria" panose="02040503050406030204" pitchFamily="18" charset="0"/>
              </a:rPr>
              <a:t>G1</a:t>
            </a:r>
          </a:p>
        </p:txBody>
      </p:sp>
    </p:spTree>
  </p:cSld>
  <p:clrMapOvr>
    <a:masterClrMapping/>
  </p:clrMapOvr>
  <p:transition spd="slow">
    <p:fade/>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F2E5A200-A9F2-4C86-B40C-299CC1C56CB4}"/>
              </a:ext>
            </a:extLst>
          </p:cNvPr>
          <p:cNvSpPr>
            <a:spLocks noGrp="1"/>
          </p:cNvSpPr>
          <p:nvPr>
            <p:ph type="title"/>
          </p:nvPr>
        </p:nvSpPr>
        <p:spPr>
          <a:xfrm>
            <a:off x="1384300" y="282575"/>
            <a:ext cx="9663113" cy="712788"/>
          </a:xfrm>
        </p:spPr>
        <p:txBody>
          <a:bodyPr/>
          <a:lstStyle/>
          <a:p>
            <a:pPr eaLnBrk="1" hangingPunct="1"/>
            <a:r>
              <a:rPr lang="en-US" altLang="en-US" sz="2400" b="1">
                <a:solidFill>
                  <a:schemeClr val="tx1"/>
                </a:solidFill>
                <a:latin typeface="Cambria" panose="02040503050406030204" pitchFamily="18" charset="0"/>
                <a:ea typeface="Cambria" panose="02040503050406030204" pitchFamily="18" charset="0"/>
                <a:cs typeface="Cambria" panose="02040503050406030204" pitchFamily="18" charset="0"/>
              </a:rPr>
              <a:t>  UČENIK / UČENICA U KOMUNIKACIJI IZBJEGAVA KONTAKT OČIMA</a:t>
            </a:r>
          </a:p>
        </p:txBody>
      </p:sp>
      <p:sp>
        <p:nvSpPr>
          <p:cNvPr id="39939" name="Content Placeholder 2">
            <a:extLst>
              <a:ext uri="{FF2B5EF4-FFF2-40B4-BE49-F238E27FC236}">
                <a16:creationId xmlns:a16="http://schemas.microsoft.com/office/drawing/2014/main" id="{49DA9C50-925A-432F-B4BF-D44CF82CF262}"/>
              </a:ext>
            </a:extLst>
          </p:cNvPr>
          <p:cNvSpPr>
            <a:spLocks noGrp="1"/>
          </p:cNvSpPr>
          <p:nvPr>
            <p:ph sz="quarter" idx="1"/>
          </p:nvPr>
        </p:nvSpPr>
        <p:spPr>
          <a:xfrm>
            <a:off x="322263" y="2024063"/>
            <a:ext cx="11215687" cy="5137150"/>
          </a:xfrm>
        </p:spPr>
        <p:txBody>
          <a:bodyPr/>
          <a:lstStyle/>
          <a:p>
            <a:pPr eaLnBrk="1" hangingPunct="1">
              <a:buFont typeface="Wingdings 2" panose="05020102010507070707" pitchFamily="18" charset="2"/>
              <a:buNone/>
            </a:pPr>
            <a:endParaRPr lang="en-US" altLang="en-US" sz="2200">
              <a:latin typeface="Times New Roman" panose="02020603050405020304" pitchFamily="18" charset="0"/>
              <a:cs typeface="Times New Roman" panose="02020603050405020304" pitchFamily="18" charset="0"/>
            </a:endParaRPr>
          </a:p>
          <a:p>
            <a:pPr algn="r" eaLnBrk="1" hangingPunct="1">
              <a:buFont typeface="Wingdings 2" panose="05020102010507070707" pitchFamily="18" charset="2"/>
              <a:buNone/>
            </a:pPr>
            <a:r>
              <a:rPr lang="en-US" altLang="en-US" sz="2200" b="1">
                <a:latin typeface="Cambria" panose="02040503050406030204" pitchFamily="18" charset="0"/>
                <a:ea typeface="Cambria" panose="02040503050406030204" pitchFamily="18" charset="0"/>
                <a:cs typeface="Times New Roman" panose="02020603050405020304" pitchFamily="18" charset="0"/>
              </a:rPr>
              <a:t>Važno je da nastavnici svoj odnos prilagode potrebama djeteta u smislu da daju više ohrabrenja i pohvale, čak i  za male uspjehe kao i da ohrabruju druge učenike u razredu, one koji su prijateljski rarpoloženi i otvoreni, da se druže sa djetetom koje ispoljava ovaj vid teškoće</a:t>
            </a:r>
          </a:p>
          <a:p>
            <a:pPr algn="r" eaLnBrk="1" hangingPunct="1">
              <a:buFont typeface="Wingdings 2" panose="05020102010507070707" pitchFamily="18" charset="2"/>
              <a:buNone/>
            </a:pPr>
            <a:endParaRPr lang="en-US" altLang="en-US" sz="2200" b="1">
              <a:latin typeface="Cambria" panose="02040503050406030204" pitchFamily="18" charset="0"/>
              <a:ea typeface="Cambria" panose="02040503050406030204" pitchFamily="18" charset="0"/>
              <a:cs typeface="Times New Roman" panose="02020603050405020304" pitchFamily="18" charset="0"/>
            </a:endParaRPr>
          </a:p>
        </p:txBody>
      </p:sp>
      <p:sp>
        <p:nvSpPr>
          <p:cNvPr id="39940" name="Rectangle 3">
            <a:extLst>
              <a:ext uri="{FF2B5EF4-FFF2-40B4-BE49-F238E27FC236}">
                <a16:creationId xmlns:a16="http://schemas.microsoft.com/office/drawing/2014/main" id="{F0061CEA-72CE-42D0-B298-172BD824BBE0}"/>
              </a:ext>
            </a:extLst>
          </p:cNvPr>
          <p:cNvSpPr>
            <a:spLocks noChangeArrowheads="1"/>
          </p:cNvSpPr>
          <p:nvPr/>
        </p:nvSpPr>
        <p:spPr bwMode="auto">
          <a:xfrm>
            <a:off x="5889625" y="1089025"/>
            <a:ext cx="501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r>
              <a:rPr lang="bs-Latn-BA" altLang="en-US" sz="2000" b="1">
                <a:latin typeface="Cambria" panose="02040503050406030204" pitchFamily="18" charset="0"/>
                <a:ea typeface="Cambria" panose="02040503050406030204" pitchFamily="18" charset="0"/>
                <a:cs typeface="Cambria" panose="02040503050406030204" pitchFamily="18" charset="0"/>
              </a:rPr>
              <a:t>G2</a:t>
            </a:r>
          </a:p>
        </p:txBody>
      </p:sp>
    </p:spTree>
  </p:cSld>
  <p:clrMapOvr>
    <a:masterClrMapping/>
  </p:clrMapOvr>
  <p:transition spd="slow">
    <p:fade/>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EFC0BC4C-C9EC-4CCA-A2EA-FEC316B62282}"/>
              </a:ext>
            </a:extLst>
          </p:cNvPr>
          <p:cNvSpPr>
            <a:spLocks noGrp="1"/>
          </p:cNvSpPr>
          <p:nvPr>
            <p:ph type="title"/>
          </p:nvPr>
        </p:nvSpPr>
        <p:spPr>
          <a:xfrm>
            <a:off x="1141413" y="255588"/>
            <a:ext cx="9906000" cy="847725"/>
          </a:xfrm>
        </p:spPr>
        <p:txBody>
          <a:bodyPr/>
          <a:lstStyle/>
          <a:p>
            <a:pPr eaLnBrk="1" hangingPunct="1"/>
            <a:r>
              <a:rPr lang="en-US" altLang="en-US" sz="2400">
                <a:solidFill>
                  <a:srgbClr val="7B9899"/>
                </a:solidFill>
              </a:rPr>
              <a:t>	</a:t>
            </a:r>
            <a:r>
              <a:rPr lang="en-US" altLang="en-US" sz="2400" b="1">
                <a:solidFill>
                  <a:schemeClr val="tx1"/>
                </a:solidFill>
                <a:latin typeface="Cambria" panose="02040503050406030204" pitchFamily="18" charset="0"/>
                <a:ea typeface="Cambria" panose="02040503050406030204" pitchFamily="18" charset="0"/>
                <a:cs typeface="Cambria" panose="02040503050406030204" pitchFamily="18" charset="0"/>
              </a:rPr>
              <a:t>UČENIK / UČENICA NE POKAZUJE INTERES ZA DRUGE, DJELUJE  </a:t>
            </a:r>
            <a:br>
              <a:rPr lang="en-US" altLang="en-US" sz="2400" b="1">
                <a:solidFill>
                  <a:schemeClr val="tx1"/>
                </a:solidFill>
                <a:latin typeface="Cambria" panose="02040503050406030204" pitchFamily="18" charset="0"/>
                <a:ea typeface="Cambria" panose="02040503050406030204" pitchFamily="18" charset="0"/>
                <a:cs typeface="Cambria" panose="02040503050406030204" pitchFamily="18" charset="0"/>
              </a:rPr>
            </a:br>
            <a:r>
              <a:rPr lang="en-US" altLang="en-US" sz="2400" b="1">
                <a:solidFill>
                  <a:schemeClr val="tx1"/>
                </a:solidFill>
                <a:latin typeface="Cambria" panose="02040503050406030204" pitchFamily="18" charset="0"/>
                <a:ea typeface="Cambria" panose="02040503050406030204" pitchFamily="18" charset="0"/>
                <a:cs typeface="Cambria" panose="02040503050406030204" pitchFamily="18" charset="0"/>
              </a:rPr>
              <a:t>                            BOJAŽLJIVO, NESRETNO I TUŽNO</a:t>
            </a:r>
          </a:p>
        </p:txBody>
      </p:sp>
      <p:sp>
        <p:nvSpPr>
          <p:cNvPr id="40963" name="Content Placeholder 2">
            <a:extLst>
              <a:ext uri="{FF2B5EF4-FFF2-40B4-BE49-F238E27FC236}">
                <a16:creationId xmlns:a16="http://schemas.microsoft.com/office/drawing/2014/main" id="{14405902-3928-41C3-ABE2-9CB95A98316B}"/>
              </a:ext>
            </a:extLst>
          </p:cNvPr>
          <p:cNvSpPr>
            <a:spLocks noGrp="1"/>
          </p:cNvSpPr>
          <p:nvPr>
            <p:ph sz="quarter" idx="1"/>
          </p:nvPr>
        </p:nvSpPr>
        <p:spPr>
          <a:xfrm>
            <a:off x="336550" y="1654175"/>
            <a:ext cx="11576050" cy="5203825"/>
          </a:xfrm>
        </p:spPr>
        <p:txBody>
          <a:bodyPr/>
          <a:lstStyle/>
          <a:p>
            <a:pPr eaLnBrk="1" hangingPunct="1">
              <a:buFont typeface="Wingdings" panose="05000000000000000000" pitchFamily="2" charset="2"/>
              <a:buChar char="Ø"/>
            </a:pPr>
            <a:endParaRPr lang="en-US" altLang="en-US" sz="20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r>
              <a:rPr lang="en-US" altLang="en-US" sz="2200">
                <a:latin typeface="Times New Roman" panose="02020603050405020304" pitchFamily="18" charset="0"/>
                <a:cs typeface="Times New Roman" panose="02020603050405020304" pitchFamily="18" charset="0"/>
              </a:rPr>
              <a:t>Da bi pojavu ovih ponašanja okarakterisali kao faktor rizika potrebno je da traju duže od dvije sedmice</a:t>
            </a:r>
            <a:r>
              <a:rPr lang="bs-Latn-BA" altLang="en-US" sz="2200">
                <a:latin typeface="Times New Roman" panose="02020603050405020304" pitchFamily="18" charset="0"/>
                <a:cs typeface="Times New Roman" panose="02020603050405020304" pitchFamily="18" charset="0"/>
              </a:rPr>
              <a:t>...</a:t>
            </a:r>
            <a:endParaRPr lang="en-US" altLang="en-US" sz="220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endParaRPr lang="en-US" altLang="en-US" sz="40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r>
              <a:rPr lang="en-US" altLang="en-US" sz="2200">
                <a:latin typeface="Times New Roman" panose="02020603050405020304" pitchFamily="18" charset="0"/>
                <a:cs typeface="Times New Roman" panose="02020603050405020304" pitchFamily="18" charset="0"/>
              </a:rPr>
              <a:t>Uzroci tome mogu biti:</a:t>
            </a:r>
            <a:endParaRPr lang="bs-Latn-BA" altLang="en-US" sz="220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r>
              <a:rPr lang="bs-Latn-BA" altLang="en-US" sz="2200">
                <a:latin typeface="Times New Roman" panose="02020603050405020304" pitchFamily="18" charset="0"/>
                <a:cs typeface="Times New Roman" panose="02020603050405020304" pitchFamily="18" charset="0"/>
              </a:rPr>
              <a:t>   </a:t>
            </a:r>
            <a:r>
              <a:rPr lang="en-US" altLang="en-US" sz="2200">
                <a:latin typeface="Times New Roman" panose="02020603050405020304" pitchFamily="18" charset="0"/>
                <a:cs typeface="Times New Roman" panose="02020603050405020304" pitchFamily="18" charset="0"/>
              </a:rPr>
              <a:t> smrt roditelja, rastava braka roditelja, zlostavljanje u obitelji, odbačenost od vršnjaka, prekid prijateljske ili ljubavne veze, izbjeglištvo, nepovoljni socijalni uslovi poput siromaštva</a:t>
            </a:r>
            <a:endParaRPr lang="bs-Latn-BA" altLang="en-US" sz="220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endParaRPr lang="en-US" altLang="en-US" sz="220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endParaRPr lang="en-US" altLang="en-US" sz="200">
              <a:latin typeface="Times New Roman" panose="02020603050405020304" pitchFamily="18" charset="0"/>
              <a:cs typeface="Times New Roman" panose="02020603050405020304" pitchFamily="18" charset="0"/>
            </a:endParaRPr>
          </a:p>
          <a:p>
            <a:pPr algn="r" eaLnBrk="1" hangingPunct="1">
              <a:buFont typeface="Wingdings 2" panose="05020102010507070707" pitchFamily="18" charset="2"/>
              <a:buNone/>
            </a:pPr>
            <a:r>
              <a:rPr lang="bs-Latn-BA" altLang="en-US" sz="2200" b="1">
                <a:latin typeface="Cambria" panose="02040503050406030204" pitchFamily="18" charset="0"/>
                <a:ea typeface="Cambria" panose="02040503050406030204" pitchFamily="18" charset="0"/>
                <a:cs typeface="Times New Roman" panose="02020603050405020304" pitchFamily="18" charset="0"/>
              </a:rPr>
              <a:t> </a:t>
            </a:r>
            <a:r>
              <a:rPr lang="en-US" altLang="en-US" sz="2200" b="1">
                <a:latin typeface="Cambria" panose="02040503050406030204" pitchFamily="18" charset="0"/>
                <a:ea typeface="Cambria" panose="02040503050406030204" pitchFamily="18" charset="0"/>
                <a:cs typeface="Times New Roman" panose="02020603050405020304" pitchFamily="18" charset="0"/>
              </a:rPr>
              <a:t>Podrška obuhvata osnaživanje učenika u prevazilaženju  primjećenih teškoća unapređenjem vještine suočavanja, kvalitete odnosa s vršnjacima i roditeljima a samim tim i stvaranja pozitivne slike o sebi</a:t>
            </a:r>
          </a:p>
        </p:txBody>
      </p:sp>
      <p:sp>
        <p:nvSpPr>
          <p:cNvPr id="40964" name="Rectangle 3">
            <a:extLst>
              <a:ext uri="{FF2B5EF4-FFF2-40B4-BE49-F238E27FC236}">
                <a16:creationId xmlns:a16="http://schemas.microsoft.com/office/drawing/2014/main" id="{42791EC3-2F01-419A-9800-B48DE3918B91}"/>
              </a:ext>
            </a:extLst>
          </p:cNvPr>
          <p:cNvSpPr>
            <a:spLocks noChangeArrowheads="1"/>
          </p:cNvSpPr>
          <p:nvPr/>
        </p:nvSpPr>
        <p:spPr bwMode="auto">
          <a:xfrm>
            <a:off x="5889625" y="1089025"/>
            <a:ext cx="501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r>
              <a:rPr lang="bs-Latn-BA" altLang="en-US" sz="2000" b="1">
                <a:latin typeface="Cambria" panose="02040503050406030204" pitchFamily="18" charset="0"/>
                <a:ea typeface="Cambria" panose="02040503050406030204" pitchFamily="18" charset="0"/>
                <a:cs typeface="Cambria" panose="02040503050406030204" pitchFamily="18" charset="0"/>
              </a:rPr>
              <a:t>G3</a:t>
            </a:r>
          </a:p>
        </p:txBody>
      </p:sp>
    </p:spTree>
  </p:cSld>
  <p:clrMapOvr>
    <a:masterClrMapping/>
  </p:clrMapOvr>
  <p:transition spd="slow">
    <p:fade/>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FA0ED-F831-4B9C-8F3A-C641E23FFA66}"/>
              </a:ext>
            </a:extLst>
          </p:cNvPr>
          <p:cNvSpPr>
            <a:spLocks noGrp="1"/>
          </p:cNvSpPr>
          <p:nvPr>
            <p:ph type="title"/>
          </p:nvPr>
        </p:nvSpPr>
        <p:spPr>
          <a:xfrm>
            <a:off x="1506538" y="174625"/>
            <a:ext cx="9540875" cy="403225"/>
          </a:xfrm>
        </p:spPr>
        <p:txBody>
          <a:bodyPr>
            <a:normAutofit/>
          </a:bodyPr>
          <a:lstStyle/>
          <a:p>
            <a:pPr algn="ctr" eaLnBrk="1" hangingPunct="1"/>
            <a:r>
              <a:rPr lang="en-US" altLang="en-US" sz="2000" dirty="0">
                <a:solidFill>
                  <a:srgbClr val="7B9899"/>
                </a:solidFill>
              </a:rPr>
              <a:t>	</a:t>
            </a:r>
            <a:r>
              <a:rPr lang="en-US" altLang="en-US" sz="2000" b="1" dirty="0">
                <a:solidFill>
                  <a:schemeClr val="tx1"/>
                </a:solidFill>
                <a:latin typeface="Cambria" panose="02040503050406030204" pitchFamily="18" charset="0"/>
                <a:ea typeface="Cambria" panose="02040503050406030204" pitchFamily="18" charset="0"/>
                <a:cs typeface="Cambria" panose="02040503050406030204" pitchFamily="18" charset="0"/>
              </a:rPr>
              <a:t>UČENIK/UČENICA DJELUJE USAMLJENO I IZOLIRANO</a:t>
            </a:r>
          </a:p>
        </p:txBody>
      </p:sp>
      <p:sp>
        <p:nvSpPr>
          <p:cNvPr id="36867" name="Content Placeholder 2">
            <a:extLst>
              <a:ext uri="{FF2B5EF4-FFF2-40B4-BE49-F238E27FC236}">
                <a16:creationId xmlns:a16="http://schemas.microsoft.com/office/drawing/2014/main" id="{E6869582-66F1-4554-A183-6C69DF342142}"/>
              </a:ext>
            </a:extLst>
          </p:cNvPr>
          <p:cNvSpPr>
            <a:spLocks noGrp="1"/>
          </p:cNvSpPr>
          <p:nvPr>
            <p:ph sz="quarter" idx="1"/>
          </p:nvPr>
        </p:nvSpPr>
        <p:spPr>
          <a:xfrm>
            <a:off x="274638" y="1641475"/>
            <a:ext cx="11690350" cy="5781675"/>
          </a:xfrm>
        </p:spPr>
        <p:txBody>
          <a:bodyPr>
            <a:normAutofit/>
          </a:bodyPr>
          <a:lstStyle/>
          <a:p>
            <a:pPr marL="274320" indent="-274320" eaLnBrk="1" fontAlgn="auto" hangingPunct="1">
              <a:spcAft>
                <a:spcPts val="0"/>
              </a:spcAft>
              <a:buFont typeface="Wingdings" pitchFamily="2" charset="2"/>
              <a:buChar char="Ø"/>
              <a:defRPr/>
            </a:pPr>
            <a:r>
              <a:rPr lang="en-US" altLang="en-US" sz="2200" dirty="0" err="1">
                <a:latin typeface="Times New Roman" panose="02020603050405020304" pitchFamily="18" charset="0"/>
                <a:cs typeface="Times New Roman" panose="02020603050405020304" pitchFamily="18" charset="0"/>
              </a:rPr>
              <a:t>Usamljenost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nastaje</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zbog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nemogućnosti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djeteta</a:t>
            </a:r>
            <a:r>
              <a:rPr lang="en-US" altLang="en-US" sz="2200" dirty="0">
                <a:latin typeface="Times New Roman" panose="02020603050405020304" pitchFamily="18" charset="0"/>
                <a:cs typeface="Times New Roman" panose="02020603050405020304" pitchFamily="18" charset="0"/>
              </a:rPr>
              <a:t> da </a:t>
            </a:r>
            <a:r>
              <a:rPr lang="en-US" altLang="en-US" sz="2200" dirty="0" err="1">
                <a:latin typeface="Times New Roman" panose="02020603050405020304" pitchFamily="18" charset="0"/>
                <a:cs typeface="Times New Roman" panose="02020603050405020304" pitchFamily="18" charset="0"/>
              </a:rPr>
              <a:t>uspostavi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socijalne</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odnose</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nezadovoljstva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postojećim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odnosima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te</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onim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odnosima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koji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nisu</a:t>
            </a:r>
            <a:r>
              <a:rPr lang="en-US" altLang="en-US" sz="2200" dirty="0">
                <a:latin typeface="Times New Roman" panose="02020603050405020304" pitchFamily="18" charset="0"/>
                <a:cs typeface="Times New Roman" panose="02020603050405020304" pitchFamily="18" charset="0"/>
              </a:rPr>
              <a:t> u </a:t>
            </a:r>
            <a:r>
              <a:rPr lang="en-US" altLang="en-US" sz="2200" dirty="0" err="1">
                <a:latin typeface="Times New Roman" panose="02020603050405020304" pitchFamily="18" charset="0"/>
                <a:cs typeface="Times New Roman" panose="02020603050405020304" pitchFamily="18" charset="0"/>
              </a:rPr>
              <a:t>skladu</a:t>
            </a:r>
            <a:r>
              <a:rPr lang="en-US" altLang="en-US" sz="2200" dirty="0">
                <a:latin typeface="Times New Roman" panose="02020603050405020304" pitchFamily="18" charset="0"/>
                <a:cs typeface="Times New Roman" panose="02020603050405020304" pitchFamily="18" charset="0"/>
              </a:rPr>
              <a:t> s </a:t>
            </a:r>
            <a:r>
              <a:rPr lang="en-US" altLang="en-US" sz="2200" dirty="0" err="1">
                <a:latin typeface="Times New Roman" panose="02020603050405020304" pitchFamily="18" charset="0"/>
                <a:cs typeface="Times New Roman" panose="02020603050405020304" pitchFamily="18" charset="0"/>
              </a:rPr>
              <a:t>očekivanjima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čiji</a:t>
            </a:r>
            <a:r>
              <a:rPr lang="en-US" altLang="en-US" sz="2200" dirty="0">
                <a:latin typeface="Times New Roman" panose="02020603050405020304" pitchFamily="18" charset="0"/>
                <a:cs typeface="Times New Roman" panose="02020603050405020304" pitchFamily="18" charset="0"/>
              </a:rPr>
              <a:t> je </a:t>
            </a:r>
            <a:r>
              <a:rPr lang="en-US" altLang="en-US" sz="2200" dirty="0" err="1">
                <a:latin typeface="Times New Roman" panose="02020603050405020304" pitchFamily="18" charset="0"/>
                <a:cs typeface="Times New Roman" panose="02020603050405020304" pitchFamily="18" charset="0"/>
              </a:rPr>
              <a:t>krajnji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rezultat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nezadovoljstvo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razočaranje</a:t>
            </a:r>
            <a:r>
              <a:rPr lang="en-US" altLang="en-US" sz="2200" dirty="0">
                <a:latin typeface="Times New Roman" panose="02020603050405020304" pitchFamily="18" charset="0"/>
                <a:cs typeface="Times New Roman" panose="02020603050405020304" pitchFamily="18" charset="0"/>
              </a:rPr>
              <a:t>. </a:t>
            </a:r>
          </a:p>
          <a:p>
            <a:pPr marL="274320" indent="-274320" eaLnBrk="1" fontAlgn="auto" hangingPunct="1">
              <a:spcAft>
                <a:spcPts val="0"/>
              </a:spcAft>
              <a:buFont typeface="Wingdings" pitchFamily="2" charset="2"/>
              <a:buChar char="Ø"/>
              <a:defRPr/>
            </a:pPr>
            <a:endParaRPr lang="en-US" altLang="en-US" sz="1050" dirty="0">
              <a:latin typeface="Times New Roman" panose="02020603050405020304" pitchFamily="18" charset="0"/>
              <a:cs typeface="Times New Roman" panose="02020603050405020304" pitchFamily="18" charset="0"/>
            </a:endParaRPr>
          </a:p>
          <a:p>
            <a:pPr marL="274320" indent="-274320" eaLnBrk="1" fontAlgn="auto" hangingPunct="1">
              <a:spcAft>
                <a:spcPts val="0"/>
              </a:spcAft>
              <a:buFont typeface="Wingdings 2" panose="05020102010507070707" pitchFamily="18" charset="2"/>
              <a:buNone/>
              <a:defRPr/>
            </a:pPr>
            <a:endParaRPr lang="en-US" altLang="en-US" sz="2200" dirty="0">
              <a:latin typeface="Times New Roman" panose="02020603050405020304" pitchFamily="18" charset="0"/>
              <a:cs typeface="Times New Roman" panose="02020603050405020304" pitchFamily="18" charset="0"/>
            </a:endParaRPr>
          </a:p>
          <a:p>
            <a:pPr marL="274320" indent="-274320" eaLnBrk="1" fontAlgn="auto" hangingPunct="1">
              <a:spcAft>
                <a:spcPts val="0"/>
              </a:spcAft>
              <a:buFont typeface="Wingdings" pitchFamily="2" charset="2"/>
              <a:buChar char="Ø"/>
              <a:defRPr/>
            </a:pPr>
            <a:endParaRPr lang="en-US" altLang="en-US" sz="1050" dirty="0">
              <a:latin typeface="Times New Roman" panose="02020603050405020304" pitchFamily="18" charset="0"/>
              <a:cs typeface="Times New Roman" panose="02020603050405020304" pitchFamily="18" charset="0"/>
            </a:endParaRPr>
          </a:p>
          <a:p>
            <a:pPr marL="274320" indent="-274320" eaLnBrk="1" fontAlgn="auto" hangingPunct="1">
              <a:spcAft>
                <a:spcPts val="0"/>
              </a:spcAft>
              <a:buFont typeface="Wingdings" pitchFamily="2" charset="2"/>
              <a:buChar char="Ø"/>
              <a:defRPr/>
            </a:pPr>
            <a:endParaRPr lang="en-US" altLang="en-US" sz="1050" dirty="0">
              <a:latin typeface="Times New Roman" panose="02020603050405020304" pitchFamily="18" charset="0"/>
              <a:cs typeface="Times New Roman" panose="02020603050405020304" pitchFamily="18" charset="0"/>
            </a:endParaRPr>
          </a:p>
          <a:p>
            <a:pPr marL="274320" indent="-274320" algn="r" eaLnBrk="1" fontAlgn="auto" hangingPunct="1">
              <a:spcAft>
                <a:spcPts val="0"/>
              </a:spcAft>
              <a:buFont typeface="Wingdings 2" panose="05020102010507070707" pitchFamily="18" charset="2"/>
              <a:buNone/>
              <a:defRPr/>
            </a:pPr>
            <a:r>
              <a:rPr lang="en-US" altLang="en-US" sz="2200" b="1" dirty="0" err="1">
                <a:latin typeface="Cambria" pitchFamily="18" charset="0"/>
                <a:ea typeface="Cambria" pitchFamily="18" charset="0"/>
                <a:cs typeface="Times New Roman" panose="02020603050405020304" pitchFamily="18" charset="0"/>
              </a:rPr>
              <a:t>Budući</a:t>
            </a:r>
            <a:r>
              <a:rPr lang="en-US" altLang="en-US" sz="2200" b="1" dirty="0">
                <a:latin typeface="Cambria" pitchFamily="18" charset="0"/>
                <a:ea typeface="Cambria" pitchFamily="18" charset="0"/>
                <a:cs typeface="Times New Roman" panose="02020603050405020304" pitchFamily="18" charset="0"/>
              </a:rPr>
              <a:t> da se </a:t>
            </a:r>
            <a:r>
              <a:rPr lang="en-US" altLang="en-US" sz="2200" b="1" dirty="0" err="1">
                <a:latin typeface="Cambria" pitchFamily="18" charset="0"/>
                <a:ea typeface="Cambria" pitchFamily="18" charset="0"/>
                <a:cs typeface="Times New Roman" panose="02020603050405020304" pitchFamily="18" charset="0"/>
              </a:rPr>
              <a:t>iskustvo</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osamljenosti</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odražava</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na</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afektivnu</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kognitivnu</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socijalnu</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i</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tjelesnu</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komponentu</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tj</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osjećaj</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boli</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gubitak</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voljene</a:t>
            </a:r>
            <a:r>
              <a:rPr lang="en-US" altLang="en-US" sz="2200" b="1" dirty="0">
                <a:latin typeface="Cambria" pitchFamily="18" charset="0"/>
                <a:ea typeface="Cambria" pitchFamily="18" charset="0"/>
                <a:cs typeface="Times New Roman" panose="02020603050405020304" pitchFamily="18" charset="0"/>
              </a:rPr>
              <a:t> </a:t>
            </a:r>
            <a:r>
              <a:rPr lang="en-US" altLang="en-US" sz="2200" b="1">
                <a:latin typeface="Cambria" pitchFamily="18" charset="0"/>
                <a:ea typeface="Cambria" pitchFamily="18" charset="0"/>
                <a:cs typeface="Times New Roman" panose="02020603050405020304" pitchFamily="18" charset="0"/>
              </a:rPr>
              <a:t>osobe), </a:t>
            </a:r>
            <a:r>
              <a:rPr lang="en-US" altLang="en-US" sz="2200" b="1" dirty="0" err="1">
                <a:latin typeface="Cambria" pitchFamily="18" charset="0"/>
                <a:ea typeface="Cambria" pitchFamily="18" charset="0"/>
                <a:cs typeface="Times New Roman" panose="02020603050405020304" pitchFamily="18" charset="0"/>
              </a:rPr>
              <a:t>interpersonalnu</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izoliranost</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osjećaj</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nepripadanja</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povlačenje</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socijalnu</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neadekvatnost</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nesigurnost</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nesposobnost</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beznadnost</a:t>
            </a:r>
            <a:r>
              <a:rPr lang="en-US" altLang="en-US" sz="2200" b="1" dirty="0">
                <a:latin typeface="Cambria" pitchFamily="18" charset="0"/>
                <a:ea typeface="Cambria" pitchFamily="18" charset="0"/>
                <a:cs typeface="Times New Roman" panose="02020603050405020304" pitchFamily="18" charset="0"/>
              </a:rPr>
              <a:t> – </a:t>
            </a:r>
            <a:r>
              <a:rPr lang="en-US" altLang="en-US" sz="2200" b="1" dirty="0" err="1">
                <a:latin typeface="Cambria" pitchFamily="18" charset="0"/>
                <a:ea typeface="Cambria" pitchFamily="18" charset="0"/>
                <a:cs typeface="Times New Roman" panose="02020603050405020304" pitchFamily="18" charset="0"/>
              </a:rPr>
              <a:t>najčešće</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kod</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adolescenata</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zahtijeva</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kompleksnu</a:t>
            </a:r>
            <a:r>
              <a:rPr lang="en-US" altLang="en-US" sz="2200" b="1" dirty="0">
                <a:latin typeface="Cambria" pitchFamily="18" charset="0"/>
                <a:ea typeface="Cambria" pitchFamily="18" charset="0"/>
                <a:cs typeface="Times New Roman" panose="02020603050405020304" pitchFamily="18" charset="0"/>
              </a:rPr>
              <a:t> i </a:t>
            </a:r>
            <a:r>
              <a:rPr lang="en-US" altLang="en-US" sz="2200" b="1" dirty="0" err="1">
                <a:latin typeface="Cambria" pitchFamily="18" charset="0"/>
                <a:ea typeface="Cambria" pitchFamily="18" charset="0"/>
                <a:cs typeface="Times New Roman" panose="02020603050405020304" pitchFamily="18" charset="0"/>
              </a:rPr>
              <a:t>dugoročnu</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podršku</a:t>
            </a:r>
            <a:r>
              <a:rPr lang="en-US" altLang="en-US" sz="2200" b="1" dirty="0">
                <a:latin typeface="Cambria" pitchFamily="18" charset="0"/>
                <a:ea typeface="Cambria" pitchFamily="18" charset="0"/>
                <a:cs typeface="Times New Roman" panose="02020603050405020304" pitchFamily="18" charset="0"/>
              </a:rPr>
              <a:t> </a:t>
            </a:r>
            <a:r>
              <a:rPr lang="en-US" altLang="en-US" sz="2200" b="1" dirty="0" err="1">
                <a:latin typeface="Cambria" pitchFamily="18" charset="0"/>
                <a:ea typeface="Cambria" pitchFamily="18" charset="0"/>
                <a:cs typeface="Times New Roman" panose="02020603050405020304" pitchFamily="18" charset="0"/>
              </a:rPr>
              <a:t>djetetu</a:t>
            </a:r>
            <a:endParaRPr lang="en-US" altLang="en-US" sz="2200" b="1" dirty="0">
              <a:latin typeface="Cambria" pitchFamily="18" charset="0"/>
              <a:ea typeface="Cambria" pitchFamily="18" charset="0"/>
              <a:cs typeface="Times New Roman" panose="02020603050405020304" pitchFamily="18" charset="0"/>
            </a:endParaRPr>
          </a:p>
        </p:txBody>
      </p:sp>
      <p:sp>
        <p:nvSpPr>
          <p:cNvPr id="41988" name="Rectangle 3">
            <a:extLst>
              <a:ext uri="{FF2B5EF4-FFF2-40B4-BE49-F238E27FC236}">
                <a16:creationId xmlns:a16="http://schemas.microsoft.com/office/drawing/2014/main" id="{1C0FD275-1D49-4B16-AE31-7A48C0B8F381}"/>
              </a:ext>
            </a:extLst>
          </p:cNvPr>
          <p:cNvSpPr>
            <a:spLocks noChangeArrowheads="1"/>
          </p:cNvSpPr>
          <p:nvPr/>
        </p:nvSpPr>
        <p:spPr bwMode="auto">
          <a:xfrm>
            <a:off x="5638800" y="688975"/>
            <a:ext cx="501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r>
              <a:rPr lang="bs-Latn-BA" altLang="en-US" sz="2000" b="1" dirty="0">
                <a:latin typeface="Cambria" panose="02040503050406030204" pitchFamily="18" charset="0"/>
                <a:ea typeface="Cambria" panose="02040503050406030204" pitchFamily="18" charset="0"/>
                <a:cs typeface="Cambria" panose="02040503050406030204" pitchFamily="18" charset="0"/>
              </a:rPr>
              <a:t>G4</a:t>
            </a:r>
          </a:p>
        </p:txBody>
      </p:sp>
    </p:spTree>
  </p:cSld>
  <p:clrMapOvr>
    <a:masterClrMapping/>
  </p:clrMapOvr>
  <p:transition spd="slow">
    <p:fade/>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703957F3-7D3F-4FF5-A4C6-CD958AEC7EE3}"/>
              </a:ext>
            </a:extLst>
          </p:cNvPr>
          <p:cNvSpPr>
            <a:spLocks noGrp="1"/>
          </p:cNvSpPr>
          <p:nvPr>
            <p:ph type="title"/>
          </p:nvPr>
        </p:nvSpPr>
        <p:spPr>
          <a:xfrm>
            <a:off x="1304925" y="188913"/>
            <a:ext cx="9742488" cy="1195387"/>
          </a:xfrm>
        </p:spPr>
        <p:txBody>
          <a:bodyPr/>
          <a:lstStyle/>
          <a:p>
            <a:pPr eaLnBrk="1" hangingPunct="1"/>
            <a:r>
              <a:rPr lang="en-US" altLang="en-US" sz="2400">
                <a:solidFill>
                  <a:srgbClr val="7B9899"/>
                </a:solidFill>
              </a:rPr>
              <a:t>   </a:t>
            </a:r>
            <a:r>
              <a:rPr lang="en-US" altLang="en-US" sz="2400" b="1">
                <a:solidFill>
                  <a:schemeClr val="tx1"/>
                </a:solidFill>
                <a:latin typeface="Cambria" panose="02040503050406030204" pitchFamily="18" charset="0"/>
                <a:ea typeface="Cambria" panose="02040503050406030204" pitchFamily="18" charset="0"/>
                <a:cs typeface="Cambria" panose="02040503050406030204" pitchFamily="18" charset="0"/>
              </a:rPr>
              <a:t>UČENIK / UČENICA KONSTANTNO GRIZE NOKTE, ŠTIPA KOŽU, ČUPA   </a:t>
            </a:r>
            <a:br>
              <a:rPr lang="en-US" altLang="en-US" sz="2400" b="1">
                <a:solidFill>
                  <a:schemeClr val="tx1"/>
                </a:solidFill>
                <a:latin typeface="Cambria" panose="02040503050406030204" pitchFamily="18" charset="0"/>
                <a:ea typeface="Cambria" panose="02040503050406030204" pitchFamily="18" charset="0"/>
                <a:cs typeface="Cambria" panose="02040503050406030204" pitchFamily="18" charset="0"/>
              </a:rPr>
            </a:br>
            <a:r>
              <a:rPr lang="en-US" altLang="en-US" sz="2400" b="1">
                <a:solidFill>
                  <a:schemeClr val="tx1"/>
                </a:solidFill>
                <a:latin typeface="Cambria" panose="02040503050406030204" pitchFamily="18" charset="0"/>
                <a:ea typeface="Cambria" panose="02040503050406030204" pitchFamily="18" charset="0"/>
                <a:cs typeface="Cambria" panose="02040503050406030204" pitchFamily="18" charset="0"/>
              </a:rPr>
              <a:t>                          KOSU ILI NEKE DRUGE DIJELOVE TIJELA</a:t>
            </a:r>
            <a:br>
              <a:rPr lang="en-US" altLang="en-US" sz="2400" b="1">
                <a:solidFill>
                  <a:schemeClr val="tx1"/>
                </a:solidFill>
                <a:latin typeface="Cambria" panose="02040503050406030204" pitchFamily="18" charset="0"/>
                <a:ea typeface="Cambria" panose="02040503050406030204" pitchFamily="18" charset="0"/>
                <a:cs typeface="Cambria" panose="02040503050406030204" pitchFamily="18" charset="0"/>
              </a:rPr>
            </a:br>
            <a:endParaRPr lang="en-US" altLang="en-US" sz="2400" b="1">
              <a:solidFill>
                <a:schemeClr val="tx1"/>
              </a:solidFill>
              <a:latin typeface="Cambria" panose="02040503050406030204" pitchFamily="18" charset="0"/>
              <a:ea typeface="Cambria" panose="02040503050406030204" pitchFamily="18" charset="0"/>
              <a:cs typeface="Cambria" panose="02040503050406030204" pitchFamily="18" charset="0"/>
            </a:endParaRPr>
          </a:p>
        </p:txBody>
      </p:sp>
      <p:sp>
        <p:nvSpPr>
          <p:cNvPr id="43011" name="Content Placeholder 2">
            <a:extLst>
              <a:ext uri="{FF2B5EF4-FFF2-40B4-BE49-F238E27FC236}">
                <a16:creationId xmlns:a16="http://schemas.microsoft.com/office/drawing/2014/main" id="{521D7328-EB7B-4D21-A9DF-2E280589A070}"/>
              </a:ext>
            </a:extLst>
          </p:cNvPr>
          <p:cNvSpPr>
            <a:spLocks noGrp="1"/>
          </p:cNvSpPr>
          <p:nvPr>
            <p:ph sz="quarter" idx="1"/>
          </p:nvPr>
        </p:nvSpPr>
        <p:spPr>
          <a:xfrm>
            <a:off x="522288" y="2011680"/>
            <a:ext cx="11188700" cy="4178300"/>
          </a:xfrm>
        </p:spPr>
        <p:txBody>
          <a:bodyPr/>
          <a:lstStyle/>
          <a:p>
            <a:pPr eaLnBrk="1" hangingPunct="1">
              <a:buFont typeface="Wingdings" panose="05000000000000000000" pitchFamily="2" charset="2"/>
              <a:buChar char="Ø"/>
            </a:pPr>
            <a:endParaRPr lang="en-US" altLang="en-US" sz="12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endParaRPr lang="en-US" altLang="en-US" sz="12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r>
              <a:rPr lang="en-US" altLang="en-US" sz="2200" dirty="0" err="1">
                <a:latin typeface="Times New Roman" panose="02020603050405020304" pitchFamily="18" charset="0"/>
                <a:cs typeface="Times New Roman" panose="02020603050405020304" pitchFamily="18" charset="0"/>
              </a:rPr>
              <a:t>Važno</a:t>
            </a:r>
            <a:r>
              <a:rPr lang="en-US" altLang="en-US" sz="2200" dirty="0">
                <a:latin typeface="Times New Roman" panose="02020603050405020304" pitchFamily="18" charset="0"/>
                <a:cs typeface="Times New Roman" panose="02020603050405020304" pitchFamily="18" charset="0"/>
              </a:rPr>
              <a:t> je </a:t>
            </a:r>
            <a:r>
              <a:rPr lang="en-US" altLang="en-US" sz="2200" dirty="0" err="1">
                <a:latin typeface="Times New Roman" panose="02020603050405020304" pitchFamily="18" charset="0"/>
                <a:cs typeface="Times New Roman" panose="02020603050405020304" pitchFamily="18" charset="0"/>
              </a:rPr>
              <a:t>obratiti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pažnju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učestalost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intenzitet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trajanje</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ove</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pojave</a:t>
            </a:r>
            <a:endParaRPr lang="en-US" altLang="en-US" sz="22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endParaRPr lang="en-US" altLang="en-US" sz="12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endParaRPr lang="en-US" altLang="en-US" sz="1200" dirty="0">
              <a:latin typeface="Times New Roman" panose="02020603050405020304" pitchFamily="18" charset="0"/>
              <a:cs typeface="Times New Roman" panose="02020603050405020304" pitchFamily="18" charset="0"/>
            </a:endParaRPr>
          </a:p>
          <a:p>
            <a:pPr algn="r" eaLnBrk="1" hangingPunct="1">
              <a:buFont typeface="Wingdings 2" panose="05020102010507070707" pitchFamily="18" charset="2"/>
              <a:buNone/>
            </a:pP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Za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bolje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nošenje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s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problemima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nužno</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je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da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djeca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adolescenti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u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školi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dobiju</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povratne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informacije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te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da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im</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se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pruži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osjećaj</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sigurnosti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zaštićenosti</a:t>
            </a:r>
            <a:endParaRPr lang="en-US" altLang="en-US" sz="22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43012" name="Rectangle 3">
            <a:extLst>
              <a:ext uri="{FF2B5EF4-FFF2-40B4-BE49-F238E27FC236}">
                <a16:creationId xmlns:a16="http://schemas.microsoft.com/office/drawing/2014/main" id="{CD263290-13A2-4A81-AC67-2918F27661DB}"/>
              </a:ext>
            </a:extLst>
          </p:cNvPr>
          <p:cNvSpPr>
            <a:spLocks noChangeArrowheads="1"/>
          </p:cNvSpPr>
          <p:nvPr/>
        </p:nvSpPr>
        <p:spPr bwMode="auto">
          <a:xfrm>
            <a:off x="5889625" y="1089025"/>
            <a:ext cx="501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r>
              <a:rPr lang="bs-Latn-BA" altLang="en-US" sz="2000" b="1">
                <a:latin typeface="Cambria" panose="02040503050406030204" pitchFamily="18" charset="0"/>
                <a:ea typeface="Cambria" panose="02040503050406030204" pitchFamily="18" charset="0"/>
                <a:cs typeface="Cambria" panose="02040503050406030204" pitchFamily="18" charset="0"/>
              </a:rPr>
              <a:t>G5</a:t>
            </a:r>
          </a:p>
        </p:txBody>
      </p:sp>
    </p:spTree>
  </p:cSld>
  <p:clrMapOvr>
    <a:masterClrMapping/>
  </p:clrMapOvr>
  <p:transition spd="slow">
    <p:fade/>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1301F-B799-4760-9165-3A3AFB2E5715}"/>
              </a:ext>
            </a:extLst>
          </p:cNvPr>
          <p:cNvSpPr>
            <a:spLocks noGrp="1"/>
          </p:cNvSpPr>
          <p:nvPr>
            <p:ph type="title"/>
          </p:nvPr>
        </p:nvSpPr>
        <p:spPr>
          <a:xfrm>
            <a:off x="1493838" y="306388"/>
            <a:ext cx="9540875" cy="671512"/>
          </a:xfrm>
        </p:spPr>
        <p:txBody>
          <a:bodyPr>
            <a:normAutofit fontScale="90000"/>
          </a:bodyPr>
          <a:lstStyle/>
          <a:p>
            <a:pPr algn="ctr" eaLnBrk="1" hangingPunct="1"/>
            <a:br>
              <a:rPr lang="en-US" altLang="en-US" sz="2200" dirty="0">
                <a:solidFill>
                  <a:srgbClr val="7B9899"/>
                </a:solidFill>
              </a:rPr>
            </a:br>
            <a:r>
              <a:rPr lang="en-US" altLang="en-US" sz="2000" dirty="0">
                <a:solidFill>
                  <a:srgbClr val="7B9899"/>
                </a:solidFill>
              </a:rPr>
              <a:t>	</a:t>
            </a:r>
            <a:r>
              <a:rPr lang="en-US" altLang="en-US" sz="2000" b="1" dirty="0">
                <a:solidFill>
                  <a:schemeClr val="tx1"/>
                </a:solidFill>
                <a:latin typeface="Cambria" panose="02040503050406030204" pitchFamily="18" charset="0"/>
                <a:ea typeface="Cambria" panose="02040503050406030204" pitchFamily="18" charset="0"/>
                <a:cs typeface="Cambria" panose="02040503050406030204" pitchFamily="18" charset="0"/>
              </a:rPr>
              <a:t>UČENIK / UČENICA JE SKLON/A SAMOPOVREĐIVANJU</a:t>
            </a:r>
            <a:br>
              <a:rPr lang="en-US" altLang="en-US" sz="2200" dirty="0">
                <a:solidFill>
                  <a:srgbClr val="7B9899"/>
                </a:solidFill>
              </a:rPr>
            </a:br>
            <a:endParaRPr lang="en-US" altLang="en-US" sz="2200" dirty="0">
              <a:solidFill>
                <a:srgbClr val="7B9899"/>
              </a:solidFill>
            </a:endParaRPr>
          </a:p>
        </p:txBody>
      </p:sp>
      <p:sp>
        <p:nvSpPr>
          <p:cNvPr id="44035" name="Content Placeholder 2">
            <a:extLst>
              <a:ext uri="{FF2B5EF4-FFF2-40B4-BE49-F238E27FC236}">
                <a16:creationId xmlns:a16="http://schemas.microsoft.com/office/drawing/2014/main" id="{B1541483-CAAF-429C-B625-A81766BDF84C}"/>
              </a:ext>
            </a:extLst>
          </p:cNvPr>
          <p:cNvSpPr>
            <a:spLocks noGrp="1"/>
          </p:cNvSpPr>
          <p:nvPr>
            <p:ph sz="quarter" idx="1"/>
          </p:nvPr>
        </p:nvSpPr>
        <p:spPr>
          <a:xfrm>
            <a:off x="454025" y="923925"/>
            <a:ext cx="11550650" cy="5700713"/>
          </a:xfrm>
        </p:spPr>
        <p:txBody>
          <a:bodyPr/>
          <a:lstStyle/>
          <a:p>
            <a:pPr eaLnBrk="1" hangingPunct="1">
              <a:buFont typeface="Wingdings 2" panose="05020102010507070707" pitchFamily="18" charset="2"/>
              <a:buNone/>
            </a:pPr>
            <a:endParaRPr lang="en-US" altLang="en-US" sz="22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endParaRPr lang="en-US" altLang="en-US" sz="500" dirty="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endParaRPr lang="bs-Latn-BA" altLang="en-US" sz="2200" dirty="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endParaRPr lang="bs-Latn-BA" altLang="en-US" sz="2200" dirty="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r>
              <a:rPr lang="bs-Latn-BA" altLang="en-US" sz="2200" dirty="0">
                <a:latin typeface="Times New Roman" panose="02020603050405020304" pitchFamily="18" charset="0"/>
                <a:cs typeface="Times New Roman" panose="02020603050405020304" pitchFamily="18" charset="0"/>
              </a:rPr>
              <a:t>“Poziv u pomoć”</a:t>
            </a:r>
            <a:endParaRPr lang="en-US" altLang="en-US" sz="22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endParaRPr lang="en-US" altLang="en-US" sz="3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Riziko</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faktori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zlostavljanje</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od</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strane</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vršnjaka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porodično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nasilje</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i</a:t>
            </a:r>
            <a:r>
              <a:rPr lang="en-US" altLang="en-US" sz="2200" dirty="0">
                <a:latin typeface="Times New Roman" panose="02020603050405020304" pitchFamily="18" charset="0"/>
                <a:cs typeface="Times New Roman" panose="02020603050405020304" pitchFamily="18" charset="0"/>
              </a:rPr>
              <a:t>/</a:t>
            </a:r>
            <a:r>
              <a:rPr lang="en-US" altLang="en-US" sz="2200" dirty="0" err="1">
                <a:latin typeface="Times New Roman" panose="02020603050405020304" pitchFamily="18" charset="0"/>
                <a:cs typeface="Times New Roman" panose="02020603050405020304" pitchFamily="18" charset="0"/>
              </a:rPr>
              <a:t>ili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zanemarivanje</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seksualno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zlostavljanje</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pritisak</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porodice</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zbog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školskog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uspjeha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nerealna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očekivanja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kao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poremećaji</a:t>
            </a:r>
            <a:r>
              <a:rPr lang="en-US" altLang="en-US" sz="2200" dirty="0">
                <a:latin typeface="Times New Roman" panose="02020603050405020304" pitchFamily="18" charset="0"/>
                <a:cs typeface="Times New Roman" panose="02020603050405020304" pitchFamily="18" charset="0"/>
              </a:rPr>
              <a:t> u </a:t>
            </a:r>
            <a:r>
              <a:rPr lang="en-US" altLang="en-US" sz="2200" dirty="0" err="1">
                <a:latin typeface="Times New Roman" panose="02020603050405020304" pitchFamily="18" charset="0"/>
                <a:cs typeface="Times New Roman" panose="02020603050405020304" pitchFamily="18" charset="0"/>
              </a:rPr>
              <a:t>prehrani</a:t>
            </a:r>
            <a:r>
              <a:rPr lang="en-US" altLang="en-US" sz="2200" dirty="0">
                <a:latin typeface="Times New Roman" panose="02020603050405020304" pitchFamily="18" charset="0"/>
                <a:cs typeface="Times New Roman" panose="02020603050405020304" pitchFamily="18" charset="0"/>
              </a:rPr>
              <a:t>, PTSD </a:t>
            </a:r>
            <a:r>
              <a:rPr lang="en-US" altLang="en-US" sz="2200" dirty="0" err="1">
                <a:latin typeface="Times New Roman" panose="02020603050405020304" pitchFamily="18" charset="0"/>
                <a:cs typeface="Times New Roman" panose="02020603050405020304" pitchFamily="18" charset="0"/>
              </a:rPr>
              <a:t>itd</a:t>
            </a:r>
            <a:r>
              <a:rPr lang="en-US" altLang="en-US" sz="2200" dirty="0">
                <a:latin typeface="Times New Roman" panose="02020603050405020304" pitchFamily="18" charset="0"/>
                <a:cs typeface="Times New Roman" panose="02020603050405020304" pitchFamily="18" charset="0"/>
              </a:rPr>
              <a:t>. </a:t>
            </a:r>
          </a:p>
          <a:p>
            <a:pPr eaLnBrk="1" hangingPunct="1">
              <a:buFont typeface="Wingdings" panose="05000000000000000000" pitchFamily="2" charset="2"/>
              <a:buChar char="Ø"/>
            </a:pPr>
            <a:endParaRPr lang="en-US" altLang="en-US" sz="100" dirty="0">
              <a:latin typeface="Times New Roman" panose="02020603050405020304" pitchFamily="18" charset="0"/>
              <a:cs typeface="Times New Roman" panose="02020603050405020304" pitchFamily="18" charset="0"/>
            </a:endParaRPr>
          </a:p>
          <a:p>
            <a:pPr algn="r" eaLnBrk="1" hangingPunct="1">
              <a:buFont typeface="Wingdings 2" panose="05020102010507070707" pitchFamily="18" charset="2"/>
              <a:buNone/>
            </a:pPr>
            <a:r>
              <a:rPr lang="en-US" altLang="en-US" sz="2000" b="1" dirty="0" err="1">
                <a:latin typeface="Cambria" panose="02040503050406030204" pitchFamily="18" charset="0"/>
                <a:ea typeface="Cambria" panose="02040503050406030204" pitchFamily="18" charset="0"/>
                <a:cs typeface="Cambria" panose="02040503050406030204" pitchFamily="18" charset="0"/>
              </a:rPr>
              <a:t>Preventivne</a:t>
            </a:r>
            <a:r>
              <a:rPr lang="en-US" altLang="en-US" sz="2000" b="1" dirty="0">
                <a:latin typeface="Cambria" panose="02040503050406030204" pitchFamily="18" charset="0"/>
                <a:ea typeface="Cambria" panose="02040503050406030204" pitchFamily="18" charset="0"/>
                <a:cs typeface="Cambria" panose="02040503050406030204" pitchFamily="18" charset="0"/>
              </a:rPr>
              <a:t> m</a:t>
            </a:r>
            <a:r>
              <a:rPr lang="bs-Latn-BA" altLang="en-US" sz="2000" b="1" dirty="0">
                <a:latin typeface="Cambria" panose="02040503050406030204" pitchFamily="18" charset="0"/>
                <a:ea typeface="Cambria" panose="02040503050406030204" pitchFamily="18" charset="0"/>
                <a:cs typeface="Cambria" panose="02040503050406030204" pitchFamily="18" charset="0"/>
              </a:rPr>
              <a:t>j</a:t>
            </a:r>
            <a:r>
              <a:rPr lang="en-US" altLang="en-US" sz="2000" b="1" dirty="0">
                <a:latin typeface="Cambria" panose="02040503050406030204" pitchFamily="18" charset="0"/>
                <a:ea typeface="Cambria" panose="02040503050406030204" pitchFamily="18" charset="0"/>
                <a:cs typeface="Cambria" panose="02040503050406030204" pitchFamily="18" charset="0"/>
              </a:rPr>
              <a:t>ere: </a:t>
            </a:r>
            <a:r>
              <a:rPr lang="en-US" altLang="en-US" sz="2000" b="1" dirty="0" err="1">
                <a:latin typeface="Cambria" panose="02040503050406030204" pitchFamily="18" charset="0"/>
                <a:ea typeface="Cambria" panose="02040503050406030204" pitchFamily="18" charset="0"/>
                <a:cs typeface="Cambria" panose="02040503050406030204" pitchFamily="18" charset="0"/>
              </a:rPr>
              <a:t>razvijanje</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samopouzdanja</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edukacija</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učenike</a:t>
            </a:r>
            <a:r>
              <a:rPr lang="en-US" altLang="en-US" sz="2000" b="1" dirty="0">
                <a:latin typeface="Cambria" panose="02040503050406030204" pitchFamily="18" charset="0"/>
                <a:ea typeface="Cambria" panose="02040503050406030204" pitchFamily="18" charset="0"/>
                <a:cs typeface="Cambria" panose="02040503050406030204" pitchFamily="18" charset="0"/>
              </a:rPr>
              <a:t>  o </a:t>
            </a:r>
            <a:r>
              <a:rPr lang="en-US" altLang="en-US" sz="2000" b="1" dirty="0" err="1">
                <a:latin typeface="Cambria" panose="02040503050406030204" pitchFamily="18" charset="0"/>
                <a:ea typeface="Cambria" panose="02040503050406030204" pitchFamily="18" charset="0"/>
                <a:cs typeface="Cambria" panose="02040503050406030204" pitchFamily="18" charset="0"/>
              </a:rPr>
              <a:t>mentalnom</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zdravlju</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i</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kako</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ga</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očuvati</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promoviranje</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ekspresije</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emocija</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promicanje</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sigurnog</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okruženja</a:t>
            </a:r>
            <a:r>
              <a:rPr lang="en-US" altLang="en-US" sz="2000" b="1" dirty="0">
                <a:latin typeface="Cambria" panose="02040503050406030204" pitchFamily="18" charset="0"/>
                <a:ea typeface="Cambria" panose="02040503050406030204" pitchFamily="18" charset="0"/>
                <a:cs typeface="Cambria" panose="02040503050406030204" pitchFamily="18" charset="0"/>
              </a:rPr>
              <a:t> u </a:t>
            </a:r>
            <a:r>
              <a:rPr lang="en-US" altLang="en-US" sz="2000" b="1" dirty="0" err="1">
                <a:latin typeface="Cambria" panose="02040503050406030204" pitchFamily="18" charset="0"/>
                <a:ea typeface="Cambria" panose="02040503050406030204" pitchFamily="18" charset="0"/>
                <a:cs typeface="Cambria" panose="02040503050406030204" pitchFamily="18" charset="0"/>
              </a:rPr>
              <a:t>školi</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ali</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i</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unapređenja</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komunikacijskih</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vještina</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nastavnika</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p>
          <a:p>
            <a:pPr algn="r" eaLnBrk="1" hangingPunct="1">
              <a:buFont typeface="Wingdings 2" panose="05020102010507070707" pitchFamily="18" charset="2"/>
              <a:buNone/>
            </a:pPr>
            <a:r>
              <a:rPr lang="en-US" altLang="en-US" sz="2000" b="1" dirty="0" err="1">
                <a:latin typeface="Cambria" panose="02040503050406030204" pitchFamily="18" charset="0"/>
                <a:ea typeface="Cambria" panose="02040503050406030204" pitchFamily="18" charset="0"/>
                <a:cs typeface="Cambria" panose="02040503050406030204" pitchFamily="18" charset="0"/>
              </a:rPr>
              <a:t>Važno</a:t>
            </a:r>
            <a:r>
              <a:rPr lang="en-US" altLang="en-US" sz="2000" b="1" dirty="0">
                <a:latin typeface="Cambria" panose="02040503050406030204" pitchFamily="18" charset="0"/>
                <a:ea typeface="Cambria" panose="02040503050406030204" pitchFamily="18" charset="0"/>
                <a:cs typeface="Cambria" panose="02040503050406030204" pitchFamily="18" charset="0"/>
              </a:rPr>
              <a:t> je </a:t>
            </a:r>
            <a:r>
              <a:rPr lang="en-US" altLang="en-US" sz="2000" b="1" dirty="0" err="1">
                <a:latin typeface="Cambria" panose="02040503050406030204" pitchFamily="18" charset="0"/>
                <a:ea typeface="Cambria" panose="02040503050406030204" pitchFamily="18" charset="0"/>
                <a:cs typeface="Cambria" panose="02040503050406030204" pitchFamily="18" charset="0"/>
              </a:rPr>
              <a:t>osigurati</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psiho</a:t>
            </a:r>
            <a:r>
              <a:rPr lang="en-US" altLang="en-US" sz="2000" b="1" dirty="0">
                <a:latin typeface="Cambria" panose="02040503050406030204" pitchFamily="18" charset="0"/>
                <a:ea typeface="Cambria" panose="02040503050406030204" pitchFamily="18" charset="0"/>
                <a:cs typeface="Cambria" panose="02040503050406030204" pitchFamily="18" charset="0"/>
              </a:rPr>
              <a:t> - </a:t>
            </a:r>
            <a:r>
              <a:rPr lang="en-US" altLang="en-US" sz="2000" b="1" dirty="0" err="1">
                <a:latin typeface="Cambria" panose="02040503050406030204" pitchFamily="18" charset="0"/>
                <a:ea typeface="Cambria" panose="02040503050406030204" pitchFamily="18" charset="0"/>
                <a:cs typeface="Cambria" panose="02040503050406030204" pitchFamily="18" charset="0"/>
              </a:rPr>
              <a:t>socijalnu</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podršku</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za</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dijete</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i</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za</a:t>
            </a:r>
            <a:r>
              <a:rPr lang="en-US" altLang="en-US" sz="2000" b="1" dirty="0">
                <a:latin typeface="Cambria" panose="02040503050406030204" pitchFamily="18" charset="0"/>
                <a:ea typeface="Cambria" panose="02040503050406030204" pitchFamily="18" charset="0"/>
                <a:cs typeface="Cambria" panose="02040503050406030204" pitchFamily="18" charset="0"/>
              </a:rPr>
              <a:t> </a:t>
            </a:r>
            <a:r>
              <a:rPr lang="en-US" altLang="en-US" sz="2000" b="1" dirty="0" err="1">
                <a:latin typeface="Cambria" panose="02040503050406030204" pitchFamily="18" charset="0"/>
                <a:ea typeface="Cambria" panose="02040503050406030204" pitchFamily="18" charset="0"/>
                <a:cs typeface="Cambria" panose="02040503050406030204" pitchFamily="18" charset="0"/>
              </a:rPr>
              <a:t>roditelje</a:t>
            </a:r>
            <a:r>
              <a:rPr lang="en-US" altLang="en-US" sz="2000" b="1" dirty="0">
                <a:latin typeface="Cambria" panose="02040503050406030204" pitchFamily="18" charset="0"/>
                <a:ea typeface="Cambria" panose="02040503050406030204" pitchFamily="18" charset="0"/>
                <a:cs typeface="Cambria" panose="02040503050406030204" pitchFamily="18" charset="0"/>
              </a:rPr>
              <a:t> / </a:t>
            </a:r>
            <a:r>
              <a:rPr lang="en-US" altLang="en-US" sz="2000" b="1" dirty="0" err="1">
                <a:latin typeface="Cambria" panose="02040503050406030204" pitchFamily="18" charset="0"/>
                <a:ea typeface="Cambria" panose="02040503050406030204" pitchFamily="18" charset="0"/>
                <a:cs typeface="Cambria" panose="02040503050406030204" pitchFamily="18" charset="0"/>
              </a:rPr>
              <a:t>staratelje</a:t>
            </a:r>
            <a:endParaRPr lang="en-US" altLang="en-US" sz="2000" b="1" dirty="0">
              <a:latin typeface="Cambria" panose="02040503050406030204" pitchFamily="18" charset="0"/>
              <a:ea typeface="Cambria" panose="02040503050406030204" pitchFamily="18" charset="0"/>
              <a:cs typeface="Cambria" panose="02040503050406030204" pitchFamily="18" charset="0"/>
            </a:endParaRPr>
          </a:p>
          <a:p>
            <a:pPr algn="r" eaLnBrk="1" hangingPunct="1">
              <a:buFont typeface="Wingdings" panose="05000000000000000000" pitchFamily="2" charset="2"/>
              <a:buChar char="Ø"/>
            </a:pPr>
            <a:endParaRPr lang="en-US" altLang="en-US" sz="2000" b="1" dirty="0">
              <a:latin typeface="Cambria" panose="02040503050406030204" pitchFamily="18" charset="0"/>
              <a:ea typeface="Cambria" panose="02040503050406030204" pitchFamily="18" charset="0"/>
              <a:cs typeface="Cambria" panose="02040503050406030204" pitchFamily="18" charset="0"/>
            </a:endParaRPr>
          </a:p>
        </p:txBody>
      </p:sp>
      <p:sp>
        <p:nvSpPr>
          <p:cNvPr id="44036" name="Rectangle 3">
            <a:extLst>
              <a:ext uri="{FF2B5EF4-FFF2-40B4-BE49-F238E27FC236}">
                <a16:creationId xmlns:a16="http://schemas.microsoft.com/office/drawing/2014/main" id="{210FEDF8-EDC6-490E-8D6C-9249854B781C}"/>
              </a:ext>
            </a:extLst>
          </p:cNvPr>
          <p:cNvSpPr>
            <a:spLocks noChangeArrowheads="1"/>
          </p:cNvSpPr>
          <p:nvPr/>
        </p:nvSpPr>
        <p:spPr bwMode="auto">
          <a:xfrm>
            <a:off x="5889625" y="1089025"/>
            <a:ext cx="501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r>
              <a:rPr lang="bs-Latn-BA" altLang="en-US" sz="2000" b="1">
                <a:latin typeface="Cambria" panose="02040503050406030204" pitchFamily="18" charset="0"/>
                <a:ea typeface="Cambria" panose="02040503050406030204" pitchFamily="18" charset="0"/>
                <a:cs typeface="Cambria" panose="02040503050406030204" pitchFamily="18" charset="0"/>
              </a:rPr>
              <a:t>G6</a:t>
            </a:r>
          </a:p>
        </p:txBody>
      </p:sp>
    </p:spTree>
  </p:cSld>
  <p:clrMapOvr>
    <a:masterClrMapping/>
  </p:clrMapOvr>
  <p:transition spd="slow">
    <p:fade/>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D046468D-E911-4A59-A1F1-5169C6D5DC1F}"/>
              </a:ext>
            </a:extLst>
          </p:cNvPr>
          <p:cNvSpPr>
            <a:spLocks noGrp="1"/>
          </p:cNvSpPr>
          <p:nvPr>
            <p:ph type="title"/>
          </p:nvPr>
        </p:nvSpPr>
        <p:spPr>
          <a:xfrm>
            <a:off x="1141413" y="0"/>
            <a:ext cx="9906000" cy="1035050"/>
          </a:xfrm>
        </p:spPr>
        <p:txBody>
          <a:bodyPr/>
          <a:lstStyle/>
          <a:p>
            <a:pPr algn="ctr" eaLnBrk="1" hangingPunct="1"/>
            <a:r>
              <a:rPr lang="en-US" altLang="en-US" sz="2400" dirty="0">
                <a:solidFill>
                  <a:srgbClr val="7B9899"/>
                </a:solidFill>
              </a:rPr>
              <a:t>	</a:t>
            </a:r>
            <a: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UČENIK / UČENICA POKAZUJE JAKE IZLJEVE BIJESA PRI    </a:t>
            </a:r>
            <a:b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br>
            <a: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   MINIMALNIM  PODRAŽAJIMA</a:t>
            </a:r>
          </a:p>
        </p:txBody>
      </p:sp>
      <p:sp>
        <p:nvSpPr>
          <p:cNvPr id="45059" name="Content Placeholder 2">
            <a:extLst>
              <a:ext uri="{FF2B5EF4-FFF2-40B4-BE49-F238E27FC236}">
                <a16:creationId xmlns:a16="http://schemas.microsoft.com/office/drawing/2014/main" id="{19F050D6-7178-41B7-AEED-BA4064B7F6ED}"/>
              </a:ext>
            </a:extLst>
          </p:cNvPr>
          <p:cNvSpPr>
            <a:spLocks noGrp="1"/>
          </p:cNvSpPr>
          <p:nvPr>
            <p:ph sz="quarter" idx="1"/>
          </p:nvPr>
        </p:nvSpPr>
        <p:spPr>
          <a:xfrm>
            <a:off x="282575" y="1933303"/>
            <a:ext cx="11630025" cy="4754562"/>
          </a:xfrm>
        </p:spPr>
        <p:txBody>
          <a:bodyPr/>
          <a:lstStyle/>
          <a:p>
            <a:pPr eaLnBrk="1" hangingPunct="1">
              <a:spcBef>
                <a:spcPct val="0"/>
              </a:spcBef>
              <a:buFont typeface="Wingdings" panose="05000000000000000000" pitchFamily="2" charset="2"/>
              <a:buChar char="Ø"/>
            </a:pPr>
            <a:r>
              <a:rPr lang="en-US" altLang="en-US" sz="2400" dirty="0" err="1">
                <a:latin typeface="Cambria" pitchFamily="18" charset="0"/>
                <a:ea typeface="Cambria" pitchFamily="18" charset="0"/>
                <a:cs typeface="Times New Roman" panose="02020603050405020304" pitchFamily="18" charset="0"/>
              </a:rPr>
              <a:t>Od</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četiri</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definirana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elementa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emocionalne</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inteligencije</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emocionalna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percepcija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emocionalno</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olakšavanje</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razmišljanja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emocionalno</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razumijevanje</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i</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upravljanje</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emocijama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najznačajnija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za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socijalne</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interakcije</a:t>
            </a:r>
            <a:r>
              <a:rPr lang="en-US" altLang="en-US" sz="2400" dirty="0">
                <a:latin typeface="Cambria" pitchFamily="18" charset="0"/>
                <a:ea typeface="Cambria" pitchFamily="18" charset="0"/>
                <a:cs typeface="Times New Roman" panose="02020603050405020304" pitchFamily="18" charset="0"/>
              </a:rPr>
              <a:t> je </a:t>
            </a:r>
            <a:r>
              <a:rPr lang="en-US" altLang="en-US" sz="2400" dirty="0" err="1">
                <a:latin typeface="Cambria" pitchFamily="18" charset="0"/>
                <a:ea typeface="Cambria" pitchFamily="18" charset="0"/>
                <a:cs typeface="Times New Roman" panose="02020603050405020304" pitchFamily="18" charset="0"/>
              </a:rPr>
              <a:t>regulacija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emocija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jer</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utječe</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na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emocionalnu</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ekspresiju</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i</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direktno</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na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ponašanje</a:t>
            </a:r>
            <a:r>
              <a:rPr lang="en-US" altLang="en-US" sz="2400" dirty="0">
                <a:latin typeface="Cambria" pitchFamily="18" charset="0"/>
                <a:ea typeface="Cambria" pitchFamily="18" charset="0"/>
                <a:cs typeface="Times New Roman" panose="02020603050405020304" pitchFamily="18" charset="0"/>
              </a:rPr>
              <a:t> </a:t>
            </a:r>
          </a:p>
          <a:p>
            <a:pPr eaLnBrk="1" hangingPunct="1">
              <a:spcBef>
                <a:spcPct val="0"/>
              </a:spcBef>
              <a:buFont typeface="Wingdings" panose="05000000000000000000" pitchFamily="2" charset="2"/>
              <a:buChar char="Ø"/>
            </a:pPr>
            <a:endParaRPr lang="en-US" altLang="en-US" sz="2400" dirty="0">
              <a:latin typeface="Cambria" pitchFamily="18" charset="0"/>
              <a:ea typeface="Cambria" pitchFamily="18" charset="0"/>
              <a:cs typeface="Times New Roman" panose="02020603050405020304" pitchFamily="18" charset="0"/>
            </a:endParaRPr>
          </a:p>
          <a:p>
            <a:pPr eaLnBrk="1" hangingPunct="1">
              <a:buFont typeface="Wingdings" panose="05000000000000000000" pitchFamily="2" charset="2"/>
              <a:buChar char="Ø"/>
            </a:pPr>
            <a:endParaRPr lang="en-US" altLang="en-US" sz="2400" dirty="0">
              <a:latin typeface="Cambria" pitchFamily="18" charset="0"/>
              <a:ea typeface="Cambria" pitchFamily="18" charset="0"/>
              <a:cs typeface="Times New Roman" panose="02020603050405020304" pitchFamily="18" charset="0"/>
            </a:endParaRPr>
          </a:p>
          <a:p>
            <a:pPr eaLnBrk="1" hangingPunct="1">
              <a:lnSpc>
                <a:spcPct val="120000"/>
              </a:lnSpc>
              <a:buFont typeface="Wingdings" panose="05000000000000000000" pitchFamily="2" charset="2"/>
              <a:buChar char="Ø"/>
            </a:pPr>
            <a:r>
              <a:rPr lang="en-US" altLang="en-US" sz="2400" dirty="0" err="1">
                <a:latin typeface="Cambria" pitchFamily="18" charset="0"/>
                <a:ea typeface="Cambria" pitchFamily="18" charset="0"/>
                <a:cs typeface="Times New Roman" panose="02020603050405020304" pitchFamily="18" charset="0"/>
              </a:rPr>
              <a:t>Svaka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dugotrajnija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razdražljivost</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mora</a:t>
            </a:r>
            <a:r>
              <a:rPr lang="en-US" altLang="en-US" sz="2400" dirty="0">
                <a:latin typeface="Cambria" pitchFamily="18" charset="0"/>
                <a:ea typeface="Cambria" pitchFamily="18" charset="0"/>
                <a:cs typeface="Times New Roman" panose="02020603050405020304" pitchFamily="18" charset="0"/>
              </a:rPr>
              <a:t> se </a:t>
            </a:r>
            <a:r>
              <a:rPr lang="en-US" altLang="en-US" sz="2400" dirty="0" err="1">
                <a:latin typeface="Cambria" pitchFamily="18" charset="0"/>
                <a:ea typeface="Cambria" pitchFamily="18" charset="0"/>
                <a:cs typeface="Times New Roman" panose="02020603050405020304" pitchFamily="18" charset="0"/>
              </a:rPr>
              <a:t>pomno</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ispitati</a:t>
            </a:r>
            <a:r>
              <a:rPr lang="en-US" altLang="en-US" sz="2400" dirty="0">
                <a:latin typeface="Cambria" pitchFamily="18" charset="0"/>
                <a:ea typeface="Cambria" pitchFamily="18" charset="0"/>
                <a:cs typeface="Times New Roman" panose="02020603050405020304" pitchFamily="18" charset="0"/>
              </a:rPr>
              <a:t>.</a:t>
            </a:r>
            <a:r>
              <a:rPr lang="bs-Latn-BA" altLang="en-US" sz="2400" dirty="0">
                <a:latin typeface="Cambria" pitchFamily="18" charset="0"/>
                <a:ea typeface="Cambria" pitchFamily="18" charset="0"/>
                <a:cs typeface="Times New Roman" panose="02020603050405020304" pitchFamily="18" charset="0"/>
              </a:rPr>
              <a:t>..</a:t>
            </a:r>
            <a:endParaRPr lang="en-US" altLang="en-US" sz="2400" dirty="0">
              <a:latin typeface="Cambria" pitchFamily="18" charset="0"/>
              <a:ea typeface="Cambria" pitchFamily="18" charset="0"/>
              <a:cs typeface="Times New Roman" panose="02020603050405020304" pitchFamily="18" charset="0"/>
            </a:endParaRPr>
          </a:p>
          <a:p>
            <a:pPr eaLnBrk="1" hangingPunct="1">
              <a:lnSpc>
                <a:spcPct val="120000"/>
              </a:lnSpc>
              <a:buFont typeface="Wingdings" panose="05000000000000000000" pitchFamily="2" charset="2"/>
              <a:buChar char="Ø"/>
            </a:pPr>
            <a:endParaRPr lang="en-US" altLang="en-US" sz="100" dirty="0">
              <a:latin typeface="Times New Roman" panose="02020603050405020304" pitchFamily="18" charset="0"/>
              <a:cs typeface="Times New Roman" panose="02020603050405020304" pitchFamily="18" charset="0"/>
            </a:endParaRPr>
          </a:p>
          <a:p>
            <a:pPr algn="r" eaLnBrk="1" hangingPunct="1">
              <a:lnSpc>
                <a:spcPct val="120000"/>
              </a:lnSpc>
              <a:buFont typeface="Wingdings 2" panose="05020102010507070707" pitchFamily="18" charset="2"/>
              <a:buNone/>
            </a:pP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Podrška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se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pruža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na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nivou</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škole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po</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potrebi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pri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vanškolskim</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institucijama</a:t>
            </a:r>
            <a:endParaRPr lang="en-US" altLang="en-US" sz="22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45060" name="Rectangle 4">
            <a:extLst>
              <a:ext uri="{FF2B5EF4-FFF2-40B4-BE49-F238E27FC236}">
                <a16:creationId xmlns:a16="http://schemas.microsoft.com/office/drawing/2014/main" id="{EE2E5018-058C-410B-AF12-F6AB50537FB2}"/>
              </a:ext>
            </a:extLst>
          </p:cNvPr>
          <p:cNvSpPr>
            <a:spLocks noChangeArrowheads="1"/>
          </p:cNvSpPr>
          <p:nvPr/>
        </p:nvSpPr>
        <p:spPr bwMode="auto">
          <a:xfrm>
            <a:off x="5848350" y="1076325"/>
            <a:ext cx="469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r>
              <a:rPr lang="bs-Latn-BA" altLang="en-US" b="1">
                <a:latin typeface="Cambria" panose="02040503050406030204" pitchFamily="18" charset="0"/>
                <a:ea typeface="Cambria" panose="02040503050406030204" pitchFamily="18" charset="0"/>
                <a:cs typeface="Cambria" panose="02040503050406030204" pitchFamily="18" charset="0"/>
              </a:rPr>
              <a:t>G7</a:t>
            </a:r>
          </a:p>
        </p:txBody>
      </p:sp>
    </p:spTree>
  </p:cSld>
  <p:clrMapOvr>
    <a:masterClrMapping/>
  </p:clrMapOvr>
  <p:transition spd="slow">
    <p:fade/>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AB43C8FF-79A7-44CD-BD5C-D37E8361A357}"/>
              </a:ext>
            </a:extLst>
          </p:cNvPr>
          <p:cNvSpPr>
            <a:spLocks noGrp="1"/>
          </p:cNvSpPr>
          <p:nvPr>
            <p:ph type="title"/>
          </p:nvPr>
        </p:nvSpPr>
        <p:spPr>
          <a:xfrm>
            <a:off x="630237" y="268287"/>
            <a:ext cx="11174413" cy="820738"/>
          </a:xfrm>
        </p:spPr>
        <p:txBody>
          <a:bodyPr/>
          <a:lstStyle/>
          <a:p>
            <a:pPr eaLnBrk="1" hangingPunct="1"/>
            <a:r>
              <a:rPr lang="en-US" altLang="en-US" sz="2400" dirty="0">
                <a:solidFill>
                  <a:srgbClr val="7B9899"/>
                </a:solidFill>
              </a:rPr>
              <a:t> </a:t>
            </a:r>
            <a: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UČENIK / UČENICA POKAZUJE PRETJERANO SEKSUALIZIRAJUĆE PONAŠANJE</a:t>
            </a:r>
          </a:p>
        </p:txBody>
      </p:sp>
      <p:sp>
        <p:nvSpPr>
          <p:cNvPr id="46083" name="Content Placeholder 2">
            <a:extLst>
              <a:ext uri="{FF2B5EF4-FFF2-40B4-BE49-F238E27FC236}">
                <a16:creationId xmlns:a16="http://schemas.microsoft.com/office/drawing/2014/main" id="{CCB1D7C6-3415-4575-90BF-3BBADDF94891}"/>
              </a:ext>
            </a:extLst>
          </p:cNvPr>
          <p:cNvSpPr>
            <a:spLocks noGrp="1"/>
          </p:cNvSpPr>
          <p:nvPr>
            <p:ph sz="quarter" idx="1"/>
          </p:nvPr>
        </p:nvSpPr>
        <p:spPr>
          <a:xfrm>
            <a:off x="274638" y="1844675"/>
            <a:ext cx="11530012" cy="4783138"/>
          </a:xfrm>
        </p:spPr>
        <p:txBody>
          <a:bodyPr/>
          <a:lstStyle/>
          <a:p>
            <a:pPr eaLnBrk="1" hangingPunct="1">
              <a:buFont typeface="Wingdings" panose="05000000000000000000" pitchFamily="2" charset="2"/>
              <a:buChar char="Ø"/>
            </a:pPr>
            <a:endParaRPr lang="en-US" altLang="en-US" sz="200" dirty="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endParaRPr lang="en-US" altLang="en-US" sz="22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endParaRPr lang="en-US" altLang="en-US" sz="1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r>
              <a:rPr lang="en-US" altLang="en-US" sz="2400" dirty="0" err="1">
                <a:latin typeface="Cambria" pitchFamily="18" charset="0"/>
                <a:ea typeface="Cambria" pitchFamily="18" charset="0"/>
                <a:cs typeface="Times New Roman" panose="02020603050405020304" pitchFamily="18" charset="0"/>
              </a:rPr>
              <a:t>Seksualno</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zlostavljana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djeca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pokazuju</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seksualiziranost</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teško</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razlikuju</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emocionalne</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od</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seksualnih</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relacija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te</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mogu</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postati</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promiskuitetna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Dolazi</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i</a:t>
            </a:r>
            <a:r>
              <a:rPr lang="en-US" altLang="en-US" sz="2400" dirty="0">
                <a:latin typeface="Cambria" pitchFamily="18" charset="0"/>
                <a:ea typeface="Cambria" pitchFamily="18" charset="0"/>
                <a:cs typeface="Times New Roman" panose="02020603050405020304" pitchFamily="18" charset="0"/>
              </a:rPr>
              <a:t> do </a:t>
            </a:r>
            <a:r>
              <a:rPr lang="en-US" altLang="en-US" sz="2400" dirty="0" err="1">
                <a:latin typeface="Cambria" pitchFamily="18" charset="0"/>
                <a:ea typeface="Cambria" pitchFamily="18" charset="0"/>
                <a:cs typeface="Times New Roman" panose="02020603050405020304" pitchFamily="18" charset="0"/>
              </a:rPr>
              <a:t>poremećaja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spolne</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identifikacije</a:t>
            </a:r>
            <a:r>
              <a:rPr lang="bs-Latn-BA" altLang="en-US" sz="2400" dirty="0">
                <a:latin typeface="Cambria" pitchFamily="18" charset="0"/>
                <a:ea typeface="Cambria" pitchFamily="18" charset="0"/>
                <a:cs typeface="Times New Roman" panose="02020603050405020304" pitchFamily="18" charset="0"/>
              </a:rPr>
              <a:t>...</a:t>
            </a:r>
            <a:endParaRPr lang="en-US" altLang="en-US" sz="2400" dirty="0">
              <a:latin typeface="Cambria" pitchFamily="18" charset="0"/>
              <a:ea typeface="Cambria" pitchFamily="18" charset="0"/>
              <a:cs typeface="Times New Roman" panose="02020603050405020304" pitchFamily="18" charset="0"/>
            </a:endParaRPr>
          </a:p>
          <a:p>
            <a:pPr eaLnBrk="1" hangingPunct="1">
              <a:buFont typeface="Wingdings" panose="05000000000000000000" pitchFamily="2" charset="2"/>
              <a:buChar char="Ø"/>
            </a:pPr>
            <a:endParaRPr lang="en-US" altLang="en-US" sz="2400" dirty="0">
              <a:latin typeface="Cambria" pitchFamily="18" charset="0"/>
              <a:ea typeface="Cambria" pitchFamily="18" charset="0"/>
              <a:cs typeface="Times New Roman" panose="02020603050405020304" pitchFamily="18" charset="0"/>
            </a:endParaRPr>
          </a:p>
          <a:p>
            <a:pPr eaLnBrk="1" hangingPunct="1">
              <a:buFont typeface="Wingdings" panose="05000000000000000000" pitchFamily="2" charset="2"/>
              <a:buChar char="Ø"/>
            </a:pPr>
            <a:endParaRPr lang="en-US" altLang="en-US" sz="2400" dirty="0">
              <a:latin typeface="Cambria" pitchFamily="18" charset="0"/>
              <a:ea typeface="Cambria" pitchFamily="18" charset="0"/>
              <a:cs typeface="Times New Roman" panose="02020603050405020304" pitchFamily="18" charset="0"/>
            </a:endParaRPr>
          </a:p>
          <a:p>
            <a:pPr eaLnBrk="1" hangingPunct="1">
              <a:buFont typeface="Wingdings 2" panose="05020102010507070707" pitchFamily="18" charset="2"/>
              <a:buNone/>
            </a:pPr>
            <a:endParaRPr lang="bs-Latn-BA" altLang="en-US" sz="2400" dirty="0">
              <a:latin typeface="Cambria" pitchFamily="18" charset="0"/>
              <a:ea typeface="Cambria" pitchFamily="18" charset="0"/>
              <a:cs typeface="Times New Roman" panose="02020603050405020304" pitchFamily="18" charset="0"/>
            </a:endParaRPr>
          </a:p>
          <a:p>
            <a:pPr algn="r" eaLnBrk="1" hangingPunct="1">
              <a:buFont typeface="Wingdings 2" panose="05020102010507070707" pitchFamily="18" charset="2"/>
              <a:buNone/>
            </a:pPr>
            <a:r>
              <a:rPr lang="en-US" altLang="en-US" sz="2400" b="1" dirty="0" err="1">
                <a:latin typeface="Cambria" pitchFamily="18" charset="0"/>
                <a:ea typeface="Cambria" pitchFamily="18" charset="0"/>
                <a:cs typeface="Times New Roman" panose="02020603050405020304" pitchFamily="18" charset="0"/>
              </a:rPr>
              <a:t>Potrebno</a:t>
            </a:r>
            <a:r>
              <a:rPr lang="en-US" altLang="en-US" sz="2400" b="1" dirty="0">
                <a:latin typeface="Cambria" pitchFamily="18" charset="0"/>
                <a:ea typeface="Cambria" pitchFamily="18" charset="0"/>
                <a:cs typeface="Times New Roman" panose="02020603050405020304" pitchFamily="18" charset="0"/>
              </a:rPr>
              <a:t> je </a:t>
            </a:r>
            <a:r>
              <a:rPr lang="en-US" altLang="en-US" sz="2400" b="1" dirty="0" err="1">
                <a:latin typeface="Cambria" pitchFamily="18" charset="0"/>
                <a:ea typeface="Cambria" pitchFamily="18" charset="0"/>
                <a:cs typeface="Times New Roman" panose="02020603050405020304" pitchFamily="18" charset="0"/>
              </a:rPr>
              <a:t>poduzeti</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sve</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potrebne</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aktivnosti</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kako</a:t>
            </a:r>
            <a:r>
              <a:rPr lang="en-US" altLang="en-US" sz="2400" b="1" dirty="0">
                <a:latin typeface="Cambria" pitchFamily="18" charset="0"/>
                <a:ea typeface="Cambria" pitchFamily="18" charset="0"/>
                <a:cs typeface="Times New Roman" panose="02020603050405020304" pitchFamily="18" charset="0"/>
              </a:rPr>
              <a:t> bi se </a:t>
            </a:r>
            <a:r>
              <a:rPr lang="en-US" altLang="en-US" sz="2400" b="1" dirty="0" err="1">
                <a:latin typeface="Cambria" pitchFamily="18" charset="0"/>
                <a:ea typeface="Cambria" pitchFamily="18" charset="0"/>
                <a:cs typeface="Times New Roman" panose="02020603050405020304" pitchFamily="18" charset="0"/>
              </a:rPr>
              <a:t>ustanovili</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uzroci</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takvog</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ponašanja</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te</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kako</a:t>
            </a:r>
            <a:r>
              <a:rPr lang="en-US" altLang="en-US" sz="2400" b="1" dirty="0">
                <a:latin typeface="Cambria" pitchFamily="18" charset="0"/>
                <a:ea typeface="Cambria" pitchFamily="18" charset="0"/>
                <a:cs typeface="Times New Roman" panose="02020603050405020304" pitchFamily="18" charset="0"/>
              </a:rPr>
              <a:t> bi se </a:t>
            </a:r>
            <a:r>
              <a:rPr lang="en-US" altLang="en-US" sz="2400" b="1" dirty="0" err="1">
                <a:latin typeface="Cambria" pitchFamily="18" charset="0"/>
                <a:ea typeface="Cambria" pitchFamily="18" charset="0"/>
                <a:cs typeface="Times New Roman" panose="02020603050405020304" pitchFamily="18" charset="0"/>
              </a:rPr>
              <a:t>eliminisalo</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seksualno</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nasilje</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kao</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mogući</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uzrok</a:t>
            </a:r>
            <a:endParaRPr lang="en-US" altLang="en-US" sz="2400" b="1" dirty="0">
              <a:latin typeface="Cambria" pitchFamily="18" charset="0"/>
              <a:ea typeface="Cambria" pitchFamily="18" charset="0"/>
              <a:cs typeface="Times New Roman" panose="02020603050405020304" pitchFamily="18" charset="0"/>
            </a:endParaRPr>
          </a:p>
        </p:txBody>
      </p:sp>
      <p:sp>
        <p:nvSpPr>
          <p:cNvPr id="46084" name="Rectangle 3">
            <a:extLst>
              <a:ext uri="{FF2B5EF4-FFF2-40B4-BE49-F238E27FC236}">
                <a16:creationId xmlns:a16="http://schemas.microsoft.com/office/drawing/2014/main" id="{E06E1698-FF7D-4964-9139-D5C192D4A59B}"/>
              </a:ext>
            </a:extLst>
          </p:cNvPr>
          <p:cNvSpPr>
            <a:spLocks noChangeArrowheads="1"/>
          </p:cNvSpPr>
          <p:nvPr/>
        </p:nvSpPr>
        <p:spPr bwMode="auto">
          <a:xfrm>
            <a:off x="5913438" y="1089025"/>
            <a:ext cx="469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r>
              <a:rPr lang="bs-Latn-BA" altLang="en-US" b="1">
                <a:latin typeface="Cambria" panose="02040503050406030204" pitchFamily="18" charset="0"/>
                <a:ea typeface="Cambria" panose="02040503050406030204" pitchFamily="18" charset="0"/>
                <a:cs typeface="Cambria" panose="02040503050406030204" pitchFamily="18" charset="0"/>
              </a:rPr>
              <a:t>G8</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1962" y="2667000"/>
            <a:ext cx="10132400" cy="1276350"/>
          </a:xfrm>
        </p:spPr>
        <p:txBody>
          <a:bodyPr>
            <a:normAutofit fontScale="90000"/>
          </a:bodyPr>
          <a:lstStyle/>
          <a:p>
            <a:pPr algn="ctr"/>
            <a:br>
              <a:rPr lang="hr-BA" b="1" dirty="0"/>
            </a:br>
            <a:br>
              <a:rPr lang="hr-BA" b="1" dirty="0"/>
            </a:br>
            <a:r>
              <a:rPr lang="hr-BA" sz="4400" b="1" dirty="0"/>
              <a:t>PROGRAM (SEKUNDARNE) PREVENCIJE</a:t>
            </a:r>
            <a:endParaRPr lang="bs-Latn-BA" sz="4400" dirty="0"/>
          </a:p>
        </p:txBody>
      </p:sp>
      <p:sp>
        <p:nvSpPr>
          <p:cNvPr id="3" name="Subtitle 2"/>
          <p:cNvSpPr>
            <a:spLocks noGrp="1"/>
          </p:cNvSpPr>
          <p:nvPr>
            <p:ph type="subTitle" idx="1"/>
          </p:nvPr>
        </p:nvSpPr>
        <p:spPr>
          <a:xfrm>
            <a:off x="1766290" y="4391025"/>
            <a:ext cx="9518072" cy="2125285"/>
          </a:xfrm>
        </p:spPr>
        <p:txBody>
          <a:bodyPr>
            <a:normAutofit fontScale="55000" lnSpcReduction="20000"/>
          </a:bodyPr>
          <a:lstStyle/>
          <a:p>
            <a:pPr algn="ctr"/>
            <a:r>
              <a:rPr lang="bs-Latn-BA" b="1" dirty="0">
                <a:solidFill>
                  <a:schemeClr val="tx1"/>
                </a:solidFill>
              </a:rPr>
              <a:t>NEPRIHVATLJIVIH </a:t>
            </a:r>
            <a:r>
              <a:rPr lang="hr-HR" b="1" dirty="0">
                <a:solidFill>
                  <a:schemeClr val="tx1"/>
                </a:solidFill>
              </a:rPr>
              <a:t> </a:t>
            </a:r>
            <a:r>
              <a:rPr lang="bs-Latn-BA" b="1" dirty="0">
                <a:solidFill>
                  <a:schemeClr val="tx1"/>
                </a:solidFill>
              </a:rPr>
              <a:t>OBLIKA </a:t>
            </a:r>
            <a:r>
              <a:rPr lang="hr-HR" b="1" dirty="0">
                <a:solidFill>
                  <a:schemeClr val="tx1"/>
                </a:solidFill>
              </a:rPr>
              <a:t> </a:t>
            </a:r>
            <a:r>
              <a:rPr lang="bs-Latn-BA" b="1" dirty="0">
                <a:solidFill>
                  <a:schemeClr val="tx1"/>
                </a:solidFill>
              </a:rPr>
              <a:t>PONAŠANJA I</a:t>
            </a:r>
            <a:r>
              <a:rPr lang="hr-HR" b="1" dirty="0">
                <a:solidFill>
                  <a:schemeClr val="tx1"/>
                </a:solidFill>
              </a:rPr>
              <a:t> </a:t>
            </a:r>
            <a:r>
              <a:rPr lang="bs-Latn-BA" b="1" dirty="0">
                <a:solidFill>
                  <a:schemeClr val="tx1"/>
                </a:solidFill>
              </a:rPr>
              <a:t> ZAŠTITE </a:t>
            </a:r>
            <a:r>
              <a:rPr lang="hr-HR" b="1" dirty="0">
                <a:solidFill>
                  <a:schemeClr val="tx1"/>
                </a:solidFill>
              </a:rPr>
              <a:t> </a:t>
            </a:r>
            <a:r>
              <a:rPr lang="bs-Latn-BA" b="1" dirty="0">
                <a:solidFill>
                  <a:schemeClr val="tx1"/>
                </a:solidFill>
              </a:rPr>
              <a:t>UČENIKA  U OSNOVNIM ŠKOLAMA KANTONA </a:t>
            </a:r>
            <a:r>
              <a:rPr lang="hr-HR" b="1" dirty="0">
                <a:solidFill>
                  <a:schemeClr val="tx1"/>
                </a:solidFill>
              </a:rPr>
              <a:t> </a:t>
            </a:r>
            <a:r>
              <a:rPr lang="bs-Latn-BA" b="1" dirty="0">
                <a:solidFill>
                  <a:schemeClr val="tx1"/>
                </a:solidFill>
              </a:rPr>
              <a:t>SARAJEVO</a:t>
            </a:r>
            <a:endParaRPr lang="hr-HR" b="1" dirty="0">
              <a:solidFill>
                <a:schemeClr val="tx1"/>
              </a:solidFill>
            </a:endParaRPr>
          </a:p>
          <a:p>
            <a:pPr algn="ctr"/>
            <a:endParaRPr lang="hr-HR" sz="2500" b="1" dirty="0">
              <a:solidFill>
                <a:schemeClr val="tx1"/>
              </a:solidFill>
            </a:endParaRPr>
          </a:p>
          <a:p>
            <a:r>
              <a:rPr lang="hr-HR" sz="2500" b="1" dirty="0">
                <a:solidFill>
                  <a:schemeClr val="tx1"/>
                </a:solidFill>
              </a:rPr>
              <a:t> Samela Alagic, </a:t>
            </a:r>
          </a:p>
          <a:p>
            <a:r>
              <a:rPr lang="hr-HR" sz="2500" b="1" dirty="0">
                <a:solidFill>
                  <a:schemeClr val="tx1"/>
                </a:solidFill>
              </a:rPr>
              <a:t>Samra feriz i</a:t>
            </a:r>
          </a:p>
          <a:p>
            <a:r>
              <a:rPr lang="hr-HR" sz="2500" b="1" dirty="0">
                <a:solidFill>
                  <a:schemeClr val="tx1"/>
                </a:solidFill>
              </a:rPr>
              <a:t> Doc. dr Vildana Pleh  </a:t>
            </a:r>
          </a:p>
          <a:p>
            <a:r>
              <a:rPr lang="hr-HR" sz="2500" b="1" dirty="0">
                <a:solidFill>
                  <a:schemeClr val="tx1"/>
                </a:solidFill>
              </a:rPr>
              <a:t>                                                                                                                                                                              </a:t>
            </a:r>
          </a:p>
          <a:p>
            <a:r>
              <a:rPr lang="hr-HR" sz="2500" b="1" dirty="0">
                <a:solidFill>
                  <a:schemeClr val="tx1"/>
                </a:solidFill>
              </a:rPr>
              <a:t>                                                                                                                                    Sarajevo, 20.3.2020. godine</a:t>
            </a:r>
            <a:endParaRPr lang="bs-Latn-BA" sz="2500" b="1" dirty="0">
              <a:solidFill>
                <a:schemeClr val="tx1"/>
              </a:solidFill>
            </a:endParaRPr>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995054"/>
          </a:xfrm>
          <a:prstGeom prst="rect">
            <a:avLst/>
          </a:prstGeom>
        </p:spPr>
      </p:pic>
    </p:spTree>
    <p:extLst>
      <p:ext uri="{BB962C8B-B14F-4D97-AF65-F5344CB8AC3E}">
        <p14:creationId xmlns:p14="http://schemas.microsoft.com/office/powerpoint/2010/main" val="2736409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81CCE5B-BF04-2847-A6F3-8678D39B6D58}"/>
              </a:ext>
            </a:extLst>
          </p:cNvPr>
          <p:cNvSpPr txBox="1">
            <a:spLocks noGrp="1"/>
          </p:cNvSpPr>
          <p:nvPr>
            <p:ph type="title"/>
          </p:nvPr>
        </p:nvSpPr>
        <p:spPr>
          <a:xfrm>
            <a:off x="1659087" y="2249714"/>
            <a:ext cx="9404723" cy="140053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vi-VN" sz="2800" b="1" dirty="0">
                <a:latin typeface="Cambria" pitchFamily="18" charset="0"/>
                <a:ea typeface="Cambria" pitchFamily="18" charset="0"/>
              </a:rPr>
              <a:t>Se</a:t>
            </a:r>
            <a:r>
              <a:rPr lang="bs-Latn-BA" sz="2800" b="1" dirty="0">
                <a:latin typeface="Cambria" pitchFamily="18" charset="0"/>
                <a:ea typeface="Cambria" pitchFamily="18" charset="0"/>
              </a:rPr>
              <a:t>kundarna</a:t>
            </a:r>
            <a:r>
              <a:rPr lang="vi-VN" sz="2800" b="1" dirty="0">
                <a:latin typeface="Cambria" pitchFamily="18" charset="0"/>
                <a:ea typeface="Cambria" pitchFamily="18" charset="0"/>
              </a:rPr>
              <a:t> prevencija </a:t>
            </a:r>
            <a:r>
              <a:rPr lang="vi-VN" sz="2800" dirty="0">
                <a:latin typeface="Cambria" pitchFamily="18" charset="0"/>
                <a:ea typeface="Cambria" pitchFamily="18" charset="0"/>
              </a:rPr>
              <a:t>je usmjerena na skupine populacije koje su pod povećanim rizikom u odnosu na opću populaciju</a:t>
            </a:r>
            <a:br>
              <a:rPr lang="hr-HR" sz="2800" dirty="0">
                <a:latin typeface="Cambria" pitchFamily="18" charset="0"/>
                <a:ea typeface="Cambria" pitchFamily="18" charset="0"/>
              </a:rPr>
            </a:br>
            <a:br>
              <a:rPr lang="hr-HR" sz="2800" dirty="0">
                <a:latin typeface="Cambria" pitchFamily="18" charset="0"/>
                <a:ea typeface="Cambria" pitchFamily="18" charset="0"/>
              </a:rPr>
            </a:br>
            <a:endParaRPr lang="bs-Latn-BA" sz="2800" dirty="0">
              <a:latin typeface="Cambria" pitchFamily="18" charset="0"/>
              <a:ea typeface="Cambria" pitchFamily="18" charset="0"/>
            </a:endParaRPr>
          </a:p>
          <a:p>
            <a:r>
              <a:rPr lang="vi-VN" sz="2800" dirty="0">
                <a:latin typeface="Cambria" pitchFamily="18" charset="0"/>
                <a:ea typeface="Cambria" pitchFamily="18" charset="0"/>
              </a:rPr>
              <a:t>Za to je potrebno poznavanje rizičnih </a:t>
            </a:r>
            <a:r>
              <a:rPr lang="bs-Latn-BA" sz="2800" dirty="0">
                <a:latin typeface="Cambria" pitchFamily="18" charset="0"/>
                <a:ea typeface="Cambria" pitchFamily="18" charset="0"/>
              </a:rPr>
              <a:t>faktora</a:t>
            </a:r>
            <a:r>
              <a:rPr lang="vi-VN" sz="2800" dirty="0">
                <a:latin typeface="Cambria" pitchFamily="18" charset="0"/>
                <a:ea typeface="Cambria" pitchFamily="18" charset="0"/>
              </a:rPr>
              <a:t> za pojavu određenog ponašanja</a:t>
            </a:r>
            <a:endParaRPr lang="bs-Latn-BA" sz="2800" dirty="0">
              <a:latin typeface="Cambria" pitchFamily="18" charset="0"/>
              <a:ea typeface="Cambria" pitchFamily="18" charset="0"/>
            </a:endParaRPr>
          </a:p>
        </p:txBody>
      </p:sp>
    </p:spTree>
    <p:extLst>
      <p:ext uri="{BB962C8B-B14F-4D97-AF65-F5344CB8AC3E}">
        <p14:creationId xmlns:p14="http://schemas.microsoft.com/office/powerpoint/2010/main" val="4271787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C59C1134-B4AC-49E8-B919-69E5671658EF}"/>
              </a:ext>
            </a:extLst>
          </p:cNvPr>
          <p:cNvSpPr>
            <a:spLocks noGrp="1"/>
          </p:cNvSpPr>
          <p:nvPr>
            <p:ph type="title"/>
          </p:nvPr>
        </p:nvSpPr>
        <p:spPr>
          <a:xfrm>
            <a:off x="417513" y="107950"/>
            <a:ext cx="11495087" cy="968375"/>
          </a:xfrm>
        </p:spPr>
        <p:txBody>
          <a:bodyPr/>
          <a:lstStyle/>
          <a:p>
            <a:pPr algn="ctr" eaLnBrk="1" hangingPunct="1"/>
            <a:r>
              <a:rPr lang="en-US" altLang="en-US" sz="2400" dirty="0">
                <a:solidFill>
                  <a:srgbClr val="7B9899"/>
                </a:solidFill>
              </a:rPr>
              <a:t> </a:t>
            </a:r>
            <a: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KOD UČENIKA / UČENICE SE UOČAVAJU TIKOVI (NEKONTROLISANE     </a:t>
            </a:r>
            <a:b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br>
            <a: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                              MOTORIČKE REAKCIJE)</a:t>
            </a:r>
          </a:p>
        </p:txBody>
      </p:sp>
      <p:sp>
        <p:nvSpPr>
          <p:cNvPr id="47107" name="Content Placeholder 2">
            <a:extLst>
              <a:ext uri="{FF2B5EF4-FFF2-40B4-BE49-F238E27FC236}">
                <a16:creationId xmlns:a16="http://schemas.microsoft.com/office/drawing/2014/main" id="{3CEE968D-35BF-41CC-A178-F84E73A2BCD3}"/>
              </a:ext>
            </a:extLst>
          </p:cNvPr>
          <p:cNvSpPr>
            <a:spLocks noGrp="1"/>
          </p:cNvSpPr>
          <p:nvPr>
            <p:ph sz="quarter" idx="1"/>
          </p:nvPr>
        </p:nvSpPr>
        <p:spPr>
          <a:xfrm>
            <a:off x="271463" y="2127250"/>
            <a:ext cx="11641137" cy="5500688"/>
          </a:xfrm>
        </p:spPr>
        <p:txBody>
          <a:bodyPr/>
          <a:lstStyle/>
          <a:p>
            <a:pPr eaLnBrk="1" hangingPunct="1">
              <a:buFont typeface="Wingdings" panose="05000000000000000000" pitchFamily="2" charset="2"/>
              <a:buChar char="Ø"/>
            </a:pPr>
            <a:r>
              <a:rPr lang="bs-Latn-BA" altLang="en-US" sz="2400" dirty="0">
                <a:latin typeface="Cambria" pitchFamily="18" charset="0"/>
                <a:ea typeface="Cambria" pitchFamily="18" charset="0"/>
                <a:cs typeface="Times New Roman" panose="02020603050405020304" pitchFamily="18" charset="0"/>
              </a:rPr>
              <a:t>Ž</a:t>
            </a:r>
            <a:r>
              <a:rPr lang="en-US" altLang="en-US" sz="2400" dirty="0" err="1">
                <a:latin typeface="Cambria" pitchFamily="18" charset="0"/>
                <a:ea typeface="Cambria" pitchFamily="18" charset="0"/>
                <a:cs typeface="Times New Roman" panose="02020603050405020304" pitchFamily="18" charset="0"/>
              </a:rPr>
              <a:t>mirkanje</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trzanje</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vratom</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slijeganje</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ramenima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grčenje</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mišića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lica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te</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jednostavne</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vokalizacije</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koje</a:t>
            </a:r>
            <a:r>
              <a:rPr lang="en-US" altLang="en-US" sz="2400" dirty="0">
                <a:latin typeface="Cambria" pitchFamily="18" charset="0"/>
                <a:ea typeface="Cambria" pitchFamily="18" charset="0"/>
                <a:cs typeface="Times New Roman" panose="02020603050405020304" pitchFamily="18" charset="0"/>
              </a:rPr>
              <a:t> </a:t>
            </a:r>
            <a:r>
              <a:rPr lang="bs-Latn-BA" altLang="en-US" sz="2400" dirty="0">
                <a:latin typeface="Cambria" pitchFamily="18" charset="0"/>
                <a:ea typeface="Cambria" pitchFamily="18" charset="0"/>
                <a:cs typeface="Times New Roman" panose="02020603050405020304" pitchFamily="18" charset="0"/>
              </a:rPr>
              <a:t>pomažu djetetu da se oslobodi napetosti</a:t>
            </a:r>
            <a:endParaRPr lang="en-US" altLang="en-US" sz="2400" dirty="0">
              <a:latin typeface="Cambria" pitchFamily="18" charset="0"/>
              <a:ea typeface="Cambria" pitchFamily="18" charset="0"/>
              <a:cs typeface="Times New Roman" panose="02020603050405020304" pitchFamily="18" charset="0"/>
            </a:endParaRPr>
          </a:p>
          <a:p>
            <a:pPr eaLnBrk="1" hangingPunct="1">
              <a:buFont typeface="Wingdings 2" panose="05020102010507070707" pitchFamily="18" charset="2"/>
              <a:buNone/>
            </a:pPr>
            <a:endParaRPr lang="en-US" altLang="en-US" sz="2400" dirty="0">
              <a:latin typeface="Cambria" pitchFamily="18" charset="0"/>
              <a:ea typeface="Cambria" pitchFamily="18" charset="0"/>
              <a:cs typeface="Times New Roman" panose="02020603050405020304" pitchFamily="18" charset="0"/>
            </a:endParaRPr>
          </a:p>
          <a:p>
            <a:pPr algn="r" eaLnBrk="1" hangingPunct="1">
              <a:buFont typeface="Wingdings 2" panose="05020102010507070707" pitchFamily="18" charset="2"/>
              <a:buNone/>
            </a:pPr>
            <a:r>
              <a:rPr lang="en-US" altLang="en-US" sz="2400" b="1" dirty="0" err="1">
                <a:latin typeface="Cambria" pitchFamily="18" charset="0"/>
                <a:ea typeface="Cambria" pitchFamily="18" charset="0"/>
                <a:cs typeface="Times New Roman" panose="02020603050405020304" pitchFamily="18" charset="0"/>
              </a:rPr>
              <a:t>Ukoliko</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tik</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traje</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duže</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od</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mjesec</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dana</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ili</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dijete</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ima</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istovremeno</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više</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vrsta</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tikova</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bitno</a:t>
            </a:r>
            <a:r>
              <a:rPr lang="en-US" altLang="en-US" sz="2400" b="1" dirty="0">
                <a:latin typeface="Cambria" pitchFamily="18" charset="0"/>
                <a:ea typeface="Cambria" pitchFamily="18" charset="0"/>
                <a:cs typeface="Times New Roman" panose="02020603050405020304" pitchFamily="18" charset="0"/>
              </a:rPr>
              <a:t> je </a:t>
            </a:r>
            <a:r>
              <a:rPr lang="en-US" altLang="en-US" sz="2400" b="1" dirty="0" err="1">
                <a:latin typeface="Cambria" pitchFamily="18" charset="0"/>
                <a:ea typeface="Cambria" pitchFamily="18" charset="0"/>
                <a:cs typeface="Times New Roman" panose="02020603050405020304" pitchFamily="18" charset="0"/>
              </a:rPr>
              <a:t>roditelje</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uputiti</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da</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potraže</a:t>
            </a:r>
            <a:r>
              <a:rPr lang="en-US" altLang="en-US" sz="2400" b="1" dirty="0">
                <a:latin typeface="Cambria" pitchFamily="18" charset="0"/>
                <a:ea typeface="Cambria" pitchFamily="18" charset="0"/>
                <a:cs typeface="Times New Roman" panose="02020603050405020304" pitchFamily="18" charset="0"/>
              </a:rPr>
              <a:t> </a:t>
            </a:r>
            <a:r>
              <a:rPr lang="en-US" altLang="en-US" sz="2400" b="1" dirty="0" err="1">
                <a:latin typeface="Cambria" pitchFamily="18" charset="0"/>
                <a:ea typeface="Cambria" pitchFamily="18" charset="0"/>
                <a:cs typeface="Times New Roman" panose="02020603050405020304" pitchFamily="18" charset="0"/>
              </a:rPr>
              <a:t>stručnu</a:t>
            </a:r>
            <a:r>
              <a:rPr lang="en-US" altLang="en-US" sz="2400" b="1" dirty="0">
                <a:latin typeface="Cambria" pitchFamily="18" charset="0"/>
                <a:ea typeface="Cambria"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pomoć</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p>
        </p:txBody>
      </p:sp>
      <p:sp>
        <p:nvSpPr>
          <p:cNvPr id="47108" name="Rectangle 3">
            <a:extLst>
              <a:ext uri="{FF2B5EF4-FFF2-40B4-BE49-F238E27FC236}">
                <a16:creationId xmlns:a16="http://schemas.microsoft.com/office/drawing/2014/main" id="{D78CE534-38DF-4BD3-971C-3DD95C816481}"/>
              </a:ext>
            </a:extLst>
          </p:cNvPr>
          <p:cNvSpPr>
            <a:spLocks noChangeArrowheads="1"/>
          </p:cNvSpPr>
          <p:nvPr/>
        </p:nvSpPr>
        <p:spPr bwMode="auto">
          <a:xfrm>
            <a:off x="5861050" y="1076325"/>
            <a:ext cx="469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r>
              <a:rPr lang="bs-Latn-BA" altLang="en-US" b="1">
                <a:latin typeface="Cambria" panose="02040503050406030204" pitchFamily="18" charset="0"/>
                <a:ea typeface="Cambria" panose="02040503050406030204" pitchFamily="18" charset="0"/>
                <a:cs typeface="Cambria" panose="02040503050406030204" pitchFamily="18" charset="0"/>
              </a:rPr>
              <a:t>G9</a:t>
            </a:r>
          </a:p>
        </p:txBody>
      </p:sp>
    </p:spTree>
  </p:cSld>
  <p:clrMapOvr>
    <a:masterClrMapping/>
  </p:clrMapOvr>
  <p:transition spd="slow">
    <p:fade/>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E6AC44B4-C41D-4980-BADD-74E90818D6B8}"/>
              </a:ext>
            </a:extLst>
          </p:cNvPr>
          <p:cNvSpPr>
            <a:spLocks noGrp="1"/>
          </p:cNvSpPr>
          <p:nvPr>
            <p:ph type="title"/>
          </p:nvPr>
        </p:nvSpPr>
        <p:spPr>
          <a:xfrm>
            <a:off x="646113" y="147638"/>
            <a:ext cx="10401300" cy="403225"/>
          </a:xfrm>
        </p:spPr>
        <p:txBody>
          <a:bodyPr/>
          <a:lstStyle/>
          <a:p>
            <a:pPr eaLnBrk="1" hangingPunct="1"/>
            <a:r>
              <a:rPr lang="en-US" altLang="en-US" sz="2400">
                <a:solidFill>
                  <a:srgbClr val="7B9899"/>
                </a:solidFill>
              </a:rPr>
              <a:t>	</a:t>
            </a:r>
            <a:r>
              <a:rPr lang="en-US" altLang="en-US" sz="2400" b="1">
                <a:solidFill>
                  <a:schemeClr val="tx1"/>
                </a:solidFill>
                <a:latin typeface="Cambria" panose="02040503050406030204" pitchFamily="18" charset="0"/>
                <a:ea typeface="Cambria" panose="02040503050406030204" pitchFamily="18" charset="0"/>
                <a:cs typeface="Cambria" panose="02040503050406030204" pitchFamily="18" charset="0"/>
              </a:rPr>
              <a:t>KOD UČENIKA / UČENICE SE UOČAVAJU NAGLE PROMJENE U TEŽINI </a:t>
            </a:r>
          </a:p>
        </p:txBody>
      </p:sp>
      <p:sp>
        <p:nvSpPr>
          <p:cNvPr id="43011" name="Content Placeholder 2">
            <a:extLst>
              <a:ext uri="{FF2B5EF4-FFF2-40B4-BE49-F238E27FC236}">
                <a16:creationId xmlns:a16="http://schemas.microsoft.com/office/drawing/2014/main" id="{CD8E9621-6DFB-4D1C-82A6-3337C6209015}"/>
              </a:ext>
            </a:extLst>
          </p:cNvPr>
          <p:cNvSpPr>
            <a:spLocks noGrp="1"/>
          </p:cNvSpPr>
          <p:nvPr>
            <p:ph sz="quarter" idx="1"/>
          </p:nvPr>
        </p:nvSpPr>
        <p:spPr>
          <a:xfrm>
            <a:off x="441325" y="2193925"/>
            <a:ext cx="11498263" cy="5553075"/>
          </a:xfrm>
        </p:spPr>
        <p:txBody>
          <a:bodyPr>
            <a:normAutofit/>
          </a:bodyPr>
          <a:lstStyle/>
          <a:p>
            <a:pPr marL="274320" indent="-274320" eaLnBrk="1" fontAlgn="auto" hangingPunct="1">
              <a:spcAft>
                <a:spcPts val="0"/>
              </a:spcAft>
              <a:buFont typeface="Wingdings" pitchFamily="2" charset="2"/>
              <a:buChar char="Ø"/>
              <a:defRPr/>
            </a:pPr>
            <a:r>
              <a:rPr lang="en-US" altLang="en-US" sz="2400" dirty="0" err="1">
                <a:latin typeface="Cambria" pitchFamily="18" charset="0"/>
                <a:ea typeface="Cambria" pitchFamily="18" charset="0"/>
                <a:cs typeface="Times New Roman" panose="02020603050405020304" pitchFamily="18" charset="0"/>
              </a:rPr>
              <a:t>Promjene</a:t>
            </a:r>
            <a:r>
              <a:rPr lang="en-US" altLang="en-US" sz="2400" dirty="0">
                <a:latin typeface="Cambria" pitchFamily="18" charset="0"/>
                <a:ea typeface="Cambria" pitchFamily="18" charset="0"/>
                <a:cs typeface="Times New Roman" panose="02020603050405020304" pitchFamily="18" charset="0"/>
              </a:rPr>
              <a:t> u </a:t>
            </a:r>
            <a:r>
              <a:rPr lang="en-US" altLang="en-US" sz="2400" dirty="0" err="1">
                <a:latin typeface="Cambria" pitchFamily="18" charset="0"/>
                <a:ea typeface="Cambria" pitchFamily="18" charset="0"/>
                <a:cs typeface="Times New Roman" panose="02020603050405020304" pitchFamily="18" charset="0"/>
              </a:rPr>
              <a:t>tjelesnoj</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težini</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učenika</a:t>
            </a:r>
            <a:r>
              <a:rPr lang="en-US" altLang="en-US" sz="2400" dirty="0">
                <a:latin typeface="Cambria" pitchFamily="18" charset="0"/>
                <a:ea typeface="Cambria" pitchFamily="18" charset="0"/>
                <a:cs typeface="Times New Roman" panose="02020603050405020304" pitchFamily="18" charset="0"/>
              </a:rPr>
              <a:t> / </a:t>
            </a:r>
            <a:r>
              <a:rPr lang="en-US" altLang="en-US" sz="2400" dirty="0" err="1">
                <a:latin typeface="Cambria" pitchFamily="18" charset="0"/>
                <a:ea typeface="Cambria" pitchFamily="18" charset="0"/>
                <a:cs typeface="Times New Roman" panose="02020603050405020304" pitchFamily="18" charset="0"/>
              </a:rPr>
              <a:t>učenice</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su</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signifikantne</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samo</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ukoliko</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su</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veća</a:t>
            </a:r>
            <a:r>
              <a:rPr lang="en-US" altLang="en-US" sz="2400" dirty="0">
                <a:latin typeface="Cambria" pitchFamily="18" charset="0"/>
                <a:ea typeface="Cambria" pitchFamily="18" charset="0"/>
                <a:cs typeface="Times New Roman" panose="02020603050405020304" pitchFamily="18" charset="0"/>
              </a:rPr>
              <a:t> od 5% </a:t>
            </a:r>
            <a:r>
              <a:rPr lang="en-US" altLang="en-US" sz="2400" dirty="0" err="1">
                <a:latin typeface="Cambria" pitchFamily="18" charset="0"/>
                <a:ea typeface="Cambria" pitchFamily="18" charset="0"/>
                <a:cs typeface="Times New Roman" panose="02020603050405020304" pitchFamily="18" charset="0"/>
              </a:rPr>
              <a:t>tjelesne</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težine</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i</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nagle</a:t>
            </a:r>
            <a:r>
              <a:rPr lang="en-US" altLang="en-US" sz="2400" dirty="0">
                <a:latin typeface="Cambria" pitchFamily="18" charset="0"/>
                <a:ea typeface="Cambria" pitchFamily="18" charset="0"/>
                <a:cs typeface="Times New Roman" panose="02020603050405020304" pitchFamily="18" charset="0"/>
              </a:rPr>
              <a:t>, u </a:t>
            </a:r>
            <a:r>
              <a:rPr lang="en-US" altLang="en-US" sz="2400" dirty="0" err="1">
                <a:latin typeface="Cambria" pitchFamily="18" charset="0"/>
                <a:ea typeface="Cambria" pitchFamily="18" charset="0"/>
                <a:cs typeface="Times New Roman" panose="02020603050405020304" pitchFamily="18" charset="0"/>
              </a:rPr>
              <a:t>vremenskom</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periodu</a:t>
            </a:r>
            <a:r>
              <a:rPr lang="en-US" altLang="en-US" sz="2400" dirty="0">
                <a:latin typeface="Cambria" pitchFamily="18" charset="0"/>
                <a:ea typeface="Cambria" pitchFamily="18" charset="0"/>
                <a:cs typeface="Times New Roman" panose="02020603050405020304" pitchFamily="18" charset="0"/>
              </a:rPr>
              <a:t> od </a:t>
            </a:r>
            <a:r>
              <a:rPr lang="en-US" altLang="en-US" sz="2400" dirty="0" err="1">
                <a:latin typeface="Cambria" pitchFamily="18" charset="0"/>
                <a:ea typeface="Cambria" pitchFamily="18" charset="0"/>
                <a:cs typeface="Times New Roman" panose="02020603050405020304" pitchFamily="18" charset="0"/>
              </a:rPr>
              <a:t>mjesec</a:t>
            </a:r>
            <a:r>
              <a:rPr lang="en-US" altLang="en-US" sz="2400" dirty="0">
                <a:latin typeface="Cambria" pitchFamily="18" charset="0"/>
                <a:ea typeface="Cambria" pitchFamily="18" charset="0"/>
                <a:cs typeface="Times New Roman" panose="02020603050405020304" pitchFamily="18" charset="0"/>
              </a:rPr>
              <a:t> dana </a:t>
            </a:r>
            <a:r>
              <a:rPr lang="en-US" altLang="en-US" sz="2400" dirty="0" err="1">
                <a:latin typeface="Cambria" pitchFamily="18" charset="0"/>
                <a:ea typeface="Cambria" pitchFamily="18" charset="0"/>
                <a:cs typeface="Times New Roman" panose="02020603050405020304" pitchFamily="18" charset="0"/>
              </a:rPr>
              <a:t>ili</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kraće</a:t>
            </a:r>
            <a:r>
              <a:rPr lang="en-US" altLang="en-US" sz="2400" dirty="0">
                <a:latin typeface="Cambria" pitchFamily="18" charset="0"/>
                <a:ea typeface="Cambria" pitchFamily="18" charset="0"/>
                <a:cs typeface="Times New Roman" panose="02020603050405020304" pitchFamily="18" charset="0"/>
              </a:rPr>
              <a:t>.</a:t>
            </a:r>
            <a:endParaRPr lang="bs-Latn-BA" altLang="en-US" sz="2400" dirty="0">
              <a:latin typeface="Cambria" pitchFamily="18" charset="0"/>
              <a:ea typeface="Cambria" pitchFamily="18" charset="0"/>
              <a:cs typeface="Times New Roman" panose="02020603050405020304" pitchFamily="18" charset="0"/>
            </a:endParaRPr>
          </a:p>
          <a:p>
            <a:pPr marL="274320" indent="-274320" eaLnBrk="1" fontAlgn="auto" hangingPunct="1">
              <a:spcAft>
                <a:spcPts val="0"/>
              </a:spcAft>
              <a:buFont typeface="Wingdings 2" panose="05020102010507070707" pitchFamily="18" charset="2"/>
              <a:buNone/>
              <a:defRPr/>
            </a:pPr>
            <a:endParaRPr lang="en-US" altLang="en-US" sz="2400" dirty="0">
              <a:latin typeface="Cambria" pitchFamily="18" charset="0"/>
              <a:ea typeface="Cambria" pitchFamily="18" charset="0"/>
              <a:cs typeface="Times New Roman" panose="02020603050405020304" pitchFamily="18" charset="0"/>
            </a:endParaRPr>
          </a:p>
          <a:p>
            <a:pPr marL="274320" indent="-274320" eaLnBrk="1" fontAlgn="auto" hangingPunct="1">
              <a:spcAft>
                <a:spcPts val="0"/>
              </a:spcAft>
              <a:buFont typeface="Wingdings" pitchFamily="2" charset="2"/>
              <a:buChar char="Ø"/>
              <a:defRPr/>
            </a:pPr>
            <a:endParaRPr lang="en-US" altLang="en-US" sz="2400" dirty="0">
              <a:latin typeface="Cambria" pitchFamily="18" charset="0"/>
              <a:ea typeface="Cambria" pitchFamily="18" charset="0"/>
              <a:cs typeface="Times New Roman" panose="02020603050405020304" pitchFamily="18" charset="0"/>
            </a:endParaRPr>
          </a:p>
          <a:p>
            <a:pPr marL="274320" indent="-274320" algn="r" eaLnBrk="1" fontAlgn="auto" hangingPunct="1">
              <a:spcAft>
                <a:spcPts val="0"/>
              </a:spcAft>
              <a:buFont typeface="Wingdings 2" panose="05020102010507070707" pitchFamily="18" charset="2"/>
              <a:buNone/>
              <a:defRPr/>
            </a:pPr>
            <a:r>
              <a:rPr lang="bs-Latn-BA" altLang="en-US" sz="2400" b="1" dirty="0">
                <a:latin typeface="Cambria" pitchFamily="18" charset="0"/>
                <a:ea typeface="Cambria" pitchFamily="18" charset="0"/>
                <a:cs typeface="Times New Roman" panose="02020603050405020304" pitchFamily="18" charset="0"/>
              </a:rPr>
              <a:t>Provocirajući faktor obično je neki emocionalni stres, sukob ili povreda, u trenutku kada se spomenuti razvojni i porodični faktori poklope s psihološkom osjetljivošću</a:t>
            </a:r>
            <a:r>
              <a:rPr lang="en-US" altLang="en-US" sz="2400" b="1" dirty="0">
                <a:latin typeface="Cambria" pitchFamily="18" charset="0"/>
                <a:ea typeface="Cambria" pitchFamily="18" charset="0"/>
                <a:cs typeface="Times New Roman" panose="02020603050405020304" pitchFamily="18" charset="0"/>
              </a:rPr>
              <a:t>.</a:t>
            </a:r>
            <a:r>
              <a:rPr lang="bs-Latn-BA" altLang="en-US" sz="2400" b="1" dirty="0">
                <a:latin typeface="Cambria" pitchFamily="18" charset="0"/>
                <a:ea typeface="Cambria" pitchFamily="18" charset="0"/>
                <a:cs typeface="Times New Roman" panose="02020603050405020304" pitchFamily="18" charset="0"/>
              </a:rPr>
              <a:t>..</a:t>
            </a:r>
            <a:endParaRPr lang="en-US" altLang="en-US" sz="2400" b="1" dirty="0">
              <a:latin typeface="Cambria" pitchFamily="18" charset="0"/>
              <a:ea typeface="Cambria" pitchFamily="18" charset="0"/>
              <a:cs typeface="Times New Roman" panose="02020603050405020304" pitchFamily="18" charset="0"/>
            </a:endParaRPr>
          </a:p>
        </p:txBody>
      </p:sp>
      <p:sp>
        <p:nvSpPr>
          <p:cNvPr id="48132" name="Rectangle 3">
            <a:extLst>
              <a:ext uri="{FF2B5EF4-FFF2-40B4-BE49-F238E27FC236}">
                <a16:creationId xmlns:a16="http://schemas.microsoft.com/office/drawing/2014/main" id="{9F42F2DC-71E8-4FC8-84EC-A91DF5D9A748}"/>
              </a:ext>
            </a:extLst>
          </p:cNvPr>
          <p:cNvSpPr>
            <a:spLocks noChangeArrowheads="1"/>
          </p:cNvSpPr>
          <p:nvPr/>
        </p:nvSpPr>
        <p:spPr bwMode="auto">
          <a:xfrm>
            <a:off x="5808663" y="1101725"/>
            <a:ext cx="60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r>
              <a:rPr lang="bs-Latn-BA" altLang="en-US" b="1">
                <a:latin typeface="Cambria" panose="02040503050406030204" pitchFamily="18" charset="0"/>
                <a:ea typeface="Cambria" panose="02040503050406030204" pitchFamily="18" charset="0"/>
                <a:cs typeface="Cambria" panose="02040503050406030204" pitchFamily="18" charset="0"/>
              </a:rPr>
              <a:t>G10</a:t>
            </a:r>
          </a:p>
        </p:txBody>
      </p:sp>
    </p:spTree>
  </p:cSld>
  <p:clrMapOvr>
    <a:masterClrMapping/>
  </p:clrMapOvr>
  <p:transition spd="slow">
    <p:fade/>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37838-6D61-4CE7-9E65-E05647B4A68A}"/>
              </a:ext>
            </a:extLst>
          </p:cNvPr>
          <p:cNvSpPr>
            <a:spLocks noGrp="1"/>
          </p:cNvSpPr>
          <p:nvPr>
            <p:ph type="title"/>
          </p:nvPr>
        </p:nvSpPr>
        <p:spPr>
          <a:xfrm>
            <a:off x="1187450" y="280988"/>
            <a:ext cx="8788400" cy="296862"/>
          </a:xfrm>
        </p:spPr>
        <p:txBody>
          <a:bodyPr>
            <a:normAutofit fontScale="90000"/>
          </a:bodyPr>
          <a:lstStyle/>
          <a:p>
            <a:pPr algn="ctr" eaLnBrk="1" hangingPunct="1"/>
            <a:r>
              <a:rPr lang="en-US" altLang="en-US" sz="2000" dirty="0">
                <a:solidFill>
                  <a:srgbClr val="7B9899"/>
                </a:solidFill>
              </a:rPr>
              <a:t>	</a:t>
            </a:r>
            <a:r>
              <a:rPr lang="en-US" altLang="en-US" sz="2000" b="1" dirty="0">
                <a:solidFill>
                  <a:schemeClr val="tx1"/>
                </a:solidFill>
                <a:latin typeface="Cambria" panose="02040503050406030204" pitchFamily="18" charset="0"/>
                <a:ea typeface="Cambria" panose="02040503050406030204" pitchFamily="18" charset="0"/>
                <a:cs typeface="Cambria" panose="02040503050406030204" pitchFamily="18" charset="0"/>
              </a:rPr>
              <a:t>UČENIK / UČENICA ČESTO ODLAZI U TOALET</a:t>
            </a:r>
          </a:p>
        </p:txBody>
      </p:sp>
      <p:sp>
        <p:nvSpPr>
          <p:cNvPr id="49155" name="Content Placeholder 2">
            <a:extLst>
              <a:ext uri="{FF2B5EF4-FFF2-40B4-BE49-F238E27FC236}">
                <a16:creationId xmlns:a16="http://schemas.microsoft.com/office/drawing/2014/main" id="{D9133F1D-1850-4A73-97A0-201892F3CCAF}"/>
              </a:ext>
            </a:extLst>
          </p:cNvPr>
          <p:cNvSpPr>
            <a:spLocks noGrp="1"/>
          </p:cNvSpPr>
          <p:nvPr>
            <p:ph sz="quarter" idx="1"/>
          </p:nvPr>
        </p:nvSpPr>
        <p:spPr>
          <a:xfrm>
            <a:off x="228600" y="1254034"/>
            <a:ext cx="11523663" cy="5405437"/>
          </a:xfrm>
        </p:spPr>
        <p:txBody>
          <a:bodyPr/>
          <a:lstStyle/>
          <a:p>
            <a:pPr eaLnBrk="1" hangingPunct="1">
              <a:buFont typeface="Wingdings 2" panose="05020102010507070707" pitchFamily="18" charset="2"/>
              <a:buNone/>
            </a:pPr>
            <a:endParaRPr lang="bs-Latn-BA" altLang="en-US" sz="2200" dirty="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endParaRPr lang="en-US" altLang="en-US" sz="22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endParaRPr lang="en-US" altLang="en-US" sz="1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endParaRPr lang="en-US" altLang="en-US" sz="1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r>
              <a:rPr lang="en-US" altLang="en-US" sz="2200" dirty="0" err="1">
                <a:latin typeface="Times New Roman" panose="02020603050405020304" pitchFamily="18" charset="0"/>
                <a:cs typeface="Times New Roman" panose="02020603050405020304" pitchFamily="18" charset="0"/>
              </a:rPr>
              <a:t>Čest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odlazak</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učenika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učenice</a:t>
            </a:r>
            <a:r>
              <a:rPr lang="en-US" altLang="en-US" sz="2200" dirty="0">
                <a:latin typeface="Times New Roman" panose="02020603050405020304" pitchFamily="18" charset="0"/>
                <a:cs typeface="Times New Roman" panose="02020603050405020304" pitchFamily="18" charset="0"/>
              </a:rPr>
              <a:t> u </a:t>
            </a:r>
            <a:r>
              <a:rPr lang="en-US" altLang="en-US" sz="2200" dirty="0" err="1">
                <a:latin typeface="Times New Roman" panose="02020603050405020304" pitchFamily="18" charset="0"/>
                <a:cs typeface="Times New Roman" panose="02020603050405020304" pitchFamily="18" charset="0"/>
              </a:rPr>
              <a:t>toalet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koji</a:t>
            </a:r>
            <a:r>
              <a:rPr lang="en-US" altLang="en-US" sz="2200" dirty="0">
                <a:latin typeface="Times New Roman" panose="02020603050405020304" pitchFamily="18" charset="0"/>
                <a:cs typeface="Times New Roman" panose="02020603050405020304" pitchFamily="18" charset="0"/>
              </a:rPr>
              <a:t> se </a:t>
            </a:r>
            <a:r>
              <a:rPr lang="en-US" altLang="en-US" sz="2200" dirty="0" err="1">
                <a:latin typeface="Times New Roman" panose="02020603050405020304" pitchFamily="18" charset="0"/>
                <a:cs typeface="Times New Roman" panose="02020603050405020304" pitchFamily="18" charset="0"/>
              </a:rPr>
              <a:t>javlja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kroz</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duži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vremenski</a:t>
            </a:r>
            <a:r>
              <a:rPr lang="en-US" altLang="en-US" sz="2200" dirty="0">
                <a:latin typeface="Times New Roman" panose="02020603050405020304" pitchFamily="18" charset="0"/>
                <a:cs typeface="Times New Roman" panose="02020603050405020304" pitchFamily="18" charset="0"/>
              </a:rPr>
              <a:t> period, a </a:t>
            </a:r>
            <a:r>
              <a:rPr lang="en-US" altLang="en-US" sz="2200" dirty="0" err="1">
                <a:latin typeface="Times New Roman" panose="02020603050405020304" pitchFamily="18" charset="0"/>
                <a:cs typeface="Times New Roman" panose="02020603050405020304" pitchFamily="18" charset="0"/>
              </a:rPr>
              <a:t>koji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nije</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uzrokovan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hroničnim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zdravstvenim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teškoćama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kojima</a:t>
            </a:r>
            <a:r>
              <a:rPr lang="en-US" altLang="en-US" sz="2200" dirty="0">
                <a:latin typeface="Times New Roman" panose="02020603050405020304" pitchFamily="18" charset="0"/>
                <a:cs typeface="Times New Roman" panose="02020603050405020304" pitchFamily="18" charset="0"/>
              </a:rPr>
              <a:t> se </a:t>
            </a:r>
            <a:r>
              <a:rPr lang="en-US" altLang="en-US" sz="2200" dirty="0" err="1">
                <a:latin typeface="Times New Roman" panose="02020603050405020304" pitchFamily="18" charset="0"/>
                <a:cs typeface="Times New Roman" panose="02020603050405020304" pitchFamily="18" charset="0"/>
              </a:rPr>
              <a:t>dijete</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suočava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može</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biti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posljedica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zdravstvenih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teškoća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djeteta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koje</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roditelj</a:t>
            </a:r>
            <a:r>
              <a:rPr lang="en-US" altLang="en-US" sz="2200" dirty="0">
                <a:latin typeface="Times New Roman" panose="02020603050405020304" pitchFamily="18" charset="0"/>
                <a:cs typeface="Times New Roman" panose="02020603050405020304" pitchFamily="18" charset="0"/>
              </a:rPr>
              <a:t> s</a:t>
            </a:r>
            <a:r>
              <a:rPr lang="bs-Latn-BA" altLang="en-US" sz="2200" dirty="0">
                <a:latin typeface="Times New Roman" panose="02020603050405020304" pitchFamily="18" charset="0"/>
                <a:cs typeface="Times New Roman" panose="02020603050405020304" pitchFamily="18" charset="0"/>
              </a:rPr>
              <a:t>istemski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zanemaruje</a:t>
            </a:r>
            <a:endParaRPr lang="bs-Latn-BA" altLang="en-US" sz="2200" dirty="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endParaRPr lang="en-US" altLang="en-US" sz="22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endParaRPr lang="en-US" altLang="en-US" sz="3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r>
              <a:rPr lang="en-US" altLang="en-US" sz="2200" dirty="0">
                <a:latin typeface="Times New Roman" panose="02020603050405020304" pitchFamily="18" charset="0"/>
                <a:cs typeface="Times New Roman" panose="02020603050405020304" pitchFamily="18" charset="0"/>
              </a:rPr>
              <a:t>U </a:t>
            </a:r>
            <a:r>
              <a:rPr lang="en-US" altLang="en-US" sz="2200" dirty="0" err="1">
                <a:latin typeface="Times New Roman" panose="02020603050405020304" pitchFamily="18" charset="0"/>
                <a:cs typeface="Times New Roman" panose="02020603050405020304" pitchFamily="18" charset="0"/>
              </a:rPr>
              <a:t>tim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situacijma</a:t>
            </a:r>
            <a:r>
              <a:rPr lang="en-US" altLang="en-US" sz="2200" dirty="0">
                <a:latin typeface="Times New Roman" panose="02020603050405020304" pitchFamily="18" charset="0"/>
                <a:cs typeface="Times New Roman" panose="02020603050405020304" pitchFamily="18" charset="0"/>
              </a:rPr>
              <a:t> je </a:t>
            </a:r>
            <a:r>
              <a:rPr lang="en-US" altLang="en-US" sz="2200" dirty="0" err="1">
                <a:latin typeface="Times New Roman" panose="02020603050405020304" pitchFamily="18" charset="0"/>
                <a:cs typeface="Times New Roman" panose="02020603050405020304" pitchFamily="18" charset="0"/>
              </a:rPr>
              <a:t>potrebno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inicirati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saradnju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roditeljem</a:t>
            </a:r>
            <a:r>
              <a:rPr lang="en-US" altLang="en-US" sz="2200" dirty="0">
                <a:latin typeface="Times New Roman" panose="02020603050405020304" pitchFamily="18" charset="0"/>
                <a:cs typeface="Times New Roman" panose="02020603050405020304" pitchFamily="18" charset="0"/>
              </a:rPr>
              <a:t> / </a:t>
            </a:r>
            <a:r>
              <a:rPr lang="en-US" altLang="en-US" sz="2200" dirty="0" err="1">
                <a:latin typeface="Times New Roman" panose="02020603050405020304" pitchFamily="18" charset="0"/>
                <a:cs typeface="Times New Roman" panose="02020603050405020304" pitchFamily="18" charset="0"/>
              </a:rPr>
              <a:t>strateljem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zajedno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djetetom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utvrditi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uzroke</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čestog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odlaska</a:t>
            </a:r>
            <a:r>
              <a:rPr lang="en-US" altLang="en-US" sz="2200" dirty="0">
                <a:latin typeface="Times New Roman" panose="02020603050405020304" pitchFamily="18" charset="0"/>
                <a:cs typeface="Times New Roman" panose="02020603050405020304" pitchFamily="18" charset="0"/>
              </a:rPr>
              <a:t> u </a:t>
            </a:r>
            <a:r>
              <a:rPr lang="en-US" altLang="en-US" sz="2200" dirty="0" err="1">
                <a:latin typeface="Times New Roman" panose="02020603050405020304" pitchFamily="18" charset="0"/>
                <a:cs typeface="Times New Roman" panose="02020603050405020304" pitchFamily="18" charset="0"/>
              </a:rPr>
              <a:t>toalet</a:t>
            </a:r>
            <a:endParaRPr lang="bs-Latn-BA" altLang="en-US" sz="22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endParaRPr lang="en-US" altLang="en-US" sz="22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endParaRPr lang="en-US" altLang="en-US" sz="100" dirty="0">
              <a:latin typeface="Times New Roman" panose="02020603050405020304" pitchFamily="18" charset="0"/>
              <a:cs typeface="Times New Roman" panose="02020603050405020304" pitchFamily="18" charset="0"/>
            </a:endParaRPr>
          </a:p>
          <a:p>
            <a:pPr algn="r" eaLnBrk="1" hangingPunct="1">
              <a:buFont typeface="Wingdings 2" panose="05020102010507070707" pitchFamily="18" charset="2"/>
              <a:buNone/>
            </a:pP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Ukoliko</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se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ustanovi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da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roditelj</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zdravstveno</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zanemaruje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dijete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potrebno</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je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savjetodavno</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djelovati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u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cilju</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promjene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ponašanja</a:t>
            </a:r>
            <a:endParaRPr lang="en-US" altLang="en-US" sz="22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endParaRPr lang="en-US" altLang="en-US" sz="300" dirty="0">
              <a:latin typeface="Times New Roman" panose="02020603050405020304" pitchFamily="18" charset="0"/>
              <a:cs typeface="Times New Roman" panose="02020603050405020304" pitchFamily="18" charset="0"/>
            </a:endParaRPr>
          </a:p>
        </p:txBody>
      </p:sp>
      <p:sp>
        <p:nvSpPr>
          <p:cNvPr id="49156" name="Rectangle 3">
            <a:extLst>
              <a:ext uri="{FF2B5EF4-FFF2-40B4-BE49-F238E27FC236}">
                <a16:creationId xmlns:a16="http://schemas.microsoft.com/office/drawing/2014/main" id="{E0BAEE34-8F84-422B-B942-003FE4A330EE}"/>
              </a:ext>
            </a:extLst>
          </p:cNvPr>
          <p:cNvSpPr>
            <a:spLocks noChangeArrowheads="1"/>
          </p:cNvSpPr>
          <p:nvPr/>
        </p:nvSpPr>
        <p:spPr bwMode="auto">
          <a:xfrm>
            <a:off x="5821363" y="690563"/>
            <a:ext cx="671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r>
              <a:rPr lang="bs-Latn-BA" altLang="en-US" b="1" dirty="0">
                <a:latin typeface="Cambria" panose="02040503050406030204" pitchFamily="18" charset="0"/>
                <a:ea typeface="Cambria" panose="02040503050406030204" pitchFamily="18" charset="0"/>
                <a:cs typeface="Cambria" panose="02040503050406030204" pitchFamily="18" charset="0"/>
              </a:rPr>
              <a:t>G11</a:t>
            </a:r>
          </a:p>
        </p:txBody>
      </p:sp>
    </p:spTree>
  </p:cSld>
  <p:clrMapOvr>
    <a:masterClrMapping/>
  </p:clrMapOvr>
  <p:transition spd="slow">
    <p:fade/>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68BCB36D-9E0F-47AF-A226-235EDEA31EAE}"/>
              </a:ext>
            </a:extLst>
          </p:cNvPr>
          <p:cNvSpPr>
            <a:spLocks noGrp="1"/>
          </p:cNvSpPr>
          <p:nvPr>
            <p:ph type="title"/>
          </p:nvPr>
        </p:nvSpPr>
        <p:spPr>
          <a:xfrm>
            <a:off x="157163" y="134938"/>
            <a:ext cx="10890250" cy="901700"/>
          </a:xfrm>
        </p:spPr>
        <p:txBody>
          <a:bodyPr/>
          <a:lstStyle/>
          <a:p>
            <a:pPr algn="ctr" eaLnBrk="1" hangingPunct="1"/>
            <a:r>
              <a:rPr lang="en-US" altLang="en-US" sz="2400" dirty="0">
                <a:solidFill>
                  <a:srgbClr val="7B9899"/>
                </a:solidFill>
              </a:rPr>
              <a:t>	</a:t>
            </a:r>
            <a: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UČENIK/UČENICA SE KONSTANTNO ŽALI NA BOLOVE U STOMAKU,     </a:t>
            </a:r>
            <a:b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br>
            <a: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                                      GLAVOBOLJE, MUČNINE</a:t>
            </a:r>
          </a:p>
        </p:txBody>
      </p:sp>
      <p:sp>
        <p:nvSpPr>
          <p:cNvPr id="50179" name="Content Placeholder 2">
            <a:extLst>
              <a:ext uri="{FF2B5EF4-FFF2-40B4-BE49-F238E27FC236}">
                <a16:creationId xmlns:a16="http://schemas.microsoft.com/office/drawing/2014/main" id="{E889E387-025F-4973-80AE-D4E8A6ED5699}"/>
              </a:ext>
            </a:extLst>
          </p:cNvPr>
          <p:cNvSpPr>
            <a:spLocks noGrp="1"/>
          </p:cNvSpPr>
          <p:nvPr>
            <p:ph sz="quarter" idx="1"/>
          </p:nvPr>
        </p:nvSpPr>
        <p:spPr>
          <a:xfrm>
            <a:off x="309563" y="1423988"/>
            <a:ext cx="11617325" cy="5276850"/>
          </a:xfrm>
        </p:spPr>
        <p:txBody>
          <a:bodyPr/>
          <a:lstStyle/>
          <a:p>
            <a:pPr eaLnBrk="1" hangingPunct="1">
              <a:buFont typeface="Wingdings 2" panose="05020102010507070707" pitchFamily="18" charset="2"/>
              <a:buNone/>
            </a:pPr>
            <a:endParaRPr lang="en-US" altLang="en-US" sz="220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r>
              <a:rPr lang="en-US" altLang="en-US" sz="2200">
                <a:latin typeface="Times New Roman" panose="02020603050405020304" pitchFamily="18" charset="0"/>
                <a:cs typeface="Times New Roman" panose="02020603050405020304" pitchFamily="18" charset="0"/>
              </a:rPr>
              <a:t>Može ukazivati na zdravstveno zanemarivanje djeteta</a:t>
            </a:r>
            <a:endParaRPr lang="bs-Latn-BA" altLang="en-US" sz="220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endParaRPr lang="en-US" altLang="en-US" sz="220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r>
              <a:rPr lang="en-US" altLang="en-US" sz="2200" b="1">
                <a:latin typeface="Times New Roman" panose="02020603050405020304" pitchFamily="18" charset="0"/>
                <a:cs typeface="Times New Roman" panose="02020603050405020304" pitchFamily="18" charset="0"/>
              </a:rPr>
              <a:t>Riziko faktori </a:t>
            </a:r>
            <a:r>
              <a:rPr lang="en-US" altLang="en-US" sz="2200">
                <a:latin typeface="Times New Roman" panose="02020603050405020304" pitchFamily="18" charset="0"/>
                <a:cs typeface="Times New Roman" panose="02020603050405020304" pitchFamily="18" charset="0"/>
              </a:rPr>
              <a:t>za nastanak su </a:t>
            </a:r>
            <a:r>
              <a:rPr lang="bs-Latn-BA" altLang="en-US" sz="2200">
                <a:latin typeface="Times New Roman" panose="02020603050405020304" pitchFamily="18" charset="0"/>
                <a:cs typeface="Times New Roman" panose="02020603050405020304" pitchFamily="18" charset="0"/>
              </a:rPr>
              <a:t>konflikti iz djetetove okoline: hroničan stres izazvan porodičnim problemima</a:t>
            </a:r>
            <a:r>
              <a:rPr lang="en-US" altLang="en-US" sz="2200">
                <a:latin typeface="Times New Roman" panose="02020603050405020304" pitchFamily="18" charset="0"/>
                <a:cs typeface="Times New Roman" panose="02020603050405020304" pitchFamily="18" charset="0"/>
              </a:rPr>
              <a:t> ili</a:t>
            </a:r>
            <a:r>
              <a:rPr lang="bs-Latn-BA" altLang="en-US" sz="2200">
                <a:latin typeface="Times New Roman" panose="02020603050405020304" pitchFamily="18" charset="0"/>
                <a:cs typeface="Times New Roman" panose="02020603050405020304" pitchFamily="18" charset="0"/>
              </a:rPr>
              <a:t> problemi</a:t>
            </a:r>
            <a:r>
              <a:rPr lang="en-US" altLang="en-US" sz="2200">
                <a:latin typeface="Times New Roman" panose="02020603050405020304" pitchFamily="18" charset="0"/>
                <a:cs typeface="Times New Roman" panose="02020603050405020304" pitchFamily="18" charset="0"/>
              </a:rPr>
              <a:t>ma</a:t>
            </a:r>
            <a:r>
              <a:rPr lang="bs-Latn-BA" altLang="en-US" sz="2200">
                <a:latin typeface="Times New Roman" panose="02020603050405020304" pitchFamily="18" charset="0"/>
                <a:cs typeface="Times New Roman" panose="02020603050405020304" pitchFamily="18" charset="0"/>
              </a:rPr>
              <a:t> skupine vršnjaka i školske sredine</a:t>
            </a:r>
            <a:r>
              <a:rPr lang="en-US" altLang="en-US" sz="2200">
                <a:latin typeface="Times New Roman" panose="02020603050405020304" pitchFamily="18" charset="0"/>
                <a:cs typeface="Times New Roman" panose="02020603050405020304" pitchFamily="18" charset="0"/>
              </a:rPr>
              <a:t> ili  izloženost djeteta </a:t>
            </a:r>
            <a:r>
              <a:rPr lang="bs-Latn-BA" altLang="en-US" sz="2200">
                <a:latin typeface="Times New Roman" panose="02020603050405020304" pitchFamily="18" charset="0"/>
                <a:cs typeface="Times New Roman" panose="02020603050405020304" pitchFamily="18" charset="0"/>
              </a:rPr>
              <a:t>nasilj</a:t>
            </a:r>
            <a:r>
              <a:rPr lang="en-US" altLang="en-US" sz="2200">
                <a:latin typeface="Times New Roman" panose="02020603050405020304" pitchFamily="18" charset="0"/>
                <a:cs typeface="Times New Roman" panose="02020603050405020304" pitchFamily="18" charset="0"/>
              </a:rPr>
              <a:t>u</a:t>
            </a:r>
            <a:endParaRPr lang="bs-Latn-BA" altLang="en-US" sz="2200">
              <a:latin typeface="Times New Roman" panose="02020603050405020304" pitchFamily="18" charset="0"/>
              <a:cs typeface="Times New Roman" panose="02020603050405020304" pitchFamily="18" charset="0"/>
            </a:endParaRPr>
          </a:p>
          <a:p>
            <a:pPr algn="r" eaLnBrk="1" hangingPunct="1">
              <a:buFont typeface="Wingdings 2" panose="05020102010507070707" pitchFamily="18" charset="2"/>
              <a:buNone/>
            </a:pPr>
            <a:r>
              <a:rPr lang="en-US" altLang="en-US" sz="2000" b="1">
                <a:latin typeface="Cambria" panose="02040503050406030204" pitchFamily="18" charset="0"/>
                <a:ea typeface="Cambria" panose="02040503050406030204" pitchFamily="18" charset="0"/>
                <a:cs typeface="Times New Roman" panose="02020603050405020304" pitchFamily="18" charset="0"/>
              </a:rPr>
              <a:t>Nastavnik / razrednik inicira saradnju sa roditeljem / starateljem i insistira na pružanju adekvatne zdravstvene </a:t>
            </a:r>
            <a:r>
              <a:rPr lang="bs-Latn-BA" altLang="en-US" sz="2000" b="1">
                <a:latin typeface="Cambria" panose="02040503050406030204" pitchFamily="18" charset="0"/>
                <a:ea typeface="Cambria" panose="02040503050406030204" pitchFamily="18" charset="0"/>
                <a:cs typeface="Times New Roman" panose="02020603050405020304" pitchFamily="18" charset="0"/>
              </a:rPr>
              <a:t>zaštite</a:t>
            </a:r>
            <a:r>
              <a:rPr lang="en-US" altLang="en-US" sz="2000" b="1">
                <a:latin typeface="Cambria" panose="02040503050406030204" pitchFamily="18" charset="0"/>
                <a:ea typeface="Cambria" panose="02040503050406030204" pitchFamily="18" charset="0"/>
                <a:cs typeface="Times New Roman" panose="02020603050405020304" pitchFamily="18" charset="0"/>
              </a:rPr>
              <a:t> djetetu pri zdravstvenoj instituciji</a:t>
            </a:r>
          </a:p>
          <a:p>
            <a:pPr algn="r" eaLnBrk="1" hangingPunct="1">
              <a:buFont typeface="Wingdings 2" panose="05020102010507070707" pitchFamily="18" charset="2"/>
              <a:buNone/>
            </a:pPr>
            <a:r>
              <a:rPr lang="en-US" altLang="en-US" sz="2000" b="1">
                <a:latin typeface="Cambria" panose="02040503050406030204" pitchFamily="18" charset="0"/>
                <a:ea typeface="Cambria" panose="02040503050406030204" pitchFamily="18" charset="0"/>
                <a:cs typeface="Times New Roman" panose="02020603050405020304" pitchFamily="18" charset="0"/>
              </a:rPr>
              <a:t>Ukoliko i pored ostvarene saradnje roditelj i dalje nastavi sa zanemarujućim odnosom, odgovorna osoba škole je dužna službenim aktom o tome obavijestiti nadležni organ starateljstva </a:t>
            </a:r>
          </a:p>
          <a:p>
            <a:pPr eaLnBrk="1" hangingPunct="1">
              <a:buFont typeface="Wingdings" panose="05000000000000000000" pitchFamily="2" charset="2"/>
              <a:buChar char="Ø"/>
            </a:pPr>
            <a:endParaRPr lang="en-US" altLang="en-US" sz="2000">
              <a:latin typeface="Times New Roman" panose="02020603050405020304" pitchFamily="18" charset="0"/>
              <a:cs typeface="Times New Roman" panose="02020603050405020304" pitchFamily="18" charset="0"/>
            </a:endParaRPr>
          </a:p>
        </p:txBody>
      </p:sp>
      <p:sp>
        <p:nvSpPr>
          <p:cNvPr id="50180" name="Rectangle 3">
            <a:extLst>
              <a:ext uri="{FF2B5EF4-FFF2-40B4-BE49-F238E27FC236}">
                <a16:creationId xmlns:a16="http://schemas.microsoft.com/office/drawing/2014/main" id="{EA3406DA-20F6-4AEA-91A4-84CA5AA10AEE}"/>
              </a:ext>
            </a:extLst>
          </p:cNvPr>
          <p:cNvSpPr>
            <a:spLocks noChangeArrowheads="1"/>
          </p:cNvSpPr>
          <p:nvPr/>
        </p:nvSpPr>
        <p:spPr bwMode="auto">
          <a:xfrm>
            <a:off x="5761038" y="1036638"/>
            <a:ext cx="693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r>
              <a:rPr lang="bs-Latn-BA" altLang="en-US" b="1">
                <a:latin typeface="Cambria" panose="02040503050406030204" pitchFamily="18" charset="0"/>
                <a:ea typeface="Cambria" panose="02040503050406030204" pitchFamily="18" charset="0"/>
                <a:cs typeface="Cambria" panose="02040503050406030204" pitchFamily="18" charset="0"/>
              </a:rPr>
              <a:t>G12</a:t>
            </a:r>
          </a:p>
        </p:txBody>
      </p:sp>
    </p:spTree>
  </p:cSld>
  <p:clrMapOvr>
    <a:masterClrMapping/>
  </p:clrMapOvr>
  <p:transition spd="slow">
    <p:fade/>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65015EA9-8F3A-4AEE-9801-60C572835183}"/>
              </a:ext>
            </a:extLst>
          </p:cNvPr>
          <p:cNvSpPr>
            <a:spLocks noGrp="1"/>
          </p:cNvSpPr>
          <p:nvPr>
            <p:ph type="title"/>
          </p:nvPr>
        </p:nvSpPr>
        <p:spPr>
          <a:xfrm>
            <a:off x="327025" y="215900"/>
            <a:ext cx="11090275" cy="738188"/>
          </a:xfrm>
        </p:spPr>
        <p:txBody>
          <a:bodyPr/>
          <a:lstStyle/>
          <a:p>
            <a:pPr algn="ctr" eaLnBrk="1" hangingPunct="1"/>
            <a:r>
              <a:rPr lang="en-US" altLang="en-US" sz="2400" dirty="0">
                <a:solidFill>
                  <a:srgbClr val="7B9899"/>
                </a:solidFill>
              </a:rPr>
              <a:t>	</a:t>
            </a:r>
            <a: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UČENIK / UČENICA POKAZUJE NELAGODU PRI FIZIČKOM KONTAKTU  </a:t>
            </a:r>
            <a:b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br>
            <a: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            (ZAUZIMA ODBRAMBENI STAV, NEADEKVATNO REAGUJE... )</a:t>
            </a:r>
          </a:p>
        </p:txBody>
      </p:sp>
      <p:sp>
        <p:nvSpPr>
          <p:cNvPr id="51203" name="Content Placeholder 2">
            <a:extLst>
              <a:ext uri="{FF2B5EF4-FFF2-40B4-BE49-F238E27FC236}">
                <a16:creationId xmlns:a16="http://schemas.microsoft.com/office/drawing/2014/main" id="{75E304B7-B6D0-41F5-8A89-48A24D41CD50}"/>
              </a:ext>
            </a:extLst>
          </p:cNvPr>
          <p:cNvSpPr>
            <a:spLocks noGrp="1"/>
          </p:cNvSpPr>
          <p:nvPr>
            <p:ph sz="quarter" idx="1"/>
          </p:nvPr>
        </p:nvSpPr>
        <p:spPr>
          <a:xfrm>
            <a:off x="254000" y="2673350"/>
            <a:ext cx="11776075" cy="5459413"/>
          </a:xfrm>
        </p:spPr>
        <p:txBody>
          <a:bodyPr/>
          <a:lstStyle/>
          <a:p>
            <a:pPr eaLnBrk="1" hangingPunct="1">
              <a:buFont typeface="Wingdings" panose="05000000000000000000" pitchFamily="2" charset="2"/>
              <a:buChar char="Ø"/>
            </a:pPr>
            <a:endParaRPr lang="en-US" altLang="en-US" sz="2400" dirty="0">
              <a:latin typeface="Cambria" pitchFamily="18" charset="0"/>
              <a:ea typeface="Cambria" pitchFamily="18" charset="0"/>
              <a:cs typeface="Times New Roman" panose="02020603050405020304" pitchFamily="18" charset="0"/>
            </a:endParaRPr>
          </a:p>
          <a:p>
            <a:pPr eaLnBrk="1" hangingPunct="1">
              <a:buFont typeface="Wingdings" panose="05000000000000000000" pitchFamily="2" charset="2"/>
              <a:buChar char="Ø"/>
            </a:pPr>
            <a:endParaRPr lang="en-US" altLang="en-US" sz="2400" dirty="0">
              <a:latin typeface="Cambria" pitchFamily="18" charset="0"/>
              <a:ea typeface="Cambria" pitchFamily="18" charset="0"/>
              <a:cs typeface="Times New Roman" panose="02020603050405020304" pitchFamily="18" charset="0"/>
            </a:endParaRPr>
          </a:p>
          <a:p>
            <a:pPr eaLnBrk="1" hangingPunct="1">
              <a:buFont typeface="Wingdings" panose="05000000000000000000" pitchFamily="2" charset="2"/>
              <a:buChar char="Ø"/>
            </a:pPr>
            <a:r>
              <a:rPr lang="en-US" altLang="en-US" sz="2400" dirty="0">
                <a:latin typeface="Cambria" pitchFamily="18" charset="0"/>
                <a:ea typeface="Cambria" pitchFamily="18" charset="0"/>
                <a:cs typeface="Times New Roman" panose="02020603050405020304" pitchFamily="18" charset="0"/>
              </a:rPr>
              <a:t>Kao </a:t>
            </a:r>
            <a:r>
              <a:rPr lang="en-US" altLang="en-US" sz="2400" dirty="0" err="1">
                <a:latin typeface="Cambria" pitchFamily="18" charset="0"/>
                <a:ea typeface="Cambria" pitchFamily="18" charset="0"/>
                <a:cs typeface="Times New Roman" panose="02020603050405020304" pitchFamily="18" charset="0"/>
              </a:rPr>
              <a:t>najčešći</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dugoročni</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efekti</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zlostavljanja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kod</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djece</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izdvajaju</a:t>
            </a:r>
            <a:r>
              <a:rPr lang="en-US" altLang="en-US" sz="2400" dirty="0">
                <a:latin typeface="Cambria" pitchFamily="18" charset="0"/>
                <a:ea typeface="Cambria" pitchFamily="18" charset="0"/>
                <a:cs typeface="Times New Roman" panose="02020603050405020304" pitchFamily="18" charset="0"/>
              </a:rPr>
              <a:t> se </a:t>
            </a:r>
            <a:r>
              <a:rPr lang="en-US" altLang="en-US" sz="2400" dirty="0" err="1">
                <a:latin typeface="Cambria" pitchFamily="18" charset="0"/>
                <a:ea typeface="Cambria" pitchFamily="18" charset="0"/>
                <a:cs typeface="Times New Roman" panose="02020603050405020304" pitchFamily="18" charset="0"/>
              </a:rPr>
              <a:t>i</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nepovjerenje</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nedostatak</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samopoštovanja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depresija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i</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suicidno</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ponašanje</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impluzivnost</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narušeni</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odnosi</a:t>
            </a:r>
            <a:r>
              <a:rPr lang="en-US" altLang="en-US" sz="2400" dirty="0">
                <a:latin typeface="Cambria" pitchFamily="18" charset="0"/>
                <a:ea typeface="Cambria" pitchFamily="18" charset="0"/>
                <a:cs typeface="Times New Roman" panose="02020603050405020304" pitchFamily="18" charset="0"/>
              </a:rPr>
              <a:t> s </a:t>
            </a:r>
            <a:r>
              <a:rPr lang="en-US" altLang="en-US" sz="2400" dirty="0" err="1">
                <a:latin typeface="Cambria" pitchFamily="18" charset="0"/>
                <a:ea typeface="Cambria" pitchFamily="18" charset="0"/>
                <a:cs typeface="Times New Roman" panose="02020603050405020304" pitchFamily="18" charset="0"/>
              </a:rPr>
              <a:t>vršnjacima</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lošiji</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školski</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uspjeh</a:t>
            </a:r>
            <a:r>
              <a:rPr lang="en-US" altLang="en-US" sz="2400" dirty="0">
                <a:latin typeface="Cambria" pitchFamily="18" charset="0"/>
                <a:ea typeface="Cambria" pitchFamily="18" charset="0"/>
                <a:cs typeface="Times New Roman" panose="02020603050405020304" pitchFamily="18" charset="0"/>
              </a:rPr>
              <a:t> </a:t>
            </a:r>
            <a:r>
              <a:rPr lang="en-US" altLang="en-US" sz="2400" dirty="0" err="1">
                <a:latin typeface="Cambria" pitchFamily="18" charset="0"/>
                <a:ea typeface="Cambria" pitchFamily="18" charset="0"/>
                <a:cs typeface="Times New Roman" panose="02020603050405020304" pitchFamily="18" charset="0"/>
              </a:rPr>
              <a:t>itd</a:t>
            </a:r>
            <a:r>
              <a:rPr lang="en-US" altLang="en-US" sz="2400" dirty="0">
                <a:latin typeface="Cambria" pitchFamily="18" charset="0"/>
                <a:ea typeface="Cambria" pitchFamily="18" charset="0"/>
                <a:cs typeface="Times New Roman" panose="02020603050405020304" pitchFamily="18" charset="0"/>
              </a:rPr>
              <a:t>.</a:t>
            </a:r>
          </a:p>
          <a:p>
            <a:pPr eaLnBrk="1" hangingPunct="1">
              <a:buFont typeface="Wingdings" panose="05000000000000000000" pitchFamily="2" charset="2"/>
              <a:buChar char="Ø"/>
            </a:pPr>
            <a:endParaRPr lang="en-US" altLang="en-US" sz="1000" dirty="0">
              <a:latin typeface="Times New Roman" panose="02020603050405020304" pitchFamily="18" charset="0"/>
              <a:cs typeface="Times New Roman" panose="02020603050405020304" pitchFamily="18" charset="0"/>
            </a:endParaRPr>
          </a:p>
        </p:txBody>
      </p:sp>
      <p:sp>
        <p:nvSpPr>
          <p:cNvPr id="51204" name="Rectangle 3">
            <a:extLst>
              <a:ext uri="{FF2B5EF4-FFF2-40B4-BE49-F238E27FC236}">
                <a16:creationId xmlns:a16="http://schemas.microsoft.com/office/drawing/2014/main" id="{19D67D3D-7CF7-47A2-AB5E-2E12BA2448BB}"/>
              </a:ext>
            </a:extLst>
          </p:cNvPr>
          <p:cNvSpPr>
            <a:spLocks noChangeArrowheads="1"/>
          </p:cNvSpPr>
          <p:nvPr/>
        </p:nvSpPr>
        <p:spPr bwMode="auto">
          <a:xfrm>
            <a:off x="5786438" y="1044575"/>
            <a:ext cx="60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r>
              <a:rPr lang="bs-Latn-BA" altLang="en-US" b="1">
                <a:latin typeface="Cambria" panose="02040503050406030204" pitchFamily="18" charset="0"/>
                <a:ea typeface="Cambria" panose="02040503050406030204" pitchFamily="18" charset="0"/>
                <a:cs typeface="Cambria" panose="02040503050406030204" pitchFamily="18" charset="0"/>
              </a:rPr>
              <a:t>G13</a:t>
            </a:r>
          </a:p>
        </p:txBody>
      </p:sp>
    </p:spTree>
  </p:cSld>
  <p:clrMapOvr>
    <a:masterClrMapping/>
  </p:clrMapOvr>
  <p:transition spd="slow">
    <p:fade/>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F117B663-3615-4201-B911-F20D5D36D5F7}"/>
              </a:ext>
            </a:extLst>
          </p:cNvPr>
          <p:cNvSpPr>
            <a:spLocks noGrp="1"/>
          </p:cNvSpPr>
          <p:nvPr>
            <p:ph type="title"/>
          </p:nvPr>
        </p:nvSpPr>
        <p:spPr>
          <a:xfrm>
            <a:off x="339725" y="436562"/>
            <a:ext cx="10733088" cy="1419225"/>
          </a:xfrm>
        </p:spPr>
        <p:txBody>
          <a:bodyPr/>
          <a:lstStyle/>
          <a:p>
            <a:pPr algn="ctr" eaLnBrk="1" hangingPunct="1"/>
            <a:r>
              <a:rPr lang="en-US" altLang="en-US" sz="2400" dirty="0">
                <a:solidFill>
                  <a:srgbClr val="7B9899"/>
                </a:solidFill>
              </a:rPr>
              <a:t>	</a:t>
            </a:r>
            <a: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UČENIK / UČENICA POKAZUJE SEPARACIJSKU ANKSIOZNOST</a:t>
            </a:r>
            <a:b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br>
            <a:r>
              <a:rPr lang="en-US"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t>               (NELAGODU KOD ODVAJANJA OD RODITELJA)</a:t>
            </a:r>
            <a:br>
              <a:rPr lang="bs-Latn-BA" altLang="en-US" sz="2400" b="1" dirty="0">
                <a:solidFill>
                  <a:schemeClr val="tx1"/>
                </a:solidFill>
                <a:latin typeface="Cambria" panose="02040503050406030204" pitchFamily="18" charset="0"/>
                <a:ea typeface="Cambria" panose="02040503050406030204" pitchFamily="18" charset="0"/>
                <a:cs typeface="Cambria" panose="02040503050406030204" pitchFamily="18" charset="0"/>
              </a:rPr>
            </a:br>
            <a:br>
              <a:rPr lang="bs-Latn-BA" altLang="en-US" sz="2400" b="1" dirty="0">
                <a:solidFill>
                  <a:srgbClr val="7B9899"/>
                </a:solidFill>
                <a:latin typeface="Cambria" panose="02040503050406030204" pitchFamily="18" charset="0"/>
                <a:ea typeface="Cambria" panose="02040503050406030204" pitchFamily="18" charset="0"/>
                <a:cs typeface="Cambria" panose="02040503050406030204" pitchFamily="18" charset="0"/>
              </a:rPr>
            </a:br>
            <a:endParaRPr lang="en-US" altLang="en-US" sz="2400" dirty="0">
              <a:solidFill>
                <a:srgbClr val="7B9899"/>
              </a:solidFill>
            </a:endParaRPr>
          </a:p>
        </p:txBody>
      </p:sp>
      <p:sp>
        <p:nvSpPr>
          <p:cNvPr id="52227" name="Content Placeholder 2">
            <a:extLst>
              <a:ext uri="{FF2B5EF4-FFF2-40B4-BE49-F238E27FC236}">
                <a16:creationId xmlns:a16="http://schemas.microsoft.com/office/drawing/2014/main" id="{14C8C07A-718B-4F5C-956B-6448DDCAACA2}"/>
              </a:ext>
            </a:extLst>
          </p:cNvPr>
          <p:cNvSpPr>
            <a:spLocks noGrp="1"/>
          </p:cNvSpPr>
          <p:nvPr>
            <p:ph sz="quarter" idx="1"/>
          </p:nvPr>
        </p:nvSpPr>
        <p:spPr>
          <a:xfrm>
            <a:off x="215900" y="1855788"/>
            <a:ext cx="11749088" cy="5002212"/>
          </a:xfrm>
        </p:spPr>
        <p:txBody>
          <a:bodyPr/>
          <a:lstStyle/>
          <a:p>
            <a:pPr eaLnBrk="1" hangingPunct="1">
              <a:buFont typeface="Wingdings 2" panose="05020102010507070707" pitchFamily="18" charset="2"/>
              <a:buNone/>
            </a:pPr>
            <a:endParaRPr lang="en-US" altLang="en-US" sz="220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endParaRPr lang="en-US" altLang="en-US" sz="300">
              <a:latin typeface="Times New Roman" panose="02020603050405020304" pitchFamily="18" charset="0"/>
              <a:cs typeface="Times New Roman" panose="02020603050405020304" pitchFamily="18" charset="0"/>
            </a:endParaRPr>
          </a:p>
          <a:p>
            <a:pPr algn="r" eaLnBrk="1" hangingPunct="1">
              <a:buFont typeface="Wingdings 2" panose="05020102010507070707" pitchFamily="18" charset="2"/>
              <a:buNone/>
            </a:pPr>
            <a:r>
              <a:rPr lang="en-US" altLang="en-US" sz="2200" b="1">
                <a:latin typeface="Cambria" panose="02040503050406030204" pitchFamily="18" charset="0"/>
                <a:ea typeface="Cambria" panose="02040503050406030204" pitchFamily="18" charset="0"/>
                <a:cs typeface="Times New Roman" panose="02020603050405020304" pitchFamily="18" charset="0"/>
              </a:rPr>
              <a:t>Važno je razlikovati uobičajenu pojavu reakcijskih ponašanja (zabrinutosti, napetosti i uznemirenosti) koja su kratkotrajna i javljaju se neposredno nakon odvajanja, od pojave anksioznost koja dugo traje i ometa funkcioniranje pojedinca</a:t>
            </a:r>
          </a:p>
          <a:p>
            <a:pPr algn="r" eaLnBrk="1" hangingPunct="1">
              <a:buFont typeface="Wingdings" panose="05000000000000000000" pitchFamily="2" charset="2"/>
              <a:buChar char="Ø"/>
            </a:pPr>
            <a:endParaRPr lang="en-US" altLang="en-US" sz="300">
              <a:latin typeface="Times New Roman" panose="02020603050405020304" pitchFamily="18" charset="0"/>
              <a:cs typeface="Times New Roman" panose="02020603050405020304" pitchFamily="18" charset="0"/>
            </a:endParaRPr>
          </a:p>
        </p:txBody>
      </p:sp>
      <p:sp>
        <p:nvSpPr>
          <p:cNvPr id="52228" name="Rectangle 3">
            <a:extLst>
              <a:ext uri="{FF2B5EF4-FFF2-40B4-BE49-F238E27FC236}">
                <a16:creationId xmlns:a16="http://schemas.microsoft.com/office/drawing/2014/main" id="{FE2952CC-5E9A-46C6-BEC9-118158DD610E}"/>
              </a:ext>
            </a:extLst>
          </p:cNvPr>
          <p:cNvSpPr>
            <a:spLocks noChangeArrowheads="1"/>
          </p:cNvSpPr>
          <p:nvPr/>
        </p:nvSpPr>
        <p:spPr bwMode="auto">
          <a:xfrm>
            <a:off x="5748338" y="1273969"/>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r>
              <a:rPr lang="bs-Latn-BA" altLang="en-US" b="1" dirty="0">
                <a:latin typeface="Cambria" panose="02040503050406030204" pitchFamily="18" charset="0"/>
                <a:ea typeface="Cambria" panose="02040503050406030204" pitchFamily="18" charset="0"/>
                <a:cs typeface="Cambria" panose="02040503050406030204" pitchFamily="18" charset="0"/>
              </a:rPr>
              <a:t>G14</a:t>
            </a:r>
          </a:p>
        </p:txBody>
      </p:sp>
    </p:spTree>
  </p:cSld>
  <p:clrMapOvr>
    <a:masterClrMapping/>
  </p:clrMapOvr>
  <p:transition spd="slow">
    <p:fade/>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31CA2D57-2341-463A-832F-8AA8B5942294}"/>
              </a:ext>
            </a:extLst>
          </p:cNvPr>
          <p:cNvSpPr>
            <a:spLocks noGrp="1"/>
          </p:cNvSpPr>
          <p:nvPr>
            <p:ph type="title"/>
          </p:nvPr>
        </p:nvSpPr>
        <p:spPr>
          <a:xfrm>
            <a:off x="447675" y="1050925"/>
            <a:ext cx="11201400" cy="425450"/>
          </a:xfrm>
        </p:spPr>
        <p:txBody>
          <a:bodyPr/>
          <a:lstStyle/>
          <a:p>
            <a:pPr eaLnBrk="1" hangingPunct="1"/>
            <a:r>
              <a:rPr lang="en-US" altLang="en-US" sz="2400">
                <a:solidFill>
                  <a:srgbClr val="7B9899"/>
                </a:solidFill>
              </a:rPr>
              <a:t>	</a:t>
            </a:r>
            <a:r>
              <a:rPr lang="en-US" altLang="en-US" sz="2400" b="1">
                <a:solidFill>
                  <a:schemeClr val="tx1"/>
                </a:solidFill>
                <a:latin typeface="Cambria" panose="02040503050406030204" pitchFamily="18" charset="0"/>
                <a:ea typeface="Cambria" panose="02040503050406030204" pitchFamily="18" charset="0"/>
                <a:cs typeface="Cambria" panose="02040503050406030204" pitchFamily="18" charset="0"/>
              </a:rPr>
              <a:t>KOD UČENIKA / UČENICE SE UOČAVAJU GOVORNO – JEZIČKE POTEŠKOĆE </a:t>
            </a:r>
            <a:br>
              <a:rPr lang="en-US" altLang="en-US" sz="2400" b="1">
                <a:solidFill>
                  <a:schemeClr val="tx1"/>
                </a:solidFill>
                <a:latin typeface="Cambria" panose="02040503050406030204" pitchFamily="18" charset="0"/>
                <a:ea typeface="Cambria" panose="02040503050406030204" pitchFamily="18" charset="0"/>
                <a:cs typeface="Cambria" panose="02040503050406030204" pitchFamily="18" charset="0"/>
              </a:rPr>
            </a:br>
            <a:r>
              <a:rPr lang="en-US" altLang="en-US" sz="2400" b="1">
                <a:solidFill>
                  <a:schemeClr val="tx1"/>
                </a:solidFill>
                <a:latin typeface="Cambria" panose="02040503050406030204" pitchFamily="18" charset="0"/>
                <a:ea typeface="Cambria" panose="02040503050406030204" pitchFamily="18" charset="0"/>
                <a:cs typeface="Cambria" panose="02040503050406030204" pitchFamily="18" charset="0"/>
              </a:rPr>
              <a:t>                         (TEPANJE, MUCANJE, USPOREN RAZVOJ GOVORA...)</a:t>
            </a:r>
            <a:br>
              <a:rPr lang="en-US" altLang="en-US" sz="2400">
                <a:solidFill>
                  <a:srgbClr val="7B9899"/>
                </a:solidFill>
              </a:rPr>
            </a:br>
            <a:endParaRPr lang="en-US" altLang="en-US" sz="2400">
              <a:solidFill>
                <a:srgbClr val="7B9899"/>
              </a:solidFill>
            </a:endParaRPr>
          </a:p>
        </p:txBody>
      </p:sp>
      <p:sp>
        <p:nvSpPr>
          <p:cNvPr id="53251" name="Content Placeholder 2">
            <a:extLst>
              <a:ext uri="{FF2B5EF4-FFF2-40B4-BE49-F238E27FC236}">
                <a16:creationId xmlns:a16="http://schemas.microsoft.com/office/drawing/2014/main" id="{ED540409-D473-4CBD-AC8F-AD4FBFF692A8}"/>
              </a:ext>
            </a:extLst>
          </p:cNvPr>
          <p:cNvSpPr>
            <a:spLocks noGrp="1"/>
          </p:cNvSpPr>
          <p:nvPr>
            <p:ph sz="quarter" idx="1"/>
          </p:nvPr>
        </p:nvSpPr>
        <p:spPr>
          <a:xfrm>
            <a:off x="269875" y="1695450"/>
            <a:ext cx="11460163" cy="4735513"/>
          </a:xfrm>
        </p:spPr>
        <p:txBody>
          <a:bodyPr/>
          <a:lstStyle/>
          <a:p>
            <a:pPr eaLnBrk="1" hangingPunct="1">
              <a:lnSpc>
                <a:spcPct val="80000"/>
              </a:lnSpc>
              <a:buFont typeface="Wingdings" panose="05000000000000000000" pitchFamily="2" charset="2"/>
              <a:buChar char="Ø"/>
            </a:pPr>
            <a:endParaRPr lang="en-US" altLang="en-US" sz="500" dirty="0">
              <a:latin typeface="Times New Roman" panose="02020603050405020304" pitchFamily="18" charset="0"/>
              <a:cs typeface="Times New Roman" panose="02020603050405020304" pitchFamily="18" charset="0"/>
            </a:endParaRPr>
          </a:p>
          <a:p>
            <a:pPr eaLnBrk="1" hangingPunct="1">
              <a:lnSpc>
                <a:spcPct val="80000"/>
              </a:lnSpc>
              <a:buFont typeface="Wingdings" panose="05000000000000000000" pitchFamily="2" charset="2"/>
              <a:buChar char="Ø"/>
            </a:pPr>
            <a:endParaRPr lang="en-US" altLang="en-US" sz="900" dirty="0">
              <a:latin typeface="Times New Roman" panose="02020603050405020304" pitchFamily="18" charset="0"/>
              <a:cs typeface="Times New Roman" panose="02020603050405020304" pitchFamily="18" charset="0"/>
            </a:endParaRPr>
          </a:p>
          <a:p>
            <a:pPr algn="r" eaLnBrk="1" hangingPunct="1">
              <a:lnSpc>
                <a:spcPct val="80000"/>
              </a:lnSpc>
              <a:buFont typeface="Wingdings 2" panose="05020102010507070707" pitchFamily="18" charset="2"/>
              <a:buNone/>
            </a:pPr>
            <a:endParaRPr lang="bs-Latn-BA" altLang="en-US" sz="2200" b="1" dirty="0">
              <a:latin typeface="Cambria" panose="02040503050406030204" pitchFamily="18" charset="0"/>
              <a:ea typeface="Cambria" panose="02040503050406030204" pitchFamily="18" charset="0"/>
              <a:cs typeface="Times New Roman" panose="02020603050405020304" pitchFamily="18" charset="0"/>
            </a:endParaRPr>
          </a:p>
          <a:p>
            <a:pPr algn="r" eaLnBrk="1" hangingPunct="1">
              <a:lnSpc>
                <a:spcPct val="80000"/>
              </a:lnSpc>
              <a:buFont typeface="Wingdings 2" panose="05020102010507070707" pitchFamily="18" charset="2"/>
              <a:buNone/>
            </a:pPr>
            <a:endParaRPr lang="bs-Latn-BA" altLang="en-US" sz="2200" b="1" dirty="0">
              <a:latin typeface="Cambria" panose="02040503050406030204" pitchFamily="18" charset="0"/>
              <a:ea typeface="Cambria" panose="02040503050406030204" pitchFamily="18" charset="0"/>
              <a:cs typeface="Times New Roman" panose="02020603050405020304" pitchFamily="18" charset="0"/>
            </a:endParaRPr>
          </a:p>
          <a:p>
            <a:pPr algn="r" eaLnBrk="1" hangingPunct="1">
              <a:lnSpc>
                <a:spcPct val="80000"/>
              </a:lnSpc>
              <a:buFont typeface="Wingdings 2" panose="05020102010507070707" pitchFamily="18" charset="2"/>
              <a:buNone/>
            </a:pPr>
            <a:endParaRPr lang="bs-Latn-BA" altLang="en-US" sz="2200" b="1" dirty="0">
              <a:latin typeface="Cambria" panose="02040503050406030204" pitchFamily="18" charset="0"/>
              <a:ea typeface="Cambria" panose="02040503050406030204" pitchFamily="18" charset="0"/>
              <a:cs typeface="Times New Roman" panose="02020603050405020304" pitchFamily="18" charset="0"/>
            </a:endParaRPr>
          </a:p>
          <a:p>
            <a:pPr algn="r" eaLnBrk="1" hangingPunct="1">
              <a:lnSpc>
                <a:spcPct val="80000"/>
              </a:lnSpc>
              <a:buFont typeface="Wingdings 2" panose="05020102010507070707" pitchFamily="18" charset="2"/>
              <a:buNone/>
            </a:pPr>
            <a:endParaRPr lang="bs-Latn-BA" altLang="en-US" sz="2200" b="1" dirty="0">
              <a:latin typeface="Cambria" panose="02040503050406030204" pitchFamily="18" charset="0"/>
              <a:ea typeface="Cambria" panose="02040503050406030204" pitchFamily="18" charset="0"/>
              <a:cs typeface="Times New Roman" panose="02020603050405020304" pitchFamily="18" charset="0"/>
            </a:endParaRPr>
          </a:p>
          <a:p>
            <a:pPr algn="r" eaLnBrk="1" hangingPunct="1">
              <a:lnSpc>
                <a:spcPct val="80000"/>
              </a:lnSpc>
              <a:buFont typeface="Wingdings 2" panose="05020102010507070707" pitchFamily="18" charset="2"/>
              <a:buNone/>
            </a:pP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Poteškoće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izgovora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glasova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potrebno</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je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korigovati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u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ranom</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djetinjstvu</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kako</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se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dijete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s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polaskom</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u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školu</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ne bi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susrelo</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s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dodatnim</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nepotrebnim</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teškoćama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ali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zbog</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činjenice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da</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vježbe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imaju</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veću</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uspješnost</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i</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manje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traju</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kod</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mlađe</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latin typeface="Cambria" panose="02040503050406030204" pitchFamily="18" charset="0"/>
                <a:ea typeface="Cambria" panose="02040503050406030204" pitchFamily="18" charset="0"/>
                <a:cs typeface="Times New Roman" panose="02020603050405020304" pitchFamily="18" charset="0"/>
              </a:rPr>
              <a:t>djece</a:t>
            </a:r>
            <a:endParaRPr lang="en-US" altLang="en-US" sz="2200" b="1" dirty="0">
              <a:latin typeface="Cambria" panose="02040503050406030204" pitchFamily="18" charset="0"/>
              <a:ea typeface="Cambria" panose="02040503050406030204" pitchFamily="18" charset="0"/>
              <a:cs typeface="Times New Roman" panose="02020603050405020304" pitchFamily="18" charset="0"/>
            </a:endParaRPr>
          </a:p>
          <a:p>
            <a:pPr algn="r" eaLnBrk="1" hangingPunct="1">
              <a:lnSpc>
                <a:spcPct val="80000"/>
              </a:lnSpc>
              <a:buFont typeface="Wingdings" panose="05000000000000000000" pitchFamily="2" charset="2"/>
              <a:buChar char="Ø"/>
            </a:pPr>
            <a:endParaRPr lang="en-US" altLang="en-US" sz="12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53252" name="Rectangle 3">
            <a:extLst>
              <a:ext uri="{FF2B5EF4-FFF2-40B4-BE49-F238E27FC236}">
                <a16:creationId xmlns:a16="http://schemas.microsoft.com/office/drawing/2014/main" id="{C92B36B8-BC15-491B-93EC-035B10266704}"/>
              </a:ext>
            </a:extLst>
          </p:cNvPr>
          <p:cNvSpPr>
            <a:spLocks noChangeArrowheads="1"/>
          </p:cNvSpPr>
          <p:nvPr/>
        </p:nvSpPr>
        <p:spPr bwMode="auto">
          <a:xfrm>
            <a:off x="5748338" y="2167346"/>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r>
              <a:rPr lang="bs-Latn-BA" altLang="en-US" b="1" dirty="0">
                <a:latin typeface="Cambria" panose="02040503050406030204" pitchFamily="18" charset="0"/>
                <a:ea typeface="Cambria" panose="02040503050406030204" pitchFamily="18" charset="0"/>
                <a:cs typeface="Cambria" panose="02040503050406030204" pitchFamily="18" charset="0"/>
              </a:rPr>
              <a:t>G15</a:t>
            </a:r>
          </a:p>
        </p:txBody>
      </p:sp>
    </p:spTree>
  </p:cSld>
  <p:clrMapOvr>
    <a:masterClrMapping/>
  </p:clrMapOvr>
  <p:transition spd="slow">
    <p:fade/>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55D3830E-2E8B-455C-B710-1464EECF8BB7}"/>
              </a:ext>
            </a:extLst>
          </p:cNvPr>
          <p:cNvSpPr>
            <a:spLocks noGrp="1"/>
          </p:cNvSpPr>
          <p:nvPr>
            <p:ph type="title"/>
          </p:nvPr>
        </p:nvSpPr>
        <p:spPr>
          <a:xfrm>
            <a:off x="1344613" y="147638"/>
            <a:ext cx="9702800" cy="833437"/>
          </a:xfrm>
        </p:spPr>
        <p:txBody>
          <a:bodyPr/>
          <a:lstStyle/>
          <a:p>
            <a:pPr eaLnBrk="1" hangingPunct="1"/>
            <a:r>
              <a:rPr lang="en-US" altLang="en-US" sz="2400">
                <a:solidFill>
                  <a:srgbClr val="7B9899"/>
                </a:solidFill>
              </a:rPr>
              <a:t>	</a:t>
            </a:r>
            <a:r>
              <a:rPr lang="en-US" altLang="en-US" sz="2400" b="1">
                <a:solidFill>
                  <a:schemeClr val="tx1"/>
                </a:solidFill>
                <a:latin typeface="Cambria" panose="02040503050406030204" pitchFamily="18" charset="0"/>
                <a:ea typeface="Cambria" panose="02040503050406030204" pitchFamily="18" charset="0"/>
                <a:cs typeface="Cambria" panose="02040503050406030204" pitchFamily="18" charset="0"/>
              </a:rPr>
              <a:t>KOD UČENIKA / UČENICE JE PRIMJETAN SPECIFIČAN SADRŽAJ        </a:t>
            </a:r>
            <a:br>
              <a:rPr lang="en-US" altLang="en-US" sz="2400" b="1">
                <a:solidFill>
                  <a:schemeClr val="tx1"/>
                </a:solidFill>
                <a:latin typeface="Cambria" panose="02040503050406030204" pitchFamily="18" charset="0"/>
                <a:ea typeface="Cambria" panose="02040503050406030204" pitchFamily="18" charset="0"/>
                <a:cs typeface="Cambria" panose="02040503050406030204" pitchFamily="18" charset="0"/>
              </a:rPr>
            </a:br>
            <a:r>
              <a:rPr lang="en-US" altLang="en-US" sz="2400" b="1">
                <a:solidFill>
                  <a:schemeClr val="tx1"/>
                </a:solidFill>
                <a:latin typeface="Cambria" panose="02040503050406030204" pitchFamily="18" charset="0"/>
                <a:ea typeface="Cambria" panose="02040503050406030204" pitchFamily="18" charset="0"/>
                <a:cs typeface="Cambria" panose="02040503050406030204" pitchFamily="18" charset="0"/>
              </a:rPr>
              <a:t>                                    CRTEŽA I PISMENIH RADOVA</a:t>
            </a:r>
          </a:p>
        </p:txBody>
      </p:sp>
      <p:sp>
        <p:nvSpPr>
          <p:cNvPr id="54275" name="Content Placeholder 2">
            <a:extLst>
              <a:ext uri="{FF2B5EF4-FFF2-40B4-BE49-F238E27FC236}">
                <a16:creationId xmlns:a16="http://schemas.microsoft.com/office/drawing/2014/main" id="{034D5075-9EDE-4B44-886C-A164700E88E3}"/>
              </a:ext>
            </a:extLst>
          </p:cNvPr>
          <p:cNvSpPr>
            <a:spLocks noGrp="1"/>
          </p:cNvSpPr>
          <p:nvPr>
            <p:ph sz="quarter" idx="1"/>
          </p:nvPr>
        </p:nvSpPr>
        <p:spPr>
          <a:xfrm>
            <a:off x="295275" y="1920875"/>
            <a:ext cx="11390313" cy="4560888"/>
          </a:xfrm>
        </p:spPr>
        <p:txBody>
          <a:bodyPr/>
          <a:lstStyle/>
          <a:p>
            <a:pPr eaLnBrk="1" hangingPunct="1">
              <a:buFont typeface="Arial" panose="020B0604020202020204" pitchFamily="34" charset="0"/>
              <a:buChar char="•"/>
            </a:pPr>
            <a:endParaRPr lang="en-US" altLang="en-US" sz="20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r>
              <a:rPr lang="en-US" altLang="en-US" sz="2200">
                <a:latin typeface="Times New Roman" panose="02020603050405020304" pitchFamily="18" charset="0"/>
                <a:cs typeface="Times New Roman" panose="02020603050405020304" pitchFamily="18" charset="0"/>
              </a:rPr>
              <a:t>Dječiji crteži i literarni radovi pomažu djeci da se izraze i da se lakše nose sa svojim emocijama</a:t>
            </a:r>
          </a:p>
          <a:p>
            <a:pPr eaLnBrk="1" hangingPunct="1">
              <a:buFont typeface="Wingdings" panose="05000000000000000000" pitchFamily="2" charset="2"/>
              <a:buChar char="Ø"/>
            </a:pPr>
            <a:endParaRPr lang="bs-Latn-BA" altLang="en-US" sz="220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r>
              <a:rPr lang="en-US" altLang="en-US" sz="2200">
                <a:latin typeface="Times New Roman" panose="02020603050405020304" pitchFamily="18" charset="0"/>
                <a:cs typeface="Times New Roman" panose="02020603050405020304" pitchFamily="18" charset="0"/>
              </a:rPr>
              <a:t>Posebno u mlađem uzrastu mogu odražavati nedovoljno kontrolisanu upotrebu elektronskih medija, nasilje koje dijete doživljava ili neke dublje emocionalne problem</a:t>
            </a:r>
            <a:r>
              <a:rPr lang="bs-Latn-BA" altLang="en-US" sz="2200">
                <a:latin typeface="Times New Roman" panose="02020603050405020304" pitchFamily="18" charset="0"/>
                <a:cs typeface="Times New Roman" panose="02020603050405020304" pitchFamily="18" charset="0"/>
              </a:rPr>
              <a:t>...</a:t>
            </a:r>
          </a:p>
          <a:p>
            <a:pPr eaLnBrk="1" hangingPunct="1">
              <a:buFont typeface="Wingdings" panose="05000000000000000000" pitchFamily="2" charset="2"/>
              <a:buChar char="Ø"/>
            </a:pPr>
            <a:endParaRPr lang="en-US" altLang="en-US" sz="2200">
              <a:latin typeface="Times New Roman" panose="02020603050405020304" pitchFamily="18" charset="0"/>
              <a:cs typeface="Times New Roman" panose="02020603050405020304" pitchFamily="18" charset="0"/>
            </a:endParaRPr>
          </a:p>
          <a:p>
            <a:pPr algn="r" eaLnBrk="1" hangingPunct="1">
              <a:buFont typeface="Wingdings 2" panose="05020102010507070707" pitchFamily="18" charset="2"/>
              <a:buNone/>
            </a:pPr>
            <a:r>
              <a:rPr lang="en-US" altLang="en-US" sz="2200" b="1">
                <a:latin typeface="Cambria" panose="02040503050406030204" pitchFamily="18" charset="0"/>
                <a:ea typeface="Cambria" panose="02040503050406030204" pitchFamily="18" charset="0"/>
                <a:cs typeface="Times New Roman" panose="02020603050405020304" pitchFamily="18" charset="0"/>
              </a:rPr>
              <a:t>Zadatak nastavnika/ce ne treba i ne smije biti da dijagnosticira dječije crteže ili literarne radove nego da se, ukoliko primijeti neobične i nesvakidašnje sadržaje u radovima, posavjetuje sa saradnicima stručne službe škole </a:t>
            </a:r>
            <a:r>
              <a:rPr lang="bs-Latn-BA" altLang="en-US" sz="2200" b="1">
                <a:latin typeface="Cambria" panose="02040503050406030204" pitchFamily="18" charset="0"/>
                <a:ea typeface="Cambria" panose="02040503050406030204" pitchFamily="18" charset="0"/>
                <a:cs typeface="Times New Roman" panose="02020603050405020304" pitchFamily="18" charset="0"/>
              </a:rPr>
              <a:t>i roditeljima djeteta kako bi se istražio uzrok takvog izražavanja</a:t>
            </a:r>
            <a:endParaRPr lang="en-US" altLang="en-US" sz="2200" b="1">
              <a:latin typeface="Cambria" panose="02040503050406030204" pitchFamily="18" charset="0"/>
              <a:ea typeface="Cambria" panose="02040503050406030204" pitchFamily="18" charset="0"/>
              <a:cs typeface="Times New Roman" panose="02020603050405020304" pitchFamily="18" charset="0"/>
            </a:endParaRPr>
          </a:p>
        </p:txBody>
      </p:sp>
      <p:sp>
        <p:nvSpPr>
          <p:cNvPr id="54276" name="Rectangle 3">
            <a:extLst>
              <a:ext uri="{FF2B5EF4-FFF2-40B4-BE49-F238E27FC236}">
                <a16:creationId xmlns:a16="http://schemas.microsoft.com/office/drawing/2014/main" id="{7312A957-4A28-4179-A166-73D22D24F169}"/>
              </a:ext>
            </a:extLst>
          </p:cNvPr>
          <p:cNvSpPr>
            <a:spLocks noChangeArrowheads="1"/>
          </p:cNvSpPr>
          <p:nvPr/>
        </p:nvSpPr>
        <p:spPr bwMode="auto">
          <a:xfrm>
            <a:off x="5748338" y="1089025"/>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r>
              <a:rPr lang="bs-Latn-BA" altLang="en-US" b="1">
                <a:latin typeface="Cambria" panose="02040503050406030204" pitchFamily="18" charset="0"/>
                <a:ea typeface="Cambria" panose="02040503050406030204" pitchFamily="18" charset="0"/>
                <a:cs typeface="Cambria" panose="02040503050406030204" pitchFamily="18" charset="0"/>
              </a:rPr>
              <a:t>G16</a:t>
            </a:r>
          </a:p>
        </p:txBody>
      </p:sp>
    </p:spTree>
  </p:cSld>
  <p:clrMapOvr>
    <a:masterClrMapping/>
  </p:clrMapOvr>
  <p:transition spd="slow">
    <p:fade/>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1399D2D-3E8D-41AF-84F2-D344EF8C0EB1}"/>
              </a:ext>
            </a:extLst>
          </p:cNvPr>
          <p:cNvSpPr>
            <a:spLocks noChangeArrowheads="1"/>
          </p:cNvSpPr>
          <p:nvPr/>
        </p:nvSpPr>
        <p:spPr bwMode="auto">
          <a:xfrm>
            <a:off x="1254125" y="2752725"/>
            <a:ext cx="9913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algn="ctr"/>
            <a:r>
              <a:rPr lang="en-US" altLang="en-US" sz="3600" b="1" dirty="0">
                <a:latin typeface="Cambria" panose="02040503050406030204" pitchFamily="18" charset="0"/>
                <a:ea typeface="Cambria" panose="02040503050406030204" pitchFamily="18" charset="0"/>
                <a:cs typeface="Cambria" panose="02040503050406030204" pitchFamily="18" charset="0"/>
              </a:rPr>
              <a:t>PRIMJER INDIVIDUALNOG PLANA </a:t>
            </a:r>
            <a:r>
              <a:rPr lang="bs-Latn-BA" altLang="en-US" sz="3600" b="1" dirty="0">
                <a:latin typeface="Cambria" panose="02040503050406030204" pitchFamily="18" charset="0"/>
                <a:ea typeface="Cambria" panose="02040503050406030204" pitchFamily="18" charset="0"/>
                <a:cs typeface="Cambria" panose="02040503050406030204" pitchFamily="18" charset="0"/>
              </a:rPr>
              <a:t>BRIGE</a:t>
            </a:r>
            <a:r>
              <a:rPr lang="en-US" altLang="en-US" sz="3600" b="1" dirty="0">
                <a:latin typeface="Cambria" panose="02040503050406030204" pitchFamily="18" charset="0"/>
                <a:ea typeface="Cambria" panose="02040503050406030204" pitchFamily="18" charset="0"/>
                <a:cs typeface="Cambria" panose="02040503050406030204" pitchFamily="18" charset="0"/>
              </a:rPr>
              <a:t> (IP</a:t>
            </a:r>
            <a:r>
              <a:rPr lang="bs-Latn-BA" altLang="en-US" sz="3600" b="1" dirty="0">
                <a:latin typeface="Cambria" panose="02040503050406030204" pitchFamily="18" charset="0"/>
                <a:ea typeface="Cambria" panose="02040503050406030204" pitchFamily="18" charset="0"/>
                <a:cs typeface="Cambria" panose="02040503050406030204" pitchFamily="18" charset="0"/>
              </a:rPr>
              <a:t>B</a:t>
            </a:r>
            <a:r>
              <a:rPr lang="en-US" altLang="en-US" sz="3600" b="1" dirty="0">
                <a:latin typeface="Cambria" panose="02040503050406030204" pitchFamily="18" charset="0"/>
                <a:ea typeface="Cambria" panose="02040503050406030204" pitchFamily="18" charset="0"/>
                <a:cs typeface="Cambria" panose="02040503050406030204" pitchFamily="18" charset="0"/>
              </a:rPr>
              <a:t>) ZA UČENIKA/ UČENICU</a:t>
            </a:r>
          </a:p>
        </p:txBody>
      </p:sp>
    </p:spTree>
  </p:cSld>
  <p:clrMapOvr>
    <a:masterClrMapping/>
  </p:clrMapOvr>
  <p:transition spd="slow">
    <p:fade/>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5" name="Content Placeholder 3">
            <a:extLst>
              <a:ext uri="{FF2B5EF4-FFF2-40B4-BE49-F238E27FC236}">
                <a16:creationId xmlns:a16="http://schemas.microsoft.com/office/drawing/2014/main" id="{9B8E6565-BC90-44E0-9689-F0911B6C9162}"/>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4FC13A5-139A-B744-A6B1-EBA5EB14ADDB}"/>
              </a:ext>
            </a:extLst>
          </p:cNvPr>
          <p:cNvGraphicFramePr>
            <a:graphicFrameLocks/>
          </p:cNvGraphicFramePr>
          <p:nvPr>
            <p:extLst>
              <p:ext uri="{D42A27DB-BD31-4B8C-83A1-F6EECF244321}">
                <p14:modId xmlns:p14="http://schemas.microsoft.com/office/powerpoint/2010/main" val="780709991"/>
              </p:ext>
            </p:extLst>
          </p:nvPr>
        </p:nvGraphicFramePr>
        <p:xfrm>
          <a:off x="2407782" y="2547367"/>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78377357-9177-D943-AD2C-35BA693A8A25}"/>
              </a:ext>
            </a:extLst>
          </p:cNvPr>
          <p:cNvSpPr>
            <a:spLocks noGrp="1"/>
          </p:cNvSpPr>
          <p:nvPr>
            <p:ph type="title"/>
          </p:nvPr>
        </p:nvSpPr>
        <p:spPr>
          <a:xfrm>
            <a:off x="415513" y="254795"/>
            <a:ext cx="8911687" cy="1280890"/>
          </a:xfrm>
        </p:spPr>
        <p:txBody>
          <a:bodyPr/>
          <a:lstStyle/>
          <a:p>
            <a:r>
              <a:rPr lang="bs-Latn-BA" dirty="0"/>
              <a:t>„Najbolji interes djeteta“</a:t>
            </a:r>
            <a:br>
              <a:rPr lang="bs-Latn-BA" dirty="0"/>
            </a:br>
            <a:r>
              <a:rPr lang="bs-Latn-BA" dirty="0"/>
              <a:t>UOČENI RIZICI ...........</a:t>
            </a:r>
          </a:p>
        </p:txBody>
      </p:sp>
    </p:spTree>
    <p:extLst>
      <p:ext uri="{BB962C8B-B14F-4D97-AF65-F5344CB8AC3E}">
        <p14:creationId xmlns:p14="http://schemas.microsoft.com/office/powerpoint/2010/main" val="33043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a:extLst>
              <a:ext uri="{FF2B5EF4-FFF2-40B4-BE49-F238E27FC236}">
                <a16:creationId xmlns:a16="http://schemas.microsoft.com/office/drawing/2014/main" id="{3463CC6C-1186-4BEE-AB33-A6B281395B33}"/>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4">
            <a:extLst>
              <a:ext uri="{FF2B5EF4-FFF2-40B4-BE49-F238E27FC236}">
                <a16:creationId xmlns:a16="http://schemas.microsoft.com/office/drawing/2014/main" id="{9E38F159-85D2-4BDB-953A-9208BA0CD35A}"/>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a:extLst>
              <a:ext uri="{FF2B5EF4-FFF2-40B4-BE49-F238E27FC236}">
                <a16:creationId xmlns:a16="http://schemas.microsoft.com/office/drawing/2014/main" id="{D7E265CD-5D00-47DB-9D78-106529E1040F}"/>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5">
            <a:extLst>
              <a:ext uri="{FF2B5EF4-FFF2-40B4-BE49-F238E27FC236}">
                <a16:creationId xmlns:a16="http://schemas.microsoft.com/office/drawing/2014/main" id="{2811C7A3-566B-4E4D-BE80-B4BD6FFD0FFB}"/>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1"/>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Content Placeholder 4" descr="briga za svako d 6.png">
            <a:extLst>
              <a:ext uri="{FF2B5EF4-FFF2-40B4-BE49-F238E27FC236}">
                <a16:creationId xmlns:a16="http://schemas.microsoft.com/office/drawing/2014/main" id="{FCD9366F-C02C-43D5-B604-81E1F0B09227}"/>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Tree>
  </p:cSld>
  <p:clrMapOvr>
    <a:masterClrMapping/>
  </p:clrMapOvr>
  <p:transition spd="slow">
    <p:fade/>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4">
            <a:extLst>
              <a:ext uri="{FF2B5EF4-FFF2-40B4-BE49-F238E27FC236}">
                <a16:creationId xmlns:a16="http://schemas.microsoft.com/office/drawing/2014/main" id="{9468D6C7-63EA-4A9C-9688-1D97F95E07BC}"/>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134" y="2821577"/>
            <a:ext cx="9404723" cy="1400530"/>
          </a:xfrm>
        </p:spPr>
        <p:txBody>
          <a:bodyPr/>
          <a:lstStyle/>
          <a:p>
            <a:pPr algn="ctr"/>
            <a:r>
              <a:rPr lang="bs-Latn-BA" b="1" dirty="0"/>
              <a:t>HVALA ZA PAŽNJU!!!</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4853F54-BCC4-9447-AD6B-EBB563780B64}"/>
              </a:ext>
            </a:extLst>
          </p:cNvPr>
          <p:cNvSpPr txBox="1">
            <a:spLocks noGrp="1"/>
          </p:cNvSpPr>
          <p:nvPr>
            <p:ph type="title"/>
          </p:nvPr>
        </p:nvSpPr>
        <p:spPr>
          <a:xfrm>
            <a:off x="1265992" y="2433313"/>
            <a:ext cx="9404723" cy="1400530"/>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hr-BA" sz="2500" dirty="0"/>
          </a:p>
          <a:p>
            <a:r>
              <a:rPr lang="hr-BA" sz="2500" b="1" dirty="0"/>
              <a:t>PRAVILNIK O NAČINU I OBLIKU PROVOĐENJA ODGOJNO-OBRAZOVNE PODRŠKE I STRUČNOG TRETMANA</a:t>
            </a:r>
          </a:p>
          <a:p>
            <a:pPr marL="0" indent="0">
              <a:buFont typeface="Wingdings 3" charset="2"/>
              <a:buNone/>
            </a:pPr>
            <a:endParaRPr lang="bs-Latn-BA" sz="2500" dirty="0"/>
          </a:p>
          <a:p>
            <a:r>
              <a:rPr lang="hr-BA" sz="2500" b="1" dirty="0"/>
              <a:t>PRAVILNIK O VOĐENJU EVIDENCIJE O NEPRIHVATLJIVIM OBLICIMA PONAŠANJA I ZAŠTITI UČENIKA</a:t>
            </a:r>
            <a:endParaRPr lang="bs-Latn-BA" sz="2500" b="1" dirty="0"/>
          </a:p>
          <a:p>
            <a:endParaRPr lang="bs-Latn-BA" sz="2500" dirty="0"/>
          </a:p>
        </p:txBody>
      </p:sp>
      <p:sp>
        <p:nvSpPr>
          <p:cNvPr id="2" name="Title 1">
            <a:extLst>
              <a:ext uri="{FF2B5EF4-FFF2-40B4-BE49-F238E27FC236}">
                <a16:creationId xmlns:a16="http://schemas.microsoft.com/office/drawing/2014/main" id="{64ED56F7-44FB-414B-88F3-7E53AD1AC669}"/>
              </a:ext>
            </a:extLst>
          </p:cNvPr>
          <p:cNvSpPr txBox="1">
            <a:spLocks/>
          </p:cNvSpPr>
          <p:nvPr/>
        </p:nvSpPr>
        <p:spPr>
          <a:xfrm>
            <a:off x="672805" y="-640445"/>
            <a:ext cx="8911687" cy="128089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bs-Latn-BA" dirty="0"/>
              <a:t>Dva podzakonska akta</a:t>
            </a:r>
          </a:p>
        </p:txBody>
      </p:sp>
      <p:sp>
        <p:nvSpPr>
          <p:cNvPr id="6" name="Title 1">
            <a:extLst>
              <a:ext uri="{FF2B5EF4-FFF2-40B4-BE49-F238E27FC236}">
                <a16:creationId xmlns:a16="http://schemas.microsoft.com/office/drawing/2014/main" id="{99B4FAD3-DD79-6F4E-B734-C7467C7E9FCB}"/>
              </a:ext>
            </a:extLst>
          </p:cNvPr>
          <p:cNvSpPr txBox="1">
            <a:spLocks/>
          </p:cNvSpPr>
          <p:nvPr/>
        </p:nvSpPr>
        <p:spPr>
          <a:xfrm>
            <a:off x="672804" y="640445"/>
            <a:ext cx="8911687" cy="128089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bs-Latn-BA" dirty="0"/>
              <a:t>Dva podzakonska akta</a:t>
            </a:r>
          </a:p>
        </p:txBody>
      </p:sp>
    </p:spTree>
    <p:extLst>
      <p:ext uri="{BB962C8B-B14F-4D97-AF65-F5344CB8AC3E}">
        <p14:creationId xmlns:p14="http://schemas.microsoft.com/office/powerpoint/2010/main" val="1514208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56F701-AD56-2E4C-93FA-E6B02FA6EE17}"/>
              </a:ext>
            </a:extLst>
          </p:cNvPr>
          <p:cNvSpPr>
            <a:spLocks noGrp="1"/>
          </p:cNvSpPr>
          <p:nvPr>
            <p:ph type="title"/>
          </p:nvPr>
        </p:nvSpPr>
        <p:spPr/>
        <p:txBody>
          <a:bodyPr/>
          <a:lstStyle/>
          <a:p>
            <a:r>
              <a:rPr lang="hr-HR" dirty="0"/>
              <a:t>Imperativ!!!</a:t>
            </a:r>
            <a:endParaRPr lang="sr-Latn-RS" dirty="0"/>
          </a:p>
        </p:txBody>
      </p:sp>
      <p:graphicFrame>
        <p:nvGraphicFramePr>
          <p:cNvPr id="4" name="Content Placeholder 3">
            <a:extLst>
              <a:ext uri="{FF2B5EF4-FFF2-40B4-BE49-F238E27FC236}">
                <a16:creationId xmlns:a16="http://schemas.microsoft.com/office/drawing/2014/main" id="{7DD5A579-9774-3A4C-A2F8-459885D10F7B}"/>
              </a:ext>
            </a:extLst>
          </p:cNvPr>
          <p:cNvGraphicFramePr>
            <a:graphicFrameLocks/>
          </p:cNvGraphicFramePr>
          <p:nvPr>
            <p:extLst>
              <p:ext uri="{D42A27DB-BD31-4B8C-83A1-F6EECF244321}">
                <p14:modId xmlns:p14="http://schemas.microsoft.com/office/powerpoint/2010/main" val="654182710"/>
              </p:ext>
            </p:extLst>
          </p:nvPr>
        </p:nvGraphicFramePr>
        <p:xfrm>
          <a:off x="1542144" y="1506681"/>
          <a:ext cx="10209974" cy="5091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2622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4FB27744-8580-A141-A978-237BDC80616F}"/>
              </a:ext>
            </a:extLst>
          </p:cNvPr>
          <p:cNvGraphicFramePr>
            <a:graphicFrameLocks noGrp="1"/>
          </p:cNvGraphicFramePr>
          <p:nvPr>
            <p:extLst>
              <p:ext uri="{D42A27DB-BD31-4B8C-83A1-F6EECF244321}">
                <p14:modId xmlns:p14="http://schemas.microsoft.com/office/powerpoint/2010/main" val="1948903848"/>
              </p:ext>
            </p:extLst>
          </p:nvPr>
        </p:nvGraphicFramePr>
        <p:xfrm>
          <a:off x="2484967" y="2267004"/>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9299D8FF-1D1D-214E-B414-6AC878012287}"/>
              </a:ext>
            </a:extLst>
          </p:cNvPr>
          <p:cNvSpPr txBox="1">
            <a:spLocks noGrp="1"/>
          </p:cNvSpPr>
          <p:nvPr>
            <p:ph type="title"/>
          </p:nvPr>
        </p:nvSpPr>
        <p:spPr>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bs-Latn-BA" dirty="0"/>
              <a:t>Na šta se odnosi ovaj Program?</a:t>
            </a:r>
          </a:p>
        </p:txBody>
      </p:sp>
    </p:spTree>
    <p:extLst>
      <p:ext uri="{BB962C8B-B14F-4D97-AF65-F5344CB8AC3E}">
        <p14:creationId xmlns:p14="http://schemas.microsoft.com/office/powerpoint/2010/main" val="4196948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FA38E4C-1B4C-FE48-B9DC-9443C64DD443}"/>
              </a:ext>
            </a:extLst>
          </p:cNvPr>
          <p:cNvGraphicFramePr>
            <a:graphicFrameLocks/>
          </p:cNvGraphicFramePr>
          <p:nvPr>
            <p:extLst>
              <p:ext uri="{D42A27DB-BD31-4B8C-83A1-F6EECF244321}">
                <p14:modId xmlns:p14="http://schemas.microsoft.com/office/powerpoint/2010/main" val="1999584095"/>
              </p:ext>
            </p:extLst>
          </p:nvPr>
        </p:nvGraphicFramePr>
        <p:xfrm>
          <a:off x="2933096" y="2224314"/>
          <a:ext cx="9040208"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5B5420B8-E8BC-6C4A-8863-4AC2964C3EDB}"/>
              </a:ext>
            </a:extLst>
          </p:cNvPr>
          <p:cNvSpPr txBox="1">
            <a:spLocks noGrp="1"/>
          </p:cNvSpPr>
          <p:nvPr>
            <p:ph type="title"/>
          </p:nvPr>
        </p:nvSpPr>
        <p:spPr>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bs-Latn-BA" dirty="0"/>
              <a:t>Cilj programa?</a:t>
            </a:r>
          </a:p>
        </p:txBody>
      </p:sp>
    </p:spTree>
    <p:extLst>
      <p:ext uri="{BB962C8B-B14F-4D97-AF65-F5344CB8AC3E}">
        <p14:creationId xmlns:p14="http://schemas.microsoft.com/office/powerpoint/2010/main" val="2149860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02CA8C2-3C72-0444-B11D-27EDDDC7B1DC}"/>
              </a:ext>
            </a:extLst>
          </p:cNvPr>
          <p:cNvSpPr>
            <a:spLocks noGrp="1"/>
          </p:cNvSpPr>
          <p:nvPr>
            <p:ph type="title"/>
          </p:nvPr>
        </p:nvSpPr>
        <p:spPr/>
        <p:txBody>
          <a:bodyPr/>
          <a:lstStyle/>
          <a:p>
            <a:r>
              <a:rPr lang="hr-HR" dirty="0"/>
              <a:t>Posebna pažnja!!!</a:t>
            </a:r>
            <a:endParaRPr lang="sr-Latn-RS" dirty="0"/>
          </a:p>
        </p:txBody>
      </p:sp>
      <p:graphicFrame>
        <p:nvGraphicFramePr>
          <p:cNvPr id="4" name="Content Placeholder 3">
            <a:extLst>
              <a:ext uri="{FF2B5EF4-FFF2-40B4-BE49-F238E27FC236}">
                <a16:creationId xmlns:a16="http://schemas.microsoft.com/office/drawing/2014/main" id="{51632971-4D12-8541-9DD4-DF272793D44B}"/>
              </a:ext>
            </a:extLst>
          </p:cNvPr>
          <p:cNvGraphicFramePr>
            <a:graphicFrameLocks/>
          </p:cNvGraphicFramePr>
          <p:nvPr>
            <p:extLst>
              <p:ext uri="{D42A27DB-BD31-4B8C-83A1-F6EECF244321}">
                <p14:modId xmlns:p14="http://schemas.microsoft.com/office/powerpoint/2010/main" val="4020881478"/>
              </p:ext>
            </p:extLst>
          </p:nvPr>
        </p:nvGraphicFramePr>
        <p:xfrm>
          <a:off x="2604333" y="2246344"/>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4901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BA5EA45-A692-7241-B8FA-D7EFF948D770}"/>
              </a:ext>
            </a:extLst>
          </p:cNvPr>
          <p:cNvSpPr>
            <a:spLocks noGrp="1"/>
          </p:cNvSpPr>
          <p:nvPr>
            <p:ph type="title"/>
          </p:nvPr>
        </p:nvSpPr>
        <p:spPr/>
        <p:txBody>
          <a:bodyPr/>
          <a:lstStyle/>
          <a:p>
            <a:r>
              <a:rPr lang="hr-HR" dirty="0"/>
              <a:t>Direktori  #  Nastavnici</a:t>
            </a:r>
            <a:endParaRPr lang="sr-Latn-RS" dirty="0"/>
          </a:p>
        </p:txBody>
      </p:sp>
      <p:sp>
        <p:nvSpPr>
          <p:cNvPr id="4" name="Content Placeholder 2">
            <a:extLst>
              <a:ext uri="{FF2B5EF4-FFF2-40B4-BE49-F238E27FC236}">
                <a16:creationId xmlns:a16="http://schemas.microsoft.com/office/drawing/2014/main" id="{4F7A179D-2DFA-2042-9A99-D83C6178E4A5}"/>
              </a:ext>
            </a:extLst>
          </p:cNvPr>
          <p:cNvSpPr txBox="1">
            <a:spLocks/>
          </p:cNvSpPr>
          <p:nvPr/>
        </p:nvSpPr>
        <p:spPr>
          <a:xfrm>
            <a:off x="1579418" y="2133600"/>
            <a:ext cx="9925194" cy="377762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r>
              <a:rPr lang="hr-BA" sz="2400" dirty="0"/>
              <a:t>U cilju prevencije problema u ponašanju učenika </a:t>
            </a:r>
            <a:r>
              <a:rPr lang="hr-BA" sz="2400" b="1" u="sng" dirty="0">
                <a:solidFill>
                  <a:srgbClr val="FF0000"/>
                </a:solidFill>
              </a:rPr>
              <a:t>direktor škole </a:t>
            </a:r>
            <a:r>
              <a:rPr lang="hr-BA" sz="2400" b="1" dirty="0"/>
              <a:t>na početku svake školske godine </a:t>
            </a:r>
            <a:r>
              <a:rPr lang="hr-BA" sz="2400" b="1" u="sng" dirty="0">
                <a:solidFill>
                  <a:srgbClr val="FF0000"/>
                </a:solidFill>
              </a:rPr>
              <a:t>upoznaje sve nastavnike </a:t>
            </a:r>
            <a:r>
              <a:rPr lang="hr-BA" sz="2400" b="1" dirty="0"/>
              <a:t>s njihovim pravima, obavezama i odgovornostima propisanim ovim pravilnicima.</a:t>
            </a:r>
            <a:endParaRPr lang="bs-Latn-BA" sz="2400" b="1" dirty="0"/>
          </a:p>
        </p:txBody>
      </p:sp>
    </p:spTree>
    <p:extLst>
      <p:ext uri="{BB962C8B-B14F-4D97-AF65-F5344CB8AC3E}">
        <p14:creationId xmlns:p14="http://schemas.microsoft.com/office/powerpoint/2010/main" val="4149037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Obaveze</a:t>
            </a:r>
          </a:p>
        </p:txBody>
      </p:sp>
      <p:sp>
        <p:nvSpPr>
          <p:cNvPr id="3" name="Content Placeholder 2"/>
          <p:cNvSpPr>
            <a:spLocks noGrp="1"/>
          </p:cNvSpPr>
          <p:nvPr>
            <p:ph idx="1"/>
          </p:nvPr>
        </p:nvSpPr>
        <p:spPr>
          <a:xfrm>
            <a:off x="2004649" y="2052918"/>
            <a:ext cx="8946541" cy="4195481"/>
          </a:xfrm>
        </p:spPr>
        <p:txBody>
          <a:bodyPr>
            <a:normAutofit/>
          </a:bodyPr>
          <a:lstStyle/>
          <a:p>
            <a:pPr>
              <a:lnSpc>
                <a:spcPct val="150000"/>
              </a:lnSpc>
              <a:buNone/>
            </a:pPr>
            <a:r>
              <a:rPr lang="hr-BA" sz="2400" dirty="0"/>
              <a:t>    Kroz program obaveznog stručnog usavršavanja, </a:t>
            </a:r>
            <a:r>
              <a:rPr lang="hr-BA" sz="2400" b="1" u="sng" dirty="0">
                <a:solidFill>
                  <a:srgbClr val="FF0000"/>
                </a:solidFill>
              </a:rPr>
              <a:t>nastavnici i stručni saradnici u osnovnoj školi su obavezni najmanje dva sata godišnje pohađati edukacije </a:t>
            </a:r>
            <a:r>
              <a:rPr lang="hr-BA" sz="2400" dirty="0"/>
              <a:t>koje se odnose na oblast koja je predmet uređenja ovim pravilnicima.</a:t>
            </a:r>
            <a:endParaRPr lang="bs-Latn-BA" sz="2400" dirty="0"/>
          </a:p>
        </p:txBody>
      </p:sp>
    </p:spTree>
    <p:extLst>
      <p:ext uri="{BB962C8B-B14F-4D97-AF65-F5344CB8AC3E}">
        <p14:creationId xmlns:p14="http://schemas.microsoft.com/office/powerpoint/2010/main" val="3300043397"/>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err="1"/>
              <a:t>Razrednici</a:t>
            </a:r>
            <a:r>
              <a:rPr lang="bs-Latn-BA" dirty="0"/>
              <a:t> # Učenici # Roditelji</a:t>
            </a:r>
          </a:p>
        </p:txBody>
      </p:sp>
      <p:sp>
        <p:nvSpPr>
          <p:cNvPr id="3" name="Content Placeholder 2"/>
          <p:cNvSpPr>
            <a:spLocks noGrp="1"/>
          </p:cNvSpPr>
          <p:nvPr>
            <p:ph idx="1"/>
          </p:nvPr>
        </p:nvSpPr>
        <p:spPr>
          <a:xfrm>
            <a:off x="888275" y="2133600"/>
            <a:ext cx="10342018" cy="3777622"/>
          </a:xfrm>
        </p:spPr>
        <p:txBody>
          <a:bodyPr/>
          <a:lstStyle/>
          <a:p>
            <a:endParaRPr lang="hr-BA" dirty="0"/>
          </a:p>
          <a:p>
            <a:pPr>
              <a:lnSpc>
                <a:spcPct val="150000"/>
              </a:lnSpc>
              <a:buNone/>
            </a:pPr>
            <a:r>
              <a:rPr lang="hr-BA" sz="2400" dirty="0"/>
              <a:t>    Na početku svake školske godine </a:t>
            </a:r>
            <a:r>
              <a:rPr lang="hr-BA" sz="2400" b="1" u="sng" dirty="0">
                <a:solidFill>
                  <a:srgbClr val="FF0000"/>
                </a:solidFill>
              </a:rPr>
              <a:t>razrednik upoznaje učenike i roditelje</a:t>
            </a:r>
            <a:r>
              <a:rPr lang="hr-BA" sz="2400" b="1" dirty="0"/>
              <a:t> o načinu i obliku provođenja odgojno-obrazovne podrške i stručnog tretmana učenika sa problemima u ponašanju, ali i zaštiti učenika uopšte</a:t>
            </a:r>
            <a:r>
              <a:rPr lang="hr-BA" sz="2400" dirty="0"/>
              <a:t>.</a:t>
            </a:r>
            <a:endParaRPr lang="bs-Latn-BA" sz="2400" dirty="0"/>
          </a:p>
          <a:p>
            <a:pPr>
              <a:lnSpc>
                <a:spcPct val="150000"/>
              </a:lnSpc>
            </a:pPr>
            <a:endParaRPr lang="bs-Latn-BA" sz="2400" dirty="0"/>
          </a:p>
        </p:txBody>
      </p:sp>
    </p:spTree>
    <p:extLst>
      <p:ext uri="{BB962C8B-B14F-4D97-AF65-F5344CB8AC3E}">
        <p14:creationId xmlns:p14="http://schemas.microsoft.com/office/powerpoint/2010/main" val="178755435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693DB8E7-B29B-4642-839B-1E70F82A32A7}"/>
              </a:ext>
            </a:extLst>
          </p:cNvPr>
          <p:cNvSpPr>
            <a:spLocks noGrp="1"/>
          </p:cNvSpPr>
          <p:nvPr>
            <p:ph type="ctrTitle"/>
          </p:nvPr>
        </p:nvSpPr>
        <p:spPr>
          <a:xfrm>
            <a:off x="1154955" y="1447800"/>
            <a:ext cx="10456474" cy="3329581"/>
          </a:xfrm>
        </p:spPr>
        <p:txBody>
          <a:bodyPr/>
          <a:lstStyle/>
          <a:p>
            <a:pPr algn="ctr"/>
            <a:r>
              <a:rPr lang="hr-HR" dirty="0"/>
              <a:t>Zašto provodimo Program sekundarne prevencije?</a:t>
            </a:r>
            <a:endParaRPr lang="sr-Latn-RS" dirty="0"/>
          </a:p>
        </p:txBody>
      </p:sp>
    </p:spTree>
    <p:extLst>
      <p:ext uri="{BB962C8B-B14F-4D97-AF65-F5344CB8AC3E}">
        <p14:creationId xmlns:p14="http://schemas.microsoft.com/office/powerpoint/2010/main" val="4191173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Obuka i usavršavanje ?</a:t>
            </a:r>
          </a:p>
        </p:txBody>
      </p:sp>
      <p:sp>
        <p:nvSpPr>
          <p:cNvPr id="3" name="Content Placeholder 2"/>
          <p:cNvSpPr>
            <a:spLocks noGrp="1"/>
          </p:cNvSpPr>
          <p:nvPr>
            <p:ph idx="1"/>
          </p:nvPr>
        </p:nvSpPr>
        <p:spPr>
          <a:xfrm>
            <a:off x="1615341" y="2133600"/>
            <a:ext cx="9353694" cy="3777622"/>
          </a:xfrm>
        </p:spPr>
        <p:txBody>
          <a:bodyPr>
            <a:normAutofit/>
          </a:bodyPr>
          <a:lstStyle/>
          <a:p>
            <a:pPr>
              <a:lnSpc>
                <a:spcPct val="150000"/>
              </a:lnSpc>
              <a:buNone/>
            </a:pPr>
            <a:r>
              <a:rPr lang="hr-BA" sz="2400" dirty="0"/>
              <a:t>    U svrhu upoznavanja nastavnika sa oblicima neprihvatljivih ponašanja učenika i ostalih rizičnih ponašanja usmjerenih na zaštitu učenika, </a:t>
            </a:r>
            <a:r>
              <a:rPr lang="hr-BA" sz="2400" b="1" u="sng" dirty="0">
                <a:solidFill>
                  <a:srgbClr val="FF0000"/>
                </a:solidFill>
              </a:rPr>
              <a:t>Ministarstvo je pripremilo poseban materijal za obuku nastavnika </a:t>
            </a:r>
            <a:r>
              <a:rPr lang="hr-BA" sz="2400" dirty="0"/>
              <a:t>prema </a:t>
            </a:r>
            <a:r>
              <a:rPr lang="hr-BA" sz="2400" b="1" u="sng" dirty="0">
                <a:solidFill>
                  <a:srgbClr val="0070C0"/>
                </a:solidFill>
              </a:rPr>
              <a:t>Programu obaveznog stručnog usavršavanja  </a:t>
            </a:r>
            <a:r>
              <a:rPr lang="hr-BA" sz="2400" dirty="0"/>
              <a:t>koji će donijeti Ministar  (</a:t>
            </a:r>
            <a:r>
              <a:rPr lang="pl-PL" sz="2400" dirty="0"/>
              <a:t>u skladu sa članom 91. stav (3) Zakona o osnovnom obrazovanju)</a:t>
            </a:r>
            <a:endParaRPr lang="bs-Latn-BA" sz="2400" dirty="0"/>
          </a:p>
        </p:txBody>
      </p:sp>
    </p:spTree>
    <p:extLst>
      <p:ext uri="{BB962C8B-B14F-4D97-AF65-F5344CB8AC3E}">
        <p14:creationId xmlns:p14="http://schemas.microsoft.com/office/powerpoint/2010/main" val="359354081"/>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Ko utvrđuje FAKTORE RIZIKA ?</a:t>
            </a:r>
          </a:p>
        </p:txBody>
      </p:sp>
      <p:sp>
        <p:nvSpPr>
          <p:cNvPr id="3" name="Content Placeholder 2"/>
          <p:cNvSpPr>
            <a:spLocks noGrp="1"/>
          </p:cNvSpPr>
          <p:nvPr>
            <p:ph idx="1"/>
          </p:nvPr>
        </p:nvSpPr>
        <p:spPr>
          <a:xfrm>
            <a:off x="1732610" y="2133600"/>
            <a:ext cx="9301739" cy="3777622"/>
          </a:xfrm>
        </p:spPr>
        <p:txBody>
          <a:bodyPr>
            <a:normAutofit/>
          </a:bodyPr>
          <a:lstStyle/>
          <a:p>
            <a:pPr>
              <a:lnSpc>
                <a:spcPct val="150000"/>
              </a:lnSpc>
              <a:buNone/>
            </a:pPr>
            <a:r>
              <a:rPr lang="bs-Latn-BA" sz="2400" b="1" dirty="0">
                <a:solidFill>
                  <a:srgbClr val="FF0000"/>
                </a:solidFill>
              </a:rPr>
              <a:t>    </a:t>
            </a:r>
            <a:r>
              <a:rPr lang="bs-Latn-BA" sz="2400" b="1" u="sng" dirty="0">
                <a:solidFill>
                  <a:srgbClr val="FF0000"/>
                </a:solidFill>
              </a:rPr>
              <a:t>Stručna služba škole </a:t>
            </a:r>
            <a:r>
              <a:rPr lang="bs-Latn-BA" sz="2400" dirty="0"/>
              <a:t>utvrđuje faktore rizika za neprihvatljive oblike ponašanja i zaštitu učenika,  na osnovu Pravilnika o vođenju evidencija o neprihvatljivim oblicima ponašanja i zaštitu učenika.</a:t>
            </a:r>
          </a:p>
        </p:txBody>
      </p:sp>
    </p:spTree>
    <p:extLst>
      <p:ext uri="{BB962C8B-B14F-4D97-AF65-F5344CB8AC3E}">
        <p14:creationId xmlns:p14="http://schemas.microsoft.com/office/powerpoint/2010/main" val="2006214794"/>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Ko provodi </a:t>
            </a:r>
            <a:r>
              <a:rPr lang="bs-Latn-BA" dirty="0" err="1"/>
              <a:t>odgojno-obrazovnu</a:t>
            </a:r>
            <a:r>
              <a:rPr lang="bs-Latn-BA" dirty="0"/>
              <a:t> podršku i stručni tretman ?</a:t>
            </a:r>
          </a:p>
        </p:txBody>
      </p:sp>
      <p:sp>
        <p:nvSpPr>
          <p:cNvPr id="3" name="Content Placeholder 2"/>
          <p:cNvSpPr>
            <a:spLocks noGrp="1"/>
          </p:cNvSpPr>
          <p:nvPr>
            <p:ph idx="1"/>
          </p:nvPr>
        </p:nvSpPr>
        <p:spPr>
          <a:xfrm>
            <a:off x="2202873" y="2133600"/>
            <a:ext cx="9301739" cy="3777622"/>
          </a:xfrm>
        </p:spPr>
        <p:txBody>
          <a:bodyPr>
            <a:normAutofit/>
          </a:bodyPr>
          <a:lstStyle/>
          <a:p>
            <a:pPr>
              <a:lnSpc>
                <a:spcPct val="150000"/>
              </a:lnSpc>
              <a:buNone/>
            </a:pPr>
            <a:r>
              <a:rPr lang="bs-Latn-BA" sz="2400" b="1" dirty="0">
                <a:solidFill>
                  <a:srgbClr val="FF0000"/>
                </a:solidFill>
              </a:rPr>
              <a:t>    </a:t>
            </a:r>
            <a:r>
              <a:rPr lang="bs-Latn-BA" sz="2400" b="1" u="sng" dirty="0">
                <a:solidFill>
                  <a:srgbClr val="FF0000"/>
                </a:solidFill>
              </a:rPr>
              <a:t>Stručna služba škole  </a:t>
            </a:r>
            <a:r>
              <a:rPr lang="bs-Latn-BA" sz="2400" dirty="0"/>
              <a:t>provodi odgojno-obrazovnu podršku i stručni tretman učenika kojem je utvrđen problem u ponašanju i osigurava odgovarajuću stručnu podršku roditeljima učenika</a:t>
            </a:r>
          </a:p>
        </p:txBody>
      </p:sp>
    </p:spTree>
    <p:extLst>
      <p:ext uri="{BB962C8B-B14F-4D97-AF65-F5344CB8AC3E}">
        <p14:creationId xmlns:p14="http://schemas.microsoft.com/office/powerpoint/2010/main" val="4126006079"/>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RAZREDNIK I/ILI STRUČNI SARADNIK</a:t>
            </a:r>
          </a:p>
        </p:txBody>
      </p:sp>
      <p:sp>
        <p:nvSpPr>
          <p:cNvPr id="3" name="Content Placeholder 2"/>
          <p:cNvSpPr>
            <a:spLocks noGrp="1"/>
          </p:cNvSpPr>
          <p:nvPr>
            <p:ph idx="1"/>
          </p:nvPr>
        </p:nvSpPr>
        <p:spPr/>
        <p:txBody>
          <a:bodyPr>
            <a:normAutofit/>
          </a:bodyPr>
          <a:lstStyle/>
          <a:p>
            <a:pPr algn="just">
              <a:buNone/>
            </a:pPr>
            <a:r>
              <a:rPr lang="hr-BA" sz="2400" dirty="0"/>
              <a:t>    Razrednik ili stručni saradnik </a:t>
            </a:r>
            <a:r>
              <a:rPr lang="hr-BA" sz="2400" b="1" dirty="0">
                <a:solidFill>
                  <a:srgbClr val="FF0000"/>
                </a:solidFill>
              </a:rPr>
              <a:t>poziva učenika </a:t>
            </a:r>
            <a:r>
              <a:rPr lang="hr-BA" sz="2400" dirty="0"/>
              <a:t>na savjetodavni razgovor u okviru škole (</a:t>
            </a:r>
            <a:r>
              <a:rPr lang="hr-BA" sz="2400" b="1" u="sng" dirty="0">
                <a:solidFill>
                  <a:srgbClr val="FF0000"/>
                </a:solidFill>
              </a:rPr>
              <a:t>nasamo, poslije časa, poslije nastave</a:t>
            </a:r>
            <a:r>
              <a:rPr lang="hr-BA" sz="2400" dirty="0"/>
              <a:t>). </a:t>
            </a:r>
          </a:p>
          <a:p>
            <a:pPr algn="just"/>
            <a:endParaRPr lang="hr-BA" sz="2400" dirty="0"/>
          </a:p>
          <a:p>
            <a:pPr algn="just"/>
            <a:endParaRPr lang="hr-BA" sz="2400" dirty="0"/>
          </a:p>
          <a:p>
            <a:pPr algn="just">
              <a:buNone/>
            </a:pPr>
            <a:r>
              <a:rPr lang="bs-Latn-BA" sz="2400" dirty="0"/>
              <a:t>     ----- </a:t>
            </a:r>
            <a:r>
              <a:rPr lang="bs-Latn-BA" sz="2400" b="1" u="sng" dirty="0">
                <a:solidFill>
                  <a:srgbClr val="FF0000"/>
                </a:solidFill>
              </a:rPr>
              <a:t>dužni su obezbijediti </a:t>
            </a:r>
            <a:r>
              <a:rPr lang="bs-Latn-BA" sz="2400" dirty="0"/>
              <a:t>sigurno mjesto u okviru škole gdje će obaviti savjetodavni razgovor sa učenikom </a:t>
            </a:r>
            <a:r>
              <a:rPr lang="bs-Latn-BA" sz="2400" b="1" u="sng" dirty="0">
                <a:solidFill>
                  <a:srgbClr val="0070C0"/>
                </a:solidFill>
              </a:rPr>
              <a:t>ali i roditeljem</a:t>
            </a:r>
            <a:r>
              <a:rPr lang="bs-Latn-BA" sz="2400" dirty="0"/>
              <a:t>, kako bi se zaštitila privatnost učenika.</a:t>
            </a:r>
          </a:p>
        </p:txBody>
      </p:sp>
    </p:spTree>
    <p:extLst>
      <p:ext uri="{BB962C8B-B14F-4D97-AF65-F5344CB8AC3E}">
        <p14:creationId xmlns:p14="http://schemas.microsoft.com/office/powerpoint/2010/main" val="1971269784"/>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35" y="374073"/>
            <a:ext cx="11164978" cy="1530927"/>
          </a:xfrm>
        </p:spPr>
        <p:txBody>
          <a:bodyPr>
            <a:normAutofit fontScale="90000"/>
          </a:bodyPr>
          <a:lstStyle/>
          <a:p>
            <a:r>
              <a:rPr lang="bs-Latn-BA" dirty="0"/>
              <a:t>Član 8.</a:t>
            </a:r>
            <a:br>
              <a:rPr lang="bs-Latn-BA" dirty="0"/>
            </a:br>
            <a:r>
              <a:rPr lang="bs-Latn-BA" dirty="0"/>
              <a:t>(Utvrđivanje faktora rizika za neprihvatljive oblike ponašanja i zaštitu učenika)</a:t>
            </a:r>
            <a:br>
              <a:rPr lang="bs-Latn-BA" dirty="0"/>
            </a:br>
            <a:endParaRPr lang="bs-Latn-BA" dirty="0"/>
          </a:p>
        </p:txBody>
      </p:sp>
      <p:sp>
        <p:nvSpPr>
          <p:cNvPr id="3" name="Content Placeholder 2"/>
          <p:cNvSpPr>
            <a:spLocks noGrp="1"/>
          </p:cNvSpPr>
          <p:nvPr>
            <p:ph idx="1"/>
          </p:nvPr>
        </p:nvSpPr>
        <p:spPr>
          <a:xfrm>
            <a:off x="1338443" y="2662519"/>
            <a:ext cx="8946541" cy="4195481"/>
          </a:xfrm>
        </p:spPr>
        <p:txBody>
          <a:bodyPr/>
          <a:lstStyle/>
          <a:p>
            <a:pPr algn="just"/>
            <a:endParaRPr lang="bs-Latn-BA" sz="2400" dirty="0"/>
          </a:p>
          <a:p>
            <a:pPr algn="just">
              <a:buNone/>
            </a:pPr>
            <a:r>
              <a:rPr lang="bs-Latn-BA" sz="2400" dirty="0"/>
              <a:t>    Stručna služba škole </a:t>
            </a:r>
            <a:r>
              <a:rPr lang="bs-Latn-BA" sz="2400" b="1" u="sng" dirty="0">
                <a:solidFill>
                  <a:srgbClr val="FF0000"/>
                </a:solidFill>
              </a:rPr>
              <a:t>utvrđuje faktore rizika za neprihvatljive oblike ponašanja i zaštitu učenika</a:t>
            </a:r>
            <a:r>
              <a:rPr lang="bs-Latn-BA" sz="2400" dirty="0"/>
              <a:t>,  na osnovu Pravilnika o vođenju evidencija o neprihvatljivim oblicima ponašanja i zaštitu učenika</a:t>
            </a:r>
            <a:r>
              <a:rPr lang="bs-Latn-BA" dirty="0"/>
              <a:t>.</a:t>
            </a:r>
          </a:p>
        </p:txBody>
      </p:sp>
    </p:spTree>
    <p:extLst>
      <p:ext uri="{BB962C8B-B14F-4D97-AF65-F5344CB8AC3E}">
        <p14:creationId xmlns:p14="http://schemas.microsoft.com/office/powerpoint/2010/main" val="3684785358"/>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550" y="1122218"/>
            <a:ext cx="10079181" cy="3655163"/>
          </a:xfrm>
        </p:spPr>
        <p:txBody>
          <a:bodyPr>
            <a:normAutofit fontScale="90000"/>
          </a:bodyPr>
          <a:lstStyle/>
          <a:p>
            <a:pPr algn="ctr"/>
            <a:r>
              <a:rPr lang="bs-Latn-BA" dirty="0"/>
              <a:t> </a:t>
            </a:r>
            <a:br>
              <a:rPr lang="bs-Latn-BA" dirty="0"/>
            </a:br>
            <a:br>
              <a:rPr lang="bs-Latn-BA" dirty="0"/>
            </a:br>
            <a:r>
              <a:rPr lang="bs-Latn-BA" b="1" dirty="0"/>
              <a:t>Provođenje odgojno - obrazovne podrške i stručnog tretmana)</a:t>
            </a:r>
            <a:br>
              <a:rPr lang="bs-Latn-BA" dirty="0"/>
            </a:br>
            <a:endParaRPr lang="bs-Latn-BA" dirty="0"/>
          </a:p>
        </p:txBody>
      </p:sp>
      <p:sp>
        <p:nvSpPr>
          <p:cNvPr id="3" name="Subtitle 2"/>
          <p:cNvSpPr>
            <a:spLocks noGrp="1"/>
          </p:cNvSpPr>
          <p:nvPr>
            <p:ph type="subTitle" idx="1"/>
          </p:nvPr>
        </p:nvSpPr>
        <p:spPr>
          <a:xfrm>
            <a:off x="1984665" y="4777379"/>
            <a:ext cx="9519948" cy="1126283"/>
          </a:xfrm>
        </p:spPr>
        <p:txBody>
          <a:bodyPr/>
          <a:lstStyle/>
          <a:p>
            <a:r>
              <a:rPr lang="bs-Latn-BA" b="1" dirty="0"/>
              <a:t>Član 9. Pravilnika</a:t>
            </a:r>
            <a:endParaRPr lang="bs-Latn-BA" dirty="0"/>
          </a:p>
        </p:txBody>
      </p:sp>
    </p:spTree>
    <p:extLst>
      <p:ext uri="{BB962C8B-B14F-4D97-AF65-F5344CB8AC3E}">
        <p14:creationId xmlns:p14="http://schemas.microsoft.com/office/powerpoint/2010/main" val="3021708684"/>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Vrlo važno !!!</a:t>
            </a:r>
          </a:p>
        </p:txBody>
      </p:sp>
      <p:sp>
        <p:nvSpPr>
          <p:cNvPr id="3" name="Content Placeholder 2"/>
          <p:cNvSpPr>
            <a:spLocks noGrp="1"/>
          </p:cNvSpPr>
          <p:nvPr>
            <p:ph idx="1"/>
          </p:nvPr>
        </p:nvSpPr>
        <p:spPr>
          <a:xfrm>
            <a:off x="1635624" y="2815936"/>
            <a:ext cx="8915400" cy="3095286"/>
          </a:xfrm>
        </p:spPr>
        <p:txBody>
          <a:bodyPr/>
          <a:lstStyle/>
          <a:p>
            <a:pPr algn="just">
              <a:buNone/>
            </a:pPr>
            <a:r>
              <a:rPr lang="hr-BA" sz="2800" b="1" dirty="0">
                <a:solidFill>
                  <a:srgbClr val="FF0000"/>
                </a:solidFill>
              </a:rPr>
              <a:t>   </a:t>
            </a:r>
            <a:r>
              <a:rPr lang="hr-BA" sz="2800" b="1" u="sng" dirty="0">
                <a:solidFill>
                  <a:srgbClr val="FF0000"/>
                </a:solidFill>
              </a:rPr>
              <a:t>Stručna služba škole provodi odgojno-obrazovnu podršku i stručni tretman učenika </a:t>
            </a:r>
            <a:r>
              <a:rPr lang="hr-BA" sz="2800" dirty="0"/>
              <a:t>kojem je utvrđen problem u ponašanju u skladu sa članom 8. ovog pravilnika i </a:t>
            </a:r>
            <a:r>
              <a:rPr lang="hr-BA" sz="2800" b="1" u="sng" dirty="0">
                <a:solidFill>
                  <a:srgbClr val="0070C0"/>
                </a:solidFill>
              </a:rPr>
              <a:t>osigurava odgovarajuću stručnu podršku roditeljima učenika</a:t>
            </a:r>
            <a:r>
              <a:rPr lang="hr-BA" b="1" u="sng" dirty="0">
                <a:solidFill>
                  <a:srgbClr val="0070C0"/>
                </a:solidFill>
              </a:rPr>
              <a:t>.</a:t>
            </a:r>
            <a:endParaRPr lang="bs-Latn-BA" b="1" u="sng" dirty="0">
              <a:solidFill>
                <a:srgbClr val="0070C0"/>
              </a:solidFill>
            </a:endParaRPr>
          </a:p>
          <a:p>
            <a:endParaRPr lang="bs-Latn-BA" dirty="0"/>
          </a:p>
        </p:txBody>
      </p:sp>
    </p:spTree>
    <p:extLst>
      <p:ext uri="{BB962C8B-B14F-4D97-AF65-F5344CB8AC3E}">
        <p14:creationId xmlns:p14="http://schemas.microsoft.com/office/powerpoint/2010/main" val="3500977688"/>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950" y="580042"/>
            <a:ext cx="8911687" cy="757881"/>
          </a:xfrm>
        </p:spPr>
        <p:txBody>
          <a:bodyPr>
            <a:normAutofit fontScale="90000"/>
          </a:bodyPr>
          <a:lstStyle/>
          <a:p>
            <a:pPr algn="ctr"/>
            <a:r>
              <a:rPr lang="bs-Latn-BA" b="1" dirty="0"/>
              <a:t>Sadržaj </a:t>
            </a:r>
            <a:br>
              <a:rPr lang="bs-Latn-BA" b="1" dirty="0"/>
            </a:br>
            <a:r>
              <a:rPr lang="bs-Latn-BA" b="1" dirty="0"/>
              <a:t>odgojno - obrazovne podrške</a:t>
            </a:r>
            <a:endParaRPr lang="bs-Latn-BA" dirty="0"/>
          </a:p>
        </p:txBody>
      </p:sp>
      <p:sp>
        <p:nvSpPr>
          <p:cNvPr id="3" name="Content Placeholder 2"/>
          <p:cNvSpPr>
            <a:spLocks noGrp="1"/>
          </p:cNvSpPr>
          <p:nvPr>
            <p:ph sz="half" idx="1"/>
          </p:nvPr>
        </p:nvSpPr>
        <p:spPr>
          <a:xfrm>
            <a:off x="1319646" y="1870364"/>
            <a:ext cx="5185063" cy="4582391"/>
          </a:xfrm>
        </p:spPr>
        <p:txBody>
          <a:bodyPr>
            <a:normAutofit/>
          </a:bodyPr>
          <a:lstStyle/>
          <a:p>
            <a:r>
              <a:rPr lang="bs-Latn-BA" dirty="0"/>
              <a:t>odgojno usmjeravanje učenika;</a:t>
            </a:r>
          </a:p>
          <a:p>
            <a:r>
              <a:rPr lang="bs-Latn-BA" dirty="0"/>
              <a:t>individualne ili grupne razgovore usmjerene razvoju socijalnih i životnih vještina;</a:t>
            </a:r>
          </a:p>
          <a:p>
            <a:r>
              <a:rPr lang="bs-Latn-BA" dirty="0"/>
              <a:t>uključivanje učenika u individualni i/ili grupni rad usmjeren razvoj socijalnih vještina učenika;</a:t>
            </a:r>
          </a:p>
          <a:p>
            <a:r>
              <a:rPr lang="bs-Latn-BA" dirty="0"/>
              <a:t>individualnu i/ili grupnu pomoć u učenju;</a:t>
            </a:r>
          </a:p>
          <a:p>
            <a:r>
              <a:rPr lang="bs-Latn-BA" dirty="0"/>
              <a:t>uključivanje učenika u dopunsku ili dodatnu nastavu;</a:t>
            </a:r>
          </a:p>
          <a:p>
            <a:r>
              <a:rPr lang="bs-Latn-BA" dirty="0"/>
              <a:t>dodatnu pažnju učitelja/nastavnika učenika usmjerenu poticanju aktivnog, sudjelovanja učenika u nastavnom procesu</a:t>
            </a:r>
          </a:p>
          <a:p>
            <a:endParaRPr lang="bs-Latn-BA" dirty="0"/>
          </a:p>
        </p:txBody>
      </p:sp>
      <p:sp>
        <p:nvSpPr>
          <p:cNvPr id="4" name="Content Placeholder 3"/>
          <p:cNvSpPr>
            <a:spLocks noGrp="1"/>
          </p:cNvSpPr>
          <p:nvPr>
            <p:ph sz="half" idx="2"/>
          </p:nvPr>
        </p:nvSpPr>
        <p:spPr>
          <a:xfrm>
            <a:off x="6889173" y="2057399"/>
            <a:ext cx="4615438" cy="3855028"/>
          </a:xfrm>
        </p:spPr>
        <p:txBody>
          <a:bodyPr>
            <a:normAutofit/>
          </a:bodyPr>
          <a:lstStyle/>
          <a:p>
            <a:pPr lvl="0"/>
            <a:r>
              <a:rPr lang="hr-BA" dirty="0"/>
              <a:t>uključivanje učenika u izvannastavne aktivnosti;</a:t>
            </a:r>
            <a:endParaRPr lang="bs-Latn-BA" dirty="0"/>
          </a:p>
          <a:p>
            <a:pPr lvl="0"/>
            <a:r>
              <a:rPr lang="hr-BA" dirty="0"/>
              <a:t>individualno i/ili grupno savjetovanje roditelja/staratelja učenika s ciljem jačanja odgojnih kompetencija roditelja;</a:t>
            </a:r>
            <a:endParaRPr lang="bs-Latn-BA" dirty="0"/>
          </a:p>
          <a:p>
            <a:pPr lvl="0"/>
            <a:r>
              <a:rPr lang="hr-BA" dirty="0"/>
              <a:t>osnaživanje i unaprjeđivanje kompetencija učitelja/nastavnika za rad s učenicima u riziku za razvoj neprihvatljivih oblika ponašanja i</a:t>
            </a:r>
            <a:endParaRPr lang="bs-Latn-BA" dirty="0"/>
          </a:p>
          <a:p>
            <a:pPr lvl="0"/>
            <a:r>
              <a:rPr lang="hr-BA" dirty="0"/>
              <a:t>druge odgovarajuće oblike podrške.</a:t>
            </a:r>
            <a:endParaRPr lang="bs-Latn-BA" dirty="0"/>
          </a:p>
          <a:p>
            <a:pPr marL="0" indent="0">
              <a:buNone/>
            </a:pPr>
            <a:endParaRPr lang="bs-Latn-BA" dirty="0"/>
          </a:p>
        </p:txBody>
      </p:sp>
    </p:spTree>
    <p:extLst>
      <p:ext uri="{BB962C8B-B14F-4D97-AF65-F5344CB8AC3E}">
        <p14:creationId xmlns:p14="http://schemas.microsoft.com/office/powerpoint/2010/main" val="856483269"/>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023" y="1302744"/>
            <a:ext cx="10894423" cy="2262781"/>
          </a:xfrm>
        </p:spPr>
        <p:txBody>
          <a:bodyPr/>
          <a:lstStyle/>
          <a:p>
            <a:pPr algn="ctr"/>
            <a:r>
              <a:rPr lang="bs-Latn-BA" b="1" dirty="0"/>
              <a:t>Sadržaj stručnog tretmana</a:t>
            </a:r>
            <a:endParaRPr lang="bs-Latn-BA" dirty="0"/>
          </a:p>
        </p:txBody>
      </p:sp>
      <p:sp>
        <p:nvSpPr>
          <p:cNvPr id="3" name="Subtitle 2"/>
          <p:cNvSpPr>
            <a:spLocks noGrp="1"/>
          </p:cNvSpPr>
          <p:nvPr>
            <p:ph type="subTitle" idx="1"/>
          </p:nvPr>
        </p:nvSpPr>
        <p:spPr>
          <a:xfrm>
            <a:off x="1939217" y="3818912"/>
            <a:ext cx="8915399" cy="1126283"/>
          </a:xfrm>
        </p:spPr>
        <p:txBody>
          <a:bodyPr/>
          <a:lstStyle/>
          <a:p>
            <a:r>
              <a:rPr lang="bs-Latn-BA" b="1" dirty="0"/>
              <a:t>Član 11. Pravilnika</a:t>
            </a:r>
          </a:p>
        </p:txBody>
      </p:sp>
    </p:spTree>
    <p:extLst>
      <p:ext uri="{BB962C8B-B14F-4D97-AF65-F5344CB8AC3E}">
        <p14:creationId xmlns:p14="http://schemas.microsoft.com/office/powerpoint/2010/main" val="828377222"/>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937" y="624110"/>
            <a:ext cx="9831676" cy="1280890"/>
          </a:xfrm>
        </p:spPr>
        <p:txBody>
          <a:bodyPr>
            <a:normAutofit fontScale="90000"/>
          </a:bodyPr>
          <a:lstStyle/>
          <a:p>
            <a:r>
              <a:rPr lang="hr-BA" dirty="0"/>
              <a:t>Stručni tretman koji se provodi od strane stručne službe škole, podrazumijeva:</a:t>
            </a:r>
            <a:endParaRPr lang="bs-Latn-BA" dirty="0"/>
          </a:p>
        </p:txBody>
      </p:sp>
      <p:sp>
        <p:nvSpPr>
          <p:cNvPr id="3" name="Content Placeholder 2"/>
          <p:cNvSpPr>
            <a:spLocks noGrp="1"/>
          </p:cNvSpPr>
          <p:nvPr>
            <p:ph idx="1"/>
          </p:nvPr>
        </p:nvSpPr>
        <p:spPr>
          <a:xfrm>
            <a:off x="1672936" y="2133600"/>
            <a:ext cx="9601200" cy="3777622"/>
          </a:xfrm>
        </p:spPr>
        <p:txBody>
          <a:bodyPr/>
          <a:lstStyle/>
          <a:p>
            <a:endParaRPr lang="hr-BA" dirty="0"/>
          </a:p>
          <a:p>
            <a:r>
              <a:rPr lang="hr-BA" sz="3200" dirty="0"/>
              <a:t>utvrđivanje uzroka neprihvatljivih oblika ponašanja, </a:t>
            </a:r>
          </a:p>
          <a:p>
            <a:r>
              <a:rPr lang="hr-BA" sz="3200" dirty="0"/>
              <a:t>procjenu učeničkih potreba, </a:t>
            </a:r>
          </a:p>
          <a:p>
            <a:r>
              <a:rPr lang="hr-BA" sz="3200" dirty="0"/>
              <a:t>Definisanje  sadržaja i oblika rada u skladu sa prepoznatim  potrebama učenika.</a:t>
            </a:r>
            <a:endParaRPr lang="bs-Latn-BA" sz="3200" dirty="0"/>
          </a:p>
        </p:txBody>
      </p:sp>
    </p:spTree>
    <p:extLst>
      <p:ext uri="{BB962C8B-B14F-4D97-AF65-F5344CB8AC3E}">
        <p14:creationId xmlns:p14="http://schemas.microsoft.com/office/powerpoint/2010/main" val="196632332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433A8B8-0A5C-D44A-9350-7F90F4CF9F3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638061" y="0"/>
            <a:ext cx="6553939" cy="5564777"/>
          </a:xfrm>
        </p:spPr>
      </p:pic>
      <p:sp>
        <p:nvSpPr>
          <p:cNvPr id="7" name="Rectangle 6">
            <a:extLst>
              <a:ext uri="{FF2B5EF4-FFF2-40B4-BE49-F238E27FC236}">
                <a16:creationId xmlns:a16="http://schemas.microsoft.com/office/drawing/2014/main" id="{6A4A1E2E-9A83-AE4E-9AF5-333EEADABDB1}"/>
              </a:ext>
            </a:extLst>
          </p:cNvPr>
          <p:cNvSpPr/>
          <p:nvPr/>
        </p:nvSpPr>
        <p:spPr>
          <a:xfrm>
            <a:off x="229339" y="2450123"/>
            <a:ext cx="11962661" cy="3377848"/>
          </a:xfrm>
          <a:prstGeom prst="rect">
            <a:avLst/>
          </a:prstGeom>
        </p:spPr>
        <p:txBody>
          <a:bodyPr wrap="square">
            <a:spAutoFit/>
          </a:bodyPr>
          <a:lstStyle/>
          <a:p>
            <a:pPr marL="342900" indent="-342900">
              <a:buFont typeface="Arial" panose="020B0604020202020204" pitchFamily="34" charset="0"/>
              <a:buChar char="•"/>
            </a:pPr>
            <a:r>
              <a:rPr lang="en-US" sz="2400" dirty="0" err="1">
                <a:latin typeface="Open Sans"/>
              </a:rPr>
              <a:t>Paket</a:t>
            </a:r>
            <a:r>
              <a:rPr lang="en-US" sz="2400" dirty="0">
                <a:latin typeface="Open Sans"/>
              </a:rPr>
              <a:t> se </a:t>
            </a:r>
            <a:r>
              <a:rPr lang="en-US" sz="2400" dirty="0" err="1">
                <a:latin typeface="Open Sans"/>
              </a:rPr>
              <a:t>temelji</a:t>
            </a:r>
            <a:r>
              <a:rPr lang="en-US" sz="2400" dirty="0">
                <a:latin typeface="Open Sans"/>
              </a:rPr>
              <a:t> </a:t>
            </a:r>
            <a:r>
              <a:rPr lang="en-US" sz="2400" dirty="0" err="1">
                <a:latin typeface="Open Sans"/>
              </a:rPr>
              <a:t>na</a:t>
            </a:r>
            <a:r>
              <a:rPr lang="en-US" sz="2400" dirty="0">
                <a:latin typeface="Open Sans"/>
              </a:rPr>
              <a:t> </a:t>
            </a:r>
            <a:r>
              <a:rPr lang="en-US" sz="2400" dirty="0" err="1">
                <a:latin typeface="Open Sans"/>
              </a:rPr>
              <a:t>samoj</a:t>
            </a:r>
            <a:r>
              <a:rPr lang="en-US" sz="2400" dirty="0">
                <a:latin typeface="Open Sans"/>
              </a:rPr>
              <a:t> </a:t>
            </a:r>
            <a:r>
              <a:rPr lang="en-US" sz="2400" dirty="0" err="1">
                <a:latin typeface="Open Sans"/>
              </a:rPr>
              <a:t>Konvenciji</a:t>
            </a:r>
            <a:r>
              <a:rPr lang="en-US" sz="2400" dirty="0">
                <a:latin typeface="Open Sans"/>
              </a:rPr>
              <a:t> o </a:t>
            </a:r>
            <a:r>
              <a:rPr lang="en-US" sz="2400" dirty="0" err="1">
                <a:latin typeface="Open Sans"/>
              </a:rPr>
              <a:t>pravima</a:t>
            </a:r>
            <a:r>
              <a:rPr lang="en-US" sz="2400" dirty="0">
                <a:latin typeface="Open Sans"/>
              </a:rPr>
              <a:t> </a:t>
            </a:r>
            <a:r>
              <a:rPr lang="en-US" sz="2400" dirty="0" err="1">
                <a:latin typeface="Open Sans"/>
              </a:rPr>
              <a:t>djeteta</a:t>
            </a:r>
            <a:r>
              <a:rPr lang="en-US" sz="2400" dirty="0">
                <a:latin typeface="Open Sans"/>
              </a:rPr>
              <a:t>  </a:t>
            </a:r>
            <a:r>
              <a:rPr lang="en-US" sz="2400" dirty="0" err="1">
                <a:latin typeface="Open Sans"/>
              </a:rPr>
              <a:t>koja</a:t>
            </a:r>
            <a:r>
              <a:rPr lang="en-US" sz="2400" dirty="0">
                <a:latin typeface="Open Sans"/>
              </a:rPr>
              <a:t> </a:t>
            </a:r>
            <a:r>
              <a:rPr lang="en-US" sz="2400" dirty="0" err="1">
                <a:latin typeface="Open Sans"/>
              </a:rPr>
              <a:t>postavlja</a:t>
            </a:r>
            <a:r>
              <a:rPr lang="en-US" sz="2400" dirty="0">
                <a:latin typeface="Open Sans"/>
              </a:rPr>
              <a:t> da </a:t>
            </a:r>
            <a:r>
              <a:rPr lang="en-US" sz="2400" dirty="0" err="1">
                <a:latin typeface="Open Sans"/>
              </a:rPr>
              <a:t>sva</a:t>
            </a:r>
            <a:r>
              <a:rPr lang="en-US" sz="2400" dirty="0">
                <a:latin typeface="Open Sans"/>
              </a:rPr>
              <a:t> </a:t>
            </a:r>
            <a:r>
              <a:rPr lang="en-US" sz="2400" dirty="0" err="1">
                <a:latin typeface="Open Sans"/>
              </a:rPr>
              <a:t>djeca</a:t>
            </a:r>
            <a:r>
              <a:rPr lang="en-US" sz="2400" dirty="0">
                <a:latin typeface="Open Sans"/>
              </a:rPr>
              <a:t> </a:t>
            </a:r>
            <a:r>
              <a:rPr lang="en-US" sz="2400" dirty="0" err="1">
                <a:latin typeface="Open Sans"/>
              </a:rPr>
              <a:t>imaju</a:t>
            </a:r>
            <a:r>
              <a:rPr lang="en-US" sz="2400" dirty="0">
                <a:latin typeface="Open Sans"/>
              </a:rPr>
              <a:t> </a:t>
            </a:r>
            <a:r>
              <a:rPr lang="en-US" sz="2400" dirty="0" err="1">
                <a:latin typeface="Open Sans"/>
              </a:rPr>
              <a:t>pravo</a:t>
            </a:r>
            <a:r>
              <a:rPr lang="en-US" sz="2400" dirty="0">
                <a:latin typeface="Open Sans"/>
              </a:rPr>
              <a:t> </a:t>
            </a:r>
            <a:r>
              <a:rPr lang="en-US" sz="2400" dirty="0" err="1">
                <a:latin typeface="Open Sans"/>
              </a:rPr>
              <a:t>biti</a:t>
            </a:r>
            <a:r>
              <a:rPr lang="en-US" sz="2400" dirty="0">
                <a:latin typeface="Open Sans"/>
              </a:rPr>
              <a:t> </a:t>
            </a:r>
            <a:r>
              <a:rPr lang="en-US" sz="2400" dirty="0" err="1">
                <a:latin typeface="Open Sans"/>
              </a:rPr>
              <a:t>oslobođena</a:t>
            </a:r>
            <a:r>
              <a:rPr lang="en-US" sz="2400" dirty="0">
                <a:latin typeface="Open Sans"/>
              </a:rPr>
              <a:t> od </a:t>
            </a:r>
            <a:r>
              <a:rPr lang="en-US" sz="2400" dirty="0" err="1">
                <a:latin typeface="Open Sans"/>
              </a:rPr>
              <a:t>bilo</a:t>
            </a:r>
            <a:r>
              <a:rPr lang="en-US" sz="2400" dirty="0">
                <a:latin typeface="Open Sans"/>
              </a:rPr>
              <a:t> </a:t>
            </a:r>
            <a:r>
              <a:rPr lang="en-US" sz="2400" dirty="0" err="1">
                <a:latin typeface="Open Sans"/>
              </a:rPr>
              <a:t>kojeg</a:t>
            </a:r>
            <a:r>
              <a:rPr lang="en-US" sz="2400" dirty="0">
                <a:latin typeface="Open Sans"/>
              </a:rPr>
              <a:t> </a:t>
            </a:r>
            <a:r>
              <a:rPr lang="en-US" sz="2400" dirty="0" err="1">
                <a:latin typeface="Open Sans"/>
              </a:rPr>
              <a:t>oblika</a:t>
            </a:r>
            <a:r>
              <a:rPr lang="en-US" sz="2400" dirty="0">
                <a:latin typeface="Open Sans"/>
              </a:rPr>
              <a:t> </a:t>
            </a:r>
            <a:r>
              <a:rPr lang="en-US" sz="2400" dirty="0" err="1">
                <a:latin typeface="Open Sans"/>
              </a:rPr>
              <a:t>naslja</a:t>
            </a:r>
            <a:endParaRPr lang="bs-Latn-BA" sz="2400" dirty="0">
              <a:latin typeface="Open Sans"/>
            </a:endParaRPr>
          </a:p>
          <a:p>
            <a:pPr marL="342900" indent="-342900"/>
            <a:r>
              <a:rPr lang="en-US" sz="2400" dirty="0">
                <a:latin typeface="Open Sans"/>
              </a:rPr>
              <a:t> </a:t>
            </a:r>
          </a:p>
          <a:p>
            <a:pPr marL="171450" indent="-171450">
              <a:buFont typeface="Arial" panose="020B0604020202020204" pitchFamily="34" charset="0"/>
              <a:buChar char="•"/>
            </a:pPr>
            <a:endParaRPr lang="en-US" sz="1100" dirty="0">
              <a:latin typeface="Open Sans"/>
            </a:endParaRPr>
          </a:p>
          <a:p>
            <a:pPr marL="342900" indent="-342900">
              <a:buFont typeface="Arial" panose="020B0604020202020204" pitchFamily="34" charset="0"/>
              <a:buChar char="•"/>
            </a:pPr>
            <a:r>
              <a:rPr lang="en-US" sz="2400" dirty="0" err="1">
                <a:latin typeface="Open Sans"/>
              </a:rPr>
              <a:t>Odgovara</a:t>
            </a:r>
            <a:r>
              <a:rPr lang="en-US" sz="2400" dirty="0">
                <a:latin typeface="Open Sans"/>
              </a:rPr>
              <a:t>  </a:t>
            </a:r>
            <a:r>
              <a:rPr lang="en-US" sz="2400" dirty="0" err="1">
                <a:latin typeface="Open Sans"/>
              </a:rPr>
              <a:t>na</a:t>
            </a:r>
            <a:r>
              <a:rPr lang="en-US" sz="2400" dirty="0">
                <a:latin typeface="Open Sans"/>
              </a:rPr>
              <a:t> </a:t>
            </a:r>
            <a:r>
              <a:rPr lang="en-US" sz="2400" dirty="0" err="1">
                <a:latin typeface="Open Sans"/>
              </a:rPr>
              <a:t>dalekosežne</a:t>
            </a:r>
            <a:r>
              <a:rPr lang="en-US" sz="2400" dirty="0">
                <a:latin typeface="Open Sans"/>
              </a:rPr>
              <a:t> </a:t>
            </a:r>
            <a:r>
              <a:rPr lang="en-US" sz="2400" dirty="0" err="1">
                <a:latin typeface="Open Sans"/>
              </a:rPr>
              <a:t>i</a:t>
            </a:r>
            <a:r>
              <a:rPr lang="en-US" sz="2400" dirty="0">
                <a:latin typeface="Open Sans"/>
              </a:rPr>
              <a:t> </a:t>
            </a:r>
            <a:r>
              <a:rPr lang="en-US" sz="2400" dirty="0" err="1">
                <a:latin typeface="Open Sans"/>
              </a:rPr>
              <a:t>skupe</a:t>
            </a:r>
            <a:r>
              <a:rPr lang="en-US" sz="2400" dirty="0">
                <a:latin typeface="Open Sans"/>
              </a:rPr>
              <a:t> </a:t>
            </a:r>
            <a:r>
              <a:rPr lang="en-US" sz="2400" dirty="0" err="1">
                <a:latin typeface="Open Sans"/>
              </a:rPr>
              <a:t>posljedice</a:t>
            </a:r>
            <a:r>
              <a:rPr lang="en-US" sz="2400" dirty="0">
                <a:latin typeface="Open Sans"/>
              </a:rPr>
              <a:t> </a:t>
            </a:r>
            <a:r>
              <a:rPr lang="en-US" sz="2400" dirty="0" err="1">
                <a:latin typeface="Open Sans"/>
              </a:rPr>
              <a:t>koje</a:t>
            </a:r>
            <a:r>
              <a:rPr lang="en-US" sz="2400" dirty="0">
                <a:latin typeface="Open Sans"/>
              </a:rPr>
              <a:t> </a:t>
            </a:r>
            <a:r>
              <a:rPr lang="en-US" sz="2400" dirty="0" err="1">
                <a:latin typeface="Open Sans"/>
              </a:rPr>
              <a:t>nasilje</a:t>
            </a:r>
            <a:r>
              <a:rPr lang="en-US" sz="2400" dirty="0">
                <a:latin typeface="Open Sans"/>
              </a:rPr>
              <a:t> </a:t>
            </a:r>
            <a:r>
              <a:rPr lang="en-US" sz="2400" dirty="0" err="1">
                <a:latin typeface="Open Sans"/>
              </a:rPr>
              <a:t>nad</a:t>
            </a:r>
            <a:r>
              <a:rPr lang="en-US" sz="2400" dirty="0">
                <a:latin typeface="Open Sans"/>
              </a:rPr>
              <a:t> </a:t>
            </a:r>
            <a:r>
              <a:rPr lang="en-US" sz="2400" dirty="0" err="1">
                <a:latin typeface="Open Sans"/>
              </a:rPr>
              <a:t>djecom</a:t>
            </a:r>
            <a:r>
              <a:rPr lang="en-US" sz="2400" dirty="0">
                <a:latin typeface="Open Sans"/>
              </a:rPr>
              <a:t> </a:t>
            </a:r>
            <a:r>
              <a:rPr lang="en-US" sz="2400" dirty="0" err="1">
                <a:latin typeface="Open Sans"/>
              </a:rPr>
              <a:t>ostavlja</a:t>
            </a:r>
            <a:r>
              <a:rPr lang="en-US" sz="2400" dirty="0">
                <a:latin typeface="Open Sans"/>
              </a:rPr>
              <a:t> </a:t>
            </a:r>
            <a:r>
              <a:rPr lang="en-US" sz="2400" dirty="0" err="1">
                <a:latin typeface="Open Sans"/>
              </a:rPr>
              <a:t>na</a:t>
            </a:r>
            <a:r>
              <a:rPr lang="en-US" sz="2400" dirty="0">
                <a:latin typeface="Open Sans"/>
              </a:rPr>
              <a:t> </a:t>
            </a:r>
            <a:r>
              <a:rPr lang="en-US" sz="2400" dirty="0" err="1">
                <a:latin typeface="Open Sans"/>
              </a:rPr>
              <a:t>javno</a:t>
            </a:r>
            <a:r>
              <a:rPr lang="en-US" sz="2400" dirty="0">
                <a:latin typeface="Open Sans"/>
              </a:rPr>
              <a:t> </a:t>
            </a:r>
            <a:r>
              <a:rPr lang="en-US" sz="2400" dirty="0" err="1">
                <a:latin typeface="Open Sans"/>
              </a:rPr>
              <a:t>zdravstvo</a:t>
            </a:r>
            <a:r>
              <a:rPr lang="en-US" sz="2400" dirty="0">
                <a:latin typeface="Open Sans"/>
              </a:rPr>
              <a:t> </a:t>
            </a:r>
            <a:r>
              <a:rPr lang="en-US" sz="2400" dirty="0" err="1">
                <a:latin typeface="Open Sans"/>
              </a:rPr>
              <a:t>i</a:t>
            </a:r>
            <a:r>
              <a:rPr lang="en-US" sz="2400" dirty="0">
                <a:latin typeface="Open Sans"/>
              </a:rPr>
              <a:t> </a:t>
            </a:r>
            <a:r>
              <a:rPr lang="en-US" sz="2400" dirty="0" err="1">
                <a:latin typeface="Open Sans"/>
              </a:rPr>
              <a:t>ukupni</a:t>
            </a:r>
            <a:r>
              <a:rPr lang="en-US" sz="2400" dirty="0">
                <a:latin typeface="Open Sans"/>
              </a:rPr>
              <a:t> </a:t>
            </a:r>
            <a:r>
              <a:rPr lang="en-US" sz="2400" dirty="0" err="1">
                <a:latin typeface="Open Sans"/>
              </a:rPr>
              <a:t>razvoj</a:t>
            </a:r>
            <a:endParaRPr lang="bs-Latn-BA" sz="2400" dirty="0">
              <a:latin typeface="Open Sans"/>
            </a:endParaRPr>
          </a:p>
          <a:p>
            <a:pPr marL="342900" indent="-342900"/>
            <a:endParaRPr lang="en-US" sz="2400" dirty="0">
              <a:latin typeface="Open Sans"/>
            </a:endParaRPr>
          </a:p>
          <a:p>
            <a:pPr marL="171450" indent="-171450">
              <a:buFont typeface="Arial" panose="020B0604020202020204" pitchFamily="34" charset="0"/>
              <a:buChar char="•"/>
            </a:pPr>
            <a:endParaRPr lang="en-US" sz="1050" dirty="0">
              <a:latin typeface="Open Sans"/>
            </a:endParaRPr>
          </a:p>
          <a:p>
            <a:pPr marL="342900" indent="-342900">
              <a:buFont typeface="Arial" panose="020B0604020202020204" pitchFamily="34" charset="0"/>
              <a:buChar char="•"/>
            </a:pPr>
            <a:r>
              <a:rPr lang="en-US" sz="2400" dirty="0">
                <a:latin typeface="Open Sans"/>
              </a:rPr>
              <a:t>Ove </a:t>
            </a:r>
            <a:r>
              <a:rPr lang="en-US" sz="2400" dirty="0" err="1">
                <a:latin typeface="Open Sans"/>
              </a:rPr>
              <a:t>strategije</a:t>
            </a:r>
            <a:r>
              <a:rPr lang="en-US" sz="2400" dirty="0">
                <a:latin typeface="Open Sans"/>
              </a:rPr>
              <a:t> </a:t>
            </a:r>
            <a:r>
              <a:rPr lang="en-US" sz="2400" dirty="0" err="1">
                <a:latin typeface="Open Sans"/>
              </a:rPr>
              <a:t>su</a:t>
            </a:r>
            <a:r>
              <a:rPr lang="en-US" sz="2400" dirty="0">
                <a:latin typeface="Open Sans"/>
              </a:rPr>
              <a:t> </a:t>
            </a:r>
            <a:r>
              <a:rPr lang="en-US" sz="2400" dirty="0" err="1">
                <a:latin typeface="Open Sans"/>
              </a:rPr>
              <a:t>alat</a:t>
            </a:r>
            <a:r>
              <a:rPr lang="en-US" sz="2400" dirty="0">
                <a:latin typeface="Open Sans"/>
              </a:rPr>
              <a:t> </a:t>
            </a:r>
            <a:r>
              <a:rPr lang="en-US" sz="2400" dirty="0" err="1">
                <a:latin typeface="Open Sans"/>
              </a:rPr>
              <a:t>za</a:t>
            </a:r>
            <a:r>
              <a:rPr lang="en-US" sz="2400" dirty="0">
                <a:latin typeface="Open Sans"/>
              </a:rPr>
              <a:t> </a:t>
            </a:r>
            <a:r>
              <a:rPr lang="en-US" sz="2400" dirty="0" err="1">
                <a:latin typeface="Open Sans"/>
              </a:rPr>
              <a:t>pomoć</a:t>
            </a:r>
            <a:r>
              <a:rPr lang="en-US" sz="2400" dirty="0">
                <a:latin typeface="Open Sans"/>
              </a:rPr>
              <a:t> </a:t>
            </a:r>
            <a:r>
              <a:rPr lang="en-US" sz="2400" dirty="0" err="1">
                <a:latin typeface="Open Sans"/>
              </a:rPr>
              <a:t>za</a:t>
            </a:r>
            <a:r>
              <a:rPr lang="en-US" sz="2400" dirty="0">
                <a:latin typeface="Open Sans"/>
              </a:rPr>
              <a:t> </a:t>
            </a:r>
            <a:r>
              <a:rPr lang="en-US" sz="2400" dirty="0" err="1">
                <a:latin typeface="Open Sans"/>
              </a:rPr>
              <a:t>ostvarenje</a:t>
            </a:r>
            <a:r>
              <a:rPr lang="en-US" sz="2400" dirty="0">
                <a:latin typeface="Open Sans"/>
              </a:rPr>
              <a:t>  </a:t>
            </a:r>
            <a:r>
              <a:rPr lang="en-US" sz="2400" dirty="0" err="1">
                <a:latin typeface="Open Sans"/>
              </a:rPr>
              <a:t>održivih</a:t>
            </a:r>
            <a:r>
              <a:rPr lang="en-US" sz="2400" dirty="0">
                <a:latin typeface="Open Sans"/>
              </a:rPr>
              <a:t> </a:t>
            </a:r>
            <a:r>
              <a:rPr lang="en-US" sz="2400" b="1" dirty="0" err="1">
                <a:latin typeface="Open Sans"/>
              </a:rPr>
              <a:t>ciljeva</a:t>
            </a:r>
            <a:r>
              <a:rPr lang="en-US" sz="2400" b="1" dirty="0">
                <a:latin typeface="Open Sans"/>
              </a:rPr>
              <a:t> 16.2. </a:t>
            </a:r>
            <a:r>
              <a:rPr lang="en-US" sz="2400" b="1" dirty="0" err="1">
                <a:latin typeface="Open Sans"/>
              </a:rPr>
              <a:t>koji</a:t>
            </a:r>
            <a:r>
              <a:rPr lang="en-US" sz="2400" b="1" dirty="0">
                <a:latin typeface="Open Sans"/>
              </a:rPr>
              <a:t> se </a:t>
            </a:r>
            <a:r>
              <a:rPr lang="en-US" sz="2400" b="1" dirty="0" err="1">
                <a:latin typeface="Open Sans"/>
              </a:rPr>
              <a:t>odnose</a:t>
            </a:r>
            <a:r>
              <a:rPr lang="en-US" sz="2400" b="1" dirty="0">
                <a:latin typeface="Open Sans"/>
              </a:rPr>
              <a:t> </a:t>
            </a:r>
            <a:r>
              <a:rPr lang="en-US" sz="2400" b="1" dirty="0" err="1">
                <a:latin typeface="Open Sans"/>
              </a:rPr>
              <a:t>na</a:t>
            </a:r>
            <a:r>
              <a:rPr lang="en-US" sz="2400" b="1" dirty="0">
                <a:latin typeface="Open Sans"/>
              </a:rPr>
              <a:t> </a:t>
            </a:r>
            <a:r>
              <a:rPr lang="en-US" sz="2400" b="1" dirty="0" err="1">
                <a:latin typeface="Open Sans"/>
              </a:rPr>
              <a:t>zaustavljanje</a:t>
            </a:r>
            <a:r>
              <a:rPr lang="en-US" sz="2400" b="1" dirty="0">
                <a:latin typeface="Open Sans"/>
              </a:rPr>
              <a:t> </a:t>
            </a:r>
            <a:r>
              <a:rPr lang="en-US" sz="2400" b="1" dirty="0" err="1">
                <a:latin typeface="Open Sans"/>
              </a:rPr>
              <a:t>svih</a:t>
            </a:r>
            <a:r>
              <a:rPr lang="en-US" sz="2400" b="1" dirty="0">
                <a:latin typeface="Open Sans"/>
              </a:rPr>
              <a:t> </a:t>
            </a:r>
            <a:r>
              <a:rPr lang="en-US" sz="2400" b="1" dirty="0" err="1">
                <a:latin typeface="Open Sans"/>
              </a:rPr>
              <a:t>oblika</a:t>
            </a:r>
            <a:r>
              <a:rPr lang="en-US" sz="2400" b="1" dirty="0">
                <a:latin typeface="Open Sans"/>
              </a:rPr>
              <a:t> </a:t>
            </a:r>
            <a:r>
              <a:rPr lang="en-US" sz="2400" b="1" dirty="0" err="1">
                <a:latin typeface="Open Sans"/>
              </a:rPr>
              <a:t>nasilja</a:t>
            </a:r>
            <a:r>
              <a:rPr lang="en-US" sz="2400" b="1" dirty="0">
                <a:latin typeface="Open Sans"/>
              </a:rPr>
              <a:t> </a:t>
            </a:r>
            <a:r>
              <a:rPr lang="en-US" sz="2400" b="1" dirty="0" err="1">
                <a:latin typeface="Open Sans"/>
              </a:rPr>
              <a:t>nad</a:t>
            </a:r>
            <a:r>
              <a:rPr lang="en-US" sz="2400" b="1" dirty="0">
                <a:latin typeface="Open Sans"/>
              </a:rPr>
              <a:t> </a:t>
            </a:r>
            <a:r>
              <a:rPr lang="en-US" sz="2400" b="1" dirty="0" err="1">
                <a:latin typeface="Open Sans"/>
              </a:rPr>
              <a:t>djecom</a:t>
            </a:r>
            <a:endParaRPr lang="en-US" sz="2400" dirty="0"/>
          </a:p>
        </p:txBody>
      </p:sp>
    </p:spTree>
    <p:extLst>
      <p:ext uri="{BB962C8B-B14F-4D97-AF65-F5344CB8AC3E}">
        <p14:creationId xmlns:p14="http://schemas.microsoft.com/office/powerpoint/2010/main" val="3813797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VRLO VAŽNO!!!</a:t>
            </a:r>
          </a:p>
        </p:txBody>
      </p:sp>
      <p:sp>
        <p:nvSpPr>
          <p:cNvPr id="3" name="Content Placeholder 2"/>
          <p:cNvSpPr>
            <a:spLocks noGrp="1"/>
          </p:cNvSpPr>
          <p:nvPr>
            <p:ph idx="1"/>
          </p:nvPr>
        </p:nvSpPr>
        <p:spPr/>
        <p:txBody>
          <a:bodyPr/>
          <a:lstStyle/>
          <a:p>
            <a:pPr algn="just"/>
            <a:endParaRPr lang="hr-BA" sz="2800" dirty="0"/>
          </a:p>
          <a:p>
            <a:pPr algn="just"/>
            <a:endParaRPr lang="hr-BA" sz="2800" dirty="0"/>
          </a:p>
          <a:p>
            <a:pPr algn="just">
              <a:buNone/>
            </a:pPr>
            <a:r>
              <a:rPr lang="hr-BA" sz="2800" dirty="0"/>
              <a:t>   Odgojno-obrazovna podrška i stručni tretman iz čl. 10. i 11. ovog pravilnika provode se u skladu sa Pedagoškim standardima i normativima za osnovnu školu.</a:t>
            </a:r>
            <a:endParaRPr lang="bs-Latn-BA" sz="2800" dirty="0"/>
          </a:p>
          <a:p>
            <a:endParaRPr lang="bs-Latn-BA" dirty="0"/>
          </a:p>
        </p:txBody>
      </p:sp>
    </p:spTree>
    <p:extLst>
      <p:ext uri="{BB962C8B-B14F-4D97-AF65-F5344CB8AC3E}">
        <p14:creationId xmlns:p14="http://schemas.microsoft.com/office/powerpoint/2010/main" val="3233854454"/>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7694" y="1082407"/>
            <a:ext cx="8915399" cy="2262781"/>
          </a:xfrm>
        </p:spPr>
        <p:txBody>
          <a:bodyPr/>
          <a:lstStyle/>
          <a:p>
            <a:pPr algn="ctr"/>
            <a:r>
              <a:rPr lang="bs-Latn-BA" dirty="0"/>
              <a:t>PROCEDURA</a:t>
            </a:r>
          </a:p>
        </p:txBody>
      </p:sp>
    </p:spTree>
    <p:extLst>
      <p:ext uri="{BB962C8B-B14F-4D97-AF65-F5344CB8AC3E}">
        <p14:creationId xmlns:p14="http://schemas.microsoft.com/office/powerpoint/2010/main" val="550466064"/>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69274" y="654618"/>
          <a:ext cx="10008321" cy="5746177"/>
        </p:xfrm>
        <a:graphic>
          <a:graphicData uri="http://schemas.openxmlformats.org/drawingml/2006/table">
            <a:tbl>
              <a:tblPr firstRow="1" firstCol="1" bandRow="1">
                <a:tableStyleId>{5C22544A-7EE6-4342-B048-85BDC9FD1C3A}</a:tableStyleId>
              </a:tblPr>
              <a:tblGrid>
                <a:gridCol w="498764">
                  <a:extLst>
                    <a:ext uri="{9D8B030D-6E8A-4147-A177-3AD203B41FA5}">
                      <a16:colId xmlns:a16="http://schemas.microsoft.com/office/drawing/2014/main" val="20000"/>
                    </a:ext>
                  </a:extLst>
                </a:gridCol>
                <a:gridCol w="9509557">
                  <a:extLst>
                    <a:ext uri="{9D8B030D-6E8A-4147-A177-3AD203B41FA5}">
                      <a16:colId xmlns:a16="http://schemas.microsoft.com/office/drawing/2014/main" val="20001"/>
                    </a:ext>
                  </a:extLst>
                </a:gridCol>
              </a:tblGrid>
              <a:tr h="412719">
                <a:tc gridSpan="2">
                  <a:txBody>
                    <a:bodyPr/>
                    <a:lstStyle/>
                    <a:p>
                      <a:pPr algn="l">
                        <a:lnSpc>
                          <a:spcPct val="107000"/>
                        </a:lnSpc>
                        <a:spcAft>
                          <a:spcPts val="0"/>
                        </a:spcAft>
                      </a:pPr>
                      <a:r>
                        <a:rPr lang="bs-Latn-BA" sz="2000" dirty="0">
                          <a:effectLst/>
                        </a:rPr>
                        <a:t>Lista faktora rizika: „</a:t>
                      </a:r>
                      <a:r>
                        <a:rPr lang="bs-Latn-BA" sz="2000" dirty="0" err="1">
                          <a:effectLst/>
                        </a:rPr>
                        <a:t>Neprihvatljivi</a:t>
                      </a:r>
                      <a:r>
                        <a:rPr lang="bs-Latn-BA" sz="2000" dirty="0">
                          <a:effectLst/>
                        </a:rPr>
                        <a:t> oblici ponašanja“</a:t>
                      </a:r>
                      <a:endParaRPr lang="bs-Latn-B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hMerge="1">
                  <a:txBody>
                    <a:bodyPr/>
                    <a:lstStyle/>
                    <a:p>
                      <a:endParaRPr lang="bs-Latn-BA"/>
                    </a:p>
                  </a:txBody>
                  <a:tcPr/>
                </a:tc>
                <a:extLst>
                  <a:ext uri="{0D108BD9-81ED-4DB2-BD59-A6C34878D82A}">
                    <a16:rowId xmlns:a16="http://schemas.microsoft.com/office/drawing/2014/main" val="10000"/>
                  </a:ext>
                </a:extLst>
              </a:tr>
              <a:tr h="264927">
                <a:tc>
                  <a:txBody>
                    <a:bodyPr/>
                    <a:lstStyle/>
                    <a:p>
                      <a:pPr algn="l">
                        <a:lnSpc>
                          <a:spcPct val="107000"/>
                        </a:lnSpc>
                        <a:spcAft>
                          <a:spcPts val="0"/>
                        </a:spcAft>
                      </a:pPr>
                      <a:r>
                        <a:rPr lang="bs-Latn-BA" sz="1000">
                          <a:effectLst/>
                        </a:rPr>
                        <a:t>A-1</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je prkosan/prkosna i u </a:t>
                      </a:r>
                      <a:r>
                        <a:rPr lang="bs-Latn-BA" sz="1600" dirty="0" err="1">
                          <a:effectLst/>
                        </a:rPr>
                        <a:t>konstantnom</a:t>
                      </a:r>
                      <a:r>
                        <a:rPr lang="bs-Latn-BA" sz="1600" dirty="0">
                          <a:effectLst/>
                        </a:rPr>
                        <a:t> otporu prema školskim pravilima</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01"/>
                  </a:ext>
                </a:extLst>
              </a:tr>
              <a:tr h="264927">
                <a:tc>
                  <a:txBody>
                    <a:bodyPr/>
                    <a:lstStyle/>
                    <a:p>
                      <a:pPr algn="l">
                        <a:lnSpc>
                          <a:spcPct val="107000"/>
                        </a:lnSpc>
                        <a:spcAft>
                          <a:spcPts val="0"/>
                        </a:spcAft>
                      </a:pPr>
                      <a:r>
                        <a:rPr lang="bs-Latn-BA" sz="1000">
                          <a:effectLst/>
                        </a:rPr>
                        <a:t>A-2</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konstantno (neopravdano) izostaje sa nastave</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02"/>
                  </a:ext>
                </a:extLst>
              </a:tr>
              <a:tr h="264927">
                <a:tc>
                  <a:txBody>
                    <a:bodyPr/>
                    <a:lstStyle/>
                    <a:p>
                      <a:pPr algn="l">
                        <a:lnSpc>
                          <a:spcPct val="107000"/>
                        </a:lnSpc>
                        <a:spcAft>
                          <a:spcPts val="0"/>
                        </a:spcAft>
                      </a:pPr>
                      <a:r>
                        <a:rPr lang="bs-Latn-BA" sz="1000">
                          <a:effectLst/>
                        </a:rPr>
                        <a:t>A-3</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je nasilan/nasilna (verbalno, fizički i relacijski) prema vršnjacima</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03"/>
                  </a:ext>
                </a:extLst>
              </a:tr>
              <a:tr h="264927">
                <a:tc>
                  <a:txBody>
                    <a:bodyPr/>
                    <a:lstStyle/>
                    <a:p>
                      <a:pPr algn="l">
                        <a:lnSpc>
                          <a:spcPct val="107000"/>
                        </a:lnSpc>
                        <a:spcAft>
                          <a:spcPts val="0"/>
                        </a:spcAft>
                      </a:pPr>
                      <a:r>
                        <a:rPr lang="bs-Latn-BA" sz="1000">
                          <a:effectLst/>
                        </a:rPr>
                        <a:t>A-4</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ugrožava vršnjake (.. ili druge osobe) u </a:t>
                      </a:r>
                      <a:r>
                        <a:rPr lang="bs-Latn-BA" sz="1600" dirty="0" err="1">
                          <a:effectLst/>
                        </a:rPr>
                        <a:t>digitalnom</a:t>
                      </a:r>
                      <a:r>
                        <a:rPr lang="bs-Latn-BA" sz="1600" dirty="0">
                          <a:effectLst/>
                        </a:rPr>
                        <a:t> okruženju (</a:t>
                      </a:r>
                      <a:r>
                        <a:rPr lang="bs-Latn-BA" sz="1600" dirty="0" err="1">
                          <a:effectLst/>
                        </a:rPr>
                        <a:t>cyber</a:t>
                      </a:r>
                      <a:r>
                        <a:rPr lang="bs-Latn-BA" sz="1600" dirty="0">
                          <a:effectLst/>
                        </a:rPr>
                        <a:t> prostoru..)</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04"/>
                  </a:ext>
                </a:extLst>
              </a:tr>
              <a:tr h="264927">
                <a:tc>
                  <a:txBody>
                    <a:bodyPr/>
                    <a:lstStyle/>
                    <a:p>
                      <a:pPr algn="l">
                        <a:lnSpc>
                          <a:spcPct val="107000"/>
                        </a:lnSpc>
                        <a:spcAft>
                          <a:spcPts val="0"/>
                        </a:spcAft>
                      </a:pPr>
                      <a:r>
                        <a:rPr lang="bs-Latn-BA" sz="1000">
                          <a:effectLst/>
                        </a:rPr>
                        <a:t>A-5</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pasivno svjedoči i snima nasilje (među vršnjacima)</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05"/>
                  </a:ext>
                </a:extLst>
              </a:tr>
              <a:tr h="264927">
                <a:tc>
                  <a:txBody>
                    <a:bodyPr/>
                    <a:lstStyle/>
                    <a:p>
                      <a:pPr algn="l">
                        <a:lnSpc>
                          <a:spcPct val="107000"/>
                        </a:lnSpc>
                        <a:spcAft>
                          <a:spcPts val="0"/>
                        </a:spcAft>
                      </a:pPr>
                      <a:r>
                        <a:rPr lang="bs-Latn-BA" sz="1000">
                          <a:effectLst/>
                        </a:rPr>
                        <a:t>A-6</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se fizički </a:t>
                      </a:r>
                      <a:r>
                        <a:rPr lang="bs-Latn-BA" sz="1600" dirty="0" err="1">
                          <a:effectLst/>
                        </a:rPr>
                        <a:t>sukobljava</a:t>
                      </a:r>
                      <a:r>
                        <a:rPr lang="bs-Latn-BA" sz="1600" dirty="0">
                          <a:effectLst/>
                        </a:rPr>
                        <a:t> sa nastavnikom/</a:t>
                      </a:r>
                      <a:r>
                        <a:rPr lang="bs-Latn-BA" sz="1600" dirty="0" err="1">
                          <a:effectLst/>
                        </a:rPr>
                        <a:t>icom</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06"/>
                  </a:ext>
                </a:extLst>
              </a:tr>
              <a:tr h="264927">
                <a:tc>
                  <a:txBody>
                    <a:bodyPr/>
                    <a:lstStyle/>
                    <a:p>
                      <a:pPr algn="l">
                        <a:lnSpc>
                          <a:spcPct val="107000"/>
                        </a:lnSpc>
                        <a:spcAft>
                          <a:spcPts val="0"/>
                        </a:spcAft>
                      </a:pPr>
                      <a:r>
                        <a:rPr lang="bs-Latn-BA" sz="1000">
                          <a:effectLst/>
                        </a:rPr>
                        <a:t>A-7</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a:effectLst/>
                        </a:rPr>
                        <a:t>učenik/učenica vrlo često za svoje loše postupke optužuje druge (neutralizacija ..)</a:t>
                      </a:r>
                      <a:endParaRPr lang="bs-Latn-BA" sz="16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07"/>
                  </a:ext>
                </a:extLst>
              </a:tr>
              <a:tr h="264927">
                <a:tc>
                  <a:txBody>
                    <a:bodyPr/>
                    <a:lstStyle/>
                    <a:p>
                      <a:pPr algn="l">
                        <a:lnSpc>
                          <a:spcPct val="107000"/>
                        </a:lnSpc>
                        <a:spcAft>
                          <a:spcPts val="0"/>
                        </a:spcAft>
                      </a:pPr>
                      <a:r>
                        <a:rPr lang="bs-Latn-BA" sz="1000">
                          <a:effectLst/>
                        </a:rPr>
                        <a:t>A-8</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je sklon(a) </a:t>
                      </a:r>
                      <a:r>
                        <a:rPr lang="bs-Latn-BA" sz="1600" dirty="0" err="1">
                          <a:effectLst/>
                        </a:rPr>
                        <a:t>samopovrjeđivanju</a:t>
                      </a:r>
                      <a:r>
                        <a:rPr lang="bs-Latn-BA" sz="1600" dirty="0">
                          <a:effectLst/>
                        </a:rPr>
                        <a:t> (</a:t>
                      </a:r>
                      <a:r>
                        <a:rPr lang="bs-Latn-BA" sz="1600" dirty="0" err="1">
                          <a:effectLst/>
                        </a:rPr>
                        <a:t>autoagresija</a:t>
                      </a:r>
                      <a:r>
                        <a:rPr lang="bs-Latn-BA" sz="1600" dirty="0">
                          <a:effectLst/>
                        </a:rPr>
                        <a:t>..)</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08"/>
                  </a:ext>
                </a:extLst>
              </a:tr>
              <a:tr h="264927">
                <a:tc>
                  <a:txBody>
                    <a:bodyPr/>
                    <a:lstStyle/>
                    <a:p>
                      <a:pPr algn="l">
                        <a:lnSpc>
                          <a:spcPct val="107000"/>
                        </a:lnSpc>
                        <a:spcAft>
                          <a:spcPts val="0"/>
                        </a:spcAft>
                      </a:pPr>
                      <a:r>
                        <a:rPr lang="bs-Latn-BA" sz="1000">
                          <a:effectLst/>
                        </a:rPr>
                        <a:t>A-9</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a:effectLst/>
                        </a:rPr>
                        <a:t>učenik/učenica pokazuje jake izljeve bijesa pri minimalnim podražajima</a:t>
                      </a:r>
                      <a:endParaRPr lang="bs-Latn-BA" sz="16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09"/>
                  </a:ext>
                </a:extLst>
              </a:tr>
              <a:tr h="282386">
                <a:tc>
                  <a:txBody>
                    <a:bodyPr/>
                    <a:lstStyle/>
                    <a:p>
                      <a:pPr algn="l">
                        <a:lnSpc>
                          <a:spcPct val="107000"/>
                        </a:lnSpc>
                        <a:spcAft>
                          <a:spcPts val="0"/>
                        </a:spcAft>
                      </a:pPr>
                      <a:r>
                        <a:rPr lang="bs-Latn-BA" sz="1000">
                          <a:effectLst/>
                        </a:rPr>
                        <a:t>A-10</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konstantno krši pravila škole</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10"/>
                  </a:ext>
                </a:extLst>
              </a:tr>
              <a:tr h="282386">
                <a:tc>
                  <a:txBody>
                    <a:bodyPr/>
                    <a:lstStyle/>
                    <a:p>
                      <a:pPr algn="l">
                        <a:lnSpc>
                          <a:spcPct val="107000"/>
                        </a:lnSpc>
                        <a:spcAft>
                          <a:spcPts val="0"/>
                        </a:spcAft>
                      </a:pPr>
                      <a:r>
                        <a:rPr lang="bs-Latn-BA" sz="1000">
                          <a:effectLst/>
                        </a:rPr>
                        <a:t>A-11</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inicira i/ili učestvuje u tučnjavama</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11"/>
                  </a:ext>
                </a:extLst>
              </a:tr>
              <a:tr h="264927">
                <a:tc>
                  <a:txBody>
                    <a:bodyPr/>
                    <a:lstStyle/>
                    <a:p>
                      <a:pPr algn="l">
                        <a:lnSpc>
                          <a:spcPct val="107000"/>
                        </a:lnSpc>
                        <a:spcAft>
                          <a:spcPts val="0"/>
                        </a:spcAft>
                      </a:pPr>
                      <a:r>
                        <a:rPr lang="bs-Latn-BA" sz="1000">
                          <a:effectLst/>
                        </a:rPr>
                        <a:t>A-12</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namjerno uništava javno dobro u i oko škole</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12"/>
                  </a:ext>
                </a:extLst>
              </a:tr>
              <a:tr h="264927">
                <a:tc>
                  <a:txBody>
                    <a:bodyPr/>
                    <a:lstStyle/>
                    <a:p>
                      <a:pPr algn="l">
                        <a:lnSpc>
                          <a:spcPct val="107000"/>
                        </a:lnSpc>
                        <a:spcAft>
                          <a:spcPts val="0"/>
                        </a:spcAft>
                      </a:pPr>
                      <a:r>
                        <a:rPr lang="bs-Latn-BA" sz="1000">
                          <a:effectLst/>
                        </a:rPr>
                        <a:t>A-13</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u školi prisvaja tuđe stvari</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13"/>
                  </a:ext>
                </a:extLst>
              </a:tr>
              <a:tr h="264927">
                <a:tc>
                  <a:txBody>
                    <a:bodyPr/>
                    <a:lstStyle/>
                    <a:p>
                      <a:pPr algn="l">
                        <a:lnSpc>
                          <a:spcPct val="107000"/>
                        </a:lnSpc>
                        <a:spcAft>
                          <a:spcPts val="0"/>
                        </a:spcAft>
                      </a:pPr>
                      <a:r>
                        <a:rPr lang="bs-Latn-BA" sz="1000">
                          <a:effectLst/>
                        </a:rPr>
                        <a:t>A-14</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a:t>
                      </a:r>
                      <a:r>
                        <a:rPr lang="bs-Latn-BA" sz="1600" dirty="0" err="1">
                          <a:effectLst/>
                        </a:rPr>
                        <a:t>konzumira</a:t>
                      </a:r>
                      <a:r>
                        <a:rPr lang="bs-Latn-BA" sz="1600" dirty="0">
                          <a:effectLst/>
                        </a:rPr>
                        <a:t> cigarete i/ili alkohol</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14"/>
                  </a:ext>
                </a:extLst>
              </a:tr>
              <a:tr h="264927">
                <a:tc>
                  <a:txBody>
                    <a:bodyPr/>
                    <a:lstStyle/>
                    <a:p>
                      <a:pPr algn="l">
                        <a:lnSpc>
                          <a:spcPct val="107000"/>
                        </a:lnSpc>
                        <a:spcAft>
                          <a:spcPts val="0"/>
                        </a:spcAft>
                      </a:pPr>
                      <a:r>
                        <a:rPr lang="bs-Latn-BA" sz="1000">
                          <a:effectLst/>
                        </a:rPr>
                        <a:t>A-15</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a:t>
                      </a:r>
                      <a:r>
                        <a:rPr lang="bs-Latn-BA" sz="1600" dirty="0" err="1">
                          <a:effectLst/>
                        </a:rPr>
                        <a:t>konzumira</a:t>
                      </a:r>
                      <a:r>
                        <a:rPr lang="bs-Latn-BA" sz="1600" dirty="0">
                          <a:effectLst/>
                        </a:rPr>
                        <a:t> drogu</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15"/>
                  </a:ext>
                </a:extLst>
              </a:tr>
              <a:tr h="264927">
                <a:tc>
                  <a:txBody>
                    <a:bodyPr/>
                    <a:lstStyle/>
                    <a:p>
                      <a:pPr algn="l">
                        <a:lnSpc>
                          <a:spcPct val="107000"/>
                        </a:lnSpc>
                        <a:spcAft>
                          <a:spcPts val="0"/>
                        </a:spcAft>
                      </a:pPr>
                      <a:r>
                        <a:rPr lang="bs-Latn-BA" sz="1000">
                          <a:effectLst/>
                        </a:rPr>
                        <a:t>A-16</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(za vrijeme nastave), provodi vrijeme u kafićima ili kladionicama</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16"/>
                  </a:ext>
                </a:extLst>
              </a:tr>
              <a:tr h="264927">
                <a:tc>
                  <a:txBody>
                    <a:bodyPr/>
                    <a:lstStyle/>
                    <a:p>
                      <a:pPr algn="l">
                        <a:lnSpc>
                          <a:spcPct val="107000"/>
                        </a:lnSpc>
                        <a:spcAft>
                          <a:spcPts val="0"/>
                        </a:spcAft>
                      </a:pPr>
                      <a:r>
                        <a:rPr lang="bs-Latn-BA" sz="1000">
                          <a:effectLst/>
                        </a:rPr>
                        <a:t>A- 17</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 učenik/učenica u školu unosi opasne predmete kojima može povrijediti vršnjake</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17"/>
                  </a:ext>
                </a:extLst>
              </a:tr>
              <a:tr h="264927">
                <a:tc>
                  <a:txBody>
                    <a:bodyPr/>
                    <a:lstStyle/>
                    <a:p>
                      <a:pPr algn="l">
                        <a:lnSpc>
                          <a:spcPct val="107000"/>
                        </a:lnSpc>
                        <a:spcAft>
                          <a:spcPts val="0"/>
                        </a:spcAft>
                      </a:pPr>
                      <a:r>
                        <a:rPr lang="bs-Latn-BA" sz="1000">
                          <a:effectLst/>
                        </a:rPr>
                        <a:t>A-18</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a:t>
                      </a:r>
                      <a:r>
                        <a:rPr lang="bs-Latn-BA" sz="1600" dirty="0" err="1">
                          <a:effectLst/>
                        </a:rPr>
                        <a:t>skita</a:t>
                      </a:r>
                      <a:r>
                        <a:rPr lang="bs-Latn-BA" sz="1600" dirty="0">
                          <a:effectLst/>
                        </a:rPr>
                        <a:t> i/ili prosjači</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18"/>
                  </a:ext>
                </a:extLst>
              </a:tr>
              <a:tr h="264927">
                <a:tc>
                  <a:txBody>
                    <a:bodyPr/>
                    <a:lstStyle/>
                    <a:p>
                      <a:pPr algn="l">
                        <a:lnSpc>
                          <a:spcPct val="107000"/>
                        </a:lnSpc>
                        <a:spcAft>
                          <a:spcPts val="0"/>
                        </a:spcAft>
                      </a:pPr>
                      <a:r>
                        <a:rPr lang="bs-Latn-BA" sz="1000">
                          <a:effectLst/>
                        </a:rPr>
                        <a:t>A-19</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iznosi </a:t>
                      </a:r>
                      <a:r>
                        <a:rPr lang="bs-Latn-BA" sz="1600" dirty="0" err="1">
                          <a:effectLst/>
                        </a:rPr>
                        <a:t>ksenofobne</a:t>
                      </a:r>
                      <a:r>
                        <a:rPr lang="bs-Latn-BA" sz="1600" dirty="0">
                          <a:effectLst/>
                        </a:rPr>
                        <a:t> stavove i/ili upražnjava govor mržnje</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19"/>
                  </a:ext>
                </a:extLst>
              </a:tr>
              <a:tr h="264927">
                <a:tc>
                  <a:txBody>
                    <a:bodyPr/>
                    <a:lstStyle/>
                    <a:p>
                      <a:pPr algn="l">
                        <a:lnSpc>
                          <a:spcPct val="107000"/>
                        </a:lnSpc>
                        <a:spcAft>
                          <a:spcPts val="0"/>
                        </a:spcAft>
                      </a:pPr>
                      <a:r>
                        <a:rPr lang="bs-Latn-BA" sz="1000">
                          <a:effectLst/>
                        </a:rPr>
                        <a:t>A-20</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b="1" dirty="0">
                          <a:solidFill>
                            <a:srgbClr val="FF0000"/>
                          </a:solidFill>
                          <a:effectLst/>
                        </a:rPr>
                        <a:t>Nešto drugo što nije navedeno u popisu (</a:t>
                      </a:r>
                      <a:r>
                        <a:rPr lang="bs-Latn-BA" sz="1600" b="1" dirty="0" err="1">
                          <a:solidFill>
                            <a:srgbClr val="FF0000"/>
                          </a:solidFill>
                          <a:effectLst/>
                        </a:rPr>
                        <a:t>upiši</a:t>
                      </a:r>
                      <a:r>
                        <a:rPr lang="bs-Latn-BA" sz="1600" b="1" dirty="0">
                          <a:solidFill>
                            <a:srgbClr val="FF0000"/>
                          </a:solidFill>
                          <a:effectLst/>
                        </a:rPr>
                        <a:t> i </a:t>
                      </a:r>
                      <a:r>
                        <a:rPr lang="bs-Latn-BA" sz="1600" b="1" dirty="0" err="1">
                          <a:solidFill>
                            <a:srgbClr val="FF0000"/>
                          </a:solidFill>
                          <a:effectLst/>
                        </a:rPr>
                        <a:t>opiši</a:t>
                      </a:r>
                      <a:r>
                        <a:rPr lang="bs-Latn-BA" sz="1600" b="1" dirty="0">
                          <a:solidFill>
                            <a:srgbClr val="FF0000"/>
                          </a:solidFill>
                          <a:effectLst/>
                        </a:rPr>
                        <a:t>)</a:t>
                      </a:r>
                      <a:endParaRPr lang="bs-Latn-BA"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1819437549"/>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631" y="218865"/>
            <a:ext cx="9689130" cy="789054"/>
          </a:xfrm>
        </p:spPr>
        <p:txBody>
          <a:bodyPr>
            <a:noAutofit/>
          </a:bodyPr>
          <a:lstStyle/>
          <a:p>
            <a:r>
              <a:rPr lang="bs-Latn-BA" sz="2800" b="1" dirty="0">
                <a:solidFill>
                  <a:schemeClr val="tx1"/>
                </a:solidFill>
              </a:rPr>
              <a:t>Nešto drugo što nije navedeno u popisu (</a:t>
            </a:r>
            <a:r>
              <a:rPr lang="bs-Latn-BA" sz="2800" b="1" dirty="0" err="1">
                <a:solidFill>
                  <a:schemeClr val="tx1"/>
                </a:solidFill>
              </a:rPr>
              <a:t>upiši</a:t>
            </a:r>
            <a:r>
              <a:rPr lang="bs-Latn-BA" sz="2800" b="1" dirty="0">
                <a:solidFill>
                  <a:schemeClr val="tx1"/>
                </a:solidFill>
              </a:rPr>
              <a:t> i </a:t>
            </a:r>
            <a:r>
              <a:rPr lang="bs-Latn-BA" sz="2800" b="1" dirty="0" err="1">
                <a:solidFill>
                  <a:schemeClr val="tx1"/>
                </a:solidFill>
              </a:rPr>
              <a:t>opiši</a:t>
            </a:r>
            <a:r>
              <a:rPr lang="bs-Latn-BA" sz="2800" b="1" dirty="0">
                <a:solidFill>
                  <a:schemeClr val="tx1"/>
                </a:solidFill>
              </a:rPr>
              <a:t>)</a:t>
            </a:r>
            <a:br>
              <a:rPr lang="bs-Latn-BA"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br>
            <a:endParaRPr lang="bs-Latn-BA" sz="2800" dirty="0">
              <a:solidFill>
                <a:schemeClr val="tx1"/>
              </a:solidFill>
            </a:endParaRPr>
          </a:p>
        </p:txBody>
      </p:sp>
      <p:pic>
        <p:nvPicPr>
          <p:cNvPr id="3" name="Picture 2"/>
          <p:cNvPicPr>
            <a:picLocks noChangeAspect="1"/>
          </p:cNvPicPr>
          <p:nvPr/>
        </p:nvPicPr>
        <p:blipFill>
          <a:blip r:embed="rId2"/>
          <a:stretch>
            <a:fillRect/>
          </a:stretch>
        </p:blipFill>
        <p:spPr>
          <a:xfrm>
            <a:off x="1349631" y="1298864"/>
            <a:ext cx="9362209" cy="5185063"/>
          </a:xfrm>
          <a:prstGeom prst="rect">
            <a:avLst/>
          </a:prstGeom>
        </p:spPr>
      </p:pic>
    </p:spTree>
    <p:extLst>
      <p:ext uri="{BB962C8B-B14F-4D97-AF65-F5344CB8AC3E}">
        <p14:creationId xmlns:p14="http://schemas.microsoft.com/office/powerpoint/2010/main" val="4104563996"/>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Oblici podrške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777748"/>
              </p:ext>
            </p:extLst>
          </p:nvPr>
        </p:nvGraphicFramePr>
        <p:xfrm>
          <a:off x="1350818" y="1652155"/>
          <a:ext cx="10153795" cy="4738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4460035"/>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018" y="624110"/>
            <a:ext cx="9696593" cy="1280890"/>
          </a:xfrm>
        </p:spPr>
        <p:txBody>
          <a:bodyPr>
            <a:normAutofit fontScale="90000"/>
          </a:bodyPr>
          <a:lstStyle/>
          <a:p>
            <a:r>
              <a:rPr lang="bs-Latn-BA" dirty="0"/>
              <a:t>Kada je kod učenika primijećeno ponašanje koje se nalazi na Listi faktora rizika: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3580" y="2528876"/>
            <a:ext cx="2428875" cy="3740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a:xfrm>
            <a:off x="3709851" y="2126222"/>
            <a:ext cx="7794760" cy="3777622"/>
          </a:xfrm>
        </p:spPr>
        <p:txBody>
          <a:bodyPr/>
          <a:lstStyle/>
          <a:p>
            <a:endParaRPr lang="bs-Latn-BA" dirty="0"/>
          </a:p>
          <a:p>
            <a:pPr>
              <a:buNone/>
            </a:pPr>
            <a:r>
              <a:rPr lang="bs-Latn-BA" dirty="0"/>
              <a:t>      Nastavnik je obavezan da o tome </a:t>
            </a:r>
            <a:r>
              <a:rPr lang="bs-Latn-BA" b="1" u="sng" dirty="0">
                <a:solidFill>
                  <a:srgbClr val="FF0000"/>
                </a:solidFill>
              </a:rPr>
              <a:t>usmeno obavijesti  </a:t>
            </a:r>
            <a:r>
              <a:rPr lang="bs-Latn-BA" dirty="0"/>
              <a:t>razrednika odjeljenja kojem učenik pripada.</a:t>
            </a:r>
          </a:p>
          <a:p>
            <a:pPr>
              <a:buNone/>
            </a:pPr>
            <a:r>
              <a:rPr lang="bs-Latn-BA" dirty="0"/>
              <a:t>      Razrednik, neposredno po saznanju:</a:t>
            </a:r>
          </a:p>
          <a:p>
            <a:pPr>
              <a:buNone/>
            </a:pPr>
            <a:endParaRPr lang="bs-Latn-BA" dirty="0"/>
          </a:p>
          <a:p>
            <a:pPr lvl="1"/>
            <a:r>
              <a:rPr lang="bs-Latn-BA" dirty="0"/>
              <a:t> poziva roditelja, </a:t>
            </a:r>
          </a:p>
          <a:p>
            <a:pPr lvl="1"/>
            <a:r>
              <a:rPr lang="bs-Latn-BA" dirty="0"/>
              <a:t>razgovara o primijećenom  ponašanju učenika </a:t>
            </a:r>
          </a:p>
          <a:p>
            <a:pPr lvl="1"/>
            <a:r>
              <a:rPr lang="bs-Latn-BA" dirty="0"/>
              <a:t>zajedno s njim pruža adekvatnu  odgojno-obrazovnu  podršku učeniku.</a:t>
            </a:r>
          </a:p>
          <a:p>
            <a:pPr marL="0" indent="0">
              <a:buNone/>
            </a:pPr>
            <a:endParaRPr lang="bs-Latn-BA" dirty="0"/>
          </a:p>
        </p:txBody>
      </p:sp>
    </p:spTree>
    <p:extLst>
      <p:ext uri="{BB962C8B-B14F-4D97-AF65-F5344CB8AC3E}">
        <p14:creationId xmlns:p14="http://schemas.microsoft.com/office/powerpoint/2010/main" val="344954138"/>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2607" y="1016306"/>
            <a:ext cx="8915399" cy="2262781"/>
          </a:xfrm>
        </p:spPr>
        <p:txBody>
          <a:bodyPr/>
          <a:lstStyle/>
          <a:p>
            <a:pPr algn="ctr"/>
            <a:r>
              <a:rPr lang="bs-Latn-BA" dirty="0"/>
              <a:t>Blagi – Neznatni rizik</a:t>
            </a:r>
          </a:p>
        </p:txBody>
      </p:sp>
    </p:spTree>
    <p:extLst>
      <p:ext uri="{BB962C8B-B14F-4D97-AF65-F5344CB8AC3E}">
        <p14:creationId xmlns:p14="http://schemas.microsoft.com/office/powerpoint/2010/main" val="285902884"/>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410" y="624110"/>
            <a:ext cx="9686202" cy="1502112"/>
          </a:xfrm>
        </p:spPr>
        <p:txBody>
          <a:bodyPr>
            <a:normAutofit fontScale="90000"/>
          </a:bodyPr>
          <a:lstStyle/>
          <a:p>
            <a:r>
              <a:rPr lang="bs-Latn-BA" dirty="0"/>
              <a:t>ZA RIZIK KOJI RAZREDNIK PROCJENI DA JE BLAG I DA SE MOŽE JEDNOSTAVNO OTKLONITI:</a:t>
            </a:r>
          </a:p>
        </p:txBody>
      </p:sp>
      <p:sp>
        <p:nvSpPr>
          <p:cNvPr id="3" name="Content Placeholder 2"/>
          <p:cNvSpPr>
            <a:spLocks noGrp="1"/>
          </p:cNvSpPr>
          <p:nvPr>
            <p:ph sz="half" idx="1"/>
          </p:nvPr>
        </p:nvSpPr>
        <p:spPr>
          <a:xfrm>
            <a:off x="1227909" y="2619949"/>
            <a:ext cx="4908021" cy="3777622"/>
          </a:xfrm>
        </p:spPr>
        <p:txBody>
          <a:bodyPr/>
          <a:lstStyle/>
          <a:p>
            <a:r>
              <a:rPr lang="bs-Latn-BA" b="1" u="sng" dirty="0"/>
              <a:t>Grupni rad</a:t>
            </a:r>
          </a:p>
          <a:p>
            <a:endParaRPr lang="bs-Latn-BA" dirty="0"/>
          </a:p>
          <a:p>
            <a:r>
              <a:rPr lang="bs-Latn-BA" dirty="0"/>
              <a:t>Primjeniti jedan od Programa dat u Priručniku koji govori o </a:t>
            </a:r>
            <a:r>
              <a:rPr lang="bs-Latn-BA" b="1" dirty="0">
                <a:solidFill>
                  <a:srgbClr val="FF0000"/>
                </a:solidFill>
              </a:rPr>
              <a:t>GRUPNOM RADU.</a:t>
            </a:r>
          </a:p>
          <a:p>
            <a:endParaRPr lang="bs-Latn-BA" dirty="0"/>
          </a:p>
          <a:p>
            <a:r>
              <a:rPr lang="bs-Latn-BA" dirty="0"/>
              <a:t>Obavezno je konsultovati STRUČNU SLUŽBU ŠKOLE prije nego se program primjeni.</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78762" y="3221182"/>
            <a:ext cx="4313238" cy="3636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97592597"/>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6847" y="994273"/>
            <a:ext cx="8915399" cy="2262781"/>
          </a:xfrm>
        </p:spPr>
        <p:txBody>
          <a:bodyPr/>
          <a:lstStyle/>
          <a:p>
            <a:pPr algn="ctr"/>
            <a:r>
              <a:rPr lang="bs-Latn-BA" dirty="0"/>
              <a:t>Srednji – Osjetni rizik</a:t>
            </a:r>
          </a:p>
        </p:txBody>
      </p:sp>
      <p:sp>
        <p:nvSpPr>
          <p:cNvPr id="3" name="Subtitle 2"/>
          <p:cNvSpPr>
            <a:spLocks noGrp="1"/>
          </p:cNvSpPr>
          <p:nvPr>
            <p:ph type="subTitle" idx="1"/>
          </p:nvPr>
        </p:nvSpPr>
        <p:spPr>
          <a:xfrm>
            <a:off x="2192606" y="3279085"/>
            <a:ext cx="8915399" cy="1126283"/>
          </a:xfrm>
        </p:spPr>
        <p:txBody>
          <a:bodyPr/>
          <a:lstStyle/>
          <a:p>
            <a:r>
              <a:rPr lang="bs-Latn-BA" dirty="0"/>
              <a:t>Koji može eskalirati (ponavlja se ...)</a:t>
            </a:r>
          </a:p>
        </p:txBody>
      </p:sp>
    </p:spTree>
    <p:extLst>
      <p:ext uri="{BB962C8B-B14F-4D97-AF65-F5344CB8AC3E}">
        <p14:creationId xmlns:p14="http://schemas.microsoft.com/office/powerpoint/2010/main" val="1097509356"/>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536" y="624110"/>
            <a:ext cx="9603075" cy="1280890"/>
          </a:xfrm>
        </p:spPr>
        <p:txBody>
          <a:bodyPr>
            <a:normAutofit fontScale="90000"/>
          </a:bodyPr>
          <a:lstStyle/>
          <a:p>
            <a:r>
              <a:rPr lang="bs-Latn-BA" dirty="0"/>
              <a:t>Ukoliko procjeni da problem ipak prevazilazi njegove/njene kompetencije RAZREDNIK/CA:</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988668"/>
            <a:ext cx="2814638" cy="38693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a:xfrm>
            <a:off x="3526972" y="2821577"/>
            <a:ext cx="7977640" cy="3777622"/>
          </a:xfrm>
        </p:spPr>
        <p:txBody>
          <a:bodyPr/>
          <a:lstStyle/>
          <a:p>
            <a:r>
              <a:rPr lang="bs-Latn-BA" b="1" dirty="0">
                <a:solidFill>
                  <a:srgbClr val="FF0000"/>
                </a:solidFill>
              </a:rPr>
              <a:t>Obavezno obavještava stručnu službu škole</a:t>
            </a:r>
            <a:r>
              <a:rPr lang="bs-Latn-BA" dirty="0"/>
              <a:t>, na način primjeren okolnostima (pismeno ili usmeno)</a:t>
            </a:r>
          </a:p>
          <a:p>
            <a:r>
              <a:rPr lang="bs-Latn-BA" b="1" u="sng" dirty="0"/>
              <a:t>Ova obavijest uključuje </a:t>
            </a:r>
            <a:r>
              <a:rPr lang="bs-Latn-BA" dirty="0"/>
              <a:t>slijedeće podatke: </a:t>
            </a:r>
          </a:p>
          <a:p>
            <a:pPr>
              <a:buNone/>
            </a:pPr>
            <a:endParaRPr lang="bs-Latn-BA" dirty="0"/>
          </a:p>
          <a:p>
            <a:pPr lvl="1"/>
            <a:r>
              <a:rPr lang="bs-Latn-BA" dirty="0"/>
              <a:t>ime i prezime nastavnika,</a:t>
            </a:r>
          </a:p>
          <a:p>
            <a:pPr lvl="1"/>
            <a:r>
              <a:rPr lang="bs-Latn-BA" dirty="0"/>
              <a:t> ime i prezime učenika, </a:t>
            </a:r>
          </a:p>
          <a:p>
            <a:pPr lvl="1"/>
            <a:r>
              <a:rPr lang="bs-Latn-BA" dirty="0"/>
              <a:t>primijećeno ponašanje u skladu sa Pravilnikom o vođenju evidencija o neprihvatljivim oblicima ponašanja i zaštiti učenika. </a:t>
            </a:r>
          </a:p>
        </p:txBody>
      </p:sp>
    </p:spTree>
    <p:extLst>
      <p:ext uri="{BB962C8B-B14F-4D97-AF65-F5344CB8AC3E}">
        <p14:creationId xmlns:p14="http://schemas.microsoft.com/office/powerpoint/2010/main" val="45632552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5BD44-34AF-BA48-956C-E60E91A0496A}"/>
              </a:ext>
            </a:extLst>
          </p:cNvPr>
          <p:cNvSpPr>
            <a:spLocks noGrp="1"/>
          </p:cNvSpPr>
          <p:nvPr>
            <p:ph type="title"/>
          </p:nvPr>
        </p:nvSpPr>
        <p:spPr>
          <a:xfrm>
            <a:off x="334736" y="136328"/>
            <a:ext cx="11503382" cy="499456"/>
          </a:xfrm>
        </p:spPr>
        <p:txBody>
          <a:bodyPr>
            <a:normAutofit fontScale="90000"/>
          </a:bodyPr>
          <a:lstStyle/>
          <a:p>
            <a:pPr algn="ctr"/>
            <a:r>
              <a:rPr lang="en-US" b="1" dirty="0" err="1"/>
              <a:t>Vrste</a:t>
            </a:r>
            <a:r>
              <a:rPr lang="en-US" b="1" dirty="0"/>
              <a:t> </a:t>
            </a:r>
            <a:r>
              <a:rPr lang="en-US" b="1" dirty="0" err="1"/>
              <a:t>zlostavljanja</a:t>
            </a:r>
            <a:r>
              <a:rPr lang="en-US" b="1" dirty="0"/>
              <a:t> </a:t>
            </a:r>
            <a:r>
              <a:rPr lang="en-US" b="1" dirty="0" err="1"/>
              <a:t>i</a:t>
            </a:r>
            <a:r>
              <a:rPr lang="en-US" b="1" dirty="0"/>
              <a:t>  </a:t>
            </a:r>
            <a:r>
              <a:rPr lang="en-US" b="1" dirty="0" err="1"/>
              <a:t>zanemarivanja</a:t>
            </a:r>
            <a:br>
              <a:rPr lang="en-US" b="1" dirty="0"/>
            </a:br>
            <a:endParaRPr lang="en-US" b="1" dirty="0"/>
          </a:p>
        </p:txBody>
      </p:sp>
      <p:pic>
        <p:nvPicPr>
          <p:cNvPr id="5" name="Picture 4">
            <a:extLst>
              <a:ext uri="{FF2B5EF4-FFF2-40B4-BE49-F238E27FC236}">
                <a16:creationId xmlns:a16="http://schemas.microsoft.com/office/drawing/2014/main" id="{85697417-0B2A-C046-8A6C-24328873C72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735" y="1080373"/>
            <a:ext cx="8677835" cy="5039073"/>
          </a:xfrm>
          <a:prstGeom prst="rect">
            <a:avLst/>
          </a:prstGeom>
        </p:spPr>
      </p:pic>
      <p:sp>
        <p:nvSpPr>
          <p:cNvPr id="6" name="TextBox 5">
            <a:extLst>
              <a:ext uri="{FF2B5EF4-FFF2-40B4-BE49-F238E27FC236}">
                <a16:creationId xmlns:a16="http://schemas.microsoft.com/office/drawing/2014/main" id="{DD652862-8DE8-E349-9BE1-ABD329866ECB}"/>
              </a:ext>
            </a:extLst>
          </p:cNvPr>
          <p:cNvSpPr txBox="1"/>
          <p:nvPr/>
        </p:nvSpPr>
        <p:spPr>
          <a:xfrm>
            <a:off x="429601" y="2161809"/>
            <a:ext cx="6000846" cy="369332"/>
          </a:xfrm>
          <a:prstGeom prst="rect">
            <a:avLst/>
          </a:prstGeom>
          <a:solidFill>
            <a:srgbClr val="002060"/>
          </a:solidFill>
        </p:spPr>
        <p:txBody>
          <a:bodyPr wrap="square" rtlCol="0">
            <a:spAutoFit/>
          </a:bodyPr>
          <a:lstStyle/>
          <a:p>
            <a:r>
              <a:rPr lang="en-US" dirty="0" err="1"/>
              <a:t>Seksualno</a:t>
            </a:r>
            <a:r>
              <a:rPr lang="en-US" dirty="0"/>
              <a:t> </a:t>
            </a:r>
            <a:r>
              <a:rPr lang="en-US" dirty="0" err="1"/>
              <a:t>zlostavljanje</a:t>
            </a:r>
            <a:r>
              <a:rPr lang="en-US" dirty="0"/>
              <a:t>              9,6%           18 </a:t>
            </a:r>
            <a:r>
              <a:rPr lang="en-US" dirty="0" err="1"/>
              <a:t>miliona</a:t>
            </a:r>
            <a:r>
              <a:rPr lang="en-US" dirty="0"/>
              <a:t> </a:t>
            </a:r>
          </a:p>
        </p:txBody>
      </p:sp>
      <p:sp>
        <p:nvSpPr>
          <p:cNvPr id="7" name="TextBox 6">
            <a:extLst>
              <a:ext uri="{FF2B5EF4-FFF2-40B4-BE49-F238E27FC236}">
                <a16:creationId xmlns:a16="http://schemas.microsoft.com/office/drawing/2014/main" id="{E779EFB4-DA88-C143-A455-A3B1912B694F}"/>
              </a:ext>
            </a:extLst>
          </p:cNvPr>
          <p:cNvSpPr txBox="1"/>
          <p:nvPr/>
        </p:nvSpPr>
        <p:spPr>
          <a:xfrm>
            <a:off x="429601" y="3190068"/>
            <a:ext cx="6000846" cy="369332"/>
          </a:xfrm>
          <a:prstGeom prst="rect">
            <a:avLst/>
          </a:prstGeom>
          <a:solidFill>
            <a:srgbClr val="002060"/>
          </a:solidFill>
        </p:spPr>
        <p:txBody>
          <a:bodyPr wrap="square" rtlCol="0">
            <a:spAutoFit/>
          </a:bodyPr>
          <a:lstStyle/>
          <a:p>
            <a:r>
              <a:rPr lang="bs-Latn-BA" dirty="0" err="1"/>
              <a:t>E</a:t>
            </a:r>
            <a:r>
              <a:rPr lang="en-US" dirty="0" err="1"/>
              <a:t>mocionalno</a:t>
            </a:r>
            <a:r>
              <a:rPr lang="en-US" dirty="0"/>
              <a:t> </a:t>
            </a:r>
            <a:r>
              <a:rPr lang="en-US" dirty="0" err="1"/>
              <a:t>zlostavljanje</a:t>
            </a:r>
            <a:r>
              <a:rPr lang="en-US" dirty="0"/>
              <a:t>         29,6%        55 </a:t>
            </a:r>
            <a:r>
              <a:rPr lang="en-US" dirty="0" err="1"/>
              <a:t>miliona</a:t>
            </a:r>
            <a:r>
              <a:rPr lang="en-US" dirty="0"/>
              <a:t> </a:t>
            </a:r>
          </a:p>
        </p:txBody>
      </p:sp>
      <p:sp>
        <p:nvSpPr>
          <p:cNvPr id="8" name="TextBox 7">
            <a:extLst>
              <a:ext uri="{FF2B5EF4-FFF2-40B4-BE49-F238E27FC236}">
                <a16:creationId xmlns:a16="http://schemas.microsoft.com/office/drawing/2014/main" id="{0477FCAD-E165-6345-AD32-21AACAA8D937}"/>
              </a:ext>
            </a:extLst>
          </p:cNvPr>
          <p:cNvSpPr txBox="1"/>
          <p:nvPr/>
        </p:nvSpPr>
        <p:spPr>
          <a:xfrm>
            <a:off x="9172143" y="1238479"/>
            <a:ext cx="2665975" cy="923330"/>
          </a:xfrm>
          <a:prstGeom prst="rect">
            <a:avLst/>
          </a:prstGeom>
          <a:solidFill>
            <a:srgbClr val="0070C0"/>
          </a:solidFill>
        </p:spPr>
        <p:txBody>
          <a:bodyPr wrap="square" rtlCol="0">
            <a:spAutoFit/>
          </a:bodyPr>
          <a:lstStyle/>
          <a:p>
            <a:pPr algn="ctr"/>
            <a:r>
              <a:rPr lang="en-US" b="1" dirty="0" err="1"/>
              <a:t>Vrste</a:t>
            </a:r>
            <a:r>
              <a:rPr lang="en-US" b="1" dirty="0"/>
              <a:t> </a:t>
            </a:r>
            <a:r>
              <a:rPr lang="en-US" b="1" dirty="0" err="1"/>
              <a:t>zlostavljanja</a:t>
            </a:r>
            <a:r>
              <a:rPr lang="bs-Latn-BA" b="1" dirty="0"/>
              <a:t> </a:t>
            </a:r>
            <a:r>
              <a:rPr lang="en-US" b="1" dirty="0"/>
              <a:t> </a:t>
            </a:r>
            <a:r>
              <a:rPr lang="en-US" b="1" dirty="0" err="1"/>
              <a:t>i</a:t>
            </a:r>
            <a:r>
              <a:rPr lang="en-US" b="1" dirty="0"/>
              <a:t> </a:t>
            </a:r>
          </a:p>
          <a:p>
            <a:pPr algn="ctr"/>
            <a:r>
              <a:rPr lang="en-US" b="1" dirty="0" err="1"/>
              <a:t>zanemarivanja</a:t>
            </a:r>
            <a:endParaRPr lang="en-US" b="1" dirty="0"/>
          </a:p>
          <a:p>
            <a:endParaRPr lang="en-US" dirty="0"/>
          </a:p>
        </p:txBody>
      </p:sp>
      <p:sp>
        <p:nvSpPr>
          <p:cNvPr id="9" name="TextBox 8">
            <a:extLst>
              <a:ext uri="{FF2B5EF4-FFF2-40B4-BE49-F238E27FC236}">
                <a16:creationId xmlns:a16="http://schemas.microsoft.com/office/drawing/2014/main" id="{16448960-7C68-DC47-83F7-DE88E5AFE044}"/>
              </a:ext>
            </a:extLst>
          </p:cNvPr>
          <p:cNvSpPr txBox="1"/>
          <p:nvPr/>
        </p:nvSpPr>
        <p:spPr>
          <a:xfrm>
            <a:off x="9172143" y="2161809"/>
            <a:ext cx="1519303" cy="923330"/>
          </a:xfrm>
          <a:prstGeom prst="rect">
            <a:avLst/>
          </a:prstGeom>
          <a:solidFill>
            <a:srgbClr val="0070C0"/>
          </a:solidFill>
        </p:spPr>
        <p:txBody>
          <a:bodyPr wrap="square" rtlCol="0">
            <a:spAutoFit/>
          </a:bodyPr>
          <a:lstStyle/>
          <a:p>
            <a:endParaRPr lang="en-US" dirty="0"/>
          </a:p>
          <a:p>
            <a:r>
              <a:rPr lang="en-US" b="1" dirty="0"/>
              <a:t>P</a:t>
            </a:r>
            <a:r>
              <a:rPr lang="bs-Latn-BA" b="1" dirty="0"/>
              <a:t>ostotak</a:t>
            </a:r>
            <a:endParaRPr lang="en-US" b="1" dirty="0"/>
          </a:p>
          <a:p>
            <a:endParaRPr lang="en-US" dirty="0"/>
          </a:p>
        </p:txBody>
      </p:sp>
      <p:sp>
        <p:nvSpPr>
          <p:cNvPr id="10" name="TextBox 9">
            <a:extLst>
              <a:ext uri="{FF2B5EF4-FFF2-40B4-BE49-F238E27FC236}">
                <a16:creationId xmlns:a16="http://schemas.microsoft.com/office/drawing/2014/main" id="{28FF5218-B311-C844-8116-7E8E96E2B18E}"/>
              </a:ext>
            </a:extLst>
          </p:cNvPr>
          <p:cNvSpPr txBox="1"/>
          <p:nvPr/>
        </p:nvSpPr>
        <p:spPr>
          <a:xfrm>
            <a:off x="9172143" y="3085139"/>
            <a:ext cx="1519303" cy="923330"/>
          </a:xfrm>
          <a:prstGeom prst="rect">
            <a:avLst/>
          </a:prstGeom>
          <a:solidFill>
            <a:srgbClr val="0070C0"/>
          </a:solidFill>
        </p:spPr>
        <p:txBody>
          <a:bodyPr wrap="square" rtlCol="0">
            <a:spAutoFit/>
          </a:bodyPr>
          <a:lstStyle/>
          <a:p>
            <a:r>
              <a:rPr lang="en-US" dirty="0"/>
              <a:t>      </a:t>
            </a:r>
          </a:p>
          <a:p>
            <a:pPr algn="ctr"/>
            <a:r>
              <a:rPr lang="en-US" b="1" dirty="0" err="1"/>
              <a:t>Broj</a:t>
            </a:r>
            <a:endParaRPr lang="en-US" b="1" dirty="0"/>
          </a:p>
          <a:p>
            <a:endParaRPr lang="en-US" dirty="0"/>
          </a:p>
        </p:txBody>
      </p:sp>
      <p:sp>
        <p:nvSpPr>
          <p:cNvPr id="11" name="TextBox 10">
            <a:extLst>
              <a:ext uri="{FF2B5EF4-FFF2-40B4-BE49-F238E27FC236}">
                <a16:creationId xmlns:a16="http://schemas.microsoft.com/office/drawing/2014/main" id="{2C008ED9-1938-6A40-B330-96251A85886B}"/>
              </a:ext>
            </a:extLst>
          </p:cNvPr>
          <p:cNvSpPr txBox="1"/>
          <p:nvPr/>
        </p:nvSpPr>
        <p:spPr>
          <a:xfrm>
            <a:off x="429601" y="4338957"/>
            <a:ext cx="6000846" cy="369332"/>
          </a:xfrm>
          <a:prstGeom prst="rect">
            <a:avLst/>
          </a:prstGeom>
          <a:solidFill>
            <a:srgbClr val="002060"/>
          </a:solidFill>
        </p:spPr>
        <p:txBody>
          <a:bodyPr wrap="square" rtlCol="0">
            <a:spAutoFit/>
          </a:bodyPr>
          <a:lstStyle/>
          <a:p>
            <a:r>
              <a:rPr lang="bs-Latn-BA" dirty="0" err="1"/>
              <a:t>E</a:t>
            </a:r>
            <a:r>
              <a:rPr lang="en-US" dirty="0" err="1"/>
              <a:t>mocionalno</a:t>
            </a:r>
            <a:r>
              <a:rPr lang="en-US" dirty="0"/>
              <a:t> </a:t>
            </a:r>
            <a:r>
              <a:rPr lang="en-US" dirty="0" err="1"/>
              <a:t>zanemarivanje</a:t>
            </a:r>
            <a:r>
              <a:rPr lang="en-US" dirty="0"/>
              <a:t>     18,4%        35 </a:t>
            </a:r>
            <a:r>
              <a:rPr lang="en-US" dirty="0" err="1"/>
              <a:t>miliona</a:t>
            </a:r>
            <a:r>
              <a:rPr lang="en-US" dirty="0"/>
              <a:t> </a:t>
            </a:r>
          </a:p>
        </p:txBody>
      </p:sp>
      <p:sp>
        <p:nvSpPr>
          <p:cNvPr id="12" name="TextBox 11">
            <a:extLst>
              <a:ext uri="{FF2B5EF4-FFF2-40B4-BE49-F238E27FC236}">
                <a16:creationId xmlns:a16="http://schemas.microsoft.com/office/drawing/2014/main" id="{2D328F40-FCED-164E-8586-26EA5342AC54}"/>
              </a:ext>
            </a:extLst>
          </p:cNvPr>
          <p:cNvSpPr txBox="1"/>
          <p:nvPr/>
        </p:nvSpPr>
        <p:spPr>
          <a:xfrm>
            <a:off x="429601" y="3793862"/>
            <a:ext cx="6000846" cy="369332"/>
          </a:xfrm>
          <a:prstGeom prst="rect">
            <a:avLst/>
          </a:prstGeom>
          <a:solidFill>
            <a:srgbClr val="002060"/>
          </a:solidFill>
        </p:spPr>
        <p:txBody>
          <a:bodyPr wrap="square" rtlCol="0">
            <a:spAutoFit/>
          </a:bodyPr>
          <a:lstStyle/>
          <a:p>
            <a:r>
              <a:rPr lang="en-US" dirty="0" err="1"/>
              <a:t>Fizičko</a:t>
            </a:r>
            <a:r>
              <a:rPr lang="en-US" dirty="0"/>
              <a:t>  </a:t>
            </a:r>
            <a:r>
              <a:rPr lang="en-US" dirty="0" err="1"/>
              <a:t>zanemarivanje</a:t>
            </a:r>
            <a:r>
              <a:rPr lang="en-US" dirty="0"/>
              <a:t>                16,3%        31 </a:t>
            </a:r>
            <a:r>
              <a:rPr lang="en-US" dirty="0" err="1"/>
              <a:t>miliona</a:t>
            </a:r>
            <a:r>
              <a:rPr lang="en-US" dirty="0"/>
              <a:t> </a:t>
            </a:r>
          </a:p>
        </p:txBody>
      </p:sp>
      <p:sp>
        <p:nvSpPr>
          <p:cNvPr id="14" name="TextBox 13">
            <a:extLst>
              <a:ext uri="{FF2B5EF4-FFF2-40B4-BE49-F238E27FC236}">
                <a16:creationId xmlns:a16="http://schemas.microsoft.com/office/drawing/2014/main" id="{4C787298-230E-A44D-934E-E0D262EA0E5A}"/>
              </a:ext>
            </a:extLst>
          </p:cNvPr>
          <p:cNvSpPr txBox="1"/>
          <p:nvPr/>
        </p:nvSpPr>
        <p:spPr>
          <a:xfrm>
            <a:off x="429601" y="2620761"/>
            <a:ext cx="6000846" cy="369332"/>
          </a:xfrm>
          <a:prstGeom prst="rect">
            <a:avLst/>
          </a:prstGeom>
          <a:solidFill>
            <a:srgbClr val="002060"/>
          </a:solidFill>
        </p:spPr>
        <p:txBody>
          <a:bodyPr wrap="square" rtlCol="0">
            <a:spAutoFit/>
          </a:bodyPr>
          <a:lstStyle/>
          <a:p>
            <a:r>
              <a:rPr lang="bs-Latn-BA" dirty="0" err="1"/>
              <a:t>F</a:t>
            </a:r>
            <a:r>
              <a:rPr lang="en-US" dirty="0" err="1"/>
              <a:t>izičko</a:t>
            </a:r>
            <a:r>
              <a:rPr lang="en-US" dirty="0"/>
              <a:t> </a:t>
            </a:r>
            <a:r>
              <a:rPr lang="en-US" dirty="0" err="1"/>
              <a:t>zlostavljanje</a:t>
            </a:r>
            <a:r>
              <a:rPr lang="en-US" dirty="0"/>
              <a:t>                     22,9%          44 </a:t>
            </a:r>
            <a:r>
              <a:rPr lang="en-US" dirty="0" err="1"/>
              <a:t>miliona</a:t>
            </a:r>
            <a:r>
              <a:rPr lang="en-US" dirty="0"/>
              <a:t> </a:t>
            </a:r>
          </a:p>
        </p:txBody>
      </p:sp>
      <p:sp>
        <p:nvSpPr>
          <p:cNvPr id="15" name="TextBox 14">
            <a:extLst>
              <a:ext uri="{FF2B5EF4-FFF2-40B4-BE49-F238E27FC236}">
                <a16:creationId xmlns:a16="http://schemas.microsoft.com/office/drawing/2014/main" id="{7C2186F5-10BF-3940-A7C4-757E0FD87838}"/>
              </a:ext>
            </a:extLst>
          </p:cNvPr>
          <p:cNvSpPr txBox="1"/>
          <p:nvPr/>
        </p:nvSpPr>
        <p:spPr>
          <a:xfrm>
            <a:off x="334734" y="4859869"/>
            <a:ext cx="8677836" cy="369332"/>
          </a:xfrm>
          <a:prstGeom prst="rect">
            <a:avLst/>
          </a:prstGeom>
          <a:solidFill>
            <a:srgbClr val="FF0000"/>
          </a:solidFill>
        </p:spPr>
        <p:txBody>
          <a:bodyPr wrap="square" rtlCol="0">
            <a:spAutoFit/>
          </a:bodyPr>
          <a:lstStyle/>
          <a:p>
            <a:r>
              <a:rPr lang="en-US" b="1" dirty="0">
                <a:solidFill>
                  <a:schemeClr val="bg1"/>
                </a:solidFill>
              </a:rPr>
              <a:t>90% ne </a:t>
            </a:r>
            <a:r>
              <a:rPr lang="en-US" b="1" dirty="0" err="1">
                <a:solidFill>
                  <a:schemeClr val="bg1"/>
                </a:solidFill>
              </a:rPr>
              <a:t>bude</a:t>
            </a:r>
            <a:r>
              <a:rPr lang="en-US" b="1" dirty="0">
                <a:solidFill>
                  <a:schemeClr val="bg1"/>
                </a:solidFill>
              </a:rPr>
              <a:t> </a:t>
            </a:r>
            <a:r>
              <a:rPr lang="en-US" b="1" dirty="0" err="1">
                <a:solidFill>
                  <a:schemeClr val="bg1"/>
                </a:solidFill>
              </a:rPr>
              <a:t>prepoznato</a:t>
            </a:r>
            <a:r>
              <a:rPr lang="en-US" b="1" dirty="0">
                <a:solidFill>
                  <a:schemeClr val="bg1"/>
                </a:solidFill>
              </a:rPr>
              <a:t> od </a:t>
            </a:r>
            <a:r>
              <a:rPr lang="en-US" b="1" dirty="0" err="1">
                <a:solidFill>
                  <a:schemeClr val="bg1"/>
                </a:solidFill>
              </a:rPr>
              <a:t>sistema</a:t>
            </a:r>
            <a:r>
              <a:rPr lang="en-US" b="1" dirty="0">
                <a:solidFill>
                  <a:schemeClr val="bg1"/>
                </a:solidFill>
              </a:rPr>
              <a:t>                            </a:t>
            </a:r>
          </a:p>
        </p:txBody>
      </p:sp>
    </p:spTree>
    <p:extLst>
      <p:ext uri="{BB962C8B-B14F-4D97-AF65-F5344CB8AC3E}">
        <p14:creationId xmlns:p14="http://schemas.microsoft.com/office/powerpoint/2010/main" val="3533554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954" y="624110"/>
            <a:ext cx="10698480" cy="1280890"/>
          </a:xfrm>
        </p:spPr>
        <p:txBody>
          <a:bodyPr/>
          <a:lstStyle/>
          <a:p>
            <a:r>
              <a:rPr lang="bs-Latn-BA" dirty="0"/>
              <a:t>Ukoliko se </a:t>
            </a:r>
            <a:r>
              <a:rPr lang="bs-Latn-BA" b="1" u="sng" dirty="0">
                <a:solidFill>
                  <a:srgbClr val="FF0000"/>
                </a:solidFill>
              </a:rPr>
              <a:t>roditelj</a:t>
            </a:r>
            <a:r>
              <a:rPr lang="bs-Latn-BA" dirty="0"/>
              <a:t> ne odaziva na poziv ili </a:t>
            </a:r>
            <a:r>
              <a:rPr lang="bs-Latn-BA" b="1" u="sng" dirty="0">
                <a:solidFill>
                  <a:srgbClr val="FF0000"/>
                </a:solidFill>
              </a:rPr>
              <a:t>ignoriše sugestije razrednika ?</a:t>
            </a:r>
          </a:p>
        </p:txBody>
      </p:sp>
      <p:sp>
        <p:nvSpPr>
          <p:cNvPr id="4" name="Content Placeholder 3"/>
          <p:cNvSpPr>
            <a:spLocks noGrp="1"/>
          </p:cNvSpPr>
          <p:nvPr>
            <p:ph sz="half" idx="2"/>
          </p:nvPr>
        </p:nvSpPr>
        <p:spPr>
          <a:xfrm>
            <a:off x="1972491" y="2651760"/>
            <a:ext cx="8582298" cy="3921287"/>
          </a:xfrm>
        </p:spPr>
        <p:txBody>
          <a:bodyPr/>
          <a:lstStyle/>
          <a:p>
            <a:r>
              <a:rPr lang="bs-Latn-BA" b="1" u="sng" dirty="0"/>
              <a:t>Razrednik odmah obavještava stručnu službu škole </a:t>
            </a:r>
            <a:r>
              <a:rPr lang="bs-Latn-BA" dirty="0"/>
              <a:t>o primijećenom ponašanju učenika od strane nastavnika ili samog razrednika u cilju ostvarivanja najboljeg interesa učenika.</a:t>
            </a:r>
          </a:p>
          <a:p>
            <a:pPr>
              <a:buNone/>
            </a:pPr>
            <a:endParaRPr lang="bs-Latn-BA" dirty="0"/>
          </a:p>
          <a:p>
            <a:r>
              <a:rPr lang="bs-Latn-BA" b="1" u="sng" dirty="0"/>
              <a:t>Stručna služba škole unosi podatke o </a:t>
            </a:r>
            <a:r>
              <a:rPr lang="bs-Latn-BA" b="1" u="sng" dirty="0" err="1"/>
              <a:t>primjećenom</a:t>
            </a:r>
            <a:r>
              <a:rPr lang="bs-Latn-BA" b="1" u="sng" dirty="0"/>
              <a:t> ponašanju </a:t>
            </a:r>
            <a:r>
              <a:rPr lang="bs-Latn-BA" dirty="0"/>
              <a:t>učenika na način kako je to propisano Pravilnikom o </a:t>
            </a:r>
            <a:r>
              <a:rPr lang="hr-BA" dirty="0"/>
              <a:t>vođenju evidencija o neprihvatljivim oblicima ponašanja i zaštite učenika</a:t>
            </a:r>
            <a:endParaRPr lang="bs-Latn-BA" dirty="0"/>
          </a:p>
        </p:txBody>
      </p:sp>
    </p:spTree>
    <p:extLst>
      <p:ext uri="{BB962C8B-B14F-4D97-AF65-F5344CB8AC3E}">
        <p14:creationId xmlns:p14="http://schemas.microsoft.com/office/powerpoint/2010/main" val="335288390"/>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 y="624109"/>
            <a:ext cx="11652069" cy="1578763"/>
          </a:xfrm>
        </p:spPr>
        <p:txBody>
          <a:bodyPr>
            <a:normAutofit fontScale="90000"/>
          </a:bodyPr>
          <a:lstStyle/>
          <a:p>
            <a:pPr algn="ctr"/>
            <a:r>
              <a:rPr lang="bs-Latn-BA" dirty="0"/>
              <a:t>Stručna služba škole, neposredno po saznanju o problemima u ponašanju učenika, usmeno i pismeno poziva roditelje u školu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3319973"/>
            <a:ext cx="2670175" cy="3538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a:xfrm>
            <a:off x="3200400" y="2913017"/>
            <a:ext cx="8686799" cy="3777622"/>
          </a:xfrm>
        </p:spPr>
        <p:txBody>
          <a:bodyPr/>
          <a:lstStyle/>
          <a:p>
            <a:r>
              <a:rPr lang="bs-Latn-BA" sz="2000" dirty="0"/>
              <a:t>Stručna služba škole obavještava roditelje o </a:t>
            </a:r>
            <a:r>
              <a:rPr lang="bs-Latn-BA" sz="2000" dirty="0" err="1"/>
              <a:t>primijećenom</a:t>
            </a:r>
            <a:r>
              <a:rPr lang="bs-Latn-BA" sz="2000" dirty="0"/>
              <a:t> ponašanju. </a:t>
            </a:r>
          </a:p>
          <a:p>
            <a:r>
              <a:rPr lang="bs-Latn-BA" sz="2000" dirty="0"/>
              <a:t>Predlaže roditeljima mjere za odgojno - obrazovnu podršku i stručni tretman učenika sa problemima u ponašanju i u saradnji sa roditeljima izrađuje Individualni plan podrške za učenika (IPP), osiguravajući najbolji interes djeteta i zaštitu ličnih podataka.</a:t>
            </a:r>
          </a:p>
          <a:p>
            <a:r>
              <a:rPr lang="bs-Latn-BA" sz="2000" dirty="0"/>
              <a:t>Ukoliko roditelji pristanu na to, pristupa se izradi IPP.</a:t>
            </a:r>
          </a:p>
          <a:p>
            <a:endParaRPr lang="bs-Latn-BA" dirty="0"/>
          </a:p>
        </p:txBody>
      </p:sp>
    </p:spTree>
    <p:extLst>
      <p:ext uri="{BB962C8B-B14F-4D97-AF65-F5344CB8AC3E}">
        <p14:creationId xmlns:p14="http://schemas.microsoft.com/office/powerpoint/2010/main" val="2033233734"/>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018" y="624110"/>
            <a:ext cx="9696593" cy="1280890"/>
          </a:xfrm>
        </p:spPr>
        <p:txBody>
          <a:bodyPr/>
          <a:lstStyle/>
          <a:p>
            <a:r>
              <a:rPr lang="bs-Latn-BA" dirty="0"/>
              <a:t>Ukoliko </a:t>
            </a:r>
            <a:r>
              <a:rPr lang="bs-Latn-BA" b="1" u="sng" dirty="0">
                <a:solidFill>
                  <a:srgbClr val="FF0000"/>
                </a:solidFill>
              </a:rPr>
              <a:t>roditelj nije saglasan </a:t>
            </a:r>
            <a:r>
              <a:rPr lang="bs-Latn-BA" dirty="0"/>
              <a:t>sa izradom  IPP ili ne prihvata njegov sadržaj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3356264"/>
            <a:ext cx="2252662" cy="3501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a:xfrm>
            <a:off x="3460173" y="3080378"/>
            <a:ext cx="7865324" cy="3777622"/>
          </a:xfrm>
        </p:spPr>
        <p:txBody>
          <a:bodyPr/>
          <a:lstStyle/>
          <a:p>
            <a:r>
              <a:rPr lang="bs-Latn-BA" sz="2000" b="1" u="sng" dirty="0"/>
              <a:t>Stručna služba škole obavještava nadležni centar za socijalni rad </a:t>
            </a:r>
            <a:r>
              <a:rPr lang="bs-Latn-BA" sz="2000" dirty="0"/>
              <a:t>i izrađuje IPP bez saglasnosti roditelja, u cilju ispunjavanja obaveze postupanja u najboljem interesu učenika. </a:t>
            </a:r>
          </a:p>
          <a:p>
            <a:endParaRPr lang="bs-Latn-BA" sz="2000" dirty="0"/>
          </a:p>
          <a:p>
            <a:r>
              <a:rPr lang="bs-Latn-BA" sz="2000" dirty="0"/>
              <a:t>U tom slučaju će nadležni centar za socijalni rad realizirati adekvatne programe podrške porodici učenika za kojeg se kreira IPP.</a:t>
            </a:r>
          </a:p>
          <a:p>
            <a:endParaRPr lang="bs-Latn-BA" dirty="0"/>
          </a:p>
        </p:txBody>
      </p:sp>
    </p:spTree>
    <p:extLst>
      <p:ext uri="{BB962C8B-B14F-4D97-AF65-F5344CB8AC3E}">
        <p14:creationId xmlns:p14="http://schemas.microsoft.com/office/powerpoint/2010/main" val="1923376769"/>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1060" y="751901"/>
            <a:ext cx="9214860" cy="2262781"/>
          </a:xfrm>
        </p:spPr>
        <p:txBody>
          <a:bodyPr/>
          <a:lstStyle/>
          <a:p>
            <a:pPr algn="ctr"/>
            <a:r>
              <a:rPr lang="bs-Latn-BA" dirty="0"/>
              <a:t>Izraženiji Srednji ili Visoki rizik</a:t>
            </a:r>
          </a:p>
        </p:txBody>
      </p:sp>
      <p:sp>
        <p:nvSpPr>
          <p:cNvPr id="3" name="Subtitle 2"/>
          <p:cNvSpPr>
            <a:spLocks noGrp="1"/>
          </p:cNvSpPr>
          <p:nvPr>
            <p:ph type="subTitle" idx="1"/>
          </p:nvPr>
        </p:nvSpPr>
        <p:spPr>
          <a:xfrm>
            <a:off x="1432442" y="3069764"/>
            <a:ext cx="8915399" cy="1126283"/>
          </a:xfrm>
        </p:spPr>
        <p:txBody>
          <a:bodyPr/>
          <a:lstStyle/>
          <a:p>
            <a:r>
              <a:rPr lang="bs-Latn-BA" dirty="0"/>
              <a:t>Koji već eskalira (ponavlja se, bez mogućnosti da se rijesi </a:t>
            </a:r>
          </a:p>
          <a:p>
            <a:r>
              <a:rPr lang="bs-Latn-BA" dirty="0"/>
              <a:t> IPP-om ...)</a:t>
            </a:r>
          </a:p>
        </p:txBody>
      </p:sp>
    </p:spTree>
    <p:extLst>
      <p:ext uri="{BB962C8B-B14F-4D97-AF65-F5344CB8AC3E}">
        <p14:creationId xmlns:p14="http://schemas.microsoft.com/office/powerpoint/2010/main" val="1281761130"/>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624110"/>
            <a:ext cx="10668589" cy="1661890"/>
          </a:xfrm>
        </p:spPr>
        <p:txBody>
          <a:bodyPr>
            <a:normAutofit fontScale="90000"/>
          </a:bodyPr>
          <a:lstStyle/>
          <a:p>
            <a:r>
              <a:rPr lang="bs-Latn-BA" b="1" u="sng" dirty="0">
                <a:solidFill>
                  <a:srgbClr val="FF0000"/>
                </a:solidFill>
              </a:rPr>
              <a:t>Ukoliko IPP ne daje očekivane rezultate </a:t>
            </a:r>
            <a:r>
              <a:rPr lang="bs-Latn-BA" dirty="0"/>
              <a:t>i/ili ukoliko su primijećena ponašanja visokog rizika za učenika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3678383"/>
            <a:ext cx="2387600" cy="3179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a:xfrm>
            <a:off x="4208318" y="2909455"/>
            <a:ext cx="7140429" cy="3777622"/>
          </a:xfrm>
        </p:spPr>
        <p:txBody>
          <a:bodyPr/>
          <a:lstStyle/>
          <a:p>
            <a:r>
              <a:rPr lang="bs-Latn-BA" sz="2000" dirty="0"/>
              <a:t>Stručna služba škole </a:t>
            </a:r>
            <a:r>
              <a:rPr lang="bs-Latn-BA" sz="2000" b="1" u="sng" dirty="0">
                <a:solidFill>
                  <a:srgbClr val="FF0000"/>
                </a:solidFill>
              </a:rPr>
              <a:t>obavještava roditelja o tome</a:t>
            </a:r>
            <a:r>
              <a:rPr lang="bs-Latn-BA" sz="2000" dirty="0"/>
              <a:t>, te daje prijedlog za izradu Individualnog plana brige (IPB). </a:t>
            </a:r>
          </a:p>
          <a:p>
            <a:r>
              <a:rPr lang="bs-Latn-BA" sz="2000" dirty="0"/>
              <a:t>IPB izrađuje stručna služba škole </a:t>
            </a:r>
            <a:r>
              <a:rPr lang="bs-Latn-BA" sz="2000" b="1" u="sng" dirty="0">
                <a:solidFill>
                  <a:srgbClr val="FF0000"/>
                </a:solidFill>
              </a:rPr>
              <a:t>uz saglasnost roditelja</a:t>
            </a:r>
            <a:r>
              <a:rPr lang="bs-Latn-BA" sz="2000" dirty="0"/>
              <a:t>, i u saradnji sa roditeljem i stručnim službama u zajednici, čija je stručna pomoć neophodna za provođenje IPB.</a:t>
            </a:r>
          </a:p>
          <a:p>
            <a:r>
              <a:rPr lang="bs-Latn-BA" sz="2000" dirty="0"/>
              <a:t>Ukoliko se roditelj složi s tim, izrađuje se IPB.</a:t>
            </a:r>
          </a:p>
          <a:p>
            <a:endParaRPr lang="bs-Latn-BA" dirty="0"/>
          </a:p>
        </p:txBody>
      </p:sp>
    </p:spTree>
    <p:extLst>
      <p:ext uri="{BB962C8B-B14F-4D97-AF65-F5344CB8AC3E}">
        <p14:creationId xmlns:p14="http://schemas.microsoft.com/office/powerpoint/2010/main" val="1442472478"/>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1" y="624110"/>
            <a:ext cx="9655029" cy="1280890"/>
          </a:xfrm>
        </p:spPr>
        <p:txBody>
          <a:bodyPr>
            <a:normAutofit fontScale="90000"/>
          </a:bodyPr>
          <a:lstStyle/>
          <a:p>
            <a:r>
              <a:rPr lang="bs-Latn-BA" dirty="0"/>
              <a:t>Ukoliko </a:t>
            </a:r>
            <a:r>
              <a:rPr lang="bs-Latn-BA" b="1" u="sng" dirty="0">
                <a:solidFill>
                  <a:srgbClr val="FF0000"/>
                </a:solidFill>
              </a:rPr>
              <a:t>roditelj nije saglasan </a:t>
            </a:r>
            <a:r>
              <a:rPr lang="bs-Latn-BA" dirty="0"/>
              <a:t>sa izradom  IPB ili ne prihvata njegov sadržaj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3626428"/>
            <a:ext cx="2222500" cy="32315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a:xfrm>
            <a:off x="2978331" y="2570360"/>
            <a:ext cx="8464731" cy="3777622"/>
          </a:xfrm>
        </p:spPr>
        <p:txBody>
          <a:bodyPr>
            <a:normAutofit/>
          </a:bodyPr>
          <a:lstStyle/>
          <a:p>
            <a:r>
              <a:rPr lang="bs-Latn-BA" sz="2000" b="1" u="sng" dirty="0"/>
              <a:t>Stručna služba škole obavještava nadležni centar za socijalni rad </a:t>
            </a:r>
            <a:r>
              <a:rPr lang="bs-Latn-BA" sz="2000" dirty="0"/>
              <a:t>i izrađuje IPB bez saglasnosti roditelja, u cilju ispunjavanja obaveze postupanja u najboljem interesu učenika.</a:t>
            </a:r>
          </a:p>
          <a:p>
            <a:pPr>
              <a:buNone/>
            </a:pPr>
            <a:endParaRPr lang="bs-Latn-BA" sz="2000" dirty="0"/>
          </a:p>
          <a:p>
            <a:r>
              <a:rPr lang="bs-Latn-BA" sz="2000" dirty="0"/>
              <a:t>Vrlo je važno napomenuti da ukoliko stručna služba škole ima potrebne kapacitete IPB se izrađuje u školi, odnosno ukoliko stručna služba škole nema kapacitete za izradu IPB,  traži se pomoć stručne službe u zajednici (centar za mentalno zdravlje ili centar za socijalni rad) koja izrađuje IPB, osiguravajući princip najboljeg interesa učenika</a:t>
            </a:r>
          </a:p>
        </p:txBody>
      </p:sp>
    </p:spTree>
    <p:extLst>
      <p:ext uri="{BB962C8B-B14F-4D97-AF65-F5344CB8AC3E}">
        <p14:creationId xmlns:p14="http://schemas.microsoft.com/office/powerpoint/2010/main" val="3999858880"/>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U pravilu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369127"/>
            <a:ext cx="2282825" cy="4488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a:xfrm>
            <a:off x="2664823" y="2126222"/>
            <a:ext cx="8839788" cy="3777622"/>
          </a:xfrm>
        </p:spPr>
        <p:txBody>
          <a:bodyPr>
            <a:normAutofit/>
          </a:bodyPr>
          <a:lstStyle/>
          <a:p>
            <a:r>
              <a:rPr lang="bs-Latn-BA" sz="2400" dirty="0"/>
              <a:t>Vidimo da mjere iz IPP i IPB se realizuju u okviru škole, osim u situacijama kada je time ugrožen najbolji interes učenika i/ili je planirane mjere nemoguće realizovati u školi zbog visokog rizika, prirode podrške i neadekvatvnog tretmana za učenika</a:t>
            </a:r>
          </a:p>
        </p:txBody>
      </p:sp>
    </p:spTree>
    <p:extLst>
      <p:ext uri="{BB962C8B-B14F-4D97-AF65-F5344CB8AC3E}">
        <p14:creationId xmlns:p14="http://schemas.microsoft.com/office/powerpoint/2010/main" val="353991326"/>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859" y="124548"/>
            <a:ext cx="4161702" cy="976312"/>
          </a:xfrm>
        </p:spPr>
        <p:txBody>
          <a:bodyPr>
            <a:normAutofit/>
          </a:bodyPr>
          <a:lstStyle/>
          <a:p>
            <a:r>
              <a:rPr lang="bs-Latn-BA" sz="3200" b="1" dirty="0"/>
              <a:t>KOORDINACIJA</a:t>
            </a:r>
          </a:p>
        </p:txBody>
      </p:sp>
      <p:sp>
        <p:nvSpPr>
          <p:cNvPr id="4" name="Text Placeholder 3"/>
          <p:cNvSpPr>
            <a:spLocks noGrp="1"/>
          </p:cNvSpPr>
          <p:nvPr>
            <p:ph type="body" sz="half" idx="2"/>
          </p:nvPr>
        </p:nvSpPr>
        <p:spPr>
          <a:xfrm>
            <a:off x="1" y="2303914"/>
            <a:ext cx="6094411" cy="4262436"/>
          </a:xfrm>
        </p:spPr>
        <p:txBody>
          <a:bodyPr/>
          <a:lstStyle/>
          <a:p>
            <a:pPr marL="285750" indent="-285750" algn="just">
              <a:buFont typeface="Arial" panose="020B0604020202020204" pitchFamily="34" charset="0"/>
              <a:buChar char="•"/>
            </a:pPr>
            <a:r>
              <a:rPr lang="bs-Latn-BA" sz="1800" dirty="0"/>
              <a:t>Stručne službe svih škola na nivou jedne općine bi trebale organizirati koordinacijski sastanak radi razmjene informacija i iskustava o neprihvatljivim oblicima ponašanja učenika najmanje jedanput mjesečno. </a:t>
            </a:r>
          </a:p>
          <a:p>
            <a:pPr marL="285750" indent="-285750" algn="just"/>
            <a:endParaRPr lang="bs-Latn-BA" sz="1800" dirty="0"/>
          </a:p>
          <a:p>
            <a:pPr marL="285750" indent="-285750">
              <a:buFont typeface="Arial" panose="020B0604020202020204" pitchFamily="34" charset="0"/>
              <a:buChar char="•"/>
            </a:pPr>
            <a:r>
              <a:rPr lang="bs-Latn-BA" sz="1800" dirty="0"/>
              <a:t>Poželjno  je da se sastanak održava u prostorijama jedne od škola u općini, vodeći računa o principu da u pomenutom ciklusu sve škole budu „domaćini sastanka“.</a:t>
            </a:r>
          </a:p>
          <a:p>
            <a:endParaRPr lang="bs-Latn-BA" dirty="0"/>
          </a:p>
        </p:txBody>
      </p:sp>
      <p:sp>
        <p:nvSpPr>
          <p:cNvPr id="5" name="Oval 4"/>
          <p:cNvSpPr/>
          <p:nvPr/>
        </p:nvSpPr>
        <p:spPr>
          <a:xfrm>
            <a:off x="6691745" y="779319"/>
            <a:ext cx="1143000" cy="6430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s-Latn-BA" dirty="0"/>
              <a:t>Škola 1 </a:t>
            </a:r>
          </a:p>
        </p:txBody>
      </p:sp>
      <p:sp>
        <p:nvSpPr>
          <p:cNvPr id="9" name="Oval 8"/>
          <p:cNvSpPr/>
          <p:nvPr/>
        </p:nvSpPr>
        <p:spPr>
          <a:xfrm>
            <a:off x="6643254" y="2875973"/>
            <a:ext cx="1143000" cy="6430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s-Latn-BA" dirty="0"/>
              <a:t>Škola 2 </a:t>
            </a:r>
          </a:p>
        </p:txBody>
      </p:sp>
      <p:sp>
        <p:nvSpPr>
          <p:cNvPr id="10" name="Oval 9"/>
          <p:cNvSpPr/>
          <p:nvPr/>
        </p:nvSpPr>
        <p:spPr>
          <a:xfrm>
            <a:off x="10361612" y="4007394"/>
            <a:ext cx="1143000" cy="6430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s-Latn-BA" dirty="0"/>
              <a:t>Škola N </a:t>
            </a:r>
          </a:p>
        </p:txBody>
      </p:sp>
      <p:sp>
        <p:nvSpPr>
          <p:cNvPr id="11" name="Oval 10"/>
          <p:cNvSpPr/>
          <p:nvPr/>
        </p:nvSpPr>
        <p:spPr>
          <a:xfrm>
            <a:off x="10016836" y="809338"/>
            <a:ext cx="1143000" cy="6430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s-Latn-BA" dirty="0"/>
              <a:t>Škola 4 </a:t>
            </a:r>
          </a:p>
        </p:txBody>
      </p:sp>
      <p:sp>
        <p:nvSpPr>
          <p:cNvPr id="12" name="Oval 11"/>
          <p:cNvSpPr/>
          <p:nvPr/>
        </p:nvSpPr>
        <p:spPr>
          <a:xfrm>
            <a:off x="6641990" y="3821441"/>
            <a:ext cx="1143000" cy="6430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s-Latn-BA" dirty="0"/>
              <a:t>Škola 3 </a:t>
            </a:r>
          </a:p>
        </p:txBody>
      </p:sp>
      <p:sp>
        <p:nvSpPr>
          <p:cNvPr id="14" name="Rounded Rectangle 13"/>
          <p:cNvSpPr/>
          <p:nvPr/>
        </p:nvSpPr>
        <p:spPr>
          <a:xfrm>
            <a:off x="9374475" y="3032131"/>
            <a:ext cx="1558637" cy="87283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bs-Latn-BA" dirty="0"/>
              <a:t>CSR</a:t>
            </a:r>
          </a:p>
        </p:txBody>
      </p:sp>
      <p:sp>
        <p:nvSpPr>
          <p:cNvPr id="15" name="Isosceles Triangle 14"/>
          <p:cNvSpPr/>
          <p:nvPr/>
        </p:nvSpPr>
        <p:spPr>
          <a:xfrm>
            <a:off x="7315668" y="1253927"/>
            <a:ext cx="1454727" cy="104998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bs-Latn-BA" dirty="0"/>
              <a:t>CMZ</a:t>
            </a:r>
          </a:p>
        </p:txBody>
      </p:sp>
      <p:sp>
        <p:nvSpPr>
          <p:cNvPr id="16" name="Teardrop 15"/>
          <p:cNvSpPr/>
          <p:nvPr/>
        </p:nvSpPr>
        <p:spPr>
          <a:xfrm>
            <a:off x="6515101" y="5211726"/>
            <a:ext cx="2732808" cy="637310"/>
          </a:xfrm>
          <a:prstGeom prst="teardrop">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s-Latn-BA" dirty="0"/>
              <a:t>RPZ </a:t>
            </a:r>
          </a:p>
        </p:txBody>
      </p:sp>
      <p:cxnSp>
        <p:nvCxnSpPr>
          <p:cNvPr id="18" name="Straight Arrow Connector 17"/>
          <p:cNvCxnSpPr/>
          <p:nvPr/>
        </p:nvCxnSpPr>
        <p:spPr>
          <a:xfrm>
            <a:off x="7881505" y="1100860"/>
            <a:ext cx="20037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786254" y="1570401"/>
            <a:ext cx="2802082" cy="1428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1004911" y="1452420"/>
            <a:ext cx="83122" cy="2545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678882" y="1422400"/>
            <a:ext cx="2474911" cy="2482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8406245" y="1253927"/>
            <a:ext cx="1610591" cy="341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0361612" y="1570401"/>
            <a:ext cx="0" cy="1428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969827" y="1683327"/>
            <a:ext cx="2047009" cy="352839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68319981"/>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KOORDINACIJSKI  SASTANAK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556164"/>
            <a:ext cx="2461202" cy="4301836"/>
          </a:xfrm>
        </p:spPr>
      </p:pic>
      <p:sp>
        <p:nvSpPr>
          <p:cNvPr id="4" name="Content Placeholder 3"/>
          <p:cNvSpPr>
            <a:spLocks noGrp="1"/>
          </p:cNvSpPr>
          <p:nvPr>
            <p:ph sz="half" idx="2"/>
          </p:nvPr>
        </p:nvSpPr>
        <p:spPr>
          <a:xfrm>
            <a:off x="3017520" y="2126221"/>
            <a:ext cx="8487091" cy="4313767"/>
          </a:xfrm>
        </p:spPr>
        <p:txBody>
          <a:bodyPr>
            <a:normAutofit lnSpcReduction="10000"/>
          </a:bodyPr>
          <a:lstStyle/>
          <a:p>
            <a:pPr algn="just">
              <a:buNone/>
            </a:pPr>
            <a:r>
              <a:rPr lang="bs-Latn-BA" sz="2600" dirty="0"/>
              <a:t>    Sastanku bi trebale prisustvovati predstavnici: </a:t>
            </a:r>
            <a:r>
              <a:rPr lang="bs-Latn-BA" sz="2600" b="1" u="sng" dirty="0">
                <a:solidFill>
                  <a:srgbClr val="FF0000"/>
                </a:solidFill>
              </a:rPr>
              <a:t>stručnih službi škola, predstavnik općinskog centra za socijalni rad i predstavnik nadležnog centra za mentalno zdravlje u zajednici</a:t>
            </a:r>
            <a:r>
              <a:rPr lang="bs-Latn-BA" sz="2600" dirty="0"/>
              <a:t>, koji djeluje u okviru doma zdravlja.</a:t>
            </a:r>
          </a:p>
          <a:p>
            <a:pPr algn="just">
              <a:buNone/>
            </a:pPr>
            <a:endParaRPr lang="bs-Latn-BA" sz="2600" dirty="0"/>
          </a:p>
          <a:p>
            <a:pPr algn="just">
              <a:buNone/>
            </a:pPr>
            <a:r>
              <a:rPr lang="bs-Latn-BA" sz="2600" dirty="0"/>
              <a:t>    Izuzetno, </a:t>
            </a:r>
            <a:r>
              <a:rPr lang="bs-Latn-BA" sz="2600" b="1" u="sng" dirty="0">
                <a:solidFill>
                  <a:srgbClr val="FF0000"/>
                </a:solidFill>
              </a:rPr>
              <a:t>ukoliko je to baš neophodno</a:t>
            </a:r>
            <a:r>
              <a:rPr lang="bs-Latn-BA" sz="2600" dirty="0"/>
              <a:t>, sastanku može prisustvovati i </a:t>
            </a:r>
            <a:r>
              <a:rPr lang="bs-Latn-BA" sz="2600" b="1" dirty="0">
                <a:solidFill>
                  <a:srgbClr val="FF0000"/>
                </a:solidFill>
              </a:rPr>
              <a:t>policijski službenik iz reda odjeljenja za rad policije u zajednici</a:t>
            </a:r>
            <a:r>
              <a:rPr lang="bs-Latn-BA" sz="2600" dirty="0"/>
              <a:t>, što procjenjuje predstavnik općinskog centra za socijalni rad.</a:t>
            </a:r>
          </a:p>
          <a:p>
            <a:endParaRPr lang="bs-Latn-BA" dirty="0"/>
          </a:p>
          <a:p>
            <a:endParaRPr lang="bs-Latn-BA" dirty="0"/>
          </a:p>
        </p:txBody>
      </p:sp>
    </p:spTree>
    <p:extLst>
      <p:ext uri="{BB962C8B-B14F-4D97-AF65-F5344CB8AC3E}">
        <p14:creationId xmlns:p14="http://schemas.microsoft.com/office/powerpoint/2010/main" val="3345732355"/>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9049" y="762918"/>
            <a:ext cx="8915399" cy="2262781"/>
          </a:xfrm>
        </p:spPr>
        <p:txBody>
          <a:bodyPr/>
          <a:lstStyle/>
          <a:p>
            <a:pPr algn="ctr"/>
            <a:r>
              <a:rPr lang="bs-Latn-BA" dirty="0"/>
              <a:t>Evidencija </a:t>
            </a:r>
          </a:p>
        </p:txBody>
      </p:sp>
    </p:spTree>
    <p:extLst>
      <p:ext uri="{BB962C8B-B14F-4D97-AF65-F5344CB8AC3E}">
        <p14:creationId xmlns:p14="http://schemas.microsoft.com/office/powerpoint/2010/main" val="22062115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9805B89-0AED-BA42-BA39-01AE772EA9D9}"/>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628536" y="2618590"/>
            <a:ext cx="6755708" cy="711242"/>
          </a:xfrm>
          <a:prstGeom prst="rect">
            <a:avLst/>
          </a:prstGeom>
        </p:spPr>
      </p:pic>
      <p:pic>
        <p:nvPicPr>
          <p:cNvPr id="5" name="Picture 4">
            <a:extLst>
              <a:ext uri="{FF2B5EF4-FFF2-40B4-BE49-F238E27FC236}">
                <a16:creationId xmlns:a16="http://schemas.microsoft.com/office/drawing/2014/main" id="{005D6F95-FA4D-3F43-A873-BEF73136E3F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0912" y="1678105"/>
            <a:ext cx="6755708" cy="724587"/>
          </a:xfrm>
          <a:prstGeom prst="rect">
            <a:avLst/>
          </a:prstGeom>
        </p:spPr>
      </p:pic>
      <p:pic>
        <p:nvPicPr>
          <p:cNvPr id="7" name="Picture 6">
            <a:extLst>
              <a:ext uri="{FF2B5EF4-FFF2-40B4-BE49-F238E27FC236}">
                <a16:creationId xmlns:a16="http://schemas.microsoft.com/office/drawing/2014/main" id="{1DEFD88E-5FF1-724E-B31B-12C2FF2428F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28536" y="3348322"/>
            <a:ext cx="6734849" cy="682010"/>
          </a:xfrm>
          <a:prstGeom prst="rect">
            <a:avLst/>
          </a:prstGeom>
        </p:spPr>
      </p:pic>
      <p:pic>
        <p:nvPicPr>
          <p:cNvPr id="9" name="Picture 8">
            <a:extLst>
              <a:ext uri="{FF2B5EF4-FFF2-40B4-BE49-F238E27FC236}">
                <a16:creationId xmlns:a16="http://schemas.microsoft.com/office/drawing/2014/main" id="{7DA382D4-3019-B646-A5C4-65D9415C3F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6219" y="271596"/>
            <a:ext cx="6921500" cy="977900"/>
          </a:xfrm>
          <a:prstGeom prst="rect">
            <a:avLst/>
          </a:prstGeom>
        </p:spPr>
      </p:pic>
      <p:sp>
        <p:nvSpPr>
          <p:cNvPr id="10" name="Oval 9">
            <a:extLst>
              <a:ext uri="{FF2B5EF4-FFF2-40B4-BE49-F238E27FC236}">
                <a16:creationId xmlns:a16="http://schemas.microsoft.com/office/drawing/2014/main" id="{CAFDB3AD-3FB7-5E44-94CD-07B12D4991C3}"/>
              </a:ext>
            </a:extLst>
          </p:cNvPr>
          <p:cNvSpPr/>
          <p:nvPr/>
        </p:nvSpPr>
        <p:spPr>
          <a:xfrm>
            <a:off x="705852" y="2320189"/>
            <a:ext cx="3408948" cy="33929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Preko</a:t>
            </a:r>
            <a:r>
              <a:rPr lang="en-US" sz="2400" b="1" dirty="0"/>
              <a:t> </a:t>
            </a:r>
            <a:r>
              <a:rPr lang="en-US" sz="2400" b="1" dirty="0" err="1"/>
              <a:t>milijardu</a:t>
            </a:r>
            <a:r>
              <a:rPr lang="en-US" sz="2400" b="1" dirty="0"/>
              <a:t> </a:t>
            </a:r>
            <a:r>
              <a:rPr lang="en-US" sz="2400" b="1" dirty="0" err="1"/>
              <a:t>djece</a:t>
            </a:r>
            <a:r>
              <a:rPr lang="en-US" sz="2400" b="1" dirty="0"/>
              <a:t> u </a:t>
            </a:r>
            <a:r>
              <a:rPr lang="en-US" sz="2400" b="1" dirty="0" err="1"/>
              <a:t>svijetu</a:t>
            </a:r>
            <a:r>
              <a:rPr lang="en-US" sz="2400" b="1" dirty="0"/>
              <a:t>  </a:t>
            </a:r>
            <a:r>
              <a:rPr lang="en-US" sz="2400" b="1" dirty="0" err="1"/>
              <a:t>je</a:t>
            </a:r>
            <a:r>
              <a:rPr lang="en-US" sz="2400" b="1" dirty="0"/>
              <a:t> </a:t>
            </a:r>
            <a:r>
              <a:rPr lang="en-US" sz="2400" b="1" dirty="0" err="1"/>
              <a:t>iskusilo</a:t>
            </a:r>
            <a:r>
              <a:rPr lang="en-US" sz="2400" b="1" dirty="0"/>
              <a:t> </a:t>
            </a:r>
            <a:r>
              <a:rPr lang="en-US" sz="2400" b="1" dirty="0" err="1"/>
              <a:t>neki</a:t>
            </a:r>
            <a:r>
              <a:rPr lang="en-US" sz="2400" b="1" dirty="0"/>
              <a:t> </a:t>
            </a:r>
            <a:r>
              <a:rPr lang="en-US" sz="2400" b="1" dirty="0" err="1"/>
              <a:t>oblik</a:t>
            </a:r>
            <a:r>
              <a:rPr lang="en-US" sz="2400" b="1" dirty="0"/>
              <a:t> </a:t>
            </a:r>
            <a:r>
              <a:rPr lang="en-US" sz="2400" b="1" dirty="0" err="1"/>
              <a:t>nasilja</a:t>
            </a:r>
            <a:r>
              <a:rPr lang="en-US" sz="2400" b="1" dirty="0"/>
              <a:t> </a:t>
            </a:r>
          </a:p>
        </p:txBody>
      </p:sp>
      <p:sp>
        <p:nvSpPr>
          <p:cNvPr id="11" name="TextBox 10">
            <a:extLst>
              <a:ext uri="{FF2B5EF4-FFF2-40B4-BE49-F238E27FC236}">
                <a16:creationId xmlns:a16="http://schemas.microsoft.com/office/drawing/2014/main" id="{DEB683ED-C911-AD47-BEEC-6977F115693F}"/>
              </a:ext>
            </a:extLst>
          </p:cNvPr>
          <p:cNvSpPr txBox="1"/>
          <p:nvPr/>
        </p:nvSpPr>
        <p:spPr>
          <a:xfrm>
            <a:off x="4544342" y="1700851"/>
            <a:ext cx="4301078" cy="646331"/>
          </a:xfrm>
          <a:prstGeom prst="rect">
            <a:avLst/>
          </a:prstGeom>
          <a:solidFill>
            <a:schemeClr val="tx1"/>
          </a:solidFill>
        </p:spPr>
        <p:txBody>
          <a:bodyPr wrap="square" rtlCol="0">
            <a:spAutoFit/>
          </a:bodyPr>
          <a:lstStyle/>
          <a:p>
            <a:r>
              <a:rPr lang="en-US" b="1" dirty="0" err="1">
                <a:solidFill>
                  <a:schemeClr val="bg1"/>
                </a:solidFill>
              </a:rPr>
              <a:t>Ubistva</a:t>
            </a:r>
            <a:r>
              <a:rPr lang="en-US" b="1" dirty="0">
                <a:solidFill>
                  <a:schemeClr val="bg1"/>
                </a:solidFill>
              </a:rPr>
              <a:t> </a:t>
            </a:r>
            <a:r>
              <a:rPr lang="en-US" b="1" dirty="0" err="1">
                <a:solidFill>
                  <a:schemeClr val="bg1"/>
                </a:solidFill>
              </a:rPr>
              <a:t>su</a:t>
            </a:r>
            <a:r>
              <a:rPr lang="en-US" b="1" dirty="0">
                <a:solidFill>
                  <a:schemeClr val="bg1"/>
                </a:solidFill>
              </a:rPr>
              <a:t> </a:t>
            </a:r>
            <a:r>
              <a:rPr lang="en-US" b="1" dirty="0" err="1">
                <a:solidFill>
                  <a:schemeClr val="bg1"/>
                </a:solidFill>
              </a:rPr>
              <a:t>među</a:t>
            </a:r>
            <a:r>
              <a:rPr lang="en-US" b="1" dirty="0">
                <a:solidFill>
                  <a:schemeClr val="bg1"/>
                </a:solidFill>
              </a:rPr>
              <a:t>  pet </a:t>
            </a:r>
            <a:r>
              <a:rPr lang="en-US" b="1" dirty="0" err="1">
                <a:solidFill>
                  <a:schemeClr val="bg1"/>
                </a:solidFill>
              </a:rPr>
              <a:t>uzroka</a:t>
            </a:r>
            <a:r>
              <a:rPr lang="en-US" b="1" dirty="0">
                <a:solidFill>
                  <a:schemeClr val="bg1"/>
                </a:solidFill>
              </a:rPr>
              <a:t> </a:t>
            </a:r>
            <a:r>
              <a:rPr lang="en-US" b="1" dirty="0" err="1">
                <a:solidFill>
                  <a:schemeClr val="bg1"/>
                </a:solidFill>
              </a:rPr>
              <a:t>smrti</a:t>
            </a:r>
            <a:endParaRPr lang="en-US" b="1" dirty="0">
              <a:solidFill>
                <a:schemeClr val="bg1"/>
              </a:solidFill>
            </a:endParaRPr>
          </a:p>
          <a:p>
            <a:r>
              <a:rPr lang="bs-Latn-BA" b="1" dirty="0" err="1">
                <a:solidFill>
                  <a:schemeClr val="bg1"/>
                </a:solidFill>
              </a:rPr>
              <a:t>k</a:t>
            </a:r>
            <a:r>
              <a:rPr lang="en-US" b="1" dirty="0" err="1">
                <a:solidFill>
                  <a:schemeClr val="bg1"/>
                </a:solidFill>
              </a:rPr>
              <a:t>od</a:t>
            </a:r>
            <a:r>
              <a:rPr lang="en-US" b="1" dirty="0">
                <a:solidFill>
                  <a:schemeClr val="bg1"/>
                </a:solidFill>
              </a:rPr>
              <a:t> </a:t>
            </a:r>
            <a:r>
              <a:rPr lang="en-US" b="1" dirty="0" err="1">
                <a:solidFill>
                  <a:schemeClr val="bg1"/>
                </a:solidFill>
              </a:rPr>
              <a:t>adolescenata</a:t>
            </a:r>
            <a:r>
              <a:rPr lang="en-US" b="1" dirty="0">
                <a:solidFill>
                  <a:schemeClr val="bg1"/>
                </a:solidFill>
              </a:rPr>
              <a:t> </a:t>
            </a:r>
          </a:p>
        </p:txBody>
      </p:sp>
      <p:sp>
        <p:nvSpPr>
          <p:cNvPr id="12" name="TextBox 11">
            <a:extLst>
              <a:ext uri="{FF2B5EF4-FFF2-40B4-BE49-F238E27FC236}">
                <a16:creationId xmlns:a16="http://schemas.microsoft.com/office/drawing/2014/main" id="{694C755D-4520-5E40-845C-987033A5DBFB}"/>
              </a:ext>
            </a:extLst>
          </p:cNvPr>
          <p:cNvSpPr txBox="1"/>
          <p:nvPr/>
        </p:nvSpPr>
        <p:spPr>
          <a:xfrm>
            <a:off x="4550054" y="2613136"/>
            <a:ext cx="4628190" cy="646331"/>
          </a:xfrm>
          <a:prstGeom prst="rect">
            <a:avLst/>
          </a:prstGeom>
          <a:solidFill>
            <a:schemeClr val="tx1"/>
          </a:solidFill>
        </p:spPr>
        <p:txBody>
          <a:bodyPr wrap="none" rtlCol="0">
            <a:spAutoFit/>
          </a:bodyPr>
          <a:lstStyle/>
          <a:p>
            <a:r>
              <a:rPr lang="en-US" b="1" dirty="0">
                <a:solidFill>
                  <a:schemeClr val="bg1"/>
                </a:solidFill>
              </a:rPr>
              <a:t>U 80% </a:t>
            </a:r>
            <a:r>
              <a:rPr lang="en-US" b="1" dirty="0" err="1">
                <a:solidFill>
                  <a:schemeClr val="bg1"/>
                </a:solidFill>
              </a:rPr>
              <a:t>slučajeva</a:t>
            </a:r>
            <a:r>
              <a:rPr lang="en-US" b="1" dirty="0">
                <a:solidFill>
                  <a:schemeClr val="bg1"/>
                </a:solidFill>
              </a:rPr>
              <a:t> </a:t>
            </a:r>
            <a:r>
              <a:rPr lang="en-US" b="1" dirty="0" err="1">
                <a:solidFill>
                  <a:schemeClr val="bg1"/>
                </a:solidFill>
              </a:rPr>
              <a:t>ubistva</a:t>
            </a:r>
            <a:r>
              <a:rPr lang="en-US" b="1" dirty="0">
                <a:solidFill>
                  <a:schemeClr val="bg1"/>
                </a:solidFill>
              </a:rPr>
              <a:t> </a:t>
            </a:r>
            <a:r>
              <a:rPr lang="en-US" b="1" dirty="0" err="1">
                <a:solidFill>
                  <a:schemeClr val="bg1"/>
                </a:solidFill>
              </a:rPr>
              <a:t>žrtve</a:t>
            </a:r>
            <a:r>
              <a:rPr lang="en-US" b="1" dirty="0">
                <a:solidFill>
                  <a:schemeClr val="bg1"/>
                </a:solidFill>
              </a:rPr>
              <a:t> </a:t>
            </a:r>
            <a:r>
              <a:rPr lang="en-US" b="1" dirty="0" err="1">
                <a:solidFill>
                  <a:schemeClr val="bg1"/>
                </a:solidFill>
              </a:rPr>
              <a:t>su</a:t>
            </a:r>
            <a:r>
              <a:rPr lang="en-US" b="1" dirty="0">
                <a:solidFill>
                  <a:schemeClr val="bg1"/>
                </a:solidFill>
              </a:rPr>
              <a:t> </a:t>
            </a:r>
            <a:r>
              <a:rPr lang="en-US" b="1" dirty="0" err="1">
                <a:solidFill>
                  <a:schemeClr val="bg1"/>
                </a:solidFill>
              </a:rPr>
              <a:t>muška</a:t>
            </a:r>
            <a:r>
              <a:rPr lang="en-US" b="1" dirty="0">
                <a:solidFill>
                  <a:schemeClr val="bg1"/>
                </a:solidFill>
              </a:rPr>
              <a:t> </a:t>
            </a:r>
          </a:p>
          <a:p>
            <a:r>
              <a:rPr lang="en-US" b="1" dirty="0" err="1">
                <a:solidFill>
                  <a:schemeClr val="bg1"/>
                </a:solidFill>
              </a:rPr>
              <a:t>djeca</a:t>
            </a:r>
            <a:endParaRPr lang="en-US" b="1" dirty="0">
              <a:solidFill>
                <a:schemeClr val="bg1"/>
              </a:solidFill>
            </a:endParaRPr>
          </a:p>
        </p:txBody>
      </p:sp>
      <p:sp>
        <p:nvSpPr>
          <p:cNvPr id="14" name="TextBox 13">
            <a:extLst>
              <a:ext uri="{FF2B5EF4-FFF2-40B4-BE49-F238E27FC236}">
                <a16:creationId xmlns:a16="http://schemas.microsoft.com/office/drawing/2014/main" id="{2745EB84-293A-E14E-8084-9F640755B003}"/>
              </a:ext>
            </a:extLst>
          </p:cNvPr>
          <p:cNvSpPr txBox="1"/>
          <p:nvPr/>
        </p:nvSpPr>
        <p:spPr>
          <a:xfrm>
            <a:off x="4570915" y="3370310"/>
            <a:ext cx="4607329" cy="646331"/>
          </a:xfrm>
          <a:prstGeom prst="rect">
            <a:avLst/>
          </a:prstGeom>
          <a:solidFill>
            <a:schemeClr val="tx1"/>
          </a:solidFill>
        </p:spPr>
        <p:txBody>
          <a:bodyPr wrap="square" rtlCol="0">
            <a:spAutoFit/>
          </a:bodyPr>
          <a:lstStyle/>
          <a:p>
            <a:r>
              <a:rPr lang="en-US" b="1" dirty="0" err="1">
                <a:solidFill>
                  <a:schemeClr val="bg1"/>
                </a:solidFill>
              </a:rPr>
              <a:t>Jedno</a:t>
            </a:r>
            <a:r>
              <a:rPr lang="en-US" b="1" dirty="0">
                <a:solidFill>
                  <a:schemeClr val="bg1"/>
                </a:solidFill>
              </a:rPr>
              <a:t> od 4 </a:t>
            </a:r>
            <a:r>
              <a:rPr lang="en-US" b="1" dirty="0" err="1">
                <a:solidFill>
                  <a:schemeClr val="bg1"/>
                </a:solidFill>
              </a:rPr>
              <a:t>djece</a:t>
            </a:r>
            <a:r>
              <a:rPr lang="en-US" b="1" dirty="0">
                <a:solidFill>
                  <a:schemeClr val="bg1"/>
                </a:solidFill>
              </a:rPr>
              <a:t> </a:t>
            </a:r>
            <a:r>
              <a:rPr lang="en-US" b="1" dirty="0" err="1">
                <a:solidFill>
                  <a:schemeClr val="bg1"/>
                </a:solidFill>
              </a:rPr>
              <a:t>je</a:t>
            </a:r>
            <a:r>
              <a:rPr lang="en-US" b="1" dirty="0">
                <a:solidFill>
                  <a:schemeClr val="bg1"/>
                </a:solidFill>
              </a:rPr>
              <a:t> </a:t>
            </a:r>
            <a:r>
              <a:rPr lang="en-US" b="1" dirty="0" err="1">
                <a:solidFill>
                  <a:schemeClr val="bg1"/>
                </a:solidFill>
              </a:rPr>
              <a:t>doživilo</a:t>
            </a:r>
            <a:r>
              <a:rPr lang="en-US" b="1" dirty="0">
                <a:solidFill>
                  <a:schemeClr val="bg1"/>
                </a:solidFill>
              </a:rPr>
              <a:t> </a:t>
            </a:r>
            <a:r>
              <a:rPr lang="en-US" b="1" dirty="0" err="1">
                <a:solidFill>
                  <a:schemeClr val="bg1"/>
                </a:solidFill>
              </a:rPr>
              <a:t>fizičko</a:t>
            </a:r>
            <a:r>
              <a:rPr lang="en-US" b="1" dirty="0">
                <a:solidFill>
                  <a:schemeClr val="bg1"/>
                </a:solidFill>
              </a:rPr>
              <a:t> </a:t>
            </a:r>
            <a:r>
              <a:rPr lang="en-US" b="1" dirty="0" err="1">
                <a:solidFill>
                  <a:schemeClr val="bg1"/>
                </a:solidFill>
              </a:rPr>
              <a:t>nasilje</a:t>
            </a:r>
            <a:endParaRPr lang="en-US" b="1" dirty="0">
              <a:solidFill>
                <a:schemeClr val="bg1"/>
              </a:solidFill>
            </a:endParaRPr>
          </a:p>
          <a:p>
            <a:r>
              <a:rPr lang="en-US" b="1" dirty="0">
                <a:solidFill>
                  <a:schemeClr val="bg1"/>
                </a:solidFill>
              </a:rPr>
              <a:t> </a:t>
            </a:r>
          </a:p>
        </p:txBody>
      </p:sp>
      <p:sp>
        <p:nvSpPr>
          <p:cNvPr id="16" name="Rectangle 15">
            <a:extLst>
              <a:ext uri="{FF2B5EF4-FFF2-40B4-BE49-F238E27FC236}">
                <a16:creationId xmlns:a16="http://schemas.microsoft.com/office/drawing/2014/main" id="{6E1EEB10-4731-1344-B2CA-B982171A083E}"/>
              </a:ext>
            </a:extLst>
          </p:cNvPr>
          <p:cNvSpPr/>
          <p:nvPr/>
        </p:nvSpPr>
        <p:spPr>
          <a:xfrm>
            <a:off x="4544342" y="4129832"/>
            <a:ext cx="4570567" cy="646331"/>
          </a:xfrm>
          <a:prstGeom prst="rect">
            <a:avLst/>
          </a:prstGeom>
          <a:solidFill>
            <a:schemeClr val="tx1"/>
          </a:solidFill>
        </p:spPr>
        <p:txBody>
          <a:bodyPr wrap="square">
            <a:spAutoFit/>
          </a:bodyPr>
          <a:lstStyle/>
          <a:p>
            <a:r>
              <a:rPr lang="bs-Latn-BA" b="1" dirty="0" err="1">
                <a:solidFill>
                  <a:schemeClr val="bg1"/>
                </a:solidFill>
              </a:rPr>
              <a:t>J</a:t>
            </a:r>
            <a:r>
              <a:rPr lang="en-US" b="1" dirty="0" err="1">
                <a:solidFill>
                  <a:schemeClr val="bg1"/>
                </a:solidFill>
              </a:rPr>
              <a:t>edan</a:t>
            </a:r>
            <a:r>
              <a:rPr lang="en-US" b="1" dirty="0">
                <a:solidFill>
                  <a:schemeClr val="bg1"/>
                </a:solidFill>
              </a:rPr>
              <a:t> od 6 </a:t>
            </a:r>
            <a:r>
              <a:rPr lang="en-US" b="1" dirty="0" err="1">
                <a:solidFill>
                  <a:schemeClr val="bg1"/>
                </a:solidFill>
              </a:rPr>
              <a:t>dječaka</a:t>
            </a:r>
            <a:r>
              <a:rPr lang="en-US" b="1" dirty="0">
                <a:solidFill>
                  <a:schemeClr val="bg1"/>
                </a:solidFill>
              </a:rPr>
              <a:t> </a:t>
            </a:r>
            <a:r>
              <a:rPr lang="en-US" b="1" dirty="0" err="1">
                <a:solidFill>
                  <a:schemeClr val="bg1"/>
                </a:solidFill>
              </a:rPr>
              <a:t>doživljavaju</a:t>
            </a:r>
            <a:endParaRPr lang="en-US" b="1" dirty="0">
              <a:solidFill>
                <a:schemeClr val="bg1"/>
              </a:solidFill>
            </a:endParaRPr>
          </a:p>
          <a:p>
            <a:r>
              <a:rPr lang="en-US" b="1" dirty="0">
                <a:solidFill>
                  <a:schemeClr val="bg1"/>
                </a:solidFill>
              </a:rPr>
              <a:t> </a:t>
            </a:r>
            <a:r>
              <a:rPr lang="en-US" b="1" dirty="0" err="1">
                <a:solidFill>
                  <a:schemeClr val="bg1"/>
                </a:solidFill>
              </a:rPr>
              <a:t>seksualno</a:t>
            </a:r>
            <a:r>
              <a:rPr lang="en-US" b="1" dirty="0">
                <a:solidFill>
                  <a:schemeClr val="bg1"/>
                </a:solidFill>
              </a:rPr>
              <a:t> </a:t>
            </a:r>
            <a:r>
              <a:rPr lang="en-US" b="1" dirty="0" err="1">
                <a:solidFill>
                  <a:schemeClr val="bg1"/>
                </a:solidFill>
              </a:rPr>
              <a:t>zlostavljanje</a:t>
            </a:r>
            <a:endParaRPr lang="en-US" b="1" dirty="0">
              <a:solidFill>
                <a:schemeClr val="bg1"/>
              </a:solidFill>
            </a:endParaRPr>
          </a:p>
        </p:txBody>
      </p:sp>
      <p:pic>
        <p:nvPicPr>
          <p:cNvPr id="13" name="Slika 1">
            <a:extLst>
              <a:ext uri="{FF2B5EF4-FFF2-40B4-BE49-F238E27FC236}">
                <a16:creationId xmlns:a16="http://schemas.microsoft.com/office/drawing/2014/main" id="{04598023-451A-9144-8483-DBE72CEEE1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0912" y="5584967"/>
            <a:ext cx="6628482" cy="807790"/>
          </a:xfrm>
          <a:prstGeom prst="rect">
            <a:avLst/>
          </a:prstGeom>
        </p:spPr>
      </p:pic>
      <p:sp>
        <p:nvSpPr>
          <p:cNvPr id="2" name="Rectangle 1">
            <a:extLst>
              <a:ext uri="{FF2B5EF4-FFF2-40B4-BE49-F238E27FC236}">
                <a16:creationId xmlns:a16="http://schemas.microsoft.com/office/drawing/2014/main" id="{791CD99E-FE49-F942-BA56-77EBE8A30DC9}"/>
              </a:ext>
            </a:extLst>
          </p:cNvPr>
          <p:cNvSpPr/>
          <p:nvPr/>
        </p:nvSpPr>
        <p:spPr>
          <a:xfrm>
            <a:off x="4544342" y="6321748"/>
            <a:ext cx="6096000" cy="369332"/>
          </a:xfrm>
          <a:prstGeom prst="rect">
            <a:avLst/>
          </a:prstGeom>
        </p:spPr>
        <p:txBody>
          <a:bodyPr>
            <a:spAutoFit/>
          </a:bodyPr>
          <a:lstStyle/>
          <a:p>
            <a:r>
              <a:rPr lang="hr-HR" dirty="0">
                <a:latin typeface="Corbel" panose="020B0503020204020204" pitchFamily="34" charset="0"/>
              </a:rPr>
              <a:t>Samo </a:t>
            </a:r>
            <a:r>
              <a:rPr lang="hr-HR" b="1" dirty="0">
                <a:latin typeface="Corbel" panose="020B0503020204020204" pitchFamily="34" charset="0"/>
              </a:rPr>
              <a:t>1 od 10 djece </a:t>
            </a:r>
            <a:r>
              <a:rPr lang="hr-HR" dirty="0">
                <a:latin typeface="Corbel" panose="020B0503020204020204" pitchFamily="34" charset="0"/>
              </a:rPr>
              <a:t>razotkrije da je seksualno zlostavljano  </a:t>
            </a:r>
            <a:endParaRPr lang="hr-HR" sz="2000" dirty="0">
              <a:latin typeface="Corbel" panose="020B0503020204020204" pitchFamily="34" charset="0"/>
            </a:endParaRPr>
          </a:p>
        </p:txBody>
      </p:sp>
      <p:sp>
        <p:nvSpPr>
          <p:cNvPr id="18" name="TextBox 17">
            <a:extLst>
              <a:ext uri="{FF2B5EF4-FFF2-40B4-BE49-F238E27FC236}">
                <a16:creationId xmlns:a16="http://schemas.microsoft.com/office/drawing/2014/main" id="{226F1513-89D9-0641-9E29-A260398B4FF7}"/>
              </a:ext>
            </a:extLst>
          </p:cNvPr>
          <p:cNvSpPr txBox="1"/>
          <p:nvPr/>
        </p:nvSpPr>
        <p:spPr>
          <a:xfrm>
            <a:off x="4544342" y="4942617"/>
            <a:ext cx="4570566" cy="646331"/>
          </a:xfrm>
          <a:prstGeom prst="rect">
            <a:avLst/>
          </a:prstGeom>
          <a:solidFill>
            <a:schemeClr val="tx1"/>
          </a:solidFill>
        </p:spPr>
        <p:txBody>
          <a:bodyPr wrap="square" rtlCol="0">
            <a:spAutoFit/>
          </a:bodyPr>
          <a:lstStyle/>
          <a:p>
            <a:r>
              <a:rPr lang="en-US" b="1" dirty="0" err="1">
                <a:solidFill>
                  <a:schemeClr val="bg1"/>
                </a:solidFill>
              </a:rPr>
              <a:t>Jedna</a:t>
            </a:r>
            <a:r>
              <a:rPr lang="en-US" b="1" dirty="0">
                <a:solidFill>
                  <a:schemeClr val="bg1"/>
                </a:solidFill>
              </a:rPr>
              <a:t> od 4  </a:t>
            </a:r>
            <a:r>
              <a:rPr lang="en-US" b="1" dirty="0" err="1">
                <a:solidFill>
                  <a:schemeClr val="bg1"/>
                </a:solidFill>
              </a:rPr>
              <a:t>djevojčica</a:t>
            </a:r>
            <a:r>
              <a:rPr lang="en-US" b="1" dirty="0">
                <a:solidFill>
                  <a:schemeClr val="bg1"/>
                </a:solidFill>
              </a:rPr>
              <a:t> je t</a:t>
            </a:r>
            <a:r>
              <a:rPr lang="bs-Latn-BA" b="1" dirty="0">
                <a:solidFill>
                  <a:schemeClr val="bg1"/>
                </a:solidFill>
              </a:rPr>
              <a:t>o</a:t>
            </a:r>
            <a:r>
              <a:rPr lang="en-US" b="1" dirty="0" err="1">
                <a:solidFill>
                  <a:schemeClr val="bg1"/>
                </a:solidFill>
              </a:rPr>
              <a:t>kom</a:t>
            </a:r>
            <a:r>
              <a:rPr lang="en-US" b="1" dirty="0">
                <a:solidFill>
                  <a:schemeClr val="bg1"/>
                </a:solidFill>
              </a:rPr>
              <a:t> </a:t>
            </a:r>
            <a:r>
              <a:rPr lang="en-US" b="1" dirty="0" err="1">
                <a:solidFill>
                  <a:schemeClr val="bg1"/>
                </a:solidFill>
              </a:rPr>
              <a:t>svog</a:t>
            </a:r>
            <a:endParaRPr lang="en-US" b="1" dirty="0">
              <a:solidFill>
                <a:schemeClr val="bg1"/>
              </a:solidFill>
            </a:endParaRPr>
          </a:p>
          <a:p>
            <a:r>
              <a:rPr lang="en-US" b="1" dirty="0">
                <a:solidFill>
                  <a:schemeClr val="bg1"/>
                </a:solidFill>
              </a:rPr>
              <a:t> </a:t>
            </a:r>
            <a:r>
              <a:rPr lang="en-US" b="1" dirty="0" err="1">
                <a:solidFill>
                  <a:schemeClr val="bg1"/>
                </a:solidFill>
              </a:rPr>
              <a:t>života</a:t>
            </a:r>
            <a:r>
              <a:rPr lang="en-US" b="1" dirty="0">
                <a:solidFill>
                  <a:schemeClr val="bg1"/>
                </a:solidFill>
              </a:rPr>
              <a:t>  </a:t>
            </a:r>
            <a:r>
              <a:rPr lang="en-US" b="1" dirty="0" err="1">
                <a:solidFill>
                  <a:schemeClr val="bg1"/>
                </a:solidFill>
              </a:rPr>
              <a:t>doživila</a:t>
            </a:r>
            <a:r>
              <a:rPr lang="en-US" b="1" dirty="0">
                <a:solidFill>
                  <a:schemeClr val="bg1"/>
                </a:solidFill>
              </a:rPr>
              <a:t> se</a:t>
            </a:r>
            <a:r>
              <a:rPr lang="bs-Latn-BA" b="1" dirty="0">
                <a:solidFill>
                  <a:schemeClr val="bg1"/>
                </a:solidFill>
              </a:rPr>
              <a:t>ks</a:t>
            </a:r>
            <a:r>
              <a:rPr lang="en-US" b="1" dirty="0" err="1">
                <a:solidFill>
                  <a:schemeClr val="bg1"/>
                </a:solidFill>
              </a:rPr>
              <a:t>ualno</a:t>
            </a:r>
            <a:r>
              <a:rPr lang="en-US" b="1" dirty="0">
                <a:solidFill>
                  <a:schemeClr val="bg1"/>
                </a:solidFill>
              </a:rPr>
              <a:t> </a:t>
            </a:r>
            <a:r>
              <a:rPr lang="en-US" b="1" dirty="0" err="1">
                <a:solidFill>
                  <a:schemeClr val="bg1"/>
                </a:solidFill>
              </a:rPr>
              <a:t>nasilje</a:t>
            </a:r>
            <a:endParaRPr lang="en-US" b="1" dirty="0">
              <a:solidFill>
                <a:schemeClr val="bg1"/>
              </a:solidFill>
            </a:endParaRPr>
          </a:p>
        </p:txBody>
      </p:sp>
      <p:pic>
        <p:nvPicPr>
          <p:cNvPr id="21" name="Picture 2" descr="https://img0.etsystatic.com/034/0/8149845/il_fullxfull.532164338_qbwy.jpg">
            <a:extLst>
              <a:ext uri="{FF2B5EF4-FFF2-40B4-BE49-F238E27FC236}">
                <a16:creationId xmlns:a16="http://schemas.microsoft.com/office/drawing/2014/main" id="{E28F8D0F-5EA4-C24A-A4EF-C9B340ABC371}"/>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0253185" y="4310695"/>
            <a:ext cx="946209" cy="1215729"/>
          </a:xfrm>
          <a:prstGeom prst="rect">
            <a:avLst/>
          </a:prstGeom>
          <a:noFill/>
          <a:extLst>
            <a:ext uri="{909E8E84-426E-40DD-AFC4-6F175D3DCCD1}">
              <a14:hiddenFill xmlns:a14="http://schemas.microsoft.com/office/drawing/2010/main">
                <a:solidFill>
                  <a:srgbClr val="FFFFFF"/>
                </a:solidFill>
              </a14:hiddenFill>
            </a:ext>
          </a:extLst>
        </p:spPr>
      </p:pic>
      <p:sp>
        <p:nvSpPr>
          <p:cNvPr id="22" name="TekstniOkvir 3">
            <a:extLst>
              <a:ext uri="{FF2B5EF4-FFF2-40B4-BE49-F238E27FC236}">
                <a16:creationId xmlns:a16="http://schemas.microsoft.com/office/drawing/2014/main" id="{2A4F8ED7-DE0B-2F4D-9CA8-6FAFCED31E19}"/>
              </a:ext>
            </a:extLst>
          </p:cNvPr>
          <p:cNvSpPr txBox="1"/>
          <p:nvPr/>
        </p:nvSpPr>
        <p:spPr>
          <a:xfrm>
            <a:off x="9366844" y="4747755"/>
            <a:ext cx="997342" cy="369332"/>
          </a:xfrm>
          <a:prstGeom prst="rect">
            <a:avLst/>
          </a:prstGeom>
          <a:noFill/>
        </p:spPr>
        <p:txBody>
          <a:bodyPr wrap="square" rtlCol="0">
            <a:spAutoFit/>
          </a:bodyPr>
          <a:lstStyle/>
          <a:p>
            <a:r>
              <a:rPr lang="hr-HR" b="1" dirty="0">
                <a:latin typeface="Corbel" panose="020B0503020204020204" pitchFamily="34" charset="0"/>
              </a:rPr>
              <a:t>1 od 6</a:t>
            </a:r>
            <a:endParaRPr lang="en-US" b="1" dirty="0">
              <a:latin typeface="Corbel" panose="020B0503020204020204" pitchFamily="34" charset="0"/>
            </a:endParaRPr>
          </a:p>
        </p:txBody>
      </p:sp>
      <p:sp>
        <p:nvSpPr>
          <p:cNvPr id="23" name="TekstniOkvir 4">
            <a:extLst>
              <a:ext uri="{FF2B5EF4-FFF2-40B4-BE49-F238E27FC236}">
                <a16:creationId xmlns:a16="http://schemas.microsoft.com/office/drawing/2014/main" id="{CA17AC4D-C760-5441-BDE7-15E0E0DC3EC3}"/>
              </a:ext>
            </a:extLst>
          </p:cNvPr>
          <p:cNvSpPr txBox="1"/>
          <p:nvPr/>
        </p:nvSpPr>
        <p:spPr>
          <a:xfrm>
            <a:off x="11199394" y="4716587"/>
            <a:ext cx="920623" cy="369332"/>
          </a:xfrm>
          <a:prstGeom prst="rect">
            <a:avLst/>
          </a:prstGeom>
          <a:noFill/>
        </p:spPr>
        <p:txBody>
          <a:bodyPr wrap="square" rtlCol="0">
            <a:spAutoFit/>
          </a:bodyPr>
          <a:lstStyle/>
          <a:p>
            <a:r>
              <a:rPr lang="hr-HR" b="1" dirty="0">
                <a:latin typeface="Corbel" panose="020B0503020204020204" pitchFamily="34" charset="0"/>
              </a:rPr>
              <a:t>1 od 4</a:t>
            </a:r>
            <a:endParaRPr lang="en-US" b="1" dirty="0">
              <a:latin typeface="Corbel" panose="020B0503020204020204" pitchFamily="34" charset="0"/>
            </a:endParaRPr>
          </a:p>
        </p:txBody>
      </p:sp>
      <p:sp>
        <p:nvSpPr>
          <p:cNvPr id="17" name="Rectangle 16"/>
          <p:cNvSpPr/>
          <p:nvPr/>
        </p:nvSpPr>
        <p:spPr>
          <a:xfrm>
            <a:off x="2124190" y="1064830"/>
            <a:ext cx="6167073" cy="369332"/>
          </a:xfrm>
          <a:prstGeom prst="rect">
            <a:avLst/>
          </a:prstGeom>
        </p:spPr>
        <p:txBody>
          <a:bodyPr wrap="none">
            <a:spAutoFit/>
          </a:bodyPr>
          <a:lstStyle/>
          <a:p>
            <a:r>
              <a:rPr lang="en-US" b="1" dirty="0" err="1"/>
              <a:t>Sedam</a:t>
            </a:r>
            <a:r>
              <a:rPr lang="en-US" b="1" dirty="0"/>
              <a:t> </a:t>
            </a:r>
            <a:r>
              <a:rPr lang="en-US" b="1" dirty="0" err="1"/>
              <a:t>strategija</a:t>
            </a:r>
            <a:r>
              <a:rPr lang="en-US" b="1" dirty="0"/>
              <a:t> </a:t>
            </a:r>
            <a:r>
              <a:rPr lang="en-US" b="1" dirty="0" err="1"/>
              <a:t>za</a:t>
            </a:r>
            <a:r>
              <a:rPr lang="en-US" b="1" dirty="0"/>
              <a:t> </a:t>
            </a:r>
            <a:r>
              <a:rPr lang="en-US" b="1" dirty="0" err="1"/>
              <a:t>zaustavljanje</a:t>
            </a:r>
            <a:r>
              <a:rPr lang="en-US" b="1" dirty="0"/>
              <a:t> </a:t>
            </a:r>
            <a:r>
              <a:rPr lang="en-US" b="1" dirty="0" err="1"/>
              <a:t>nasilja</a:t>
            </a:r>
            <a:r>
              <a:rPr lang="en-US" b="1" dirty="0"/>
              <a:t> </a:t>
            </a:r>
            <a:r>
              <a:rPr lang="en-US" b="1" dirty="0" err="1"/>
              <a:t>nad</a:t>
            </a:r>
            <a:r>
              <a:rPr lang="en-US" b="1" dirty="0"/>
              <a:t> </a:t>
            </a:r>
            <a:r>
              <a:rPr lang="en-US" b="1" dirty="0" err="1"/>
              <a:t>djecom</a:t>
            </a:r>
            <a:r>
              <a:rPr lang="en-US" b="1" dirty="0"/>
              <a:t> </a:t>
            </a:r>
            <a:endParaRPr lang="bs-Latn-BA" b="1" dirty="0"/>
          </a:p>
        </p:txBody>
      </p:sp>
    </p:spTree>
    <p:extLst>
      <p:ext uri="{BB962C8B-B14F-4D97-AF65-F5344CB8AC3E}">
        <p14:creationId xmlns:p14="http://schemas.microsoft.com/office/powerpoint/2010/main" val="4057007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a:t>Stručna služba škole je obavezna:</a:t>
            </a:r>
            <a:endParaRPr lang="bs-Latn-BA" dirty="0"/>
          </a:p>
        </p:txBody>
      </p:sp>
      <p:sp>
        <p:nvSpPr>
          <p:cNvPr id="4" name="Content Placeholder 3"/>
          <p:cNvSpPr>
            <a:spLocks noGrp="1"/>
          </p:cNvSpPr>
          <p:nvPr>
            <p:ph sz="half" idx="2"/>
          </p:nvPr>
        </p:nvSpPr>
        <p:spPr>
          <a:xfrm>
            <a:off x="809897" y="1735282"/>
            <a:ext cx="10694714" cy="4601968"/>
          </a:xfrm>
        </p:spPr>
        <p:txBody>
          <a:bodyPr>
            <a:normAutofit/>
          </a:bodyPr>
          <a:lstStyle/>
          <a:p>
            <a:r>
              <a:rPr lang="hr-BA" sz="2800" b="1" u="sng" dirty="0">
                <a:solidFill>
                  <a:srgbClr val="FF0000"/>
                </a:solidFill>
              </a:rPr>
              <a:t>da vodi evidenciju o neprihvatljivim oblicima ponašanja ali i mjerama zaštite učenika </a:t>
            </a:r>
            <a:r>
              <a:rPr lang="hr-BA" sz="2800" dirty="0"/>
              <a:t>kojima je neophodno pružanje odgojno-obrazovne podrške i stručni tretman.</a:t>
            </a:r>
          </a:p>
          <a:p>
            <a:pPr marL="0" indent="0">
              <a:buNone/>
            </a:pPr>
            <a:endParaRPr lang="hr-BA" sz="2800" dirty="0"/>
          </a:p>
          <a:p>
            <a:pPr>
              <a:buNone/>
            </a:pPr>
            <a:r>
              <a:rPr lang="hr-BA" sz="2800" dirty="0"/>
              <a:t>Samu evidenciju čine: </a:t>
            </a:r>
          </a:p>
          <a:p>
            <a:pPr>
              <a:buNone/>
            </a:pPr>
            <a:endParaRPr lang="hr-BA" sz="2800" dirty="0"/>
          </a:p>
          <a:p>
            <a:pPr lvl="1"/>
            <a:r>
              <a:rPr lang="hr-BA" sz="2800" b="1" dirty="0"/>
              <a:t>evidencioni list i </a:t>
            </a:r>
          </a:p>
          <a:p>
            <a:pPr lvl="1"/>
            <a:r>
              <a:rPr lang="hr-BA" sz="2800" b="1" dirty="0"/>
              <a:t>opis primijećenih ponašanja. </a:t>
            </a:r>
            <a:endParaRPr lang="bs-Latn-BA" sz="2800" b="1" dirty="0"/>
          </a:p>
        </p:txBody>
      </p:sp>
    </p:spTree>
    <p:extLst>
      <p:ext uri="{BB962C8B-B14F-4D97-AF65-F5344CB8AC3E}">
        <p14:creationId xmlns:p14="http://schemas.microsoft.com/office/powerpoint/2010/main" val="271968908"/>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Evidencioni list</a:t>
            </a:r>
          </a:p>
        </p:txBody>
      </p:sp>
      <p:sp>
        <p:nvSpPr>
          <p:cNvPr id="4" name="Content Placeholder 3"/>
          <p:cNvSpPr>
            <a:spLocks noGrp="1"/>
          </p:cNvSpPr>
          <p:nvPr>
            <p:ph sz="half" idx="2"/>
          </p:nvPr>
        </p:nvSpPr>
        <p:spPr>
          <a:xfrm>
            <a:off x="1058091" y="1776845"/>
            <a:ext cx="10446520" cy="4487668"/>
          </a:xfrm>
        </p:spPr>
        <p:txBody>
          <a:bodyPr>
            <a:normAutofit/>
          </a:bodyPr>
          <a:lstStyle/>
          <a:p>
            <a:pPr>
              <a:buNone/>
            </a:pPr>
            <a:r>
              <a:rPr lang="hr-BA" sz="2400" dirty="0"/>
              <a:t>     Evidencioni list se sastoji od dva dijela:  </a:t>
            </a:r>
          </a:p>
          <a:p>
            <a:pPr lvl="1"/>
            <a:r>
              <a:rPr lang="hr-BA" sz="2400" b="1" u="sng" dirty="0">
                <a:solidFill>
                  <a:srgbClr val="FF0000"/>
                </a:solidFill>
              </a:rPr>
              <a:t>liste faktora rizika i  </a:t>
            </a:r>
          </a:p>
          <a:p>
            <a:pPr lvl="1"/>
            <a:r>
              <a:rPr lang="hr-BA" sz="2400" b="1" u="sng" dirty="0">
                <a:solidFill>
                  <a:srgbClr val="FF0000"/>
                </a:solidFill>
              </a:rPr>
              <a:t>obrasca za evidentiranje primijećenog ponašanja</a:t>
            </a:r>
            <a:r>
              <a:rPr lang="hr-BA" sz="2400" dirty="0"/>
              <a:t>. </a:t>
            </a:r>
          </a:p>
          <a:p>
            <a:pPr marL="457200" lvl="1" indent="0">
              <a:buNone/>
            </a:pPr>
            <a:endParaRPr lang="hr-BA" sz="2400" dirty="0"/>
          </a:p>
          <a:p>
            <a:pPr marL="457200" lvl="1" indent="0">
              <a:buNone/>
            </a:pPr>
            <a:r>
              <a:rPr lang="hr-BA" sz="2400" dirty="0"/>
              <a:t>Listu faktora rizika čini grupa faktora označenih kao: „Neprihvatljivi oblici ponašanja“, a koja je operacionalizirana kroz indikator „Primijećeno ponašanje“. </a:t>
            </a:r>
            <a:endParaRPr lang="bs-Latn-BA" sz="2400" dirty="0"/>
          </a:p>
        </p:txBody>
      </p:sp>
    </p:spTree>
    <p:extLst>
      <p:ext uri="{BB962C8B-B14F-4D97-AF65-F5344CB8AC3E}">
        <p14:creationId xmlns:p14="http://schemas.microsoft.com/office/powerpoint/2010/main" val="541657313"/>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32995678"/>
              </p:ext>
            </p:extLst>
          </p:nvPr>
        </p:nvGraphicFramePr>
        <p:xfrm>
          <a:off x="817022" y="654618"/>
          <a:ext cx="10008321" cy="5746177"/>
        </p:xfrm>
        <a:graphic>
          <a:graphicData uri="http://schemas.openxmlformats.org/drawingml/2006/table">
            <a:tbl>
              <a:tblPr firstRow="1" firstCol="1" bandRow="1">
                <a:tableStyleId>{5C22544A-7EE6-4342-B048-85BDC9FD1C3A}</a:tableStyleId>
              </a:tblPr>
              <a:tblGrid>
                <a:gridCol w="498764">
                  <a:extLst>
                    <a:ext uri="{9D8B030D-6E8A-4147-A177-3AD203B41FA5}">
                      <a16:colId xmlns:a16="http://schemas.microsoft.com/office/drawing/2014/main" val="20000"/>
                    </a:ext>
                  </a:extLst>
                </a:gridCol>
                <a:gridCol w="9509557">
                  <a:extLst>
                    <a:ext uri="{9D8B030D-6E8A-4147-A177-3AD203B41FA5}">
                      <a16:colId xmlns:a16="http://schemas.microsoft.com/office/drawing/2014/main" val="20001"/>
                    </a:ext>
                  </a:extLst>
                </a:gridCol>
              </a:tblGrid>
              <a:tr h="412719">
                <a:tc gridSpan="2">
                  <a:txBody>
                    <a:bodyPr/>
                    <a:lstStyle/>
                    <a:p>
                      <a:pPr algn="l">
                        <a:lnSpc>
                          <a:spcPct val="107000"/>
                        </a:lnSpc>
                        <a:spcAft>
                          <a:spcPts val="0"/>
                        </a:spcAft>
                      </a:pPr>
                      <a:r>
                        <a:rPr lang="bs-Latn-BA" sz="2000" dirty="0">
                          <a:effectLst/>
                        </a:rPr>
                        <a:t>Lista faktora rizika: „</a:t>
                      </a:r>
                      <a:r>
                        <a:rPr lang="bs-Latn-BA" sz="2000" dirty="0" err="1">
                          <a:effectLst/>
                        </a:rPr>
                        <a:t>Neprihvatljivi</a:t>
                      </a:r>
                      <a:r>
                        <a:rPr lang="bs-Latn-BA" sz="2000" dirty="0">
                          <a:effectLst/>
                        </a:rPr>
                        <a:t> oblici ponašanja“</a:t>
                      </a:r>
                      <a:endParaRPr lang="bs-Latn-B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hMerge="1">
                  <a:txBody>
                    <a:bodyPr/>
                    <a:lstStyle/>
                    <a:p>
                      <a:endParaRPr lang="bs-Latn-BA"/>
                    </a:p>
                  </a:txBody>
                  <a:tcPr/>
                </a:tc>
                <a:extLst>
                  <a:ext uri="{0D108BD9-81ED-4DB2-BD59-A6C34878D82A}">
                    <a16:rowId xmlns:a16="http://schemas.microsoft.com/office/drawing/2014/main" val="10000"/>
                  </a:ext>
                </a:extLst>
              </a:tr>
              <a:tr h="264927">
                <a:tc>
                  <a:txBody>
                    <a:bodyPr/>
                    <a:lstStyle/>
                    <a:p>
                      <a:pPr algn="l">
                        <a:lnSpc>
                          <a:spcPct val="107000"/>
                        </a:lnSpc>
                        <a:spcAft>
                          <a:spcPts val="0"/>
                        </a:spcAft>
                      </a:pPr>
                      <a:r>
                        <a:rPr lang="bs-Latn-BA" sz="1000">
                          <a:effectLst/>
                        </a:rPr>
                        <a:t>A-1</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je prkosan/prkosna i u </a:t>
                      </a:r>
                      <a:r>
                        <a:rPr lang="bs-Latn-BA" sz="1600" dirty="0" err="1">
                          <a:effectLst/>
                        </a:rPr>
                        <a:t>konstantnom</a:t>
                      </a:r>
                      <a:r>
                        <a:rPr lang="bs-Latn-BA" sz="1600" dirty="0">
                          <a:effectLst/>
                        </a:rPr>
                        <a:t> otporu prema školskim pravilima</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01"/>
                  </a:ext>
                </a:extLst>
              </a:tr>
              <a:tr h="264927">
                <a:tc>
                  <a:txBody>
                    <a:bodyPr/>
                    <a:lstStyle/>
                    <a:p>
                      <a:pPr algn="l">
                        <a:lnSpc>
                          <a:spcPct val="107000"/>
                        </a:lnSpc>
                        <a:spcAft>
                          <a:spcPts val="0"/>
                        </a:spcAft>
                      </a:pPr>
                      <a:r>
                        <a:rPr lang="bs-Latn-BA" sz="1000">
                          <a:effectLst/>
                        </a:rPr>
                        <a:t>A-2</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konstantno (neopravdano) izostaje sa nastave</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02"/>
                  </a:ext>
                </a:extLst>
              </a:tr>
              <a:tr h="264927">
                <a:tc>
                  <a:txBody>
                    <a:bodyPr/>
                    <a:lstStyle/>
                    <a:p>
                      <a:pPr algn="l">
                        <a:lnSpc>
                          <a:spcPct val="107000"/>
                        </a:lnSpc>
                        <a:spcAft>
                          <a:spcPts val="0"/>
                        </a:spcAft>
                      </a:pPr>
                      <a:r>
                        <a:rPr lang="bs-Latn-BA" sz="1000">
                          <a:effectLst/>
                        </a:rPr>
                        <a:t>A-3</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je nasilan/nasilna (verbalno, fizički i relacijski) prema vršnjacima</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03"/>
                  </a:ext>
                </a:extLst>
              </a:tr>
              <a:tr h="264927">
                <a:tc>
                  <a:txBody>
                    <a:bodyPr/>
                    <a:lstStyle/>
                    <a:p>
                      <a:pPr algn="l">
                        <a:lnSpc>
                          <a:spcPct val="107000"/>
                        </a:lnSpc>
                        <a:spcAft>
                          <a:spcPts val="0"/>
                        </a:spcAft>
                      </a:pPr>
                      <a:r>
                        <a:rPr lang="bs-Latn-BA" sz="1000">
                          <a:effectLst/>
                        </a:rPr>
                        <a:t>A-4</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ugrožava vršnjake (.. ili druge osobe) u </a:t>
                      </a:r>
                      <a:r>
                        <a:rPr lang="bs-Latn-BA" sz="1600" dirty="0" err="1">
                          <a:effectLst/>
                        </a:rPr>
                        <a:t>digitalnom</a:t>
                      </a:r>
                      <a:r>
                        <a:rPr lang="bs-Latn-BA" sz="1600" dirty="0">
                          <a:effectLst/>
                        </a:rPr>
                        <a:t> okruženju (</a:t>
                      </a:r>
                      <a:r>
                        <a:rPr lang="bs-Latn-BA" sz="1600" dirty="0" err="1">
                          <a:effectLst/>
                        </a:rPr>
                        <a:t>cyber</a:t>
                      </a:r>
                      <a:r>
                        <a:rPr lang="bs-Latn-BA" sz="1600" dirty="0">
                          <a:effectLst/>
                        </a:rPr>
                        <a:t> prostoru..)</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04"/>
                  </a:ext>
                </a:extLst>
              </a:tr>
              <a:tr h="264927">
                <a:tc>
                  <a:txBody>
                    <a:bodyPr/>
                    <a:lstStyle/>
                    <a:p>
                      <a:pPr algn="l">
                        <a:lnSpc>
                          <a:spcPct val="107000"/>
                        </a:lnSpc>
                        <a:spcAft>
                          <a:spcPts val="0"/>
                        </a:spcAft>
                      </a:pPr>
                      <a:r>
                        <a:rPr lang="bs-Latn-BA" sz="1000">
                          <a:effectLst/>
                        </a:rPr>
                        <a:t>A-5</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pasivno svjedoči i snima nasilje (među vršnjacima)</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05"/>
                  </a:ext>
                </a:extLst>
              </a:tr>
              <a:tr h="264927">
                <a:tc>
                  <a:txBody>
                    <a:bodyPr/>
                    <a:lstStyle/>
                    <a:p>
                      <a:pPr algn="l">
                        <a:lnSpc>
                          <a:spcPct val="107000"/>
                        </a:lnSpc>
                        <a:spcAft>
                          <a:spcPts val="0"/>
                        </a:spcAft>
                      </a:pPr>
                      <a:r>
                        <a:rPr lang="bs-Latn-BA" sz="1000">
                          <a:effectLst/>
                        </a:rPr>
                        <a:t>A-6</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se fizički </a:t>
                      </a:r>
                      <a:r>
                        <a:rPr lang="bs-Latn-BA" sz="1600" dirty="0" err="1">
                          <a:effectLst/>
                        </a:rPr>
                        <a:t>sukobljava</a:t>
                      </a:r>
                      <a:r>
                        <a:rPr lang="bs-Latn-BA" sz="1600" dirty="0">
                          <a:effectLst/>
                        </a:rPr>
                        <a:t> sa nastavnikom/</a:t>
                      </a:r>
                      <a:r>
                        <a:rPr lang="bs-Latn-BA" sz="1600" dirty="0" err="1">
                          <a:effectLst/>
                        </a:rPr>
                        <a:t>icom</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06"/>
                  </a:ext>
                </a:extLst>
              </a:tr>
              <a:tr h="264927">
                <a:tc>
                  <a:txBody>
                    <a:bodyPr/>
                    <a:lstStyle/>
                    <a:p>
                      <a:pPr algn="l">
                        <a:lnSpc>
                          <a:spcPct val="107000"/>
                        </a:lnSpc>
                        <a:spcAft>
                          <a:spcPts val="0"/>
                        </a:spcAft>
                      </a:pPr>
                      <a:r>
                        <a:rPr lang="bs-Latn-BA" sz="1000">
                          <a:effectLst/>
                        </a:rPr>
                        <a:t>A-7</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a:effectLst/>
                        </a:rPr>
                        <a:t>učenik/učenica vrlo često za svoje loše postupke optužuje druge (neutralizacija ..)</a:t>
                      </a:r>
                      <a:endParaRPr lang="bs-Latn-BA" sz="16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07"/>
                  </a:ext>
                </a:extLst>
              </a:tr>
              <a:tr h="264927">
                <a:tc>
                  <a:txBody>
                    <a:bodyPr/>
                    <a:lstStyle/>
                    <a:p>
                      <a:pPr algn="l">
                        <a:lnSpc>
                          <a:spcPct val="107000"/>
                        </a:lnSpc>
                        <a:spcAft>
                          <a:spcPts val="0"/>
                        </a:spcAft>
                      </a:pPr>
                      <a:r>
                        <a:rPr lang="bs-Latn-BA" sz="1000">
                          <a:effectLst/>
                        </a:rPr>
                        <a:t>A-8</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je sklon(a) </a:t>
                      </a:r>
                      <a:r>
                        <a:rPr lang="bs-Latn-BA" sz="1600" dirty="0" err="1">
                          <a:effectLst/>
                        </a:rPr>
                        <a:t>samopovrjeđivanju</a:t>
                      </a:r>
                      <a:r>
                        <a:rPr lang="bs-Latn-BA" sz="1600" dirty="0">
                          <a:effectLst/>
                        </a:rPr>
                        <a:t> (</a:t>
                      </a:r>
                      <a:r>
                        <a:rPr lang="bs-Latn-BA" sz="1600" dirty="0" err="1">
                          <a:effectLst/>
                        </a:rPr>
                        <a:t>autoagresija</a:t>
                      </a:r>
                      <a:r>
                        <a:rPr lang="bs-Latn-BA" sz="1600" dirty="0">
                          <a:effectLst/>
                        </a:rPr>
                        <a:t>..)</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08"/>
                  </a:ext>
                </a:extLst>
              </a:tr>
              <a:tr h="264927">
                <a:tc>
                  <a:txBody>
                    <a:bodyPr/>
                    <a:lstStyle/>
                    <a:p>
                      <a:pPr algn="l">
                        <a:lnSpc>
                          <a:spcPct val="107000"/>
                        </a:lnSpc>
                        <a:spcAft>
                          <a:spcPts val="0"/>
                        </a:spcAft>
                      </a:pPr>
                      <a:r>
                        <a:rPr lang="bs-Latn-BA" sz="1000">
                          <a:effectLst/>
                        </a:rPr>
                        <a:t>A-9</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a:effectLst/>
                        </a:rPr>
                        <a:t>učenik/učenica pokazuje jake izljeve bijesa pri minimalnim podražajima</a:t>
                      </a:r>
                      <a:endParaRPr lang="bs-Latn-BA" sz="16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09"/>
                  </a:ext>
                </a:extLst>
              </a:tr>
              <a:tr h="282386">
                <a:tc>
                  <a:txBody>
                    <a:bodyPr/>
                    <a:lstStyle/>
                    <a:p>
                      <a:pPr algn="l">
                        <a:lnSpc>
                          <a:spcPct val="107000"/>
                        </a:lnSpc>
                        <a:spcAft>
                          <a:spcPts val="0"/>
                        </a:spcAft>
                      </a:pPr>
                      <a:r>
                        <a:rPr lang="bs-Latn-BA" sz="1000">
                          <a:effectLst/>
                        </a:rPr>
                        <a:t>A-10</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konstantno krši pravila škole</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10"/>
                  </a:ext>
                </a:extLst>
              </a:tr>
              <a:tr h="282386">
                <a:tc>
                  <a:txBody>
                    <a:bodyPr/>
                    <a:lstStyle/>
                    <a:p>
                      <a:pPr algn="l">
                        <a:lnSpc>
                          <a:spcPct val="107000"/>
                        </a:lnSpc>
                        <a:spcAft>
                          <a:spcPts val="0"/>
                        </a:spcAft>
                      </a:pPr>
                      <a:r>
                        <a:rPr lang="bs-Latn-BA" sz="1000">
                          <a:effectLst/>
                        </a:rPr>
                        <a:t>A-11</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inicira i/ili učestvuje u tučnjavama</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11"/>
                  </a:ext>
                </a:extLst>
              </a:tr>
              <a:tr h="264927">
                <a:tc>
                  <a:txBody>
                    <a:bodyPr/>
                    <a:lstStyle/>
                    <a:p>
                      <a:pPr algn="l">
                        <a:lnSpc>
                          <a:spcPct val="107000"/>
                        </a:lnSpc>
                        <a:spcAft>
                          <a:spcPts val="0"/>
                        </a:spcAft>
                      </a:pPr>
                      <a:r>
                        <a:rPr lang="bs-Latn-BA" sz="1000">
                          <a:effectLst/>
                        </a:rPr>
                        <a:t>A-12</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namjerno uništava javno dobro u i oko škole</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12"/>
                  </a:ext>
                </a:extLst>
              </a:tr>
              <a:tr h="264927">
                <a:tc>
                  <a:txBody>
                    <a:bodyPr/>
                    <a:lstStyle/>
                    <a:p>
                      <a:pPr algn="l">
                        <a:lnSpc>
                          <a:spcPct val="107000"/>
                        </a:lnSpc>
                        <a:spcAft>
                          <a:spcPts val="0"/>
                        </a:spcAft>
                      </a:pPr>
                      <a:r>
                        <a:rPr lang="bs-Latn-BA" sz="1000">
                          <a:effectLst/>
                        </a:rPr>
                        <a:t>A-13</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u školi prisvaja tuđe stvari</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13"/>
                  </a:ext>
                </a:extLst>
              </a:tr>
              <a:tr h="264927">
                <a:tc>
                  <a:txBody>
                    <a:bodyPr/>
                    <a:lstStyle/>
                    <a:p>
                      <a:pPr algn="l">
                        <a:lnSpc>
                          <a:spcPct val="107000"/>
                        </a:lnSpc>
                        <a:spcAft>
                          <a:spcPts val="0"/>
                        </a:spcAft>
                      </a:pPr>
                      <a:r>
                        <a:rPr lang="bs-Latn-BA" sz="1000">
                          <a:effectLst/>
                        </a:rPr>
                        <a:t>A-14</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a:t>
                      </a:r>
                      <a:r>
                        <a:rPr lang="bs-Latn-BA" sz="1600" dirty="0" err="1">
                          <a:effectLst/>
                        </a:rPr>
                        <a:t>konzumira</a:t>
                      </a:r>
                      <a:r>
                        <a:rPr lang="bs-Latn-BA" sz="1600" dirty="0">
                          <a:effectLst/>
                        </a:rPr>
                        <a:t> cigarete i/ili alkohol</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14"/>
                  </a:ext>
                </a:extLst>
              </a:tr>
              <a:tr h="264927">
                <a:tc>
                  <a:txBody>
                    <a:bodyPr/>
                    <a:lstStyle/>
                    <a:p>
                      <a:pPr algn="l">
                        <a:lnSpc>
                          <a:spcPct val="107000"/>
                        </a:lnSpc>
                        <a:spcAft>
                          <a:spcPts val="0"/>
                        </a:spcAft>
                      </a:pPr>
                      <a:r>
                        <a:rPr lang="bs-Latn-BA" sz="1000">
                          <a:effectLst/>
                        </a:rPr>
                        <a:t>A-15</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a:t>
                      </a:r>
                      <a:r>
                        <a:rPr lang="bs-Latn-BA" sz="1600" dirty="0" err="1">
                          <a:effectLst/>
                        </a:rPr>
                        <a:t>konzumira</a:t>
                      </a:r>
                      <a:r>
                        <a:rPr lang="bs-Latn-BA" sz="1600" dirty="0">
                          <a:effectLst/>
                        </a:rPr>
                        <a:t> drogu</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15"/>
                  </a:ext>
                </a:extLst>
              </a:tr>
              <a:tr h="264927">
                <a:tc>
                  <a:txBody>
                    <a:bodyPr/>
                    <a:lstStyle/>
                    <a:p>
                      <a:pPr algn="l">
                        <a:lnSpc>
                          <a:spcPct val="107000"/>
                        </a:lnSpc>
                        <a:spcAft>
                          <a:spcPts val="0"/>
                        </a:spcAft>
                      </a:pPr>
                      <a:r>
                        <a:rPr lang="bs-Latn-BA" sz="1000">
                          <a:effectLst/>
                        </a:rPr>
                        <a:t>A-16</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(za vrijeme nastave), provodi vrijeme u kafićima ili kladionicama</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16"/>
                  </a:ext>
                </a:extLst>
              </a:tr>
              <a:tr h="264927">
                <a:tc>
                  <a:txBody>
                    <a:bodyPr/>
                    <a:lstStyle/>
                    <a:p>
                      <a:pPr algn="l">
                        <a:lnSpc>
                          <a:spcPct val="107000"/>
                        </a:lnSpc>
                        <a:spcAft>
                          <a:spcPts val="0"/>
                        </a:spcAft>
                      </a:pPr>
                      <a:r>
                        <a:rPr lang="bs-Latn-BA" sz="1000">
                          <a:effectLst/>
                        </a:rPr>
                        <a:t>A- 17</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 učenik/učenica u školu unosi opasne predmete kojima može povrijediti vršnjake</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17"/>
                  </a:ext>
                </a:extLst>
              </a:tr>
              <a:tr h="264927">
                <a:tc>
                  <a:txBody>
                    <a:bodyPr/>
                    <a:lstStyle/>
                    <a:p>
                      <a:pPr algn="l">
                        <a:lnSpc>
                          <a:spcPct val="107000"/>
                        </a:lnSpc>
                        <a:spcAft>
                          <a:spcPts val="0"/>
                        </a:spcAft>
                      </a:pPr>
                      <a:r>
                        <a:rPr lang="bs-Latn-BA" sz="1000">
                          <a:effectLst/>
                        </a:rPr>
                        <a:t>A-18</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a:t>
                      </a:r>
                      <a:r>
                        <a:rPr lang="bs-Latn-BA" sz="1600" dirty="0" err="1">
                          <a:effectLst/>
                        </a:rPr>
                        <a:t>skita</a:t>
                      </a:r>
                      <a:r>
                        <a:rPr lang="bs-Latn-BA" sz="1600" dirty="0">
                          <a:effectLst/>
                        </a:rPr>
                        <a:t> i/ili prosjači</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18"/>
                  </a:ext>
                </a:extLst>
              </a:tr>
              <a:tr h="264927">
                <a:tc>
                  <a:txBody>
                    <a:bodyPr/>
                    <a:lstStyle/>
                    <a:p>
                      <a:pPr algn="l">
                        <a:lnSpc>
                          <a:spcPct val="107000"/>
                        </a:lnSpc>
                        <a:spcAft>
                          <a:spcPts val="0"/>
                        </a:spcAft>
                      </a:pPr>
                      <a:r>
                        <a:rPr lang="bs-Latn-BA" sz="1000">
                          <a:effectLst/>
                        </a:rPr>
                        <a:t>A-19</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dirty="0">
                          <a:effectLst/>
                        </a:rPr>
                        <a:t>učenik/učenica iznosi </a:t>
                      </a:r>
                      <a:r>
                        <a:rPr lang="bs-Latn-BA" sz="1600" dirty="0" err="1">
                          <a:effectLst/>
                        </a:rPr>
                        <a:t>ksenofobne</a:t>
                      </a:r>
                      <a:r>
                        <a:rPr lang="bs-Latn-BA" sz="1600" dirty="0">
                          <a:effectLst/>
                        </a:rPr>
                        <a:t> stavove i/ili upražnjava govor mržnje</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19"/>
                  </a:ext>
                </a:extLst>
              </a:tr>
              <a:tr h="264927">
                <a:tc>
                  <a:txBody>
                    <a:bodyPr/>
                    <a:lstStyle/>
                    <a:p>
                      <a:pPr algn="l">
                        <a:lnSpc>
                          <a:spcPct val="107000"/>
                        </a:lnSpc>
                        <a:spcAft>
                          <a:spcPts val="0"/>
                        </a:spcAft>
                      </a:pPr>
                      <a:r>
                        <a:rPr lang="bs-Latn-BA" sz="1000">
                          <a:effectLst/>
                        </a:rPr>
                        <a:t>A-20</a:t>
                      </a:r>
                      <a:endParaRPr lang="bs-Latn-BA" sz="1100">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tc>
                  <a:txBody>
                    <a:bodyPr/>
                    <a:lstStyle/>
                    <a:p>
                      <a:pPr algn="l">
                        <a:lnSpc>
                          <a:spcPct val="107000"/>
                        </a:lnSpc>
                        <a:spcAft>
                          <a:spcPts val="0"/>
                        </a:spcAft>
                      </a:pPr>
                      <a:r>
                        <a:rPr lang="bs-Latn-BA" sz="1600" b="1" dirty="0">
                          <a:solidFill>
                            <a:srgbClr val="FF0000"/>
                          </a:solidFill>
                          <a:effectLst/>
                        </a:rPr>
                        <a:t>Nešto drugo što nije navedeno u popisu (</a:t>
                      </a:r>
                      <a:r>
                        <a:rPr lang="bs-Latn-BA" sz="1600" b="1" dirty="0" err="1">
                          <a:solidFill>
                            <a:srgbClr val="FF0000"/>
                          </a:solidFill>
                          <a:effectLst/>
                        </a:rPr>
                        <a:t>upiši</a:t>
                      </a:r>
                      <a:r>
                        <a:rPr lang="bs-Latn-BA" sz="1600" b="1" dirty="0">
                          <a:solidFill>
                            <a:srgbClr val="FF0000"/>
                          </a:solidFill>
                          <a:effectLst/>
                        </a:rPr>
                        <a:t> i </a:t>
                      </a:r>
                      <a:r>
                        <a:rPr lang="bs-Latn-BA" sz="1600" b="1" dirty="0" err="1">
                          <a:solidFill>
                            <a:srgbClr val="FF0000"/>
                          </a:solidFill>
                          <a:effectLst/>
                        </a:rPr>
                        <a:t>opiši</a:t>
                      </a:r>
                      <a:r>
                        <a:rPr lang="bs-Latn-BA" sz="1600" b="1" dirty="0">
                          <a:solidFill>
                            <a:srgbClr val="FF0000"/>
                          </a:solidFill>
                          <a:effectLst/>
                        </a:rPr>
                        <a:t>)</a:t>
                      </a:r>
                      <a:endParaRPr lang="bs-Latn-BA"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88" marR="66188" marT="0" marB="0"/>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060124842"/>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33" y="250365"/>
            <a:ext cx="10328563" cy="747490"/>
          </a:xfrm>
        </p:spPr>
        <p:txBody>
          <a:bodyPr>
            <a:normAutofit fontScale="90000"/>
          </a:bodyPr>
          <a:lstStyle/>
          <a:p>
            <a:r>
              <a:rPr lang="bs-Latn-BA" b="1" dirty="0"/>
              <a:t>Obrazac za evidentiranje primijećenog ponašanja</a:t>
            </a:r>
            <a:br>
              <a:rPr lang="bs-Latn-BA" dirty="0"/>
            </a:br>
            <a:endParaRPr lang="bs-Latn-B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64665255"/>
              </p:ext>
            </p:extLst>
          </p:nvPr>
        </p:nvGraphicFramePr>
        <p:xfrm>
          <a:off x="746662" y="2351314"/>
          <a:ext cx="10390909" cy="2837490"/>
        </p:xfrm>
        <a:graphic>
          <a:graphicData uri="http://schemas.openxmlformats.org/drawingml/2006/table">
            <a:tbl>
              <a:tblPr firstRow="1" firstCol="1" bandRow="1"/>
              <a:tblGrid>
                <a:gridCol w="2372090">
                  <a:extLst>
                    <a:ext uri="{9D8B030D-6E8A-4147-A177-3AD203B41FA5}">
                      <a16:colId xmlns:a16="http://schemas.microsoft.com/office/drawing/2014/main" val="20000"/>
                    </a:ext>
                  </a:extLst>
                </a:gridCol>
                <a:gridCol w="8018819">
                  <a:extLst>
                    <a:ext uri="{9D8B030D-6E8A-4147-A177-3AD203B41FA5}">
                      <a16:colId xmlns:a16="http://schemas.microsoft.com/office/drawing/2014/main" val="20001"/>
                    </a:ext>
                  </a:extLst>
                </a:gridCol>
              </a:tblGrid>
              <a:tr h="277170">
                <a:tc>
                  <a:txBody>
                    <a:bodyPr/>
                    <a:lstStyle/>
                    <a:p>
                      <a:pPr algn="ctr">
                        <a:lnSpc>
                          <a:spcPct val="107000"/>
                        </a:lnSpc>
                        <a:spcAft>
                          <a:spcPts val="0"/>
                        </a:spcAft>
                      </a:pPr>
                      <a:r>
                        <a:rPr lang="bs-Latn-BA" sz="1600" b="1" dirty="0">
                          <a:effectLst/>
                          <a:latin typeface="Calibri" panose="020F0502020204030204" pitchFamily="34" charset="0"/>
                          <a:ea typeface="Calibri" panose="020F0502020204030204" pitchFamily="34" charset="0"/>
                          <a:cs typeface="Arial" panose="020B0604020202020204" pitchFamily="34" charset="0"/>
                        </a:rPr>
                        <a:t>Prezime i ime učenika</a:t>
                      </a:r>
                      <a:endParaRPr lang="bs-Latn-BA"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bs-Latn-BA" sz="1600" b="1" dirty="0">
                          <a:effectLst/>
                          <a:latin typeface="Calibri" panose="020F0502020204030204" pitchFamily="34" charset="0"/>
                          <a:ea typeface="Calibri" panose="020F0502020204030204" pitchFamily="34" charset="0"/>
                          <a:cs typeface="Arial" panose="020B0604020202020204" pitchFamily="34" charset="0"/>
                        </a:rPr>
                        <a:t>Primijećeno ponašanje (iz liste ponašanja - upisati)</a:t>
                      </a:r>
                      <a:endParaRPr lang="bs-Latn-BA"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72452">
                <a:tc>
                  <a:txBody>
                    <a:bodyPr/>
                    <a:lstStyle/>
                    <a:p>
                      <a:pPr>
                        <a:lnSpc>
                          <a:spcPct val="107000"/>
                        </a:lnSpc>
                        <a:spcAft>
                          <a:spcPts val="0"/>
                        </a:spcAft>
                      </a:pPr>
                      <a:r>
                        <a:rPr lang="bs-Latn-BA" sz="1600" dirty="0">
                          <a:effectLst/>
                          <a:latin typeface="Calibri" panose="020F0502020204030204" pitchFamily="34" charset="0"/>
                          <a:ea typeface="Calibri" panose="020F0502020204030204" pitchFamily="34" charset="0"/>
                          <a:cs typeface="Arial" panose="020B0604020202020204" pitchFamily="34" charset="0"/>
                        </a:rPr>
                        <a:t> </a:t>
                      </a:r>
                    </a:p>
                    <a:p>
                      <a:pPr algn="ctr">
                        <a:lnSpc>
                          <a:spcPct val="107000"/>
                        </a:lnSpc>
                        <a:spcAft>
                          <a:spcPts val="0"/>
                        </a:spcAft>
                      </a:pPr>
                      <a:r>
                        <a:rPr lang="bs-Latn-BA" sz="1600" dirty="0">
                          <a:effectLst/>
                          <a:latin typeface="Calibri" panose="020F0502020204030204" pitchFamily="34" charset="0"/>
                          <a:ea typeface="Calibri" panose="020F0502020204030204" pitchFamily="34" charset="0"/>
                          <a:cs typeface="Arial" panose="020B0604020202020204" pitchFamily="34" charset="0"/>
                        </a:rPr>
                        <a:t> </a:t>
                      </a:r>
                    </a:p>
                    <a:p>
                      <a:pPr algn="ctr">
                        <a:lnSpc>
                          <a:spcPct val="107000"/>
                        </a:lnSpc>
                        <a:spcAft>
                          <a:spcPts val="0"/>
                        </a:spcAft>
                      </a:pPr>
                      <a:r>
                        <a:rPr lang="bs-Latn-BA" sz="1600" dirty="0">
                          <a:effectLst/>
                          <a:latin typeface="Calibri" panose="020F0502020204030204" pitchFamily="34" charset="0"/>
                          <a:ea typeface="Calibri" panose="020F0502020204030204" pitchFamily="34" charset="0"/>
                          <a:cs typeface="Arial" panose="020B0604020202020204" pitchFamily="34" charset="0"/>
                        </a:rPr>
                        <a:t> </a:t>
                      </a:r>
                    </a:p>
                    <a:p>
                      <a:pPr algn="ctr">
                        <a:lnSpc>
                          <a:spcPct val="107000"/>
                        </a:lnSpc>
                        <a:spcAft>
                          <a:spcPts val="0"/>
                        </a:spcAft>
                      </a:pPr>
                      <a:r>
                        <a:rPr lang="bs-Latn-BA" sz="1600" dirty="0">
                          <a:effectLst/>
                          <a:latin typeface="Calibri" panose="020F0502020204030204" pitchFamily="34" charset="0"/>
                          <a:ea typeface="Calibri" panose="020F0502020204030204" pitchFamily="34" charset="0"/>
                          <a:cs typeface="Arial" panose="020B0604020202020204" pitchFamily="34" charset="0"/>
                        </a:rPr>
                        <a:t> </a:t>
                      </a:r>
                    </a:p>
                    <a:p>
                      <a:pPr algn="ctr">
                        <a:lnSpc>
                          <a:spcPct val="107000"/>
                        </a:lnSpc>
                        <a:spcAft>
                          <a:spcPts val="0"/>
                        </a:spcAft>
                      </a:pPr>
                      <a:r>
                        <a:rPr lang="bs-Latn-BA" sz="1600" dirty="0">
                          <a:effectLst/>
                          <a:latin typeface="Calibri" panose="020F0502020204030204" pitchFamily="34" charset="0"/>
                          <a:ea typeface="Calibri" panose="020F0502020204030204" pitchFamily="34" charset="0"/>
                          <a:cs typeface="Arial" panose="020B0604020202020204" pitchFamily="34" charset="0"/>
                        </a:rPr>
                        <a:t>______________</a:t>
                      </a:r>
                    </a:p>
                    <a:p>
                      <a:pPr algn="ctr">
                        <a:lnSpc>
                          <a:spcPct val="107000"/>
                        </a:lnSpc>
                        <a:spcAft>
                          <a:spcPts val="0"/>
                        </a:spcAft>
                      </a:pPr>
                      <a:endParaRPr lang="bs-Latn-BA"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bs-Latn-BA" sz="1600" dirty="0">
                          <a:effectLst/>
                          <a:latin typeface="Calibri" panose="020F0502020204030204" pitchFamily="34" charset="0"/>
                          <a:ea typeface="Calibri" panose="020F0502020204030204" pitchFamily="34" charset="0"/>
                          <a:cs typeface="Arial" panose="020B0604020202020204" pitchFamily="34" charset="0"/>
                        </a:rPr>
                        <a:t>Razred</a:t>
                      </a:r>
                      <a:r>
                        <a:rPr lang="bs-Latn-BA" sz="1600" baseline="0" dirty="0">
                          <a:effectLst/>
                          <a:latin typeface="Calibri" panose="020F0502020204030204" pitchFamily="34" charset="0"/>
                          <a:ea typeface="Calibri" panose="020F0502020204030204" pitchFamily="34" charset="0"/>
                          <a:cs typeface="Arial" panose="020B0604020202020204" pitchFamily="34" charset="0"/>
                        </a:rPr>
                        <a:t> i odjeljenje</a:t>
                      </a:r>
                    </a:p>
                    <a:p>
                      <a:pPr algn="ctr">
                        <a:lnSpc>
                          <a:spcPct val="107000"/>
                        </a:lnSpc>
                        <a:spcAft>
                          <a:spcPts val="0"/>
                        </a:spcAft>
                      </a:pPr>
                      <a:r>
                        <a:rPr lang="bs-Latn-BA" sz="1600" dirty="0">
                          <a:effectLst/>
                          <a:latin typeface="Calibri" panose="020F0502020204030204" pitchFamily="34" charset="0"/>
                          <a:ea typeface="Calibri" panose="020F0502020204030204" pitchFamily="34" charset="0"/>
                          <a:cs typeface="Arial" panose="020B0604020202020204" pitchFamily="34" charset="0"/>
                        </a:rPr>
                        <a:t>___________</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bs-Latn-BA" sz="1600" u="sng" dirty="0">
                          <a:effectLst/>
                          <a:latin typeface="Calibri" panose="020F0502020204030204" pitchFamily="34" charset="0"/>
                          <a:ea typeface="Calibri" panose="020F0502020204030204" pitchFamily="34" charset="0"/>
                          <a:cs typeface="Arial" panose="020B0604020202020204" pitchFamily="34" charset="0"/>
                        </a:rPr>
                        <a:t>Upisati</a:t>
                      </a:r>
                      <a:r>
                        <a:rPr lang="bs-Latn-BA" sz="1600" dirty="0">
                          <a:effectLst/>
                          <a:latin typeface="Calibri" panose="020F0502020204030204" pitchFamily="34" charset="0"/>
                          <a:ea typeface="Calibri" panose="020F0502020204030204" pitchFamily="34" charset="0"/>
                          <a:cs typeface="Arial" panose="020B0604020202020204" pitchFamily="34" charset="0"/>
                        </a:rPr>
                        <a:t>:</a:t>
                      </a:r>
                    </a:p>
                    <a:p>
                      <a:pPr marL="457200">
                        <a:lnSpc>
                          <a:spcPct val="150000"/>
                        </a:lnSpc>
                        <a:spcAft>
                          <a:spcPts val="0"/>
                        </a:spcAft>
                      </a:pPr>
                      <a:r>
                        <a:rPr lang="bs-Latn-BA" sz="1600" dirty="0">
                          <a:effectLst/>
                          <a:latin typeface="Calibri" panose="020F0502020204030204" pitchFamily="34" charset="0"/>
                          <a:ea typeface="Calibri" panose="020F0502020204030204" pitchFamily="34" charset="0"/>
                          <a:cs typeface="Arial" panose="020B0604020202020204" pitchFamily="34" charset="0"/>
                        </a:rPr>
                        <a:t> </a:t>
                      </a:r>
                    </a:p>
                    <a:p>
                      <a:pPr marL="457200">
                        <a:lnSpc>
                          <a:spcPct val="150000"/>
                        </a:lnSpc>
                        <a:spcAft>
                          <a:spcPts val="0"/>
                        </a:spcAft>
                      </a:pPr>
                      <a:r>
                        <a:rPr lang="bs-Latn-BA" sz="1600" dirty="0">
                          <a:effectLst/>
                          <a:latin typeface="Calibri" panose="020F0502020204030204" pitchFamily="34" charset="0"/>
                          <a:ea typeface="Calibri" panose="020F0502020204030204" pitchFamily="34" charset="0"/>
                          <a:cs typeface="Arial" panose="020B0604020202020204" pitchFamily="34" charset="0"/>
                        </a:rPr>
                        <a:t> </a:t>
                      </a:r>
                    </a:p>
                    <a:p>
                      <a:pPr marL="457200">
                        <a:lnSpc>
                          <a:spcPct val="150000"/>
                        </a:lnSpc>
                        <a:spcAft>
                          <a:spcPts val="0"/>
                        </a:spcAft>
                      </a:pPr>
                      <a:r>
                        <a:rPr lang="bs-Latn-BA" sz="1600" dirty="0">
                          <a:effectLst/>
                          <a:latin typeface="Calibri" panose="020F0502020204030204" pitchFamily="34" charset="0"/>
                          <a:ea typeface="Calibri" panose="020F0502020204030204" pitchFamily="34" charset="0"/>
                          <a:cs typeface="Arial" panose="020B0604020202020204" pitchFamily="34" charset="0"/>
                        </a:rPr>
                        <a:t> </a:t>
                      </a:r>
                    </a:p>
                    <a:p>
                      <a:pPr marL="457200">
                        <a:lnSpc>
                          <a:spcPct val="150000"/>
                        </a:lnSpc>
                        <a:spcAft>
                          <a:spcPts val="0"/>
                        </a:spcAft>
                      </a:pPr>
                      <a:r>
                        <a:rPr lang="bs-Latn-BA" sz="1600" dirty="0">
                          <a:effectLst/>
                          <a:latin typeface="Calibri" panose="020F0502020204030204" pitchFamily="34" charset="0"/>
                          <a:ea typeface="Calibri" panose="020F0502020204030204" pitchFamily="34" charset="0"/>
                          <a:cs typeface="Arial" panose="020B0604020202020204" pitchFamily="34" charset="0"/>
                        </a:rPr>
                        <a:t> </a:t>
                      </a:r>
                    </a:p>
                    <a:p>
                      <a:pPr marL="457200">
                        <a:lnSpc>
                          <a:spcPct val="150000"/>
                        </a:lnSpc>
                        <a:spcAft>
                          <a:spcPts val="0"/>
                        </a:spcAft>
                      </a:pPr>
                      <a:r>
                        <a:rPr lang="bs-Latn-BA" sz="1600" dirty="0">
                          <a:effectLst/>
                          <a:latin typeface="Calibri" panose="020F0502020204030204" pitchFamily="34" charset="0"/>
                          <a:ea typeface="Calibri" panose="020F0502020204030204" pitchFamily="34" charset="0"/>
                          <a:cs typeface="Arial" panose="020B0604020202020204" pitchFamily="34" charset="0"/>
                        </a:rPr>
                        <a:t> </a:t>
                      </a:r>
                    </a:p>
                    <a:p>
                      <a:pPr>
                        <a:lnSpc>
                          <a:spcPct val="150000"/>
                        </a:lnSpc>
                        <a:spcAft>
                          <a:spcPts val="0"/>
                        </a:spcAft>
                      </a:pPr>
                      <a:r>
                        <a:rPr lang="bs-Latn-BA" sz="1600" dirty="0">
                          <a:effectLst/>
                          <a:latin typeface="Calibri" panose="020F0502020204030204" pitchFamily="34" charset="0"/>
                          <a:ea typeface="Calibri" panose="020F0502020204030204" pitchFamily="34" charset="0"/>
                          <a:cs typeface="Arial" panose="020B0604020202020204" pitchFamily="34" charset="0"/>
                        </a:rPr>
                        <a:t>Ime i prezime nastavnika koji je primjetio: ______________________ Datum:  ___ / ___ /____;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95172094"/>
      </p:ext>
    </p:ext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a:t>U Obrazac za evidentiranje primijećenog ponašanja se unose slijedeći podaci:</a:t>
            </a:r>
            <a:endParaRPr lang="bs-Latn-BA"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3317966"/>
            <a:ext cx="2024062" cy="3540034"/>
          </a:xfrm>
        </p:spPr>
      </p:pic>
      <p:sp>
        <p:nvSpPr>
          <p:cNvPr id="4" name="Content Placeholder 3"/>
          <p:cNvSpPr>
            <a:spLocks noGrp="1"/>
          </p:cNvSpPr>
          <p:nvPr>
            <p:ph sz="half" idx="2"/>
          </p:nvPr>
        </p:nvSpPr>
        <p:spPr>
          <a:xfrm>
            <a:off x="2940032" y="2704011"/>
            <a:ext cx="8002875" cy="3777622"/>
          </a:xfrm>
        </p:spPr>
        <p:txBody>
          <a:bodyPr/>
          <a:lstStyle/>
          <a:p>
            <a:r>
              <a:rPr lang="hr-BA" sz="2400" dirty="0"/>
              <a:t>ime i prezime učenika; </a:t>
            </a:r>
          </a:p>
          <a:p>
            <a:r>
              <a:rPr lang="hr-BA" sz="2400" dirty="0"/>
              <a:t>razred i odjeljenje; </a:t>
            </a:r>
          </a:p>
          <a:p>
            <a:r>
              <a:rPr lang="hr-BA" sz="2400" dirty="0"/>
              <a:t>opis faktora rizika/primijećenih ponašanja iz Liste faktora rizika; </a:t>
            </a:r>
          </a:p>
          <a:p>
            <a:r>
              <a:rPr lang="hr-BA" sz="2400" dirty="0"/>
              <a:t>ime nastavnika koji je </a:t>
            </a:r>
            <a:r>
              <a:rPr lang="hr-BA" sz="2400" dirty="0" err="1"/>
              <a:t>primjetio</a:t>
            </a:r>
            <a:r>
              <a:rPr lang="hr-BA" sz="2400" dirty="0"/>
              <a:t> ponašanje; </a:t>
            </a:r>
          </a:p>
          <a:p>
            <a:r>
              <a:rPr lang="hr-BA" sz="2400" dirty="0"/>
              <a:t>datum kada je ponašanje </a:t>
            </a:r>
            <a:r>
              <a:rPr lang="hr-BA" sz="2400" dirty="0" err="1"/>
              <a:t>primjećeno</a:t>
            </a:r>
            <a:r>
              <a:rPr lang="hr-BA" sz="2400" dirty="0"/>
              <a:t>.</a:t>
            </a:r>
            <a:endParaRPr lang="bs-Latn-BA" sz="2400" dirty="0"/>
          </a:p>
          <a:p>
            <a:pPr marL="0" indent="0">
              <a:buNone/>
            </a:pPr>
            <a:endParaRPr lang="bs-Latn-BA" dirty="0"/>
          </a:p>
          <a:p>
            <a:endParaRPr lang="bs-Latn-BA" dirty="0"/>
          </a:p>
        </p:txBody>
      </p:sp>
    </p:spTree>
    <p:extLst>
      <p:ext uri="{BB962C8B-B14F-4D97-AF65-F5344CB8AC3E}">
        <p14:creationId xmlns:p14="http://schemas.microsoft.com/office/powerpoint/2010/main" val="5004770"/>
      </p:ext>
    </p:extLst>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888274"/>
            <a:ext cx="8825658" cy="3329581"/>
          </a:xfrm>
        </p:spPr>
        <p:txBody>
          <a:bodyPr/>
          <a:lstStyle/>
          <a:p>
            <a:r>
              <a:rPr lang="bs-Latn-BA" dirty="0"/>
              <a:t>Evidencija </a:t>
            </a:r>
          </a:p>
        </p:txBody>
      </p:sp>
      <p:sp>
        <p:nvSpPr>
          <p:cNvPr id="3" name="Subtitle 2"/>
          <p:cNvSpPr>
            <a:spLocks noGrp="1"/>
          </p:cNvSpPr>
          <p:nvPr>
            <p:ph type="subTitle" idx="1"/>
          </p:nvPr>
        </p:nvSpPr>
        <p:spPr/>
        <p:txBody>
          <a:bodyPr/>
          <a:lstStyle/>
          <a:p>
            <a:r>
              <a:rPr lang="bs-Latn-BA" dirty="0"/>
              <a:t>Obaveze </a:t>
            </a:r>
          </a:p>
        </p:txBody>
      </p:sp>
    </p:spTree>
    <p:extLst>
      <p:ext uri="{BB962C8B-B14F-4D97-AF65-F5344CB8AC3E}">
        <p14:creationId xmlns:p14="http://schemas.microsoft.com/office/powerpoint/2010/main" val="3716404388"/>
      </p:ext>
    </p:extLst>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191" y="624110"/>
            <a:ext cx="9665421" cy="1280890"/>
          </a:xfrm>
        </p:spPr>
        <p:txBody>
          <a:bodyPr/>
          <a:lstStyle/>
          <a:p>
            <a:r>
              <a:rPr lang="bs-Latn-BA" dirty="0"/>
              <a:t>Forma</a:t>
            </a:r>
          </a:p>
        </p:txBody>
      </p:sp>
      <p:sp>
        <p:nvSpPr>
          <p:cNvPr id="3" name="Content Placeholder 2"/>
          <p:cNvSpPr>
            <a:spLocks noGrp="1"/>
          </p:cNvSpPr>
          <p:nvPr>
            <p:ph idx="1"/>
          </p:nvPr>
        </p:nvSpPr>
        <p:spPr>
          <a:xfrm>
            <a:off x="1839191" y="2133600"/>
            <a:ext cx="9892145" cy="4173682"/>
          </a:xfrm>
        </p:spPr>
        <p:txBody>
          <a:bodyPr>
            <a:normAutofit/>
          </a:bodyPr>
          <a:lstStyle/>
          <a:p>
            <a:pPr algn="just"/>
            <a:endParaRPr lang="hr-BA" sz="3200" dirty="0"/>
          </a:p>
          <a:p>
            <a:pPr algn="just"/>
            <a:endParaRPr lang="hr-BA" sz="3200" dirty="0"/>
          </a:p>
          <a:p>
            <a:pPr algn="just">
              <a:buNone/>
            </a:pPr>
            <a:r>
              <a:rPr lang="hr-BA" sz="3200" dirty="0"/>
              <a:t>Evidencija se vodi u </a:t>
            </a:r>
            <a:r>
              <a:rPr lang="hr-BA" sz="3200" b="1" u="sng" dirty="0">
                <a:solidFill>
                  <a:srgbClr val="FF0000"/>
                </a:solidFill>
              </a:rPr>
              <a:t>pismenoj formi</a:t>
            </a:r>
            <a:r>
              <a:rPr lang="hr-BA" sz="3200" dirty="0"/>
              <a:t>. </a:t>
            </a:r>
          </a:p>
          <a:p>
            <a:pPr algn="just"/>
            <a:endParaRPr lang="hr-BA" sz="3200" dirty="0"/>
          </a:p>
          <a:p>
            <a:endParaRPr lang="bs-Latn-BA" dirty="0"/>
          </a:p>
          <a:p>
            <a:endParaRPr lang="bs-Latn-BA" dirty="0"/>
          </a:p>
        </p:txBody>
      </p:sp>
    </p:spTree>
    <p:extLst>
      <p:ext uri="{BB962C8B-B14F-4D97-AF65-F5344CB8AC3E}">
        <p14:creationId xmlns:p14="http://schemas.microsoft.com/office/powerpoint/2010/main" val="3323793857"/>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Ko unosi?</a:t>
            </a:r>
          </a:p>
        </p:txBody>
      </p:sp>
      <p:sp>
        <p:nvSpPr>
          <p:cNvPr id="3" name="Content Placeholder 2"/>
          <p:cNvSpPr>
            <a:spLocks noGrp="1"/>
          </p:cNvSpPr>
          <p:nvPr>
            <p:ph idx="1"/>
          </p:nvPr>
        </p:nvSpPr>
        <p:spPr/>
        <p:txBody>
          <a:bodyPr/>
          <a:lstStyle/>
          <a:p>
            <a:endParaRPr lang="hr-BA" b="1" u="sng" dirty="0">
              <a:solidFill>
                <a:srgbClr val="FF0000"/>
              </a:solidFill>
            </a:endParaRPr>
          </a:p>
          <a:p>
            <a:endParaRPr lang="hr-BA" b="1" u="sng" dirty="0">
              <a:solidFill>
                <a:srgbClr val="FF0000"/>
              </a:solidFill>
            </a:endParaRPr>
          </a:p>
          <a:p>
            <a:pPr algn="just">
              <a:buNone/>
            </a:pPr>
            <a:r>
              <a:rPr lang="hr-BA" sz="2800" b="1" dirty="0">
                <a:solidFill>
                  <a:srgbClr val="FF0000"/>
                </a:solidFill>
              </a:rPr>
              <a:t>    </a:t>
            </a:r>
            <a:r>
              <a:rPr lang="hr-BA" sz="2800" b="1" u="sng" dirty="0">
                <a:solidFill>
                  <a:srgbClr val="FF0000"/>
                </a:solidFill>
              </a:rPr>
              <a:t>Unošenje podataka </a:t>
            </a:r>
            <a:r>
              <a:rPr lang="hr-BA" sz="2800" dirty="0"/>
              <a:t>i upis primijećenih ponašanja u Obrazac za evidentiranje primijećenog ponašanja </a:t>
            </a:r>
            <a:r>
              <a:rPr lang="hr-BA" sz="2800" b="1" u="sng" dirty="0">
                <a:solidFill>
                  <a:srgbClr val="FF0000"/>
                </a:solidFill>
              </a:rPr>
              <a:t>vrši stručna služba </a:t>
            </a:r>
            <a:r>
              <a:rPr lang="bs-Latn-BA" sz="2800" b="1" u="sng" dirty="0">
                <a:solidFill>
                  <a:srgbClr val="FF0000"/>
                </a:solidFill>
              </a:rPr>
              <a:t>škole. </a:t>
            </a:r>
          </a:p>
          <a:p>
            <a:pPr algn="just"/>
            <a:endParaRPr lang="bs-Latn-BA" sz="2800" dirty="0"/>
          </a:p>
        </p:txBody>
      </p:sp>
    </p:spTree>
    <p:extLst>
      <p:ext uri="{BB962C8B-B14F-4D97-AF65-F5344CB8AC3E}">
        <p14:creationId xmlns:p14="http://schemas.microsoft.com/office/powerpoint/2010/main" val="371866559"/>
      </p:ext>
    </p:extLst>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Imenovanje </a:t>
            </a:r>
          </a:p>
        </p:txBody>
      </p:sp>
      <p:sp>
        <p:nvSpPr>
          <p:cNvPr id="3" name="Content Placeholder 2"/>
          <p:cNvSpPr>
            <a:spLocks noGrp="1"/>
          </p:cNvSpPr>
          <p:nvPr>
            <p:ph idx="1"/>
          </p:nvPr>
        </p:nvSpPr>
        <p:spPr/>
        <p:txBody>
          <a:bodyPr>
            <a:normAutofit/>
          </a:bodyPr>
          <a:lstStyle/>
          <a:p>
            <a:pPr algn="just"/>
            <a:endParaRPr lang="hr-BA" sz="2800" dirty="0"/>
          </a:p>
          <a:p>
            <a:pPr algn="just"/>
            <a:endParaRPr lang="hr-BA" sz="2800" dirty="0"/>
          </a:p>
          <a:p>
            <a:pPr algn="just"/>
            <a:r>
              <a:rPr lang="hr-BA" sz="2800" b="1" u="sng" dirty="0">
                <a:solidFill>
                  <a:srgbClr val="FF0000"/>
                </a:solidFill>
              </a:rPr>
              <a:t>Direktor </a:t>
            </a:r>
            <a:r>
              <a:rPr lang="hr-BA" sz="2800" dirty="0"/>
              <a:t>osnovne škole na početku svake školske godine </a:t>
            </a:r>
            <a:r>
              <a:rPr lang="hr-BA" sz="2800" b="1" u="sng" dirty="0">
                <a:solidFill>
                  <a:srgbClr val="FF0000"/>
                </a:solidFill>
              </a:rPr>
              <a:t>imenuje osobu iz stručne službe </a:t>
            </a:r>
            <a:r>
              <a:rPr lang="hr-BA" sz="2800" dirty="0"/>
              <a:t>koja vrši ove poslove.</a:t>
            </a:r>
          </a:p>
          <a:p>
            <a:pPr algn="just"/>
            <a:endParaRPr lang="bs-Latn-BA" sz="2800" dirty="0"/>
          </a:p>
        </p:txBody>
      </p:sp>
    </p:spTree>
    <p:extLst>
      <p:ext uri="{BB962C8B-B14F-4D97-AF65-F5344CB8AC3E}">
        <p14:creationId xmlns:p14="http://schemas.microsoft.com/office/powerpoint/2010/main" val="3906713916"/>
      </p:ext>
    </p:extLst>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Arhiva </a:t>
            </a:r>
          </a:p>
        </p:txBody>
      </p:sp>
      <p:sp>
        <p:nvSpPr>
          <p:cNvPr id="3" name="Content Placeholder 2"/>
          <p:cNvSpPr>
            <a:spLocks noGrp="1"/>
          </p:cNvSpPr>
          <p:nvPr>
            <p:ph idx="1"/>
          </p:nvPr>
        </p:nvSpPr>
        <p:spPr/>
        <p:txBody>
          <a:bodyPr/>
          <a:lstStyle/>
          <a:p>
            <a:endParaRPr lang="hr-BA" sz="2800" dirty="0"/>
          </a:p>
          <a:p>
            <a:endParaRPr lang="hr-BA" sz="2800" dirty="0"/>
          </a:p>
          <a:p>
            <a:pPr algn="just"/>
            <a:r>
              <a:rPr lang="hr-BA" sz="2800" dirty="0"/>
              <a:t>Evidencija </a:t>
            </a:r>
            <a:r>
              <a:rPr lang="hr-BA" sz="2800" b="1" u="sng" dirty="0">
                <a:solidFill>
                  <a:srgbClr val="FF0000"/>
                </a:solidFill>
              </a:rPr>
              <a:t>se čuva isključivo u posebno formiranoj arhivi </a:t>
            </a:r>
            <a:r>
              <a:rPr lang="hr-BA" sz="2800" dirty="0"/>
              <a:t>u prostorijama stručne službe škole. </a:t>
            </a:r>
          </a:p>
          <a:p>
            <a:endParaRPr lang="bs-Latn-BA" dirty="0"/>
          </a:p>
        </p:txBody>
      </p:sp>
    </p:spTree>
    <p:extLst>
      <p:ext uri="{BB962C8B-B14F-4D97-AF65-F5344CB8AC3E}">
        <p14:creationId xmlns:p14="http://schemas.microsoft.com/office/powerpoint/2010/main" val="408314809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7860-90C0-364B-9B45-407F4D783A18}"/>
              </a:ext>
            </a:extLst>
          </p:cNvPr>
          <p:cNvSpPr>
            <a:spLocks noGrp="1"/>
          </p:cNvSpPr>
          <p:nvPr>
            <p:ph type="title"/>
          </p:nvPr>
        </p:nvSpPr>
        <p:spPr>
          <a:xfrm>
            <a:off x="646111" y="0"/>
            <a:ext cx="9404723" cy="1400530"/>
          </a:xfrm>
        </p:spPr>
        <p:txBody>
          <a:bodyPr/>
          <a:lstStyle/>
          <a:p>
            <a:r>
              <a:rPr lang="en-US" dirty="0" err="1"/>
              <a:t>Seksualno</a:t>
            </a:r>
            <a:r>
              <a:rPr lang="en-US" dirty="0"/>
              <a:t> </a:t>
            </a:r>
            <a:r>
              <a:rPr lang="en-US" dirty="0" err="1"/>
              <a:t>nasilje</a:t>
            </a:r>
            <a:r>
              <a:rPr lang="en-US" dirty="0"/>
              <a:t> </a:t>
            </a:r>
          </a:p>
        </p:txBody>
      </p:sp>
      <p:sp>
        <p:nvSpPr>
          <p:cNvPr id="3" name="Content Placeholder 2">
            <a:extLst>
              <a:ext uri="{FF2B5EF4-FFF2-40B4-BE49-F238E27FC236}">
                <a16:creationId xmlns:a16="http://schemas.microsoft.com/office/drawing/2014/main" id="{F7177DDD-686A-EC4A-9253-A56E774BFACE}"/>
              </a:ext>
            </a:extLst>
          </p:cNvPr>
          <p:cNvSpPr>
            <a:spLocks noGrp="1"/>
          </p:cNvSpPr>
          <p:nvPr>
            <p:ph idx="1"/>
          </p:nvPr>
        </p:nvSpPr>
        <p:spPr>
          <a:xfrm>
            <a:off x="646111" y="1543050"/>
            <a:ext cx="10536239" cy="4705349"/>
          </a:xfrm>
        </p:spPr>
        <p:txBody>
          <a:bodyPr>
            <a:normAutofit/>
          </a:bodyPr>
          <a:lstStyle/>
          <a:p>
            <a:pPr algn="just"/>
            <a:r>
              <a:rPr lang="en-US" sz="2400" dirty="0" err="1"/>
              <a:t>Seksualno</a:t>
            </a:r>
            <a:r>
              <a:rPr lang="en-US" sz="2400" dirty="0"/>
              <a:t> </a:t>
            </a:r>
            <a:r>
              <a:rPr lang="en-US" sz="2400" dirty="0" err="1"/>
              <a:t>iskorištavanje</a:t>
            </a:r>
            <a:r>
              <a:rPr lang="en-US" sz="2400" dirty="0"/>
              <a:t> </a:t>
            </a:r>
            <a:r>
              <a:rPr lang="en-US" sz="2400" dirty="0" err="1"/>
              <a:t>i</a:t>
            </a:r>
            <a:r>
              <a:rPr lang="en-US" sz="2400" dirty="0"/>
              <a:t> </a:t>
            </a:r>
            <a:r>
              <a:rPr lang="en-US" sz="2400" dirty="0" err="1"/>
              <a:t>seksualno</a:t>
            </a:r>
            <a:r>
              <a:rPr lang="en-US" sz="2400" dirty="0"/>
              <a:t> </a:t>
            </a:r>
            <a:r>
              <a:rPr lang="en-US" sz="2400" dirty="0" err="1"/>
              <a:t>zlostavljanje</a:t>
            </a:r>
            <a:r>
              <a:rPr lang="en-US" sz="2400" dirty="0"/>
              <a:t> </a:t>
            </a:r>
            <a:r>
              <a:rPr lang="en-US" sz="2400" dirty="0" err="1"/>
              <a:t>među</a:t>
            </a:r>
            <a:r>
              <a:rPr lang="en-US" sz="2400" dirty="0"/>
              <a:t> </a:t>
            </a:r>
            <a:r>
              <a:rPr lang="en-US" sz="2400" dirty="0" err="1"/>
              <a:t>najtežim</a:t>
            </a:r>
            <a:r>
              <a:rPr lang="en-US" sz="2400" dirty="0"/>
              <a:t> </a:t>
            </a:r>
            <a:r>
              <a:rPr lang="en-US" sz="2400" dirty="0" err="1"/>
              <a:t>su</a:t>
            </a:r>
            <a:r>
              <a:rPr lang="en-US" sz="2400" dirty="0"/>
              <a:t> </a:t>
            </a:r>
            <a:r>
              <a:rPr lang="en-US" sz="2400" dirty="0" err="1"/>
              <a:t>oblicima</a:t>
            </a:r>
            <a:r>
              <a:rPr lang="en-US" sz="2400" dirty="0"/>
              <a:t> </a:t>
            </a:r>
            <a:r>
              <a:rPr lang="en-US" sz="2400" dirty="0" err="1"/>
              <a:t>nasilja</a:t>
            </a:r>
            <a:r>
              <a:rPr lang="en-US" sz="2400" dirty="0"/>
              <a:t> </a:t>
            </a:r>
            <a:r>
              <a:rPr lang="en-US" sz="2400" dirty="0" err="1"/>
              <a:t>nad</a:t>
            </a:r>
            <a:r>
              <a:rPr lang="en-US" sz="2400" dirty="0"/>
              <a:t> </a:t>
            </a:r>
            <a:r>
              <a:rPr lang="en-US" sz="2400" dirty="0" err="1"/>
              <a:t>djecom</a:t>
            </a:r>
            <a:r>
              <a:rPr lang="en-US" sz="2400" dirty="0"/>
              <a:t> </a:t>
            </a:r>
          </a:p>
          <a:p>
            <a:pPr algn="just"/>
            <a:endParaRPr lang="en-US" sz="2400" dirty="0"/>
          </a:p>
          <a:p>
            <a:pPr algn="just"/>
            <a:r>
              <a:rPr lang="nl-BE" sz="2400" dirty="0"/>
              <a:t>Prema UNICEF-u, svake se godine u „seksualnoj industriji“ iskorištava oko 2 mili</a:t>
            </a:r>
            <a:r>
              <a:rPr lang="bs-Latn-BA" sz="2400" dirty="0"/>
              <a:t>o</a:t>
            </a:r>
            <a:r>
              <a:rPr lang="nl-BE" sz="2400" dirty="0"/>
              <a:t>na djece. </a:t>
            </a:r>
            <a:r>
              <a:rPr lang="nl-BE" sz="3200" b="1" dirty="0"/>
              <a:t>Na internetu se može naći više od mili</a:t>
            </a:r>
            <a:r>
              <a:rPr lang="bs-Latn-BA" sz="3200" b="1" dirty="0"/>
              <a:t>o</a:t>
            </a:r>
            <a:r>
              <a:rPr lang="nl-BE" sz="3200" b="1" dirty="0"/>
              <a:t>n slika 10-20.000 djece koja su seksualno zlostavljana</a:t>
            </a:r>
            <a:r>
              <a:rPr lang="nl-BE" sz="2400" dirty="0"/>
              <a:t>. Identificiran je samo mali broj takve dijece</a:t>
            </a:r>
          </a:p>
          <a:p>
            <a:pPr algn="just"/>
            <a:endParaRPr lang="nl-BE" sz="2400" dirty="0"/>
          </a:p>
          <a:p>
            <a:pPr algn="just"/>
            <a:r>
              <a:rPr lang="nl-BE" sz="2400" dirty="0"/>
              <a:t>Većina ih je nepoznata, napuštena i vjerojatno još uvijek izložena zlostavljanju</a:t>
            </a:r>
            <a:endParaRPr lang="en-US" sz="2400" dirty="0"/>
          </a:p>
          <a:p>
            <a:endParaRPr lang="en-US" dirty="0"/>
          </a:p>
        </p:txBody>
      </p:sp>
    </p:spTree>
    <p:extLst>
      <p:ext uri="{BB962C8B-B14F-4D97-AF65-F5344CB8AC3E}">
        <p14:creationId xmlns:p14="http://schemas.microsoft.com/office/powerpoint/2010/main" val="2874247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b="1" u="sng" dirty="0">
                <a:solidFill>
                  <a:srgbClr val="FF0000"/>
                </a:solidFill>
              </a:rPr>
              <a:t>Podacima</a:t>
            </a:r>
            <a:r>
              <a:rPr lang="hr-BA" dirty="0"/>
              <a:t> iz evidencije isključivo </a:t>
            </a:r>
            <a:r>
              <a:rPr lang="hr-BA" b="1" u="sng" dirty="0">
                <a:solidFill>
                  <a:srgbClr val="FF0000"/>
                </a:solidFill>
              </a:rPr>
              <a:t>raspolaže</a:t>
            </a:r>
            <a:r>
              <a:rPr lang="hr-BA" dirty="0"/>
              <a:t> imenovana osoba, a u skladu sa:</a:t>
            </a:r>
            <a:endParaRPr lang="bs-Latn-BA" dirty="0"/>
          </a:p>
        </p:txBody>
      </p:sp>
      <p:sp>
        <p:nvSpPr>
          <p:cNvPr id="3" name="Content Placeholder 2"/>
          <p:cNvSpPr>
            <a:spLocks noGrp="1"/>
          </p:cNvSpPr>
          <p:nvPr>
            <p:ph idx="1"/>
          </p:nvPr>
        </p:nvSpPr>
        <p:spPr/>
        <p:txBody>
          <a:bodyPr/>
          <a:lstStyle/>
          <a:p>
            <a:endParaRPr lang="hr-BA" dirty="0"/>
          </a:p>
          <a:p>
            <a:endParaRPr lang="hr-BA" dirty="0"/>
          </a:p>
          <a:p>
            <a:pPr algn="just"/>
            <a:r>
              <a:rPr lang="hr-BA" sz="2800" dirty="0"/>
              <a:t> važećim zakonskim propisima,</a:t>
            </a:r>
          </a:p>
          <a:p>
            <a:pPr algn="just"/>
            <a:r>
              <a:rPr lang="hr-BA" sz="2800" dirty="0"/>
              <a:t> strukovnim standardima i</a:t>
            </a:r>
          </a:p>
          <a:p>
            <a:pPr algn="just"/>
            <a:r>
              <a:rPr lang="hr-BA" sz="2800" dirty="0"/>
              <a:t> s ciljem ostvarenja principa najboljeg interesa učenika. </a:t>
            </a:r>
          </a:p>
          <a:p>
            <a:pPr marL="0" indent="0">
              <a:buNone/>
            </a:pPr>
            <a:endParaRPr lang="bs-Latn-BA" dirty="0"/>
          </a:p>
        </p:txBody>
      </p:sp>
    </p:spTree>
    <p:extLst>
      <p:ext uri="{BB962C8B-B14F-4D97-AF65-F5344CB8AC3E}">
        <p14:creationId xmlns:p14="http://schemas.microsoft.com/office/powerpoint/2010/main" val="1467033198"/>
      </p:ext>
    </p:extLst>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Analitički zbirni podaci </a:t>
            </a:r>
          </a:p>
        </p:txBody>
      </p:sp>
      <p:sp>
        <p:nvSpPr>
          <p:cNvPr id="3" name="Content Placeholder 2"/>
          <p:cNvSpPr>
            <a:spLocks noGrp="1"/>
          </p:cNvSpPr>
          <p:nvPr>
            <p:ph idx="1"/>
          </p:nvPr>
        </p:nvSpPr>
        <p:spPr>
          <a:xfrm>
            <a:off x="646111" y="2052918"/>
            <a:ext cx="10992895" cy="4195481"/>
          </a:xfrm>
        </p:spPr>
        <p:txBody>
          <a:bodyPr/>
          <a:lstStyle/>
          <a:p>
            <a:pPr algn="just">
              <a:buNone/>
            </a:pPr>
            <a:r>
              <a:rPr lang="hr-BA" sz="2800" dirty="0"/>
              <a:t>   Podaci iz evidencije iz tekuće školske godine mogu biti sačuvani samo u obliku zbirnih podataka s ciljem analitičkog sagledavanja stanja u školi, bez navođenja ličnih podataka ili bilo kojih drugih karakteristika koji bi omogućili identificiranje učenika.</a:t>
            </a:r>
            <a:endParaRPr lang="bs-Latn-BA" sz="2800" dirty="0"/>
          </a:p>
          <a:p>
            <a:pPr marL="0" indent="0">
              <a:buNone/>
            </a:pPr>
            <a:endParaRPr lang="bs-Latn-BA" dirty="0"/>
          </a:p>
        </p:txBody>
      </p:sp>
    </p:spTree>
    <p:extLst>
      <p:ext uri="{BB962C8B-B14F-4D97-AF65-F5344CB8AC3E}">
        <p14:creationId xmlns:p14="http://schemas.microsoft.com/office/powerpoint/2010/main" val="3316215017"/>
      </p:ext>
    </p:extLst>
  </p:cSld>
  <p:clrMapOvr>
    <a:masterClrMapping/>
  </p:clrMapOvr>
  <p:transition spd="slow">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9257" y="1883291"/>
            <a:ext cx="8915399" cy="2262781"/>
          </a:xfrm>
        </p:spPr>
        <p:txBody>
          <a:bodyPr/>
          <a:lstStyle/>
          <a:p>
            <a:pPr algn="ctr"/>
            <a:r>
              <a:rPr lang="bs-Latn-BA" dirty="0"/>
              <a:t>Uništavanje evidencije</a:t>
            </a:r>
          </a:p>
        </p:txBody>
      </p:sp>
    </p:spTree>
    <p:extLst>
      <p:ext uri="{BB962C8B-B14F-4D97-AF65-F5344CB8AC3E}">
        <p14:creationId xmlns:p14="http://schemas.microsoft.com/office/powerpoint/2010/main" val="375305816"/>
      </p:ext>
    </p:extLst>
  </p:cSld>
  <p:clrMapOvr>
    <a:masterClrMapping/>
  </p:clrMapOvr>
  <p:transition spd="slow">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Uništavanje evidencije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3291840"/>
            <a:ext cx="2336800" cy="3566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a:xfrm>
            <a:off x="2586446" y="2015836"/>
            <a:ext cx="8918165" cy="4312228"/>
          </a:xfrm>
        </p:spPr>
        <p:txBody>
          <a:bodyPr/>
          <a:lstStyle/>
          <a:p>
            <a:r>
              <a:rPr lang="hr-BA" sz="2000" dirty="0"/>
              <a:t>Evidencija se potpuno uništava posljednjeg dana tekuće školske godine. </a:t>
            </a:r>
          </a:p>
          <a:p>
            <a:r>
              <a:rPr lang="hr-BA" sz="2000" dirty="0"/>
              <a:t>Uništavanje evidencije vrši imenovana osoba, o čemu sačinjava zapisnik koji dostavlja direktoru škole u roku od tri dana od momenta uništavanja evidencije. </a:t>
            </a:r>
          </a:p>
          <a:p>
            <a:r>
              <a:rPr lang="hr-BA" sz="2000" dirty="0"/>
              <a:t>Direktor škole pismeno obavještava Ministarstvo z</a:t>
            </a:r>
            <a:r>
              <a:rPr lang="bs-Latn-BA" sz="2000" dirty="0"/>
              <a:t>a obrazovanje, nauku i mlade Kantona Sarajevo</a:t>
            </a:r>
            <a:r>
              <a:rPr lang="hr-BA" sz="2000" dirty="0"/>
              <a:t> o ispunjenju obaveze najkasnije osam dana od dana uništavanja evidencije.</a:t>
            </a:r>
            <a:endParaRPr lang="bs-Latn-BA" sz="2000" dirty="0"/>
          </a:p>
          <a:p>
            <a:endParaRPr lang="bs-Latn-BA" dirty="0"/>
          </a:p>
        </p:txBody>
      </p:sp>
    </p:spTree>
    <p:extLst>
      <p:ext uri="{BB962C8B-B14F-4D97-AF65-F5344CB8AC3E}">
        <p14:creationId xmlns:p14="http://schemas.microsoft.com/office/powerpoint/2010/main" val="663712016"/>
      </p:ext>
    </p:extLst>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Brisanje podataka iz IPP &amp; IPB</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3308685"/>
            <a:ext cx="2030413" cy="3549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a:xfrm>
            <a:off x="2403567" y="2126222"/>
            <a:ext cx="9275086" cy="3777622"/>
          </a:xfrm>
        </p:spPr>
        <p:txBody>
          <a:bodyPr/>
          <a:lstStyle/>
          <a:p>
            <a:pPr>
              <a:buNone/>
            </a:pPr>
            <a:r>
              <a:rPr lang="bs-Latn-BA" sz="2400" dirty="0"/>
              <a:t>    Posebno je značajno napomenuti da se “Individualni plan podrške”iI “Individualni plan brige” za učenika i njegovo okruženje prekida I podaci iz njega uništavaju (u skladu sa strukovnim pedagoškim, psihološkim standardima ili standardima socijalnog rada koji u fokus moraju staviti najbolji interes djeteta) </a:t>
            </a:r>
            <a:r>
              <a:rPr lang="bs-Latn-BA" sz="2400" b="1" u="sng" dirty="0"/>
              <a:t>tek onda kada taj plan uspije ili se od njega odustane iz bilo kog razloga</a:t>
            </a:r>
            <a:r>
              <a:rPr lang="bs-Latn-BA" dirty="0"/>
              <a:t>.</a:t>
            </a:r>
          </a:p>
        </p:txBody>
      </p:sp>
    </p:spTree>
    <p:extLst>
      <p:ext uri="{BB962C8B-B14F-4D97-AF65-F5344CB8AC3E}">
        <p14:creationId xmlns:p14="http://schemas.microsoft.com/office/powerpoint/2010/main" val="2903687917"/>
      </p:ext>
    </p:extLst>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46" y="624110"/>
            <a:ext cx="9842066" cy="1280890"/>
          </a:xfrm>
        </p:spPr>
        <p:txBody>
          <a:bodyPr/>
          <a:lstStyle/>
          <a:p>
            <a:r>
              <a:rPr lang="bs-Latn-BA" dirty="0"/>
              <a:t>Nova školaska godina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401505"/>
            <a:ext cx="2149475" cy="4456495"/>
          </a:xfrm>
        </p:spPr>
      </p:pic>
      <p:sp>
        <p:nvSpPr>
          <p:cNvPr id="4" name="Content Placeholder 3"/>
          <p:cNvSpPr>
            <a:spLocks noGrp="1"/>
          </p:cNvSpPr>
          <p:nvPr>
            <p:ph sz="half" idx="2"/>
          </p:nvPr>
        </p:nvSpPr>
        <p:spPr>
          <a:xfrm>
            <a:off x="2573384" y="2126222"/>
            <a:ext cx="8931228" cy="4377282"/>
          </a:xfrm>
        </p:spPr>
        <p:txBody>
          <a:bodyPr/>
          <a:lstStyle/>
          <a:p>
            <a:r>
              <a:rPr lang="hr-BA" sz="2400" dirty="0"/>
              <a:t>Na početku svake nove školske godine škole štampaju novi evidencioni obrasci. </a:t>
            </a:r>
          </a:p>
          <a:p>
            <a:r>
              <a:rPr lang="hr-BA" sz="2400" dirty="0"/>
              <a:t>U evidencioni list upisuje se samo onaj učenik, bez obzira na razred i odjeljenje, kod kojeg je po uvjerenju nastavnika, ali prema stručnoj procjeni stručne službe škole, primijećeno ponašanje iz Liste faktora rizika. </a:t>
            </a:r>
          </a:p>
          <a:p>
            <a:r>
              <a:rPr lang="hr-BA" sz="2400" b="1" u="sng" dirty="0">
                <a:solidFill>
                  <a:srgbClr val="FF0000"/>
                </a:solidFill>
              </a:rPr>
              <a:t>Učenici kod kojih nije primijećeno ponašanje iz Liste faktora rizika ne upisuju se u ovu evidenciju</a:t>
            </a:r>
            <a:r>
              <a:rPr lang="hr-BA" sz="2400" dirty="0"/>
              <a:t>.</a:t>
            </a:r>
            <a:endParaRPr lang="bs-Latn-BA" sz="2400" dirty="0"/>
          </a:p>
          <a:p>
            <a:endParaRPr lang="bs-Latn-BA" dirty="0"/>
          </a:p>
        </p:txBody>
      </p:sp>
    </p:spTree>
    <p:extLst>
      <p:ext uri="{BB962C8B-B14F-4D97-AF65-F5344CB8AC3E}">
        <p14:creationId xmlns:p14="http://schemas.microsoft.com/office/powerpoint/2010/main" val="3114844300"/>
      </p:ext>
    </p:extLst>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931" y="311727"/>
            <a:ext cx="9727766" cy="1593273"/>
          </a:xfrm>
        </p:spPr>
        <p:txBody>
          <a:bodyPr>
            <a:normAutofit fontScale="90000"/>
          </a:bodyPr>
          <a:lstStyle/>
          <a:p>
            <a:r>
              <a:rPr lang="hr-BA" dirty="0"/>
              <a:t>Ostala ponašanja koja nisu predviđena u „Listi faktora rizika“, a za koje nastavnik procjeni da ugrožavaju najbolji interes učenika </a:t>
            </a:r>
            <a:endParaRPr lang="bs-Latn-BA"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3122022"/>
            <a:ext cx="1776943" cy="3735977"/>
          </a:xfrm>
        </p:spPr>
      </p:pic>
      <p:sp>
        <p:nvSpPr>
          <p:cNvPr id="4" name="Content Placeholder 3"/>
          <p:cNvSpPr>
            <a:spLocks noGrp="1"/>
          </p:cNvSpPr>
          <p:nvPr>
            <p:ph sz="half" idx="2"/>
          </p:nvPr>
        </p:nvSpPr>
        <p:spPr>
          <a:xfrm>
            <a:off x="2534194" y="2651760"/>
            <a:ext cx="8970417" cy="4409660"/>
          </a:xfrm>
        </p:spPr>
        <p:txBody>
          <a:bodyPr/>
          <a:lstStyle/>
          <a:p>
            <a:r>
              <a:rPr lang="hr-BA" b="1" u="sng" dirty="0">
                <a:solidFill>
                  <a:srgbClr val="FF0000"/>
                </a:solidFill>
              </a:rPr>
              <a:t>prijavljuju se stručnoj službi škole USMENO ( bez unosa u evidenciju)</a:t>
            </a:r>
            <a:r>
              <a:rPr lang="hr-BA" dirty="0"/>
              <a:t> ukoliko nastavnik ili razrednik procjene da je neophodno i da je u najboljem interesu učenika da se takvo ponašanje podijeli sa stručnom službom škole. </a:t>
            </a:r>
          </a:p>
          <a:p>
            <a:r>
              <a:rPr lang="hr-BA" dirty="0"/>
              <a:t>Stručna služba škole će </a:t>
            </a:r>
            <a:r>
              <a:rPr lang="hr-BA" b="1" u="sng" dirty="0">
                <a:solidFill>
                  <a:srgbClr val="FF0000"/>
                </a:solidFill>
              </a:rPr>
              <a:t>na osnovu detaljne analize odlučiti o svakoj prijavi</a:t>
            </a:r>
            <a:r>
              <a:rPr lang="hr-BA" dirty="0"/>
              <a:t>, a u skladu sa strukovnim standardima i principom najboljeg interesa učenika. </a:t>
            </a:r>
          </a:p>
          <a:p>
            <a:r>
              <a:rPr lang="hr-BA" dirty="0"/>
              <a:t>U tom slučaju, stručna služba škole je dužna i za ova ponašanja predložiti izradu „Individualnog plana podrške“ ili „Individualnog plana brige“ u skladu sa odredbama Pravilnika o načinu  i obliku provođenja odgojno-obrazovne podrške i stručnog tretmana, ukoliko procjeni da je to neophodno i u najboljem interesu učenika, vodeći računa o tome DA NE UGROZI TAJNOST LIČNIH PODATAKE UČENIKA.</a:t>
            </a:r>
            <a:endParaRPr lang="bs-Latn-BA" dirty="0"/>
          </a:p>
          <a:p>
            <a:endParaRPr lang="bs-Latn-BA" dirty="0"/>
          </a:p>
        </p:txBody>
      </p:sp>
    </p:spTree>
    <p:extLst>
      <p:ext uri="{BB962C8B-B14F-4D97-AF65-F5344CB8AC3E}">
        <p14:creationId xmlns:p14="http://schemas.microsoft.com/office/powerpoint/2010/main" val="1480268138"/>
      </p:ext>
    </p:extLst>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982" y="218865"/>
            <a:ext cx="9689130" cy="789054"/>
          </a:xfrm>
        </p:spPr>
        <p:txBody>
          <a:bodyPr>
            <a:noAutofit/>
          </a:bodyPr>
          <a:lstStyle/>
          <a:p>
            <a:r>
              <a:rPr lang="bs-Latn-BA" sz="2800" b="1" dirty="0">
                <a:solidFill>
                  <a:schemeClr val="tx1"/>
                </a:solidFill>
              </a:rPr>
              <a:t>Nešto drugo što nije navedeno u popisu (</a:t>
            </a:r>
            <a:r>
              <a:rPr lang="bs-Latn-BA" sz="2800" b="1" dirty="0" err="1">
                <a:solidFill>
                  <a:schemeClr val="tx1"/>
                </a:solidFill>
              </a:rPr>
              <a:t>upiši</a:t>
            </a:r>
            <a:r>
              <a:rPr lang="bs-Latn-BA" sz="2800" b="1" dirty="0">
                <a:solidFill>
                  <a:schemeClr val="tx1"/>
                </a:solidFill>
              </a:rPr>
              <a:t> i </a:t>
            </a:r>
            <a:r>
              <a:rPr lang="bs-Latn-BA" sz="2800" b="1" dirty="0" err="1">
                <a:solidFill>
                  <a:schemeClr val="tx1"/>
                </a:solidFill>
              </a:rPr>
              <a:t>opiši</a:t>
            </a:r>
            <a:r>
              <a:rPr lang="bs-Latn-BA" sz="2800" b="1" dirty="0">
                <a:solidFill>
                  <a:schemeClr val="tx1"/>
                </a:solidFill>
              </a:rPr>
              <a:t>)</a:t>
            </a:r>
            <a:br>
              <a:rPr lang="bs-Latn-BA"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endParaRPr lang="bs-Latn-BA" sz="2800" dirty="0"/>
          </a:p>
        </p:txBody>
      </p:sp>
      <p:pic>
        <p:nvPicPr>
          <p:cNvPr id="3" name="Picture 2"/>
          <p:cNvPicPr>
            <a:picLocks noChangeAspect="1"/>
          </p:cNvPicPr>
          <p:nvPr/>
        </p:nvPicPr>
        <p:blipFill>
          <a:blip r:embed="rId2"/>
          <a:stretch>
            <a:fillRect/>
          </a:stretch>
        </p:blipFill>
        <p:spPr>
          <a:xfrm>
            <a:off x="1037903" y="1298864"/>
            <a:ext cx="9362209" cy="5185063"/>
          </a:xfrm>
          <a:prstGeom prst="rect">
            <a:avLst/>
          </a:prstGeom>
        </p:spPr>
      </p:pic>
    </p:spTree>
    <p:extLst>
      <p:ext uri="{BB962C8B-B14F-4D97-AF65-F5344CB8AC3E}">
        <p14:creationId xmlns:p14="http://schemas.microsoft.com/office/powerpoint/2010/main" val="653347171"/>
      </p:ext>
    </p:extLst>
  </p:cSld>
  <p:clrMapOvr>
    <a:masterClrMapping/>
  </p:clrMapOvr>
  <p:transition spd="slow">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Lični podaci učenika</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495006"/>
            <a:ext cx="1785938" cy="4362994"/>
          </a:xfrm>
        </p:spPr>
      </p:pic>
      <p:sp>
        <p:nvSpPr>
          <p:cNvPr id="4" name="Content Placeholder 3"/>
          <p:cNvSpPr>
            <a:spLocks noGrp="1"/>
          </p:cNvSpPr>
          <p:nvPr>
            <p:ph sz="half" idx="2"/>
          </p:nvPr>
        </p:nvSpPr>
        <p:spPr>
          <a:xfrm>
            <a:off x="3293918" y="1693718"/>
            <a:ext cx="8210693" cy="4862946"/>
          </a:xfrm>
        </p:spPr>
        <p:txBody>
          <a:bodyPr>
            <a:normAutofit/>
          </a:bodyPr>
          <a:lstStyle/>
          <a:p>
            <a:r>
              <a:rPr lang="hr-BA" sz="2000" dirty="0"/>
              <a:t>Moramo napomenuti da </a:t>
            </a:r>
            <a:r>
              <a:rPr lang="hr-BA" sz="2000" b="1" u="sng" dirty="0">
                <a:solidFill>
                  <a:srgbClr val="FF0000"/>
                </a:solidFill>
              </a:rPr>
              <a:t>lični podaci učenika sadržani u evidenciji predstavljaju službenu tajnu</a:t>
            </a:r>
            <a:r>
              <a:rPr lang="hr-BA" sz="2000" dirty="0"/>
              <a:t>. </a:t>
            </a:r>
          </a:p>
          <a:p>
            <a:pPr marL="0" indent="0">
              <a:buNone/>
            </a:pPr>
            <a:endParaRPr lang="hr-BA" sz="2000" dirty="0"/>
          </a:p>
          <a:p>
            <a:r>
              <a:rPr lang="hr-BA" sz="2000" dirty="0"/>
              <a:t>Stoga, svako postupanje sa podacima učenika iz evidencije provodi se u svrhu vođenja evidencija, te radi provođenja Zakonom utvrđenih ciljeva i načela osnovnog odgoja i obrazovanja, i u druge svrhe se ne može koristiti.</a:t>
            </a:r>
            <a:endParaRPr lang="bs-Latn-BA" sz="2000" dirty="0"/>
          </a:p>
          <a:p>
            <a:pPr marL="0" indent="0">
              <a:buNone/>
            </a:pPr>
            <a:endParaRPr lang="bs-Latn-BA" sz="2000" dirty="0"/>
          </a:p>
          <a:p>
            <a:r>
              <a:rPr lang="hr-BA" sz="2000" dirty="0"/>
              <a:t>Posebno je bitno naglasiti da dužnost čuvanja tajnosti podataka iz evidencije, škola, odnosno odgovorna osoba stručne službe škole može biti oslobođena samo ako je to zakonom propisano i ako je to u najboljem interesu učenika.</a:t>
            </a:r>
            <a:endParaRPr lang="bs-Latn-BA" sz="2000" dirty="0"/>
          </a:p>
          <a:p>
            <a:endParaRPr lang="bs-Latn-BA" sz="2000" dirty="0"/>
          </a:p>
        </p:txBody>
      </p:sp>
    </p:spTree>
    <p:extLst>
      <p:ext uri="{BB962C8B-B14F-4D97-AF65-F5344CB8AC3E}">
        <p14:creationId xmlns:p14="http://schemas.microsoft.com/office/powerpoint/2010/main" val="1618026323"/>
      </p:ext>
    </p:extLst>
  </p:cSld>
  <p:clrMapOvr>
    <a:masterClrMapping/>
  </p:clrMapOvr>
  <p:transition spd="slow">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745" y="1815737"/>
            <a:ext cx="8911687" cy="1280890"/>
          </a:xfrm>
        </p:spPr>
        <p:txBody>
          <a:bodyPr/>
          <a:lstStyle/>
          <a:p>
            <a:pPr algn="ctr"/>
            <a:r>
              <a:rPr lang="bs-Latn-BA" b="1" dirty="0"/>
              <a:t>Kraj I dijela</a:t>
            </a:r>
            <a:br>
              <a:rPr lang="bs-Latn-BA" b="1" dirty="0"/>
            </a:br>
            <a:br>
              <a:rPr lang="bs-Latn-BA" b="1" dirty="0"/>
            </a:br>
            <a:r>
              <a:rPr lang="bs-Latn-BA" b="1" dirty="0"/>
              <a:t>Pauza </a:t>
            </a:r>
          </a:p>
        </p:txBody>
      </p:sp>
      <p:sp>
        <p:nvSpPr>
          <p:cNvPr id="3" name="Rectangle 2"/>
          <p:cNvSpPr/>
          <p:nvPr/>
        </p:nvSpPr>
        <p:spPr>
          <a:xfrm>
            <a:off x="4529797" y="5143641"/>
            <a:ext cx="7200648" cy="923330"/>
          </a:xfrm>
          <a:prstGeom prst="rect">
            <a:avLst/>
          </a:prstGeom>
        </p:spPr>
        <p:txBody>
          <a:bodyPr wrap="square">
            <a:spAutoFit/>
          </a:bodyPr>
          <a:lstStyle/>
          <a:p>
            <a:r>
              <a:rPr lang="bs-Latn-BA" dirty="0"/>
              <a:t>LINK priručnika za grupni rad /od 27 strane-radionice/</a:t>
            </a:r>
          </a:p>
          <a:p>
            <a:r>
              <a:rPr lang="bs-Latn-BA" dirty="0">
                <a:hlinkClick r:id="rId2"/>
              </a:rPr>
              <a:t>https://cprc.ba/biblioteka/Prirucnik_Sekundarna_2018.pdf</a:t>
            </a:r>
            <a:endParaRPr lang="bs-Latn-BA" dirty="0"/>
          </a:p>
          <a:p>
            <a:endParaRPr lang="bs-Latn-BA" dirty="0"/>
          </a:p>
        </p:txBody>
      </p:sp>
      <p:pic>
        <p:nvPicPr>
          <p:cNvPr id="1031" name="Picture 7" descr="C:\Users\PC\AppData\Local\Microsoft\Windows\INetCache\IE\YMSM1L26\cup-1009220_640[1].jpg"/>
          <p:cNvPicPr>
            <a:picLocks noChangeAspect="1" noChangeArrowheads="1"/>
          </p:cNvPicPr>
          <p:nvPr/>
        </p:nvPicPr>
        <p:blipFill>
          <a:blip r:embed="rId3"/>
          <a:srcRect/>
          <a:stretch>
            <a:fillRect/>
          </a:stretch>
        </p:blipFill>
        <p:spPr bwMode="auto">
          <a:xfrm>
            <a:off x="8159263" y="2082020"/>
            <a:ext cx="2841674" cy="28416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1989109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09E9-450B-7B42-B06B-CFFEBFAFD5CF}"/>
              </a:ext>
            </a:extLst>
          </p:cNvPr>
          <p:cNvSpPr>
            <a:spLocks noGrp="1"/>
          </p:cNvSpPr>
          <p:nvPr>
            <p:ph type="title"/>
          </p:nvPr>
        </p:nvSpPr>
        <p:spPr>
          <a:xfrm>
            <a:off x="563880" y="45085"/>
            <a:ext cx="10515600" cy="1325563"/>
          </a:xfrm>
        </p:spPr>
        <p:txBody>
          <a:bodyPr/>
          <a:lstStyle/>
          <a:p>
            <a:r>
              <a:rPr lang="en-US" dirty="0"/>
              <a:t>FIZIČKO ZLOSTAVLJANJE </a:t>
            </a:r>
          </a:p>
        </p:txBody>
      </p:sp>
      <p:pic>
        <p:nvPicPr>
          <p:cNvPr id="4" name="Content Placeholder 3">
            <a:extLst>
              <a:ext uri="{FF2B5EF4-FFF2-40B4-BE49-F238E27FC236}">
                <a16:creationId xmlns:a16="http://schemas.microsoft.com/office/drawing/2014/main" id="{95CEBC21-4772-E649-8A2C-B4172F419BAC}"/>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 y="991194"/>
            <a:ext cx="3489960" cy="26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Paddledboy">
            <a:extLst>
              <a:ext uri="{FF2B5EF4-FFF2-40B4-BE49-F238E27FC236}">
                <a16:creationId xmlns:a16="http://schemas.microsoft.com/office/drawing/2014/main" id="{E95C8588-8C06-ED40-A895-C16821FEE07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3657599" y="1923052"/>
            <a:ext cx="4095367" cy="2652712"/>
          </a:xfrm>
          <a:prstGeom prst="rect">
            <a:avLst/>
          </a:prstGeom>
          <a:noFill/>
        </p:spPr>
      </p:pic>
      <p:pic>
        <p:nvPicPr>
          <p:cNvPr id="9" name="Picture 8">
            <a:extLst>
              <a:ext uri="{FF2B5EF4-FFF2-40B4-BE49-F238E27FC236}">
                <a16:creationId xmlns:a16="http://schemas.microsoft.com/office/drawing/2014/main" id="{9FDF93D9-F7BE-9742-8E1E-90A9F6C6CA4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20605" y="3381964"/>
            <a:ext cx="4174137" cy="3064556"/>
          </a:xfrm>
          <a:prstGeom prst="rect">
            <a:avLst/>
          </a:prstGeom>
        </p:spPr>
      </p:pic>
    </p:spTree>
    <p:extLst>
      <p:ext uri="{BB962C8B-B14F-4D97-AF65-F5344CB8AC3E}">
        <p14:creationId xmlns:p14="http://schemas.microsoft.com/office/powerpoint/2010/main" val="265358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009" y="2625634"/>
            <a:ext cx="9404723" cy="1400530"/>
          </a:xfrm>
        </p:spPr>
        <p:txBody>
          <a:bodyPr/>
          <a:lstStyle/>
          <a:p>
            <a:pPr algn="ctr"/>
            <a:r>
              <a:rPr lang="bs-Latn-BA" sz="6600" b="1" dirty="0">
                <a:latin typeface="Cambria" pitchFamily="18" charset="0"/>
                <a:ea typeface="Cambria" pitchFamily="18" charset="0"/>
              </a:rPr>
              <a:t>II dio</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4078161-17EA-4CAD-A31E-90BC392DE9FE}"/>
              </a:ext>
            </a:extLst>
          </p:cNvPr>
          <p:cNvSpPr txBox="1">
            <a:spLocks noChangeArrowheads="1"/>
          </p:cNvSpPr>
          <p:nvPr/>
        </p:nvSpPr>
        <p:spPr>
          <a:xfrm>
            <a:off x="2860767" y="2743200"/>
            <a:ext cx="6754284" cy="830997"/>
          </a:xfrm>
          <a:prstGeom prst="rect">
            <a:avLst/>
          </a:prstGeom>
          <a:noFill/>
        </p:spPr>
        <p:txBody>
          <a:bodyPr vert="horz" lIns="91440" tIns="45720" rIns="91440" bIns="45720" rtlCol="0" anchor="t">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hr-BA" altLang="en-US" sz="4800" b="1" i="0" u="none" strike="noStrike" kern="1200" cap="none" spc="0" normalizeH="0" baseline="0" noProof="0" dirty="0">
                <a:ln>
                  <a:noFill/>
                </a:ln>
                <a:solidFill>
                  <a:schemeClr val="tx1"/>
                </a:solidFill>
                <a:effectLst/>
                <a:uLnTx/>
                <a:uFillTx/>
                <a:latin typeface="Cambria" panose="02040503050406030204" pitchFamily="18" charset="0"/>
                <a:ea typeface="+mj-ea"/>
                <a:cs typeface="+mj-cs"/>
              </a:rPr>
              <a:t>UVOD U BROŠURU</a:t>
            </a:r>
            <a:endParaRPr kumimoji="0" lang="bs-Latn-BA" altLang="en-US" sz="4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1642580-F4DE-49C5-A5D9-BF9C84CA2EEB}"/>
              </a:ext>
            </a:extLst>
          </p:cNvPr>
          <p:cNvSpPr>
            <a:spLocks noGrp="1"/>
          </p:cNvSpPr>
          <p:nvPr>
            <p:ph type="body" idx="1"/>
          </p:nvPr>
        </p:nvSpPr>
        <p:spPr>
          <a:xfrm>
            <a:off x="4219303" y="2743200"/>
            <a:ext cx="7667897" cy="3124200"/>
          </a:xfrm>
        </p:spPr>
        <p:txBody>
          <a:bodyPr>
            <a:normAutofit fontScale="67500" lnSpcReduction="20000"/>
          </a:bodyPr>
          <a:lstStyle/>
          <a:p>
            <a:pPr algn="ctr" eaLnBrk="1" fontAlgn="auto" hangingPunct="1">
              <a:spcAft>
                <a:spcPts val="0"/>
              </a:spcAft>
              <a:defRPr/>
            </a:pPr>
            <a:r>
              <a:rPr lang="en-US" sz="6400" dirty="0">
                <a:solidFill>
                  <a:schemeClr val="tx1"/>
                </a:solidFill>
                <a:latin typeface="Cambria" pitchFamily="18" charset="0"/>
                <a:ea typeface="Cambria" pitchFamily="18" charset="0"/>
              </a:rPr>
              <a:t>PROGRAM PREPO</a:t>
            </a:r>
            <a:r>
              <a:rPr lang="hr-BA" sz="6400" dirty="0">
                <a:solidFill>
                  <a:schemeClr val="tx1"/>
                </a:solidFill>
                <a:latin typeface="Cambria" pitchFamily="18" charset="0"/>
                <a:ea typeface="Cambria" pitchFamily="18" charset="0"/>
              </a:rPr>
              <a:t>ZNAVANJA I</a:t>
            </a:r>
            <a:br>
              <a:rPr lang="hr-BA" sz="6400" dirty="0">
                <a:solidFill>
                  <a:schemeClr val="tx1"/>
                </a:solidFill>
                <a:latin typeface="Cambria" pitchFamily="18" charset="0"/>
                <a:ea typeface="Cambria" pitchFamily="18" charset="0"/>
              </a:rPr>
            </a:br>
            <a:r>
              <a:rPr lang="hr-BA" sz="6400" dirty="0">
                <a:solidFill>
                  <a:schemeClr val="tx1"/>
                </a:solidFill>
                <a:latin typeface="Cambria" pitchFamily="18" charset="0"/>
                <a:ea typeface="Cambria" pitchFamily="18" charset="0"/>
              </a:rPr>
              <a:t> ZAŠTITE DJECE OD FAKTORA RIZIKA</a:t>
            </a:r>
            <a:br>
              <a:rPr lang="hr-BA" sz="5300" dirty="0">
                <a:solidFill>
                  <a:schemeClr val="tx1"/>
                </a:solidFill>
                <a:latin typeface="Cambria" pitchFamily="18" charset="0"/>
                <a:ea typeface="Cambria" pitchFamily="18" charset="0"/>
              </a:rPr>
            </a:br>
            <a:br>
              <a:rPr lang="hr-BA" sz="5300" dirty="0">
                <a:latin typeface="Cambria" pitchFamily="18" charset="0"/>
                <a:ea typeface="Cambria" pitchFamily="18" charset="0"/>
              </a:rPr>
            </a:br>
            <a:br>
              <a:rPr lang="hr-BA" sz="5300" dirty="0">
                <a:latin typeface="Cambria" pitchFamily="18" charset="0"/>
                <a:ea typeface="Cambria" pitchFamily="18" charset="0"/>
              </a:rPr>
            </a:br>
            <a:br>
              <a:rPr lang="hr-BA" sz="2700" dirty="0"/>
            </a:br>
            <a:endParaRPr lang="en-US" sz="2700" dirty="0"/>
          </a:p>
        </p:txBody>
      </p:sp>
      <p:pic>
        <p:nvPicPr>
          <p:cNvPr id="6" name="Picture 24" descr="A picture containing person, man, wall, cellphone&#10;&#10;Description generated with very high confidence">
            <a:extLst>
              <a:ext uri="{FF2B5EF4-FFF2-40B4-BE49-F238E27FC236}">
                <a16:creationId xmlns:a16="http://schemas.microsoft.com/office/drawing/2014/main" id="{BFBC37AF-8965-4BCF-AECF-39D2094197D0}"/>
              </a:ext>
            </a:extLst>
          </p:cNvPr>
          <p:cNvPicPr>
            <a:picLocks noChangeAspect="1"/>
          </p:cNvPicPr>
          <p:nvPr/>
        </p:nvPicPr>
        <p:blipFill>
          <a:blip r:embed="rId2"/>
          <a:stretch>
            <a:fillRect/>
          </a:stretch>
        </p:blipFill>
        <p:spPr>
          <a:xfrm>
            <a:off x="0" y="0"/>
            <a:ext cx="3853543"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9871AF3-DD73-4D79-A914-4717CB405AF0}"/>
              </a:ext>
            </a:extLst>
          </p:cNvPr>
          <p:cNvSpPr>
            <a:spLocks noGrp="1"/>
          </p:cNvSpPr>
          <p:nvPr>
            <p:ph type="body" idx="1"/>
          </p:nvPr>
        </p:nvSpPr>
        <p:spPr>
          <a:xfrm>
            <a:off x="304800" y="2103120"/>
            <a:ext cx="11582400" cy="1673225"/>
          </a:xfrm>
        </p:spPr>
        <p:txBody>
          <a:bodyPr>
            <a:noAutofit/>
          </a:bodyPr>
          <a:lstStyle/>
          <a:p>
            <a:pPr algn="l" eaLnBrk="1" hangingPunct="1">
              <a:buFont typeface="Wingdings" panose="05000000000000000000" pitchFamily="2" charset="2"/>
              <a:buChar char="q"/>
            </a:pPr>
            <a:r>
              <a:rPr lang="hr-BA" altLang="en-US" sz="2400" b="0" cap="none" dirty="0">
                <a:solidFill>
                  <a:schemeClr val="tx1"/>
                </a:solidFill>
                <a:latin typeface="Cambria" panose="02040503050406030204" pitchFamily="18" charset="0"/>
                <a:ea typeface="Cambria" panose="02040503050406030204" pitchFamily="18" charset="0"/>
                <a:cs typeface="Cambria" panose="02040503050406030204" pitchFamily="18" charset="0"/>
              </a:rPr>
              <a:t>Senzibiliziranje nastavnog osoblja o uzrocima pojedinih neprihvatljivih oblika ponašanja</a:t>
            </a:r>
          </a:p>
          <a:p>
            <a:pPr algn="l" eaLnBrk="1" hangingPunct="1"/>
            <a:endParaRPr lang="hr-BA" altLang="en-US" sz="2400" b="0" cap="none" dirty="0">
              <a:solidFill>
                <a:schemeClr val="tx1"/>
              </a:solidFill>
              <a:latin typeface="Cambria" panose="02040503050406030204" pitchFamily="18" charset="0"/>
              <a:ea typeface="Cambria" panose="02040503050406030204" pitchFamily="18" charset="0"/>
              <a:cs typeface="Cambria" panose="02040503050406030204" pitchFamily="18" charset="0"/>
            </a:endParaRPr>
          </a:p>
          <a:p>
            <a:pPr algn="l" eaLnBrk="1" hangingPunct="1">
              <a:buFont typeface="Wingdings" panose="05000000000000000000" pitchFamily="2" charset="2"/>
              <a:buChar char="q"/>
            </a:pPr>
            <a:r>
              <a:rPr lang="hr-BA" altLang="en-US" sz="2400" b="0" cap="none" dirty="0">
                <a:solidFill>
                  <a:schemeClr val="tx1"/>
                </a:solidFill>
                <a:latin typeface="Cambria" panose="02040503050406030204" pitchFamily="18" charset="0"/>
                <a:ea typeface="Cambria" panose="02040503050406030204" pitchFamily="18" charset="0"/>
                <a:cs typeface="Cambria" panose="02040503050406030204" pitchFamily="18" charset="0"/>
              </a:rPr>
              <a:t>Iza svakog neprihvatljivog ponašanja krije se nezadovoljena potreba učenika</a:t>
            </a:r>
          </a:p>
          <a:p>
            <a:pPr algn="l" eaLnBrk="1" hangingPunct="1"/>
            <a:endParaRPr lang="hr-BA" altLang="en-US" sz="2400" b="0" cap="none" dirty="0">
              <a:solidFill>
                <a:schemeClr val="tx1"/>
              </a:solidFill>
              <a:latin typeface="Cambria" panose="02040503050406030204" pitchFamily="18" charset="0"/>
              <a:ea typeface="Cambria" panose="02040503050406030204" pitchFamily="18" charset="0"/>
              <a:cs typeface="Cambria" panose="02040503050406030204" pitchFamily="18" charset="0"/>
            </a:endParaRPr>
          </a:p>
          <a:p>
            <a:pPr algn="l" eaLnBrk="1" hangingPunct="1">
              <a:buFont typeface="Wingdings" panose="05000000000000000000" pitchFamily="2" charset="2"/>
              <a:buChar char="q"/>
            </a:pPr>
            <a:r>
              <a:rPr lang="hr-BA" altLang="en-US" sz="2400" b="0" cap="none" dirty="0">
                <a:solidFill>
                  <a:schemeClr val="tx1"/>
                </a:solidFill>
                <a:latin typeface="Cambria" panose="02040503050406030204" pitchFamily="18" charset="0"/>
                <a:ea typeface="Cambria" panose="02040503050406030204" pitchFamily="18" charset="0"/>
                <a:cs typeface="Cambria" panose="02040503050406030204" pitchFamily="18" charset="0"/>
              </a:rPr>
              <a:t>Zadatak škole – prepoznati potrebu i djelovati u saradnji sa učenicima, roditeljima i institucijama</a:t>
            </a:r>
          </a:p>
        </p:txBody>
      </p:sp>
      <p:sp>
        <p:nvSpPr>
          <p:cNvPr id="3" name="TextBox 2"/>
          <p:cNvSpPr txBox="1"/>
          <p:nvPr/>
        </p:nvSpPr>
        <p:spPr>
          <a:xfrm>
            <a:off x="888274" y="613954"/>
            <a:ext cx="3840480" cy="461665"/>
          </a:xfrm>
          <a:prstGeom prst="rect">
            <a:avLst/>
          </a:prstGeom>
          <a:noFill/>
        </p:spPr>
        <p:txBody>
          <a:bodyPr wrap="square" rtlCol="0">
            <a:spAutoFit/>
          </a:bodyPr>
          <a:lstStyle/>
          <a:p>
            <a:r>
              <a:rPr lang="bs-Latn-BA" sz="2400" b="1" dirty="0">
                <a:latin typeface="Cambria" pitchFamily="18" charset="0"/>
                <a:ea typeface="Cambria" pitchFamily="18" charset="0"/>
              </a:rPr>
              <a:t>CILJ</a:t>
            </a:r>
          </a:p>
        </p:txBody>
      </p:sp>
    </p:spTree>
  </p:cSld>
  <p:clrMapOvr>
    <a:masterClrMapping/>
  </p:clrMapOvr>
  <p:transition spd="slow">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1">
            <a:extLst>
              <a:ext uri="{FF2B5EF4-FFF2-40B4-BE49-F238E27FC236}">
                <a16:creationId xmlns:a16="http://schemas.microsoft.com/office/drawing/2014/main" id="{7B4C6259-05C3-44F4-8CD6-02CE7E56DA63}"/>
              </a:ext>
            </a:extLst>
          </p:cNvPr>
          <p:cNvSpPr>
            <a:spLocks noGrp="1"/>
          </p:cNvSpPr>
          <p:nvPr>
            <p:ph type="body" idx="1"/>
          </p:nvPr>
        </p:nvSpPr>
        <p:spPr>
          <a:xfrm>
            <a:off x="2032001" y="3048001"/>
            <a:ext cx="8640233" cy="1673225"/>
          </a:xfrm>
          <a:solidFill>
            <a:schemeClr val="accent1"/>
          </a:solidFill>
          <a:ln>
            <a:solidFill>
              <a:schemeClr val="accent1"/>
            </a:solidFill>
          </a:ln>
        </p:spPr>
        <p:txBody>
          <a:bodyPr>
            <a:normAutofit/>
          </a:bodyPr>
          <a:lstStyle/>
          <a:p>
            <a:pPr eaLnBrk="1" fontAlgn="auto" hangingPunct="1">
              <a:spcAft>
                <a:spcPts val="0"/>
              </a:spcAft>
              <a:buFont typeface="Wingdings 2"/>
              <a:buNone/>
              <a:defRPr/>
            </a:pPr>
            <a:endParaRPr lang="hr-BA" altLang="en-US" sz="3600" dirty="0">
              <a:solidFill>
                <a:schemeClr val="tx1"/>
              </a:solidFill>
            </a:endParaRPr>
          </a:p>
          <a:p>
            <a:pPr algn="ctr" eaLnBrk="1" fontAlgn="auto" hangingPunct="1">
              <a:spcAft>
                <a:spcPts val="0"/>
              </a:spcAft>
              <a:buFont typeface="Wingdings 2"/>
              <a:buNone/>
              <a:defRPr/>
            </a:pPr>
            <a:r>
              <a:rPr lang="hr-BA" altLang="en-US" sz="3600" dirty="0">
                <a:solidFill>
                  <a:schemeClr val="tx1"/>
                </a:solidFill>
              </a:rPr>
              <a:t>NEPRIHVATLJIVI OBLICI PONAŠANJA</a:t>
            </a:r>
          </a:p>
          <a:p>
            <a:pPr eaLnBrk="1" fontAlgn="auto" hangingPunct="1">
              <a:spcAft>
                <a:spcPts val="0"/>
              </a:spcAft>
              <a:buFont typeface="Wingdings 2"/>
              <a:buNone/>
              <a:defRPr/>
            </a:pPr>
            <a:endParaRPr lang="en-US" altLang="en-US" sz="3600" dirty="0"/>
          </a:p>
        </p:txBody>
      </p:sp>
    </p:spTree>
  </p:cSld>
  <p:clrMapOvr>
    <a:masterClrMapping/>
  </p:clrMapOvr>
  <p:transition spd="slow">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59B816-2888-4937-A3C1-246E471594D6}"/>
              </a:ext>
            </a:extLst>
          </p:cNvPr>
          <p:cNvSpPr>
            <a:spLocks noGrp="1"/>
          </p:cNvSpPr>
          <p:nvPr>
            <p:ph type="body" idx="1"/>
          </p:nvPr>
        </p:nvSpPr>
        <p:spPr>
          <a:xfrm>
            <a:off x="1824568" y="2743200"/>
            <a:ext cx="8640233" cy="1673225"/>
          </a:xfrm>
        </p:spPr>
        <p:txBody>
          <a:bodyPr>
            <a:normAutofit lnSpcReduction="10000"/>
          </a:bodyPr>
          <a:lstStyle/>
          <a:p>
            <a:pPr eaLnBrk="1" hangingPunct="1"/>
            <a:r>
              <a:rPr lang="bs-Latn-BA" altLang="en-US" sz="2800" cap="none">
                <a:solidFill>
                  <a:schemeClr val="tx1"/>
                </a:solidFill>
                <a:latin typeface="Cambria" panose="02040503050406030204" pitchFamily="18" charset="0"/>
                <a:ea typeface="Cambria" panose="02040503050406030204" pitchFamily="18" charset="0"/>
                <a:cs typeface="Cambria" panose="02040503050406030204" pitchFamily="18" charset="0"/>
              </a:rPr>
              <a:t>UČENIK/UČENICA JE PRKOSAN/PRKOSNA I U KONSTANTNOM OTPORU PREMA ŠKOLSKIM PRAVILIMA</a:t>
            </a:r>
            <a:r>
              <a:rPr lang="hr-BA" altLang="en-US" sz="2800" cap="none">
                <a:solidFill>
                  <a:schemeClr val="tx1"/>
                </a:solidFill>
              </a:rPr>
              <a:t> </a:t>
            </a:r>
            <a:br>
              <a:rPr lang="hr-BA" altLang="en-US" sz="2800" cap="none">
                <a:solidFill>
                  <a:schemeClr val="tx1"/>
                </a:solidFill>
              </a:rPr>
            </a:br>
            <a:endParaRPr lang="bs-Latn-BA" altLang="en-US" sz="2800" cap="none"/>
          </a:p>
        </p:txBody>
      </p:sp>
      <p:sp>
        <p:nvSpPr>
          <p:cNvPr id="16387" name="Title 2">
            <a:extLst>
              <a:ext uri="{FF2B5EF4-FFF2-40B4-BE49-F238E27FC236}">
                <a16:creationId xmlns:a16="http://schemas.microsoft.com/office/drawing/2014/main" id="{E4E3A6E7-237B-480B-8DC0-BD9AA71167F3}"/>
              </a:ext>
            </a:extLst>
          </p:cNvPr>
          <p:cNvSpPr>
            <a:spLocks noGrp="1"/>
          </p:cNvSpPr>
          <p:nvPr>
            <p:ph type="title"/>
          </p:nvPr>
        </p:nvSpPr>
        <p:spPr>
          <a:xfrm>
            <a:off x="914400" y="533400"/>
            <a:ext cx="10363200" cy="1143000"/>
          </a:xfrm>
        </p:spPr>
        <p:txBody>
          <a:bodyPr/>
          <a:lstStyle/>
          <a:p>
            <a:pPr eaLnBrk="1" hangingPunct="1"/>
            <a:r>
              <a:rPr lang="hr-BA" altLang="en-US" sz="5400" b="1">
                <a:solidFill>
                  <a:schemeClr val="tx1"/>
                </a:solidFill>
                <a:latin typeface="Cambria" panose="02040503050406030204" pitchFamily="18" charset="0"/>
              </a:rPr>
              <a:t>A1</a:t>
            </a:r>
            <a:endParaRPr lang="bs-Latn-BA" altLang="en-US" sz="5400" b="1"/>
          </a:p>
        </p:txBody>
      </p:sp>
    </p:spTree>
  </p:cSld>
  <p:clrMapOvr>
    <a:masterClrMapping/>
  </p:clrMapOvr>
  <p:transition spd="slow">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B266594A-331A-48A8-9A82-472F8C3ACB57}"/>
              </a:ext>
            </a:extLst>
          </p:cNvPr>
          <p:cNvSpPr>
            <a:spLocks noChangeArrowheads="1"/>
          </p:cNvSpPr>
          <p:nvPr/>
        </p:nvSpPr>
        <p:spPr bwMode="auto">
          <a:xfrm>
            <a:off x="304800" y="2438400"/>
            <a:ext cx="11582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bs-Latn-BA" altLang="en-US" sz="2400">
                <a:latin typeface="Cambria" panose="02040503050406030204" pitchFamily="18" charset="0"/>
              </a:rPr>
              <a:t>Prkosni učenici  ispoljavaju neprijateljsko ponašanje prema autoritetu, svađaju se sa odraslima, često se suprotstavljaju ili odbijaju ispuniti zahtjeve i pravila odraslih, čine ono što će smetati drugima, okrivljavaju druge za vlastite pogreške... </a:t>
            </a:r>
          </a:p>
          <a:p>
            <a:endParaRPr lang="bs-Latn-BA" altLang="en-US" sz="2400">
              <a:latin typeface="Cambria" panose="02040503050406030204" pitchFamily="18" charset="0"/>
            </a:endParaRPr>
          </a:p>
          <a:p>
            <a:pPr>
              <a:buFont typeface="Wingdings" panose="05000000000000000000" pitchFamily="2" charset="2"/>
              <a:buChar char="q"/>
            </a:pPr>
            <a:r>
              <a:rPr lang="bs-Latn-BA" altLang="en-US" sz="2400">
                <a:latin typeface="Cambria" panose="02040503050406030204" pitchFamily="18" charset="0"/>
              </a:rPr>
              <a:t>Cilj učenika nije da frustrira nastavnike već da se osjeti važnim</a:t>
            </a:r>
          </a:p>
          <a:p>
            <a:endParaRPr lang="bs-Latn-BA" altLang="en-US" sz="2400">
              <a:latin typeface="Cambria" panose="02040503050406030204" pitchFamily="18" charset="0"/>
            </a:endParaRPr>
          </a:p>
          <a:p>
            <a:pPr>
              <a:buFont typeface="Wingdings" panose="05000000000000000000" pitchFamily="2" charset="2"/>
              <a:buChar char="q"/>
            </a:pPr>
            <a:r>
              <a:rPr lang="bs-Latn-BA" altLang="en-US" sz="2400">
                <a:latin typeface="Cambria" panose="02040503050406030204" pitchFamily="18" charset="0"/>
              </a:rPr>
              <a:t>Pristup nastavnika je ključan</a:t>
            </a:r>
          </a:p>
          <a:p>
            <a:endParaRPr lang="bs-Latn-BA" altLang="en-US" sz="2400">
              <a:latin typeface="Cambria" panose="02040503050406030204" pitchFamily="18" charset="0"/>
            </a:endParaRPr>
          </a:p>
        </p:txBody>
      </p:sp>
    </p:spTree>
  </p:cSld>
  <p:clrMapOvr>
    <a:masterClrMapping/>
  </p:clrMapOvr>
  <p:transition spd="slow">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E0B699-4E09-461C-82F1-955BEA2DA075}"/>
              </a:ext>
            </a:extLst>
          </p:cNvPr>
          <p:cNvSpPr>
            <a:spLocks noGrp="1"/>
          </p:cNvSpPr>
          <p:nvPr>
            <p:ph type="body" idx="1"/>
          </p:nvPr>
        </p:nvSpPr>
        <p:spPr>
          <a:xfrm>
            <a:off x="1824568" y="2743200"/>
            <a:ext cx="8640233" cy="1673225"/>
          </a:xfrm>
        </p:spPr>
        <p:txBody>
          <a:bodyPr/>
          <a:lstStyle/>
          <a:p>
            <a:pPr algn="ctr" eaLnBrk="1" hangingPunct="1"/>
            <a:r>
              <a:rPr lang="bs-Latn-BA" altLang="en-US" i="1" cap="none" dirty="0">
                <a:solidFill>
                  <a:srgbClr val="7B9899"/>
                </a:solidFill>
                <a:latin typeface="Cambria" panose="02040503050406030204" pitchFamily="18" charset="0"/>
                <a:ea typeface="Cambria" panose="02040503050406030204" pitchFamily="18" charset="0"/>
                <a:cs typeface="Cambria" panose="02040503050406030204" pitchFamily="18" charset="0"/>
              </a:rPr>
              <a:t>   </a:t>
            </a:r>
            <a:r>
              <a:rPr lang="bs-Latn-BA" altLang="en-US" sz="3200" cap="none" dirty="0">
                <a:solidFill>
                  <a:schemeClr val="tx1"/>
                </a:solidFill>
                <a:latin typeface="Cambria" panose="02040503050406030204" pitchFamily="18" charset="0"/>
                <a:ea typeface="Cambria" panose="02040503050406030204" pitchFamily="18" charset="0"/>
                <a:cs typeface="Cambria" panose="02040503050406030204" pitchFamily="18" charset="0"/>
              </a:rPr>
              <a:t>UČENIK/UČENICA KONSTANTNO (NEOPRAVDANO) IZOSTAJE SA NASTAVE</a:t>
            </a:r>
            <a:endParaRPr lang="bs-Latn-BA" altLang="en-US" sz="3200" cap="none" dirty="0">
              <a:solidFill>
                <a:schemeClr val="tx1"/>
              </a:solidFill>
            </a:endParaRPr>
          </a:p>
        </p:txBody>
      </p:sp>
      <p:sp>
        <p:nvSpPr>
          <p:cNvPr id="18435" name="Title 2">
            <a:extLst>
              <a:ext uri="{FF2B5EF4-FFF2-40B4-BE49-F238E27FC236}">
                <a16:creationId xmlns:a16="http://schemas.microsoft.com/office/drawing/2014/main" id="{C524BC6E-AD4D-4D2D-BAB8-C356BFDD52B9}"/>
              </a:ext>
            </a:extLst>
          </p:cNvPr>
          <p:cNvSpPr>
            <a:spLocks noGrp="1"/>
          </p:cNvSpPr>
          <p:nvPr>
            <p:ph type="title"/>
          </p:nvPr>
        </p:nvSpPr>
        <p:spPr>
          <a:xfrm>
            <a:off x="963084" y="533400"/>
            <a:ext cx="10363200" cy="1295400"/>
          </a:xfrm>
        </p:spPr>
        <p:txBody>
          <a:bodyPr/>
          <a:lstStyle/>
          <a:p>
            <a:pPr eaLnBrk="1" hangingPunct="1"/>
            <a:r>
              <a:rPr lang="hr-BA" altLang="en-US" sz="5400" b="1">
                <a:solidFill>
                  <a:schemeClr val="tx1"/>
                </a:solidFill>
                <a:latin typeface="Cambria" panose="02040503050406030204" pitchFamily="18" charset="0"/>
              </a:rPr>
              <a:t>A2</a:t>
            </a:r>
            <a:endParaRPr lang="bs-Latn-BA" altLang="en-US" sz="5400" b="1"/>
          </a:p>
        </p:txBody>
      </p:sp>
    </p:spTree>
  </p:cSld>
  <p:clrMapOvr>
    <a:masterClrMapping/>
  </p:clrMapOvr>
  <p:transition spd="slow">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B9208B-6D37-4647-A6C7-CF23A915C957}"/>
              </a:ext>
            </a:extLst>
          </p:cNvPr>
          <p:cNvSpPr>
            <a:spLocks noGrp="1"/>
          </p:cNvSpPr>
          <p:nvPr>
            <p:ph type="body" idx="1"/>
          </p:nvPr>
        </p:nvSpPr>
        <p:spPr>
          <a:xfrm>
            <a:off x="508000" y="1881051"/>
            <a:ext cx="11379200" cy="2382975"/>
          </a:xfrm>
        </p:spPr>
        <p:txBody>
          <a:bodyPr>
            <a:normAutofit fontScale="70000" lnSpcReduction="20000"/>
          </a:bodyPr>
          <a:lstStyle/>
          <a:p>
            <a:pPr algn="l" eaLnBrk="1" hangingPunct="1">
              <a:spcBef>
                <a:spcPct val="0"/>
              </a:spcBef>
            </a:pPr>
            <a:endParaRPr lang="bs-Latn-BA" altLang="en-US" sz="2400" b="0" cap="none" dirty="0">
              <a:solidFill>
                <a:schemeClr val="tx1"/>
              </a:solidFill>
              <a:latin typeface="Cambria" panose="02040503050406030204" pitchFamily="18" charset="0"/>
              <a:ea typeface="Cambria" panose="02040503050406030204" pitchFamily="18" charset="0"/>
              <a:cs typeface="Cambria" panose="02040503050406030204" pitchFamily="18" charset="0"/>
            </a:endParaRPr>
          </a:p>
          <a:p>
            <a:pPr algn="l" eaLnBrk="1" hangingPunct="1">
              <a:spcBef>
                <a:spcPct val="0"/>
              </a:spcBef>
            </a:pPr>
            <a:endParaRPr lang="en-US" altLang="en-US" sz="2400" b="0" cap="none" dirty="0">
              <a:solidFill>
                <a:schemeClr val="tx1"/>
              </a:solidFill>
              <a:latin typeface="Cambria" panose="02040503050406030204" pitchFamily="18" charset="0"/>
              <a:ea typeface="Cambria" panose="02040503050406030204" pitchFamily="18" charset="0"/>
              <a:cs typeface="Cambria" panose="02040503050406030204" pitchFamily="18" charset="0"/>
            </a:endParaRPr>
          </a:p>
          <a:p>
            <a:pPr algn="l" eaLnBrk="1" hangingPunct="1">
              <a:spcBef>
                <a:spcPct val="0"/>
              </a:spcBef>
              <a:buFont typeface="Wingdings" panose="05000000000000000000" pitchFamily="2" charset="2"/>
              <a:buChar char="q"/>
            </a:pPr>
            <a:r>
              <a:rPr lang="en-US" altLang="en-US" sz="4000" b="0" cap="none" dirty="0">
                <a:solidFill>
                  <a:schemeClr val="tx1"/>
                </a:solidFill>
                <a:latin typeface="Cambria" panose="02040503050406030204" pitchFamily="18" charset="0"/>
                <a:ea typeface="Cambria" panose="02040503050406030204" pitchFamily="18" charset="0"/>
                <a:cs typeface="Cambria" panose="02040503050406030204" pitchFamily="18" charset="0"/>
              </a:rPr>
              <a:t>U</a:t>
            </a:r>
            <a:r>
              <a:rPr lang="hr-BA" altLang="en-US" sz="4000" b="0" cap="none" dirty="0">
                <a:solidFill>
                  <a:schemeClr val="tx1"/>
                </a:solidFill>
                <a:latin typeface="Cambria" panose="02040503050406030204" pitchFamily="18" charset="0"/>
                <a:ea typeface="Cambria" panose="02040503050406030204" pitchFamily="18" charset="0"/>
                <a:cs typeface="Cambria" panose="02040503050406030204" pitchFamily="18" charset="0"/>
              </a:rPr>
              <a:t>zroci izostajanja </a:t>
            </a:r>
          </a:p>
          <a:p>
            <a:pPr algn="l" eaLnBrk="1" hangingPunct="1">
              <a:spcBef>
                <a:spcPct val="0"/>
              </a:spcBef>
            </a:pPr>
            <a:endParaRPr lang="hr-BA" altLang="en-US" sz="4000" b="0" cap="none" dirty="0">
              <a:solidFill>
                <a:schemeClr val="tx1"/>
              </a:solidFill>
              <a:latin typeface="Cambria" panose="02040503050406030204" pitchFamily="18" charset="0"/>
              <a:ea typeface="Cambria" panose="02040503050406030204" pitchFamily="18" charset="0"/>
              <a:cs typeface="Cambria" panose="02040503050406030204" pitchFamily="18" charset="0"/>
            </a:endParaRPr>
          </a:p>
          <a:p>
            <a:pPr algn="l" eaLnBrk="1" hangingPunct="1">
              <a:spcBef>
                <a:spcPct val="0"/>
              </a:spcBef>
            </a:pPr>
            <a:r>
              <a:rPr lang="bs-Latn-BA" altLang="en-US" sz="4000" b="0" cap="none" dirty="0">
                <a:solidFill>
                  <a:schemeClr val="tx1"/>
                </a:solidFill>
                <a:latin typeface="Cambria" panose="02040503050406030204" pitchFamily="18" charset="0"/>
                <a:ea typeface="Cambria" panose="02040503050406030204" pitchFamily="18" charset="0"/>
                <a:cs typeface="Cambria" panose="02040503050406030204" pitchFamily="18" charset="0"/>
              </a:rPr>
              <a:t>porodična historija problema u ponašanju, porodični konflikti, stavovi roditelja koji podržavaju rizična ponašanja, ne vođenje računa o razlikama među učenicima... </a:t>
            </a:r>
          </a:p>
          <a:p>
            <a:pPr algn="l" eaLnBrk="1" hangingPunct="1">
              <a:spcBef>
                <a:spcPct val="0"/>
              </a:spcBef>
            </a:pPr>
            <a:endParaRPr lang="bs-Latn-BA" altLang="en-US" sz="4000" b="0" cap="none" dirty="0">
              <a:solidFill>
                <a:schemeClr val="tx1"/>
              </a:solidFill>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spd="slow">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B1F237-0E8B-4426-BA20-65FDAA6EBCB1}"/>
              </a:ext>
            </a:extLst>
          </p:cNvPr>
          <p:cNvSpPr>
            <a:spLocks noGrp="1"/>
          </p:cNvSpPr>
          <p:nvPr>
            <p:ph type="body" idx="1"/>
          </p:nvPr>
        </p:nvSpPr>
        <p:spPr>
          <a:xfrm>
            <a:off x="1824568" y="2743200"/>
            <a:ext cx="8640233" cy="1673225"/>
          </a:xfrm>
        </p:spPr>
        <p:txBody>
          <a:bodyPr/>
          <a:lstStyle/>
          <a:p>
            <a:pPr algn="ctr" eaLnBrk="1" hangingPunct="1"/>
            <a:r>
              <a:rPr lang="bs-Latn-BA" altLang="en-US" sz="3200" i="1" cap="none" dirty="0">
                <a:solidFill>
                  <a:srgbClr val="7B9899"/>
                </a:solidFill>
                <a:latin typeface="Cambria" panose="02040503050406030204" pitchFamily="18" charset="0"/>
                <a:ea typeface="Cambria" panose="02040503050406030204" pitchFamily="18" charset="0"/>
                <a:cs typeface="Cambria" panose="02040503050406030204" pitchFamily="18" charset="0"/>
              </a:rPr>
              <a:t>  </a:t>
            </a:r>
            <a:r>
              <a:rPr lang="bs-Latn-BA" altLang="en-US" sz="3200" cap="none" dirty="0">
                <a:solidFill>
                  <a:schemeClr val="tx1"/>
                </a:solidFill>
                <a:latin typeface="Cambria" panose="02040503050406030204" pitchFamily="18" charset="0"/>
                <a:ea typeface="Cambria" panose="02040503050406030204" pitchFamily="18" charset="0"/>
                <a:cs typeface="Cambria" panose="02040503050406030204" pitchFamily="18" charset="0"/>
              </a:rPr>
              <a:t>UČENIK/UČENICA JE NASILAN/NASILNA (VERBALNO, FIZIČKI I RELACIJSKI) PREMA VRŠNJACIMA</a:t>
            </a:r>
            <a:endParaRPr lang="bs-Latn-BA" altLang="en-US" sz="3200" cap="none" dirty="0">
              <a:solidFill>
                <a:schemeClr val="tx1"/>
              </a:solidFill>
            </a:endParaRPr>
          </a:p>
          <a:p>
            <a:pPr eaLnBrk="1" hangingPunct="1"/>
            <a:endParaRPr lang="bs-Latn-BA" altLang="en-US" sz="3200" cap="none" dirty="0">
              <a:solidFill>
                <a:schemeClr val="tx1"/>
              </a:solidFill>
            </a:endParaRPr>
          </a:p>
        </p:txBody>
      </p:sp>
      <p:sp>
        <p:nvSpPr>
          <p:cNvPr id="20483" name="Title 2">
            <a:extLst>
              <a:ext uri="{FF2B5EF4-FFF2-40B4-BE49-F238E27FC236}">
                <a16:creationId xmlns:a16="http://schemas.microsoft.com/office/drawing/2014/main" id="{A061DB67-5B3C-40BF-A8F6-90D3423B9E08}"/>
              </a:ext>
            </a:extLst>
          </p:cNvPr>
          <p:cNvSpPr>
            <a:spLocks noGrp="1"/>
          </p:cNvSpPr>
          <p:nvPr>
            <p:ph type="title"/>
          </p:nvPr>
        </p:nvSpPr>
        <p:spPr>
          <a:xfrm>
            <a:off x="963084" y="533400"/>
            <a:ext cx="10363200" cy="1143000"/>
          </a:xfrm>
        </p:spPr>
        <p:txBody>
          <a:bodyPr/>
          <a:lstStyle/>
          <a:p>
            <a:pPr eaLnBrk="1" hangingPunct="1"/>
            <a:r>
              <a:rPr lang="hr-BA" altLang="en-US" sz="5400" b="1">
                <a:solidFill>
                  <a:schemeClr val="tx1"/>
                </a:solidFill>
                <a:latin typeface="Cambria" panose="02040503050406030204" pitchFamily="18" charset="0"/>
              </a:rPr>
              <a:t>A3</a:t>
            </a:r>
            <a:endParaRPr lang="bs-Latn-BA" altLang="en-US" sz="5400" b="1"/>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2"/>
          <p:cNvSpPr txBox="1">
            <a:spLocks/>
          </p:cNvSpPr>
          <p:nvPr/>
        </p:nvSpPr>
        <p:spPr>
          <a:xfrm>
            <a:off x="1675508" y="2758440"/>
            <a:ext cx="4847212" cy="2072090"/>
          </a:xfrm>
          <a:prstGeom prst="rect">
            <a:avLst/>
          </a:prstGeom>
        </p:spPr>
        <p:txBody>
          <a:bodyP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ts val="0"/>
              </a:spcBef>
              <a:buNone/>
            </a:pPr>
            <a:r>
              <a:rPr lang="hr-HR" sz="2400" b="1" dirty="0"/>
              <a:t>Tjelesno kažnjavana djeca su u</a:t>
            </a:r>
          </a:p>
          <a:p>
            <a:pPr marL="0" indent="0" algn="ctr">
              <a:spcBef>
                <a:spcPts val="0"/>
              </a:spcBef>
              <a:buNone/>
            </a:pPr>
            <a:r>
              <a:rPr lang="hr-HR" sz="3200" b="1" dirty="0">
                <a:solidFill>
                  <a:schemeClr val="accent2">
                    <a:lumMod val="75000"/>
                  </a:schemeClr>
                </a:solidFill>
              </a:rPr>
              <a:t>7 puta </a:t>
            </a:r>
          </a:p>
          <a:p>
            <a:pPr marL="0" indent="0" algn="ctr">
              <a:spcBef>
                <a:spcPts val="0"/>
              </a:spcBef>
              <a:buNone/>
            </a:pPr>
            <a:r>
              <a:rPr lang="hr-HR" sz="2400" b="1" dirty="0"/>
              <a:t>većem riziku za zlostavljanje</a:t>
            </a:r>
          </a:p>
          <a:p>
            <a:pPr marL="0" lvl="1" indent="0" algn="ctr">
              <a:buNone/>
            </a:pPr>
            <a:endParaRPr lang="hr-HR" sz="1200" b="1" dirty="0">
              <a:solidFill>
                <a:schemeClr val="tx1"/>
              </a:solidFill>
            </a:endParaRPr>
          </a:p>
          <a:p>
            <a:pPr marL="0" lvl="1" indent="0" algn="ctr">
              <a:buNone/>
            </a:pPr>
            <a:r>
              <a:rPr lang="hr-HR" sz="1200" b="1" dirty="0">
                <a:solidFill>
                  <a:schemeClr val="tx1"/>
                </a:solidFill>
              </a:rPr>
              <a:t>(</a:t>
            </a:r>
            <a:r>
              <a:rPr lang="hr-HR" sz="1200" b="1" dirty="0" err="1">
                <a:solidFill>
                  <a:schemeClr val="tx1"/>
                </a:solidFill>
              </a:rPr>
              <a:t>Clement</a:t>
            </a:r>
            <a:r>
              <a:rPr lang="hr-HR" sz="1200" b="1" dirty="0">
                <a:solidFill>
                  <a:schemeClr val="tx1"/>
                </a:solidFill>
              </a:rPr>
              <a:t> i sur., 2000)</a:t>
            </a:r>
          </a:p>
        </p:txBody>
      </p:sp>
      <p:pic>
        <p:nvPicPr>
          <p:cNvPr id="3" name="Picture 2" descr="Related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36160" y="707600"/>
            <a:ext cx="2808312" cy="612068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vni poveznik 7"/>
          <p:cNvCxnSpPr/>
          <p:nvPr/>
        </p:nvCxnSpPr>
        <p:spPr>
          <a:xfrm>
            <a:off x="1359472" y="2106780"/>
            <a:ext cx="5418920" cy="0"/>
          </a:xfrm>
          <a:prstGeom prst="line">
            <a:avLst/>
          </a:prstGeom>
          <a:ln w="38100"/>
          <a:effectLst>
            <a:outerShdw blurRad="50800" dist="38100" dir="5400000" algn="t"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79619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F27D4B-ED4E-4D10-9DEF-4CFADE9C92ED}"/>
              </a:ext>
            </a:extLst>
          </p:cNvPr>
          <p:cNvSpPr>
            <a:spLocks noGrp="1"/>
          </p:cNvSpPr>
          <p:nvPr>
            <p:ph type="body" idx="1"/>
          </p:nvPr>
        </p:nvSpPr>
        <p:spPr>
          <a:xfrm>
            <a:off x="304800" y="1711235"/>
            <a:ext cx="11582400" cy="2628992"/>
          </a:xfrm>
        </p:spPr>
        <p:txBody>
          <a:bodyPr/>
          <a:lstStyle/>
          <a:p>
            <a:pPr algn="l" eaLnBrk="1" hangingPunct="1">
              <a:buFont typeface="Wingdings" pitchFamily="2" charset="2"/>
              <a:buChar char="q"/>
              <a:defRPr/>
            </a:pPr>
            <a:endParaRPr lang="hr-BA" altLang="en-US" sz="2800" b="0" cap="none" dirty="0">
              <a:solidFill>
                <a:schemeClr val="tx1"/>
              </a:solidFill>
              <a:latin typeface="Cambria" pitchFamily="18" charset="0"/>
              <a:ea typeface="Cambria" pitchFamily="18" charset="0"/>
              <a:cs typeface="Cambria" pitchFamily="18" charset="0"/>
            </a:endParaRPr>
          </a:p>
          <a:p>
            <a:pPr algn="l" eaLnBrk="1" hangingPunct="1">
              <a:defRPr/>
            </a:pPr>
            <a:endParaRPr lang="en-US" altLang="en-US" sz="2800" b="0" cap="none" dirty="0">
              <a:solidFill>
                <a:schemeClr val="tx1"/>
              </a:solidFill>
              <a:latin typeface="Cambria" pitchFamily="18" charset="0"/>
              <a:ea typeface="Cambria" pitchFamily="18" charset="0"/>
              <a:cs typeface="Cambria" pitchFamily="18" charset="0"/>
            </a:endParaRPr>
          </a:p>
          <a:p>
            <a:pPr algn="l" eaLnBrk="1" hangingPunct="1">
              <a:buFont typeface="Wingdings" pitchFamily="2" charset="2"/>
              <a:buChar char="q"/>
              <a:defRPr/>
            </a:pPr>
            <a:r>
              <a:rPr lang="bs-Latn-BA" altLang="en-US" sz="2800" b="0" cap="none" dirty="0">
                <a:solidFill>
                  <a:schemeClr val="tx1"/>
                </a:solidFill>
                <a:latin typeface="Cambria" pitchFamily="18" charset="0"/>
                <a:ea typeface="Cambria" pitchFamily="18" charset="0"/>
                <a:cs typeface="Cambria" pitchFamily="18" charset="0"/>
              </a:rPr>
              <a:t>Pod negativnim postupcima podrazumijeva se djelovanje pojedinca kada on namjerno zadaje ili nastoji zadati ozljedu ili bilo kakvu neugodnost drugom pojedincu /trajnost i ponavljanje/...</a:t>
            </a:r>
          </a:p>
          <a:p>
            <a:pPr algn="l" eaLnBrk="1" hangingPunct="1">
              <a:defRPr/>
            </a:pPr>
            <a:endParaRPr lang="bs-Latn-BA" altLang="en-US" sz="2000" b="0" cap="none" dirty="0">
              <a:solidFill>
                <a:schemeClr val="tx1"/>
              </a:solidFill>
              <a:latin typeface="Cambria" pitchFamily="18" charset="0"/>
              <a:ea typeface="Cambria" pitchFamily="18" charset="0"/>
              <a:cs typeface="Cambria" pitchFamily="18" charset="0"/>
            </a:endParaRPr>
          </a:p>
          <a:p>
            <a:pPr algn="l" eaLnBrk="1" hangingPunct="1">
              <a:defRPr/>
            </a:pPr>
            <a:endParaRPr lang="bs-Latn-BA" altLang="en-US" sz="2000" b="0" cap="none" dirty="0">
              <a:solidFill>
                <a:schemeClr val="tx1"/>
              </a:solidFill>
              <a:latin typeface="Cambria" pitchFamily="18" charset="0"/>
              <a:ea typeface="Cambria" pitchFamily="18" charset="0"/>
              <a:cs typeface="Cambria" pitchFamily="18" charset="0"/>
            </a:endParaRPr>
          </a:p>
        </p:txBody>
      </p:sp>
    </p:spTree>
  </p:cSld>
  <p:clrMapOvr>
    <a:masterClrMapping/>
  </p:clrMapOvr>
  <p:transition spd="slow">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154AE9-9C78-4EE4-8586-562220282993}"/>
              </a:ext>
            </a:extLst>
          </p:cNvPr>
          <p:cNvSpPr>
            <a:spLocks noGrp="1"/>
          </p:cNvSpPr>
          <p:nvPr>
            <p:ph type="body" idx="1"/>
          </p:nvPr>
        </p:nvSpPr>
        <p:spPr>
          <a:xfrm>
            <a:off x="1824568" y="2743200"/>
            <a:ext cx="8640233" cy="1673225"/>
          </a:xfrm>
        </p:spPr>
        <p:txBody>
          <a:bodyPr/>
          <a:lstStyle/>
          <a:p>
            <a:pPr algn="ctr" eaLnBrk="1" hangingPunct="1"/>
            <a:r>
              <a:rPr lang="bs-Latn-BA" altLang="en-US" sz="3200" cap="none" dirty="0">
                <a:solidFill>
                  <a:schemeClr val="tx1"/>
                </a:solidFill>
                <a:latin typeface="Cambria" panose="02040503050406030204" pitchFamily="18" charset="0"/>
                <a:ea typeface="Cambria" panose="02040503050406030204" pitchFamily="18" charset="0"/>
                <a:cs typeface="Cambria" panose="02040503050406030204" pitchFamily="18" charset="0"/>
              </a:rPr>
              <a:t>UČENIK/UČENICA UGROŽAVA VRŠNJAKE (ILI DRUGE OSOBE) U DIGITALNOM OKRUŽENJU </a:t>
            </a:r>
            <a:br>
              <a:rPr lang="en-US" altLang="en-US" sz="3200" cap="none" dirty="0">
                <a:solidFill>
                  <a:schemeClr val="tx1"/>
                </a:solidFill>
                <a:latin typeface="Cambria" panose="02040503050406030204" pitchFamily="18" charset="0"/>
                <a:ea typeface="Cambria" panose="02040503050406030204" pitchFamily="18" charset="0"/>
                <a:cs typeface="Cambria" panose="02040503050406030204" pitchFamily="18" charset="0"/>
              </a:rPr>
            </a:br>
            <a:r>
              <a:rPr lang="bs-Latn-BA" altLang="en-US" sz="3200" cap="none" dirty="0">
                <a:solidFill>
                  <a:schemeClr val="tx1"/>
                </a:solidFill>
                <a:latin typeface="Cambria" panose="02040503050406030204" pitchFamily="18" charset="0"/>
                <a:ea typeface="Cambria" panose="02040503050406030204" pitchFamily="18" charset="0"/>
                <a:cs typeface="Cambria" panose="02040503050406030204" pitchFamily="18" charset="0"/>
              </a:rPr>
              <a:t>(CYBER PROSTORU)</a:t>
            </a:r>
            <a:endParaRPr lang="bs-Latn-BA" altLang="en-US" sz="3200" cap="none" dirty="0">
              <a:solidFill>
                <a:schemeClr val="tx1"/>
              </a:solidFill>
            </a:endParaRPr>
          </a:p>
        </p:txBody>
      </p:sp>
      <p:sp>
        <p:nvSpPr>
          <p:cNvPr id="22531" name="Title 2">
            <a:extLst>
              <a:ext uri="{FF2B5EF4-FFF2-40B4-BE49-F238E27FC236}">
                <a16:creationId xmlns:a16="http://schemas.microsoft.com/office/drawing/2014/main" id="{F7D6B91C-0B51-4139-9749-91622D71193E}"/>
              </a:ext>
            </a:extLst>
          </p:cNvPr>
          <p:cNvSpPr>
            <a:spLocks noGrp="1"/>
          </p:cNvSpPr>
          <p:nvPr>
            <p:ph type="title"/>
          </p:nvPr>
        </p:nvSpPr>
        <p:spPr>
          <a:xfrm>
            <a:off x="963084" y="533400"/>
            <a:ext cx="10363200" cy="1219200"/>
          </a:xfrm>
        </p:spPr>
        <p:txBody>
          <a:bodyPr/>
          <a:lstStyle/>
          <a:p>
            <a:pPr eaLnBrk="1" hangingPunct="1"/>
            <a:r>
              <a:rPr lang="bs-Latn-BA" altLang="en-US" sz="6000" b="1" dirty="0">
                <a:solidFill>
                  <a:schemeClr val="tx1"/>
                </a:solidFill>
                <a:latin typeface="Cambria" panose="02040503050406030204" pitchFamily="18" charset="0"/>
                <a:ea typeface="Cambria" panose="02040503050406030204" pitchFamily="18" charset="0"/>
                <a:cs typeface="Cambria" panose="02040503050406030204" pitchFamily="18" charset="0"/>
              </a:rPr>
              <a:t>A4</a:t>
            </a:r>
            <a:endParaRPr lang="bs-Latn-BA" altLang="en-US" sz="6000" b="1" dirty="0"/>
          </a:p>
        </p:txBody>
      </p:sp>
    </p:spTree>
  </p:cSld>
  <p:clrMapOvr>
    <a:masterClrMapping/>
  </p:clrMapOvr>
  <p:transition spd="slow">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F33DB242-B92A-4D5E-AC2D-144859CEE4A9}"/>
              </a:ext>
            </a:extLst>
          </p:cNvPr>
          <p:cNvSpPr>
            <a:spLocks noChangeArrowheads="1"/>
          </p:cNvSpPr>
          <p:nvPr/>
        </p:nvSpPr>
        <p:spPr bwMode="auto">
          <a:xfrm>
            <a:off x="304800" y="1841863"/>
            <a:ext cx="11582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hr-BA" altLang="en-US" sz="2400" dirty="0">
              <a:latin typeface="Cambria" panose="02040503050406030204" pitchFamily="18" charset="0"/>
            </a:endParaRPr>
          </a:p>
          <a:p>
            <a:endParaRPr lang="hr-BA" altLang="en-US" sz="2400" dirty="0">
              <a:latin typeface="Cambria" panose="02040503050406030204" pitchFamily="18" charset="0"/>
            </a:endParaRPr>
          </a:p>
          <a:p>
            <a:pPr>
              <a:buFont typeface="Wingdings" panose="05000000000000000000" pitchFamily="2" charset="2"/>
              <a:buChar char="q"/>
            </a:pPr>
            <a:r>
              <a:rPr lang="bs-Latn-BA" altLang="en-US" sz="2400" dirty="0">
                <a:latin typeface="Cambria" panose="02040503050406030204" pitchFamily="18" charset="0"/>
              </a:rPr>
              <a:t>Učestalo slanje uvredljivih, provokativnih ili  vulgarnih poruka, predstavljanje pod lažnim imenom, namjerno izbacivanje iz online grupe, objavljivanje osobnih podataka ili fotografija bez saglasnosti drugog djeteta, širenja glasina i sl.</a:t>
            </a:r>
          </a:p>
          <a:p>
            <a:endParaRPr lang="hr-BA" altLang="en-US" sz="2800" dirty="0">
              <a:latin typeface="Cambria" panose="02040503050406030204" pitchFamily="18" charset="0"/>
            </a:endParaRPr>
          </a:p>
          <a:p>
            <a:endParaRPr lang="bs-Latn-BA" altLang="en-US" sz="2000" dirty="0">
              <a:latin typeface="Cambria" panose="02040503050406030204" pitchFamily="18" charset="0"/>
            </a:endParaRPr>
          </a:p>
        </p:txBody>
      </p:sp>
    </p:spTree>
  </p:cSld>
  <p:clrMapOvr>
    <a:masterClrMapping/>
  </p:clrMapOvr>
  <p:transition spd="slow">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608D18-4098-46BD-A4E5-8D9B5FBFB0DC}"/>
              </a:ext>
            </a:extLst>
          </p:cNvPr>
          <p:cNvSpPr>
            <a:spLocks noGrp="1"/>
          </p:cNvSpPr>
          <p:nvPr>
            <p:ph type="body" idx="1"/>
          </p:nvPr>
        </p:nvSpPr>
        <p:spPr>
          <a:xfrm>
            <a:off x="1824568" y="2743200"/>
            <a:ext cx="8640233" cy="1673225"/>
          </a:xfrm>
        </p:spPr>
        <p:txBody>
          <a:bodyPr>
            <a:normAutofit lnSpcReduction="10000"/>
          </a:bodyPr>
          <a:lstStyle/>
          <a:p>
            <a:pPr algn="ctr" eaLnBrk="1" hangingPunct="1"/>
            <a:r>
              <a:rPr lang="bs-Latn-BA" altLang="en-US" sz="3600" cap="none" dirty="0">
                <a:solidFill>
                  <a:schemeClr val="tx1"/>
                </a:solidFill>
                <a:latin typeface="Cambria" panose="02040503050406030204" pitchFamily="18" charset="0"/>
                <a:ea typeface="Cambria" panose="02040503050406030204" pitchFamily="18" charset="0"/>
                <a:cs typeface="Cambria" panose="02040503050406030204" pitchFamily="18" charset="0"/>
              </a:rPr>
              <a:t>UČENIK/UČENICA PASIVNO SVJEDOČI I SNIMA NASILJE (MEĐU VRŠNJACIMA)</a:t>
            </a:r>
            <a:br>
              <a:rPr lang="en-US" altLang="en-US" sz="3600" cap="none" dirty="0">
                <a:solidFill>
                  <a:schemeClr val="tx1"/>
                </a:solidFill>
              </a:rPr>
            </a:br>
            <a:endParaRPr lang="bs-Latn-BA" altLang="en-US" sz="3600" cap="none" dirty="0">
              <a:solidFill>
                <a:schemeClr val="tx1"/>
              </a:solidFill>
            </a:endParaRPr>
          </a:p>
        </p:txBody>
      </p:sp>
      <p:sp>
        <p:nvSpPr>
          <p:cNvPr id="24579" name="Title 2">
            <a:extLst>
              <a:ext uri="{FF2B5EF4-FFF2-40B4-BE49-F238E27FC236}">
                <a16:creationId xmlns:a16="http://schemas.microsoft.com/office/drawing/2014/main" id="{E6325FF8-BC63-4C68-8575-C31376816890}"/>
              </a:ext>
            </a:extLst>
          </p:cNvPr>
          <p:cNvSpPr>
            <a:spLocks noGrp="1"/>
          </p:cNvSpPr>
          <p:nvPr>
            <p:ph type="title"/>
          </p:nvPr>
        </p:nvSpPr>
        <p:spPr>
          <a:xfrm>
            <a:off x="963084" y="533400"/>
            <a:ext cx="10363200" cy="1295400"/>
          </a:xfrm>
        </p:spPr>
        <p:txBody>
          <a:bodyPr/>
          <a:lstStyle/>
          <a:p>
            <a:pPr eaLnBrk="1" hangingPunct="1"/>
            <a:r>
              <a:rPr lang="bs-Latn-BA" altLang="en-US" sz="6600" b="1">
                <a:solidFill>
                  <a:schemeClr val="tx1"/>
                </a:solidFill>
                <a:latin typeface="Cambria" panose="02040503050406030204" pitchFamily="18" charset="0"/>
                <a:ea typeface="Cambria" panose="02040503050406030204" pitchFamily="18" charset="0"/>
                <a:cs typeface="Cambria" panose="02040503050406030204" pitchFamily="18" charset="0"/>
              </a:rPr>
              <a:t>A5</a:t>
            </a:r>
            <a:endParaRPr lang="bs-Latn-BA" altLang="en-US" sz="6600"/>
          </a:p>
        </p:txBody>
      </p:sp>
    </p:spTree>
  </p:cSld>
  <p:clrMapOvr>
    <a:masterClrMapping/>
  </p:clrMapOvr>
  <p:transition spd="slow">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9DA43E72-3AFE-4EC4-A483-4C0F9FAA35D1}"/>
              </a:ext>
            </a:extLst>
          </p:cNvPr>
          <p:cNvSpPr>
            <a:spLocks noChangeArrowheads="1"/>
          </p:cNvSpPr>
          <p:nvPr/>
        </p:nvSpPr>
        <p:spPr bwMode="auto">
          <a:xfrm>
            <a:off x="0" y="2667001"/>
            <a:ext cx="11582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en-US" altLang="en-US" sz="2400">
                <a:latin typeface="Cambria" panose="02040503050406030204" pitchFamily="18" charset="0"/>
              </a:rPr>
              <a:t>V</a:t>
            </a:r>
            <a:r>
              <a:rPr lang="bs-Latn-BA" altLang="en-US" sz="2400">
                <a:latin typeface="Cambria" panose="02040503050406030204" pitchFamily="18" charset="0"/>
              </a:rPr>
              <a:t>ršnjaci u 88% situacija svjedoci nasilja, da intervenišu samo u 19%</a:t>
            </a:r>
          </a:p>
          <a:p>
            <a:endParaRPr lang="en-US" altLang="en-US" sz="2400">
              <a:latin typeface="Cambria" panose="02040503050406030204" pitchFamily="18" charset="0"/>
            </a:endParaRPr>
          </a:p>
          <a:p>
            <a:endParaRPr lang="en-US" altLang="en-US" sz="2400">
              <a:latin typeface="Cambria" panose="02040503050406030204" pitchFamily="18" charset="0"/>
            </a:endParaRPr>
          </a:p>
          <a:p>
            <a:pPr>
              <a:buFont typeface="Wingdings" panose="05000000000000000000" pitchFamily="2" charset="2"/>
              <a:buChar char="q"/>
            </a:pPr>
            <a:r>
              <a:rPr lang="bs-Latn-BA" altLang="en-US" sz="2400">
                <a:latin typeface="Cambria" panose="02040503050406030204" pitchFamily="18" charset="0"/>
              </a:rPr>
              <a:t>Happy slapping – digitalno snimanje fizičkog nasilja te objavljivanje te snimke na internetu</a:t>
            </a:r>
            <a:endParaRPr lang="hr-BA" altLang="en-US" sz="2400">
              <a:latin typeface="Cambria" panose="02040503050406030204" pitchFamily="18" charset="0"/>
            </a:endParaRPr>
          </a:p>
        </p:txBody>
      </p:sp>
    </p:spTree>
  </p:cSld>
  <p:clrMapOvr>
    <a:masterClrMapping/>
  </p:clrMapOvr>
  <p:transition spd="slow">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C2D5E-1F4F-414C-9DB9-550E6150BDFD}"/>
              </a:ext>
            </a:extLst>
          </p:cNvPr>
          <p:cNvSpPr>
            <a:spLocks noGrp="1"/>
          </p:cNvSpPr>
          <p:nvPr>
            <p:ph type="body" idx="1"/>
          </p:nvPr>
        </p:nvSpPr>
        <p:spPr>
          <a:xfrm>
            <a:off x="1824568" y="2743200"/>
            <a:ext cx="8640233" cy="1673225"/>
          </a:xfrm>
        </p:spPr>
        <p:txBody>
          <a:bodyPr/>
          <a:lstStyle/>
          <a:p>
            <a:pPr eaLnBrk="1" hangingPunct="1"/>
            <a:r>
              <a:rPr lang="bs-Latn-BA" altLang="en-US" sz="3600" cap="none">
                <a:solidFill>
                  <a:schemeClr val="tx1"/>
                </a:solidFill>
                <a:latin typeface="Cambria" panose="02040503050406030204" pitchFamily="18" charset="0"/>
                <a:ea typeface="Cambria" panose="02040503050406030204" pitchFamily="18" charset="0"/>
                <a:cs typeface="Cambria" panose="02040503050406030204" pitchFamily="18" charset="0"/>
              </a:rPr>
              <a:t>UČENIK/UČENICA SE FIZIČKI SUKOBLJAVA SA NASTAVNIKOM/ICOM</a:t>
            </a:r>
            <a:endParaRPr lang="bs-Latn-BA" altLang="en-US" sz="3600" cap="none">
              <a:solidFill>
                <a:schemeClr val="tx1"/>
              </a:solidFill>
            </a:endParaRPr>
          </a:p>
        </p:txBody>
      </p:sp>
      <p:sp>
        <p:nvSpPr>
          <p:cNvPr id="26627" name="Title 2">
            <a:extLst>
              <a:ext uri="{FF2B5EF4-FFF2-40B4-BE49-F238E27FC236}">
                <a16:creationId xmlns:a16="http://schemas.microsoft.com/office/drawing/2014/main" id="{EDD27C27-876B-45D7-8526-E407980FD32D}"/>
              </a:ext>
            </a:extLst>
          </p:cNvPr>
          <p:cNvSpPr>
            <a:spLocks noGrp="1"/>
          </p:cNvSpPr>
          <p:nvPr>
            <p:ph type="title"/>
          </p:nvPr>
        </p:nvSpPr>
        <p:spPr>
          <a:xfrm>
            <a:off x="963084" y="533400"/>
            <a:ext cx="10363200" cy="1295400"/>
          </a:xfrm>
        </p:spPr>
        <p:txBody>
          <a:bodyPr/>
          <a:lstStyle/>
          <a:p>
            <a:pPr eaLnBrk="1" hangingPunct="1"/>
            <a:r>
              <a:rPr lang="bs-Latn-BA" altLang="en-US" sz="6600" b="1">
                <a:solidFill>
                  <a:schemeClr val="tx1"/>
                </a:solidFill>
                <a:latin typeface="Cambria" panose="02040503050406030204" pitchFamily="18" charset="0"/>
                <a:ea typeface="Cambria" panose="02040503050406030204" pitchFamily="18" charset="0"/>
                <a:cs typeface="Cambria" panose="02040503050406030204" pitchFamily="18" charset="0"/>
              </a:rPr>
              <a:t>A6</a:t>
            </a:r>
            <a:endParaRPr lang="bs-Latn-BA" altLang="en-US" sz="6600"/>
          </a:p>
        </p:txBody>
      </p:sp>
    </p:spTree>
  </p:cSld>
  <p:clrMapOvr>
    <a:masterClrMapping/>
  </p:clrMapOvr>
  <p:transition spd="slow">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362B24F1-CDCB-4C56-8F8B-20F515B71235}"/>
              </a:ext>
            </a:extLst>
          </p:cNvPr>
          <p:cNvSpPr>
            <a:spLocks noChangeArrowheads="1"/>
          </p:cNvSpPr>
          <p:nvPr/>
        </p:nvSpPr>
        <p:spPr bwMode="auto">
          <a:xfrm>
            <a:off x="406400" y="3200400"/>
            <a:ext cx="1137920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Font typeface="Wingdings" panose="05000000000000000000" pitchFamily="2" charset="2"/>
              <a:buChar char="q"/>
            </a:pPr>
            <a:r>
              <a:rPr lang="hr-BA" altLang="en-US" sz="2800" dirty="0">
                <a:latin typeface="Cambria" panose="02040503050406030204" pitchFamily="18" charset="0"/>
              </a:rPr>
              <a:t>Z</a:t>
            </a:r>
            <a:r>
              <a:rPr lang="bs-Latn-BA" altLang="en-US" sz="2800" dirty="0">
                <a:latin typeface="Cambria" panose="02040503050406030204" pitchFamily="18" charset="0"/>
              </a:rPr>
              <a:t>astrašivanja, verbalne prijetnje ili prijetnje gestama, krađe, oštećivanje imovine nastavnika, te u nekim slučajevima i fizičke napade, gađanje predmetima, pokušaji napada, udaranje, premlaćivanje, namjerno uništavanje imovine nastavnika...</a:t>
            </a:r>
          </a:p>
        </p:txBody>
      </p:sp>
    </p:spTree>
  </p:cSld>
  <p:clrMapOvr>
    <a:masterClrMapping/>
  </p:clrMapOvr>
  <p:transition spd="slow">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02A660D4-E9D2-4FB6-B834-9A2491467064}"/>
              </a:ext>
            </a:extLst>
          </p:cNvPr>
          <p:cNvSpPr>
            <a:spLocks noChangeArrowheads="1"/>
          </p:cNvSpPr>
          <p:nvPr/>
        </p:nvSpPr>
        <p:spPr bwMode="auto">
          <a:xfrm>
            <a:off x="508000" y="2667000"/>
            <a:ext cx="113792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Font typeface="Wingdings" panose="05000000000000000000" pitchFamily="2" charset="2"/>
              <a:buChar char="q"/>
            </a:pPr>
            <a:r>
              <a:rPr lang="bs-Latn-BA" altLang="en-US" sz="2400">
                <a:latin typeface="Cambria" panose="02040503050406030204" pitchFamily="18" charset="0"/>
              </a:rPr>
              <a:t>Faktori koji utiču na ovu pojavu: </a:t>
            </a:r>
          </a:p>
          <a:p>
            <a:pPr>
              <a:lnSpc>
                <a:spcPct val="90000"/>
              </a:lnSpc>
            </a:pPr>
            <a:endParaRPr lang="bs-Latn-BA" altLang="en-US" sz="2400">
              <a:latin typeface="Cambria" panose="02040503050406030204" pitchFamily="18" charset="0"/>
            </a:endParaRPr>
          </a:p>
          <a:p>
            <a:pPr>
              <a:lnSpc>
                <a:spcPct val="90000"/>
              </a:lnSpc>
            </a:pPr>
            <a:r>
              <a:rPr lang="bs-Latn-BA" altLang="en-US" sz="2400">
                <a:latin typeface="Cambria" panose="02040503050406030204" pitchFamily="18" charset="0"/>
              </a:rPr>
              <a:t>nedostatak odgoja i obrazovanja u obiteljima, neprihvaćanje autoriteta, veliki utjecaj od strane vršnjaka i medija,</a:t>
            </a:r>
            <a:r>
              <a:rPr lang="bs-Latn-BA" altLang="en-US" sz="2400"/>
              <a:t> </a:t>
            </a:r>
            <a:r>
              <a:rPr lang="bs-Latn-BA" altLang="en-US" sz="2400">
                <a:latin typeface="Cambria" panose="02040503050406030204" pitchFamily="18" charset="0"/>
              </a:rPr>
              <a:t>nepovoljne karakteristike školske sredine, opterećenost i pritisak pod kojim se nalaze učenici, vremenski pritisak, nedostatak pozitivnih vrijednosti u široj zajednici...</a:t>
            </a:r>
          </a:p>
        </p:txBody>
      </p:sp>
    </p:spTree>
  </p:cSld>
  <p:clrMapOvr>
    <a:masterClrMapping/>
  </p:clrMapOvr>
  <p:transition spd="slow">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617491-2E4B-471D-8AB2-BF4936C5DF1D}"/>
              </a:ext>
            </a:extLst>
          </p:cNvPr>
          <p:cNvSpPr>
            <a:spLocks noGrp="1"/>
          </p:cNvSpPr>
          <p:nvPr>
            <p:ph type="body" idx="1"/>
          </p:nvPr>
        </p:nvSpPr>
        <p:spPr>
          <a:xfrm>
            <a:off x="1824568" y="2743200"/>
            <a:ext cx="8640233" cy="1673225"/>
          </a:xfrm>
        </p:spPr>
        <p:txBody>
          <a:bodyPr>
            <a:normAutofit fontScale="92500"/>
          </a:bodyPr>
          <a:lstStyle/>
          <a:p>
            <a:pPr algn="ctr" eaLnBrk="1" hangingPunct="1"/>
            <a:r>
              <a:rPr lang="bs-Latn-BA" altLang="en-US" sz="3200" cap="none" dirty="0">
                <a:solidFill>
                  <a:schemeClr val="tx1"/>
                </a:solidFill>
                <a:latin typeface="Cambria" panose="02040503050406030204" pitchFamily="18" charset="0"/>
                <a:ea typeface="Cambria" panose="02040503050406030204" pitchFamily="18" charset="0"/>
                <a:cs typeface="Cambria" panose="02040503050406030204" pitchFamily="18" charset="0"/>
              </a:rPr>
              <a:t>UČENIK/UČENICA VRLO ČESTO ZA SVOJE LOŠE POSTUPKE OPTUŽUJE DRUGE (NEUTRALIZACIJA)</a:t>
            </a:r>
            <a:br>
              <a:rPr lang="en-US" altLang="en-US" sz="3200" cap="none" dirty="0">
                <a:solidFill>
                  <a:schemeClr val="tx1"/>
                </a:solidFill>
              </a:rPr>
            </a:br>
            <a:endParaRPr lang="bs-Latn-BA" altLang="en-US" sz="3200" cap="none" dirty="0">
              <a:solidFill>
                <a:schemeClr val="tx1"/>
              </a:solidFill>
            </a:endParaRPr>
          </a:p>
        </p:txBody>
      </p:sp>
      <p:sp>
        <p:nvSpPr>
          <p:cNvPr id="29699" name="Title 2">
            <a:extLst>
              <a:ext uri="{FF2B5EF4-FFF2-40B4-BE49-F238E27FC236}">
                <a16:creationId xmlns:a16="http://schemas.microsoft.com/office/drawing/2014/main" id="{91D362D3-9ABD-4F64-A08A-CD6CC1A01BBD}"/>
              </a:ext>
            </a:extLst>
          </p:cNvPr>
          <p:cNvSpPr>
            <a:spLocks noGrp="1"/>
          </p:cNvSpPr>
          <p:nvPr>
            <p:ph type="title"/>
          </p:nvPr>
        </p:nvSpPr>
        <p:spPr>
          <a:xfrm>
            <a:off x="963084" y="533400"/>
            <a:ext cx="10363200" cy="1295400"/>
          </a:xfrm>
        </p:spPr>
        <p:txBody>
          <a:bodyPr/>
          <a:lstStyle/>
          <a:p>
            <a:pPr eaLnBrk="1" hangingPunct="1"/>
            <a:r>
              <a:rPr lang="bs-Latn-BA" altLang="en-US" sz="6600" b="1" dirty="0">
                <a:solidFill>
                  <a:schemeClr val="tx1"/>
                </a:solidFill>
                <a:latin typeface="Cambria" panose="02040503050406030204" pitchFamily="18" charset="0"/>
                <a:ea typeface="Cambria" panose="02040503050406030204" pitchFamily="18" charset="0"/>
                <a:cs typeface="Cambria" panose="02040503050406030204" pitchFamily="18" charset="0"/>
              </a:rPr>
              <a:t>A7</a:t>
            </a:r>
            <a:endParaRPr lang="bs-Latn-BA" altLang="en-US" sz="6600" dirty="0"/>
          </a:p>
        </p:txBody>
      </p:sp>
    </p:spTree>
  </p:cSld>
  <p:clrMapOvr>
    <a:masterClrMapping/>
  </p:clrMapOvr>
  <p:transition spd="slow">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EAD737-AC69-46E2-9A6E-8B370E653037}"/>
              </a:ext>
            </a:extLst>
          </p:cNvPr>
          <p:cNvSpPr>
            <a:spLocks noGrp="1"/>
          </p:cNvSpPr>
          <p:nvPr>
            <p:ph type="body" idx="1"/>
          </p:nvPr>
        </p:nvSpPr>
        <p:spPr>
          <a:xfrm>
            <a:off x="304800" y="1886403"/>
            <a:ext cx="11379200" cy="2711723"/>
          </a:xfrm>
        </p:spPr>
        <p:txBody>
          <a:bodyPr>
            <a:normAutofit fontScale="85000" lnSpcReduction="20000"/>
          </a:bodyPr>
          <a:lstStyle/>
          <a:p>
            <a:pPr algn="l" eaLnBrk="1" hangingPunct="1"/>
            <a:endParaRPr lang="bs-Latn-BA" altLang="en-US" sz="2000" b="0" cap="none" dirty="0">
              <a:solidFill>
                <a:schemeClr val="tx1"/>
              </a:solidFill>
              <a:latin typeface="Cambria" panose="02040503050406030204" pitchFamily="18" charset="0"/>
              <a:ea typeface="Cambria" panose="02040503050406030204" pitchFamily="18" charset="0"/>
              <a:cs typeface="Cambria" panose="02040503050406030204" pitchFamily="18" charset="0"/>
            </a:endParaRPr>
          </a:p>
          <a:p>
            <a:pPr algn="l" eaLnBrk="1" hangingPunct="1">
              <a:buFont typeface="Wingdings" panose="05000000000000000000" pitchFamily="2" charset="2"/>
              <a:buChar char="q"/>
            </a:pPr>
            <a:endParaRPr lang="bs-Latn-BA" altLang="en-US" sz="2400" b="0" cap="none" dirty="0">
              <a:solidFill>
                <a:schemeClr val="tx1"/>
              </a:solidFill>
              <a:latin typeface="Cambria" panose="02040503050406030204" pitchFamily="18" charset="0"/>
              <a:ea typeface="Cambria" panose="02040503050406030204" pitchFamily="18" charset="0"/>
              <a:cs typeface="Cambria" panose="02040503050406030204" pitchFamily="18" charset="0"/>
            </a:endParaRPr>
          </a:p>
          <a:p>
            <a:pPr algn="l" eaLnBrk="1" hangingPunct="1">
              <a:buFont typeface="Wingdings" panose="05000000000000000000" pitchFamily="2" charset="2"/>
              <a:buChar char="q"/>
            </a:pPr>
            <a:r>
              <a:rPr lang="bs-Latn-BA" altLang="en-US" sz="3300" b="0" cap="none" dirty="0">
                <a:solidFill>
                  <a:schemeClr val="tx1"/>
                </a:solidFill>
                <a:latin typeface="Cambria" panose="02040503050406030204" pitchFamily="18" charset="0"/>
                <a:ea typeface="Cambria" panose="02040503050406030204" pitchFamily="18" charset="0"/>
                <a:cs typeface="Cambria" panose="02040503050406030204" pitchFamily="18" charset="0"/>
              </a:rPr>
              <a:t>Osobe s eksternalnim lokusom kontrole ne uviđaju uzročno posljedične odnose između vlastitih aktivnosti i događanja u životu ili vjeruju da imaju slabu kontrolu nad postizanjem ciljeva, te percipiraju da su događaji koji im se događaju uvjetovani srećom, sudbinom, utjecajem drugih...</a:t>
            </a:r>
          </a:p>
          <a:p>
            <a:pPr algn="l" eaLnBrk="1" hangingPunct="1"/>
            <a:endParaRPr lang="bs-Latn-BA" altLang="en-US" sz="2400" b="0" cap="none" dirty="0">
              <a:solidFill>
                <a:schemeClr val="tx1"/>
              </a:solidFill>
              <a:latin typeface="Cambria" panose="02040503050406030204" pitchFamily="18" charset="0"/>
              <a:ea typeface="Cambria" panose="02040503050406030204" pitchFamily="18" charset="0"/>
              <a:cs typeface="Cambria" panose="02040503050406030204" pitchFamily="18" charset="0"/>
            </a:endParaRPr>
          </a:p>
          <a:p>
            <a:pPr eaLnBrk="1" hangingPunct="1"/>
            <a:endParaRPr lang="bs-Latn-BA" altLang="en-US" cap="none" dirty="0"/>
          </a:p>
        </p:txBody>
      </p:sp>
    </p:spTree>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template" id="{16929FD5-1612-BB49-85CD-DA48895975D3}" vid="{B33B1975-18C1-B44E-9650-EFD30CD87D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877</TotalTime>
  <Words>8329</Words>
  <Application>Microsoft Office PowerPoint</Application>
  <PresentationFormat>Widescreen</PresentationFormat>
  <Paragraphs>912</Paragraphs>
  <Slides>216</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216</vt:i4>
      </vt:variant>
    </vt:vector>
  </HeadingPairs>
  <TitlesOfParts>
    <vt:vector size="232" baseType="lpstr">
      <vt:lpstr>Albertus Medium</vt:lpstr>
      <vt:lpstr>Albertus MT</vt:lpstr>
      <vt:lpstr>Arial</vt:lpstr>
      <vt:lpstr>Calibri</vt:lpstr>
      <vt:lpstr>Cambria</vt:lpstr>
      <vt:lpstr>Century</vt:lpstr>
      <vt:lpstr>Century Gothic</vt:lpstr>
      <vt:lpstr>Corbel</vt:lpstr>
      <vt:lpstr>Lato</vt:lpstr>
      <vt:lpstr>Open Sans</vt:lpstr>
      <vt:lpstr>Times New Roman</vt:lpstr>
      <vt:lpstr>Tw Cen MT</vt:lpstr>
      <vt:lpstr>Wingdings</vt:lpstr>
      <vt:lpstr>Wingdings 2</vt:lpstr>
      <vt:lpstr>Wingdings 3</vt:lpstr>
      <vt:lpstr>Ion</vt:lpstr>
      <vt:lpstr>Poštovane kolegice i kolege, tema današnje nastave je „Prevencija maloljetničkog prestupništva, programi primarne i sekundarne prevencije i rad sa djecom u sukobu sa zakonom“   U svrhu vašeg upoznanvanja sa sadržajima ove teme i predstavljanja jednog posebnog Programa sekundarne prevencije neprihvatljivih oblika ponašanja i zaštite učenika u osnovnim školama Kantona Sarajevo, danas su nam trebale prosustvovati dvije gošće predavači Samra Feriz i Samela Alagić, ugledne pedagogice zaposlene stručnim službama u osnovnim školama. Pored njihovog znanja imaju i bogato iskustvo u radu sa djecom u osnovnim školama kao i nizom edukativnih aktivnosti koje su obavljale za učitelje, nastavnike i profesore u osnovnim i srednjim školama.   Za potrebe vašeg upoznavanja na planirane teme, pripremile su specijalnu prezentaciju koja poprilično obimna i vrlo kreativna, kako bi se vi kao studenti Pravnog fakulteta, što bolje i lakše upoznali sa jednim vrlo značajnim programom prevencije maloljetničkog prestupništva kroz realizaciju izuzetno značajnog programa koji se provodi u osnovnim školama.  Prevencija maloljetničkog prestupništva izuzetno je značajan mehanizam za njegovo suzbijanje a naročito kada se provode programi koji predstavljaju sistemski pristup sa posebnim kontinuitetom i ozbiljnošću. O programu, način/ proceduri njegove primjene, faktorima rizika i njihovom sadržaju odnosno značaju kao i o nizu značajnih informacija na srodne ili dopunjavajuće teme, bićete upoznati kroz ovu prezentaciju.  Obzirom da je spomenuti Program podržan od strane UNICEF-a dodatne informacije, ukoliko ste zainteresovani, možete naći na www.j4c.ba   </vt:lpstr>
      <vt:lpstr>  PROGRAM (SEKUNDARNE) PREVENCIJE</vt:lpstr>
      <vt:lpstr>Zašto provodimo Program sekundarne prevencije?</vt:lpstr>
      <vt:lpstr>PowerPoint Presentation</vt:lpstr>
      <vt:lpstr>Vrste zlostavljanja i  zanemarivanja </vt:lpstr>
      <vt:lpstr>PowerPoint Presentation</vt:lpstr>
      <vt:lpstr>Seksualno nasilje </vt:lpstr>
      <vt:lpstr>FIZIČKO ZLOSTAVLJANJE </vt:lpstr>
      <vt:lpstr>PowerPoint Presentation</vt:lpstr>
      <vt:lpstr>       Oblici emocionalnog zlostavljanja</vt:lpstr>
      <vt:lpstr>Brojna istraživanja povezuju zlostavljanje i zanemarivanje s brojnim dugoročnim negativnim posljedicama</vt:lpstr>
      <vt:lpstr>PowerPoint Presentation</vt:lpstr>
      <vt:lpstr>PowerPoint Presentation</vt:lpstr>
      <vt:lpstr>Što je djeci potrebno?</vt:lpstr>
      <vt:lpstr>PowerPoint Presentation</vt:lpstr>
      <vt:lpstr>PowerPoint Presentation</vt:lpstr>
      <vt:lpstr>PowerPoint Presentation</vt:lpstr>
      <vt:lpstr>Program sekundarne prevencije...</vt:lpstr>
      <vt:lpstr>PowerPoint Presentation</vt:lpstr>
      <vt:lpstr>Sekundarna prevencija je usmjerena na skupine populacije koje su pod povećanim rizikom u odnosu na opću populaciju   Za to je potrebno poznavanje rizičnih faktora za pojavu određenog ponašanja</vt:lpstr>
      <vt:lpstr>„Najbolji interes djeteta“ UOČENI RIZICI ...........</vt:lpstr>
      <vt:lpstr> PRAVILNIK O NAČINU I OBLIKU PROVOĐENJA ODGOJNO-OBRAZOVNE PODRŠKE I STRUČNOG TRETMANA  PRAVILNIK O VOĐENJU EVIDENCIJE O NEPRIHVATLJIVIM OBLICIMA PONAŠANJA I ZAŠTITI UČENIKA </vt:lpstr>
      <vt:lpstr>Imperativ!!!</vt:lpstr>
      <vt:lpstr>Na šta se odnosi ovaj Program?</vt:lpstr>
      <vt:lpstr>Cilj programa?</vt:lpstr>
      <vt:lpstr>Posebna pažnja!!!</vt:lpstr>
      <vt:lpstr>Direktori  #  Nastavnici</vt:lpstr>
      <vt:lpstr>Obaveze</vt:lpstr>
      <vt:lpstr>Razrednici # Učenici # Roditelji</vt:lpstr>
      <vt:lpstr>Obuka i usavršavanje ?</vt:lpstr>
      <vt:lpstr>Ko utvrđuje FAKTORE RIZIKA ?</vt:lpstr>
      <vt:lpstr>Ko provodi odgojno-obrazovnu podršku i stručni tretman ?</vt:lpstr>
      <vt:lpstr>RAZREDNIK I/ILI STRUČNI SARADNIK</vt:lpstr>
      <vt:lpstr>Član 8. (Utvrđivanje faktora rizika za neprihvatljive oblike ponašanja i zaštitu učenika) </vt:lpstr>
      <vt:lpstr>   Provođenje odgojno - obrazovne podrške i stručnog tretmana) </vt:lpstr>
      <vt:lpstr>Vrlo važno !!!</vt:lpstr>
      <vt:lpstr>Sadržaj  odgojno - obrazovne podrške</vt:lpstr>
      <vt:lpstr>Sadržaj stručnog tretmana</vt:lpstr>
      <vt:lpstr>Stručni tretman koji se provodi od strane stručne službe škole, podrazumijeva:</vt:lpstr>
      <vt:lpstr>VRLO VAŽNO!!!</vt:lpstr>
      <vt:lpstr>PROCEDURA</vt:lpstr>
      <vt:lpstr>PowerPoint Presentation</vt:lpstr>
      <vt:lpstr>Nešto drugo što nije navedeno u popisu (upiši i opiši) </vt:lpstr>
      <vt:lpstr>Oblici podrške</vt:lpstr>
      <vt:lpstr>Kada je kod učenika primijećeno ponašanje koje se nalazi na Listi faktora rizika: </vt:lpstr>
      <vt:lpstr>Blagi – Neznatni rizik</vt:lpstr>
      <vt:lpstr>ZA RIZIK KOJI RAZREDNIK PROCJENI DA JE BLAG I DA SE MOŽE JEDNOSTAVNO OTKLONITI:</vt:lpstr>
      <vt:lpstr>Srednji – Osjetni rizik</vt:lpstr>
      <vt:lpstr>Ukoliko procjeni da problem ipak prevazilazi njegove/njene kompetencije RAZREDNIK/CA:</vt:lpstr>
      <vt:lpstr>Ukoliko se roditelj ne odaziva na poziv ili ignoriše sugestije razrednika ?</vt:lpstr>
      <vt:lpstr>Stručna služba škole, neposredno po saznanju o problemima u ponašanju učenika, usmeno i pismeno poziva roditelje u školu </vt:lpstr>
      <vt:lpstr>Ukoliko roditelj nije saglasan sa izradom  IPP ili ne prihvata njegov sadržaj ?</vt:lpstr>
      <vt:lpstr>Izraženiji Srednji ili Visoki rizik</vt:lpstr>
      <vt:lpstr>Ukoliko IPP ne daje očekivane rezultate i/ili ukoliko su primijećena ponašanja visokog rizika za učenika ?</vt:lpstr>
      <vt:lpstr>Ukoliko roditelj nije saglasan sa izradom  IPB ili ne prihvata njegov sadržaj ?</vt:lpstr>
      <vt:lpstr>U pravilu !!!</vt:lpstr>
      <vt:lpstr>KOORDINACIJA</vt:lpstr>
      <vt:lpstr>KOORDINACIJSKI  SASTANAK </vt:lpstr>
      <vt:lpstr>Evidencija </vt:lpstr>
      <vt:lpstr>Stručna služba škole je obavezna:</vt:lpstr>
      <vt:lpstr>Evidencioni list</vt:lpstr>
      <vt:lpstr>PowerPoint Presentation</vt:lpstr>
      <vt:lpstr>Obrazac za evidentiranje primijećenog ponašanja </vt:lpstr>
      <vt:lpstr>U Obrazac za evidentiranje primijećenog ponašanja se unose slijedeći podaci:</vt:lpstr>
      <vt:lpstr>Evidencija </vt:lpstr>
      <vt:lpstr>Forma</vt:lpstr>
      <vt:lpstr>Ko unosi?</vt:lpstr>
      <vt:lpstr>Imenovanje </vt:lpstr>
      <vt:lpstr>Arhiva </vt:lpstr>
      <vt:lpstr>Podacima iz evidencije isključivo raspolaže imenovana osoba, a u skladu sa:</vt:lpstr>
      <vt:lpstr>Analitički zbirni podaci </vt:lpstr>
      <vt:lpstr>Uništavanje evidencije</vt:lpstr>
      <vt:lpstr>Uništavanje evidencije </vt:lpstr>
      <vt:lpstr>Brisanje podataka iz IPP &amp; IPB</vt:lpstr>
      <vt:lpstr>Nova školaska godina </vt:lpstr>
      <vt:lpstr>Ostala ponašanja koja nisu predviđena u „Listi faktora rizika“, a za koje nastavnik procjeni da ugrožavaju najbolji interes učenika </vt:lpstr>
      <vt:lpstr>Nešto drugo što nije navedeno u popisu (upiši i opiši) </vt:lpstr>
      <vt:lpstr>Lični podaci učenika</vt:lpstr>
      <vt:lpstr>Kraj I dijela  Pauza </vt:lpstr>
      <vt:lpstr>II dio</vt:lpstr>
      <vt:lpstr>PowerPoint Presentation</vt:lpstr>
      <vt:lpstr>PowerPoint Presentation</vt:lpstr>
      <vt:lpstr>PowerPoint Presentation</vt:lpstr>
      <vt:lpstr>PowerPoint Presentation</vt:lpstr>
      <vt:lpstr>A1</vt:lpstr>
      <vt:lpstr>PowerPoint Presentation</vt:lpstr>
      <vt:lpstr>A2</vt:lpstr>
      <vt:lpstr>PowerPoint Presentation</vt:lpstr>
      <vt:lpstr>A3</vt:lpstr>
      <vt:lpstr>PowerPoint Presentation</vt:lpstr>
      <vt:lpstr>A4</vt:lpstr>
      <vt:lpstr>PowerPoint Presentation</vt:lpstr>
      <vt:lpstr>A5</vt:lpstr>
      <vt:lpstr>PowerPoint Presentation</vt:lpstr>
      <vt:lpstr>A6</vt:lpstr>
      <vt:lpstr>PowerPoint Presentation</vt:lpstr>
      <vt:lpstr>PowerPoint Presentation</vt:lpstr>
      <vt:lpstr>A7</vt:lpstr>
      <vt:lpstr>PowerPoint Presentation</vt:lpstr>
      <vt:lpstr>A8</vt:lpstr>
      <vt:lpstr>PowerPoint Presentation</vt:lpstr>
      <vt:lpstr>PowerPoint Presentation</vt:lpstr>
      <vt:lpstr>A9</vt:lpstr>
      <vt:lpstr>PowerPoint Presentation</vt:lpstr>
      <vt:lpstr>A10</vt:lpstr>
      <vt:lpstr>PowerPoint Presentation</vt:lpstr>
      <vt:lpstr>A11</vt:lpstr>
      <vt:lpstr>PowerPoint Presentation</vt:lpstr>
      <vt:lpstr>A12</vt:lpstr>
      <vt:lpstr>PowerPoint Presentation</vt:lpstr>
      <vt:lpstr>PowerPoint Presentation</vt:lpstr>
      <vt:lpstr>PowerPoint Presentation</vt:lpstr>
      <vt:lpstr>PowerPoint Presentation</vt:lpstr>
      <vt:lpstr>A14</vt:lpstr>
      <vt:lpstr>PowerPoint Presentation</vt:lpstr>
      <vt:lpstr>PowerPoint Presentation</vt:lpstr>
      <vt:lpstr>A15</vt:lpstr>
      <vt:lpstr>PowerPoint Presentation</vt:lpstr>
      <vt:lpstr>PowerPoint Presentation</vt:lpstr>
      <vt:lpstr>A16</vt:lpstr>
      <vt:lpstr>PowerPoint Presentation</vt:lpstr>
      <vt:lpstr>PowerPoint Presentation</vt:lpstr>
      <vt:lpstr>A17</vt:lpstr>
      <vt:lpstr>PowerPoint Presentation</vt:lpstr>
      <vt:lpstr>PowerPoint Presentation</vt:lpstr>
      <vt:lpstr>A18</vt:lpstr>
      <vt:lpstr>PowerPoint Presentation</vt:lpstr>
      <vt:lpstr>A19</vt:lpstr>
      <vt:lpstr>PowerPoint Presentation</vt:lpstr>
      <vt:lpstr>PowerPoint Presentation</vt:lpstr>
      <vt:lpstr>PowerPoint Presentation</vt:lpstr>
      <vt:lpstr>A1</vt:lpstr>
      <vt:lpstr>PowerPoint Presentation</vt:lpstr>
      <vt:lpstr>A2</vt:lpstr>
      <vt:lpstr>PowerPoint Presentation</vt:lpstr>
      <vt:lpstr>PowerPoint Presentation</vt:lpstr>
      <vt:lpstr> A3</vt:lpstr>
      <vt:lpstr>PowerPoint Presentation</vt:lpstr>
      <vt:lpstr>PowerPoint Presentation</vt:lpstr>
      <vt:lpstr>A4</vt:lpstr>
      <vt:lpstr>PowerPoint Presentation</vt:lpstr>
      <vt:lpstr>A5</vt:lpstr>
      <vt:lpstr>PowerPoint Presentation</vt:lpstr>
      <vt:lpstr>PowerPoint Presentation</vt:lpstr>
      <vt:lpstr>B1</vt:lpstr>
      <vt:lpstr>PowerPoint Presentation</vt:lpstr>
      <vt:lpstr>B2</vt:lpstr>
      <vt:lpstr>PowerPoint Presentation</vt:lpstr>
      <vt:lpstr>PowerPoint Presentation</vt:lpstr>
      <vt:lpstr>PowerPoint Presentation</vt:lpstr>
      <vt:lpstr>Kad razgovaramo s djecom</vt:lpstr>
      <vt:lpstr>PowerPoint Presentation</vt:lpstr>
      <vt:lpstr>C1</vt:lpstr>
      <vt:lpstr>PowerPoint Presentation</vt:lpstr>
      <vt:lpstr>C2</vt:lpstr>
      <vt:lpstr>PowerPoint Presentation</vt:lpstr>
      <vt:lpstr>C3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UČENIK/ UČENICA JE NEUREDNO I NEPRIKLADNO ODJEVEN/A  D1 </vt:lpstr>
      <vt:lpstr>  UČENIK/ UČENICA JE HIGIJENSKI ZAPUŠTEN/A </vt:lpstr>
      <vt:lpstr>PowerPoint Presentation</vt:lpstr>
      <vt:lpstr>   VIDLJIVE POVREDE (MODRICE, OGREBOTINE, RANE I SLIČNO) NA TIJELU UČENIKA/ UČENICE D4</vt:lpstr>
      <vt:lpstr>   UČENIK/ UČENICA SE ŽALI NA PONAŠANJE RODITELJA/ STARATELJA D5</vt:lpstr>
      <vt:lpstr>     RODITELJ/ STARATELJ SE ŽALI NA PONAŠANJE UČENIKA/ UČENICE                                                  (SVOG DJETETA) D6</vt:lpstr>
      <vt:lpstr>PRETJERANO ZAŠTITNIČKO PONAŠANJE RODITELJA/ STARATELJA PREMA                                 UČENIKU/ UČENICI (SVOM DJETETU) D7</vt:lpstr>
      <vt:lpstr>  RODITELJ/ STARATELJ JE NEKRITIČAN PREMA PONAŠANJU UČENIKA/                                      UČENICE (“SLIJEPO MU/JOJ VJERUJE”) D8</vt:lpstr>
      <vt:lpstr> RODITELJ/ STARATELJ NEMA POVJERENJE U UČENIKA/ UČENICU                                      (“SVE PROVJERAVA”)   D9</vt:lpstr>
      <vt:lpstr> NASTAVNIK/ ICA SVJEDOČI NASILJU RODITELJA/ STARATELJA                                  NAD UČENIKOM/ UČENICOM </vt:lpstr>
      <vt:lpstr>PowerPoint Presentation</vt:lpstr>
      <vt:lpstr>  RODITELJ/ STARATELJ NE DOLAZI NA INFORMACIJE I RODITELJSKE SASTANKE E1</vt:lpstr>
      <vt:lpstr>RODITELJ/ STARATELJ IGNORIŠE SUGESTIJE ŠKOLSKOG OSOBLJA               (RAZREDNIKA, NASTAVNIKA I STRUČNE SLUŽBE ŠKOLE)  E2 </vt:lpstr>
      <vt:lpstr>        </vt:lpstr>
      <vt:lpstr> RODITELJ/ STARATELJ JE NASILAN U KONTAKTU SA ŠKOLSKIM                  OSOBLJEM  (RAZREDNIKOM/COM, NASTAVNICIMA...)</vt:lpstr>
      <vt:lpstr> </vt:lpstr>
      <vt:lpstr>      UČENIK / UČENICA IZBJEGAVA TRAŽITI POMOĆ OD ODRASLIH OSOBA F1</vt:lpstr>
      <vt:lpstr> UČENIK / UČENICA VRLO ČESTO ZA SVOJE LOŠE  POSTUPKE                                           OPTUŽUJE DRUGE</vt:lpstr>
      <vt:lpstr>       UČENIK / UČENICA JE MIŠLJENJA DA NE MOŽE UTICATI NA BUDUĆNOST</vt:lpstr>
      <vt:lpstr>UČENIK / UČENICA JE MIŠLJENJA DA DRUGI ODREĐUJU NJEGOV / NJEN ŽIVOT</vt:lpstr>
      <vt:lpstr>    UČENIK / UČENICA JE MIŠLJENJA DA JE “SAM/A KRIV/A ZA SVE” I                                               DA MU/JOJ “NEMA POMOĆI”</vt:lpstr>
      <vt:lpstr>    UČENIK / UČENICA LOŠE REAGUJE KADA POGRIJEŠI                               (NE MOŽE DA SE SMIRI, VRIŠTI, PLAČE...)</vt:lpstr>
      <vt:lpstr>PowerPoint Presentation</vt:lpstr>
      <vt:lpstr>UČENIK / UČENICA IMA POTEŠKOĆE U KOMUNIKACIJI SA VRŠNJACIMA (IZBJEGAVA KONTAKT, OSJEĆA NELAGODU           </vt:lpstr>
      <vt:lpstr>  UČENIK / UČENICA U KOMUNIKACIJI IZBJEGAVA KONTAKT OČIMA</vt:lpstr>
      <vt:lpstr> UČENIK / UČENICA NE POKAZUJE INTERES ZA DRUGE, DJELUJE                               BOJAŽLJIVO, NESRETNO I TUŽNO</vt:lpstr>
      <vt:lpstr> UČENIK/UČENICA DJELUJE USAMLJENO I IZOLIRANO</vt:lpstr>
      <vt:lpstr>   UČENIK / UČENICA KONSTANTNO GRIZE NOKTE, ŠTIPA KOŽU, ČUPA                              KOSU ILI NEKE DRUGE DIJELOVE TIJELA </vt:lpstr>
      <vt:lpstr>  UČENIK / UČENICA JE SKLON/A SAMOPOVREĐIVANJU </vt:lpstr>
      <vt:lpstr> UČENIK / UČENICA POKAZUJE JAKE IZLJEVE BIJESA PRI        MINIMALNIM  PODRAŽAJIMA</vt:lpstr>
      <vt:lpstr> UČENIK / UČENICA POKAZUJE PRETJERANO SEKSUALIZIRAJUĆE PONAŠANJE</vt:lpstr>
      <vt:lpstr> KOD UČENIKA / UČENICE SE UOČAVAJU TIKOVI (NEKONTROLISANE                                    MOTORIČKE REAKCIJE)</vt:lpstr>
      <vt:lpstr> KOD UČENIKA / UČENICE SE UOČAVAJU NAGLE PROMJENE U TEŽINI </vt:lpstr>
      <vt:lpstr> UČENIK / UČENICA ČESTO ODLAZI U TOALET</vt:lpstr>
      <vt:lpstr> UČENIK/UČENICA SE KONSTANTNO ŽALI NA BOLOVE U STOMAKU,                                            GLAVOBOLJE, MUČNINE</vt:lpstr>
      <vt:lpstr> UČENIK / UČENICA POKAZUJE NELAGODU PRI FIZIČKOM KONTAKTU               (ZAUZIMA ODBRAMBENI STAV, NEADEKVATNO REAGUJE... )</vt:lpstr>
      <vt:lpstr> UČENIK / UČENICA POKAZUJE SEPARACIJSKU ANKSIOZNOST                (NELAGODU KOD ODVAJANJA OD RODITELJA)  </vt:lpstr>
      <vt:lpstr> KOD UČENIKA / UČENICE SE UOČAVAJU GOVORNO – JEZIČKE POTEŠKOĆE                           (TEPANJE, MUCANJE, USPOREN RAZVOJ GOVORA...) </vt:lpstr>
      <vt:lpstr> KOD UČENIKA / UČENICE JE PRIMJETAN SPECIFIČAN SADRŽAJ                                             CRTEŽA I PISMENIH RADOVA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HVALA ZA PAŽNJU!!!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Inersektorska suradnja i oporavak</dc:title>
  <dc:creator>Microsoft Office User</dc:creator>
  <cp:lastModifiedBy>Ena Gotovuša</cp:lastModifiedBy>
  <cp:revision>96</cp:revision>
  <dcterms:created xsi:type="dcterms:W3CDTF">2019-12-10T19:01:06Z</dcterms:created>
  <dcterms:modified xsi:type="dcterms:W3CDTF">2020-03-20T07:20:32Z</dcterms:modified>
</cp:coreProperties>
</file>