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357BD3-6070-4ACE-8B5B-29E7F2DC515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8E1BD9-1BD2-4C99-80BD-713C361A7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2800"/>
            <a:ext cx="2971800" cy="2971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BA" dirty="0"/>
              <a:t>PREDMET: SUDSTVO ZA MALOLJETNIKE</a:t>
            </a:r>
          </a:p>
          <a:p>
            <a:pPr algn="r"/>
            <a:endParaRPr lang="hr-BA" dirty="0"/>
          </a:p>
          <a:p>
            <a:pPr algn="r"/>
            <a:r>
              <a:rPr lang="hr-BA" dirty="0"/>
              <a:t>STUDENTI: ALMA MEHANOVIĆ</a:t>
            </a:r>
          </a:p>
          <a:p>
            <a:pPr algn="r"/>
            <a:r>
              <a:rPr lang="hr-BA" dirty="0"/>
              <a:t>ANDREA PAPIĆ</a:t>
            </a:r>
          </a:p>
          <a:p>
            <a:pPr algn="r"/>
            <a:r>
              <a:rPr lang="hr-BA" dirty="0"/>
              <a:t>BELMIN ZILKIĆ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PREVENCIJA MALOLJETNI</a:t>
            </a:r>
            <a:r>
              <a:rPr lang="hr-BA" dirty="0"/>
              <a:t>ČKOG PRESTUPNIŠTVA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>
                <a:solidFill>
                  <a:schemeClr val="tx2"/>
                </a:solidFill>
              </a:rPr>
              <a:t>Sarajevo,mart 2020.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dirty="0"/>
              <a:t>Vrste prevencije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BA" dirty="0"/>
              <a:t>Primarna - </a:t>
            </a:r>
            <a:r>
              <a:rPr lang="bs-Latn-BA" dirty="0"/>
              <a:t>različitim aktivnostima unaprijed djeluje na moguće uzroke maloljetničkog prestupništva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Sekundarna - usmjerena na identifikaciju i kontrolu simptoma, zaustavljanje daljnjeg napredovanja problema, te pomoć u rješavanju nekog problema koji se već ispoljio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Tercijarna - usmjerena na tretiranje maloljetnika kod kojih se već ispoljilo prestupničko ponašanje, a u cilju sprječavanja recidivizma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r-BA" dirty="0"/>
              <a:t>Međunarodni standardi u prevenciji maloljetničkog prestupništva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hr-BA" dirty="0"/>
              <a:t>Konvencija o pravima djeteta 1989.</a:t>
            </a:r>
          </a:p>
          <a:p>
            <a:r>
              <a:rPr lang="hr-BA" dirty="0"/>
              <a:t>Smjernice UN-a za prevenciju maloljetničke delikvencije 1990. (Rijadske smjernice) </a:t>
            </a:r>
          </a:p>
          <a:p>
            <a:r>
              <a:rPr lang="hr-BA" dirty="0"/>
              <a:t>Cilj: </a:t>
            </a:r>
            <a:r>
              <a:rPr lang="bs-Latn-BA" dirty="0"/>
              <a:t>smanjiti broj djece u sukobu sa zakonom jačanjem i poboljšanjem pomoćnih sistema i kvalitete života (socijalna zaštita i dobrobit) djece od ranog djetinjstva i tokom perioda adolescencije</a:t>
            </a:r>
          </a:p>
          <a:p>
            <a:r>
              <a:rPr lang="bs-Latn-BA" dirty="0"/>
              <a:t>Rastuća svijest o djeci kao kompletnim ljudskim bićima</a:t>
            </a:r>
          </a:p>
          <a:p>
            <a:r>
              <a:rPr lang="bs-Latn-BA" dirty="0"/>
              <a:t>Velika važnost u sektoru obrazovanja i socijalnog rada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503920" cy="6096000"/>
          </a:xfrm>
        </p:spPr>
        <p:txBody>
          <a:bodyPr/>
          <a:lstStyle/>
          <a:p>
            <a:r>
              <a:rPr lang="hr-BA" dirty="0"/>
              <a:t>Rijadske smjernice – sastavljene od 66 principa podjeljenih u 7 poglavlja:</a:t>
            </a:r>
          </a:p>
          <a:p>
            <a:pPr>
              <a:buNone/>
            </a:pPr>
            <a:endParaRPr lang="hr-BA" dirty="0"/>
          </a:p>
          <a:p>
            <a:pPr marL="514350" lvl="0" indent="-514350">
              <a:buFont typeface="+mj-lt"/>
              <a:buAutoNum type="arabicPeriod"/>
            </a:pPr>
            <a:r>
              <a:rPr lang="bs-Latn-BA" dirty="0"/>
              <a:t>Osnovni principi;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bs-Latn-BA" dirty="0"/>
              <a:t>Domašaj smjernica;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bs-Latn-BA" dirty="0"/>
              <a:t>Opća prevencija;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bs-Latn-BA" dirty="0"/>
              <a:t>Procesi socijalizacije;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bs-Latn-BA" dirty="0"/>
              <a:t>Socijalna politika;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bs-Latn-BA" dirty="0"/>
              <a:t>Zakonodavstvo i maloljetničko pravosuđe i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Istraživanje, razvojna politika i saradnja</a:t>
            </a:r>
            <a:endParaRPr lang="hr-BA" dirty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FCA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7293">
            <a:off x="6141278" y="4435406"/>
            <a:ext cx="2610284" cy="1485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Preventivni rad sa djecom i maloljetnicima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bs-Latn-BA" dirty="0"/>
              <a:t>Odgojno – obrazovne, socijalne, zdravstvene institucije i institucije u službi bezbjednosti trebaju organizovati preventivni rad sa djecom i mladim na prevenciji, sprječavanju i otklanjanju poremećaja u ponašanju među djecom i mladim</a:t>
            </a:r>
          </a:p>
          <a:p>
            <a:r>
              <a:rPr lang="bs-Latn-BA" dirty="0"/>
              <a:t>Pomoć porodici u određenim poljima od strane društva u cilju uspješne socijalizacije i podizanju djeteta</a:t>
            </a:r>
          </a:p>
          <a:p>
            <a:r>
              <a:rPr lang="bs-Latn-BA" dirty="0"/>
              <a:t>Škole – spremanje mladih za život te ima važnu ulogu i u prevenciji i otklanjanju prestupničkog ponašanja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st-schools-in-Central-London-e15356354358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1899">
            <a:off x="4856204" y="3305739"/>
            <a:ext cx="3807097" cy="2857562"/>
          </a:xfrm>
          <a:prstGeom prst="rect">
            <a:avLst/>
          </a:prstGeom>
        </p:spPr>
      </p:pic>
      <p:pic>
        <p:nvPicPr>
          <p:cNvPr id="4" name="Picture 3" descr="collection-children-doing-different-school-leisure-time-activities-collection-children-doing-different-school-114918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0053">
            <a:off x="650533" y="3295975"/>
            <a:ext cx="3929764" cy="3161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03920" cy="5870448"/>
          </a:xfrm>
        </p:spPr>
        <p:txBody>
          <a:bodyPr/>
          <a:lstStyle/>
          <a:p>
            <a:r>
              <a:rPr lang="hr-BA" dirty="0"/>
              <a:t>Slobodno vrijeme - </a:t>
            </a:r>
            <a:r>
              <a:rPr lang="bs-Latn-BA" dirty="0"/>
              <a:t>važno za razvoj i socijalno oblikovanje mladih; u cilju prevencije potrebno osigurati što kvalitetnije korištenje slobodnog vremena mladih</a:t>
            </a:r>
          </a:p>
          <a:p>
            <a:r>
              <a:rPr lang="bs-Latn-BA" dirty="0"/>
              <a:t>Sportske aktivnosti djece i mladih – bitan faktor u izgrađivanju ličnosti pojedinca kroz faze odrastanja (tjelesna aktivnost i emocionalna uključenost)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8600"/>
            <a:ext cx="8503920" cy="5870448"/>
          </a:xfrm>
        </p:spPr>
        <p:txBody>
          <a:bodyPr/>
          <a:lstStyle/>
          <a:p>
            <a:r>
              <a:rPr lang="hr-BA" dirty="0"/>
              <a:t>Centar za socijalni rad - </a:t>
            </a:r>
            <a:r>
              <a:rPr lang="bs-Latn-BA" dirty="0"/>
              <a:t>važan faktor u ublažavanju otklanjanja prestupničkog ponašanja djece i mladih</a:t>
            </a:r>
          </a:p>
          <a:p>
            <a:r>
              <a:rPr lang="bs-Latn-BA" dirty="0"/>
              <a:t>Za efikasno djelovanje nužno je :sačiniti program mjera preventivnog djelovanja i otklanjanja prestupničkog ponašanja, saradnja sa porodicom, MUP-om,pravosuđem,školom u mjerama pojačanog nadzora,stručnost radnog kadra, raditi na jačanju institucionalnih oblika resocijalizacije djece i mladih s prestupničkim ponašanjem...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8600"/>
            <a:ext cx="8503920" cy="5870448"/>
          </a:xfrm>
        </p:spPr>
        <p:txBody>
          <a:bodyPr/>
          <a:lstStyle/>
          <a:p>
            <a:r>
              <a:rPr lang="hr-BA" dirty="0"/>
              <a:t>Policija u zajednici – </a:t>
            </a:r>
            <a:r>
              <a:rPr lang="bs-Latn-BA" dirty="0"/>
              <a:t>uključuje se u suzbijanje i sprječavanje kriminaliteta mladih</a:t>
            </a:r>
          </a:p>
          <a:p>
            <a:pPr>
              <a:buNone/>
            </a:pPr>
            <a:endParaRPr lang="bs-Latn-BA" dirty="0"/>
          </a:p>
          <a:p>
            <a:r>
              <a:rPr lang="bs-Latn-BA" dirty="0"/>
              <a:t>Sud – jako bitna uloga; sudija za maloljetnike prilikom odlučivanja o sankciji ima na raspolaganju i određeni vid alternativnog kažnjavanja,dakle odlučuje da li će se postići svrha dugotrajnim preodgojem ili kratkotrajnim mjerama odgoja, kao i da li će se to postići u sredini u kojoj maloljetnik živi ili ga iz te sredine treba izdvojiti</a:t>
            </a:r>
            <a:endParaRPr lang="en-US" dirty="0"/>
          </a:p>
        </p:txBody>
      </p:sp>
      <p:pic>
        <p:nvPicPr>
          <p:cNvPr id="4" name="Picture 3" descr="changes_to_family_law_ontar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267200"/>
            <a:ext cx="3011497" cy="201168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503920" cy="6477000"/>
          </a:xfrm>
        </p:spPr>
        <p:txBody>
          <a:bodyPr/>
          <a:lstStyle/>
          <a:p>
            <a:r>
              <a:rPr lang="hr-BA" dirty="0"/>
              <a:t>Nevladine organizacije – vrše niz značajnih istraživanja u različitim oblastima,posebno u našem društvu; pomažu pri otkrivanju faktora rizika finansijskim sredstvima i novim metodama rada (UNICEF, Save the Children)</a:t>
            </a:r>
          </a:p>
          <a:p>
            <a:r>
              <a:rPr lang="hr-BA" dirty="0"/>
              <a:t>Programi prevencije maloljetničkog prestupništva(Chicago Area Project – CAP;Project Head Start - PHS)</a:t>
            </a:r>
            <a:endParaRPr lang="en-US" dirty="0"/>
          </a:p>
        </p:txBody>
      </p:sp>
      <p:pic>
        <p:nvPicPr>
          <p:cNvPr id="4" name="Picture 3" descr="unic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810000"/>
            <a:ext cx="3705310" cy="2279795"/>
          </a:xfrm>
          <a:prstGeom prst="rect">
            <a:avLst/>
          </a:prstGeom>
        </p:spPr>
      </p:pic>
      <p:pic>
        <p:nvPicPr>
          <p:cNvPr id="7" name="Picture 6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33799"/>
            <a:ext cx="3353668" cy="2235779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Prevencija maloljetničkog prestupništva u BiH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provodi se donošenjem akcionih planova na državnom, odnosno entitetskom nivou i nivou Brčko distrikta BiH</a:t>
            </a:r>
          </a:p>
          <a:p>
            <a:r>
              <a:rPr lang="bs-Latn-BA" dirty="0"/>
              <a:t>omogućava provedbu odredbi Konvencije o pravima djeteta, poštivanje preporuka Komiteta za prava djeteta i ostalih međunarodnih instrumenata koji se odnose na zaštitu prava djece</a:t>
            </a:r>
          </a:p>
          <a:p>
            <a:r>
              <a:rPr lang="bs-Latn-BA" dirty="0"/>
              <a:t>Strategija protiv maloljetničkog prestupništva u Bosni i Hercegovini (2006. – 2010.)</a:t>
            </a:r>
          </a:p>
          <a:p>
            <a:r>
              <a:rPr lang="bs-Latn-BA" dirty="0"/>
              <a:t>Odluka o usvajanju Akcionog plana za djecu BiH (2011. – 2014.)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"/>
            <a:ext cx="8503920" cy="5946648"/>
          </a:xfrm>
        </p:spPr>
        <p:txBody>
          <a:bodyPr>
            <a:normAutofit lnSpcReduction="10000"/>
          </a:bodyPr>
          <a:lstStyle/>
          <a:p>
            <a:r>
              <a:rPr lang="bs-Latn-BA" dirty="0"/>
              <a:t> Odluka o usvajanju Akcionog plana za djecu BiH (2015. – 2018.)</a:t>
            </a:r>
          </a:p>
          <a:p>
            <a:endParaRPr lang="bs-Latn-BA" dirty="0"/>
          </a:p>
          <a:p>
            <a:r>
              <a:rPr lang="bs-Latn-BA" dirty="0"/>
              <a:t>Ciljevi ove odluke :unapređenje zakona u BiH, politike, strategija, koordinacije i izvještavanja radi poboljšanja implementacije općih mjera iz Konvencije o pravima djeteta; osiguranje uvjeta za potpunu primjenu građanskih prava i sloboda djece i uspostava specifičnih mehanizama za zaštitu prava i sloboda; učiniti sistem odgoja i obrazovanja pravičnijim i dostupnijim za razvoj potencijala djeteta...</a:t>
            </a:r>
            <a:endParaRPr lang="en-US" dirty="0"/>
          </a:p>
          <a:p>
            <a:r>
              <a:rPr lang="bs-Latn-BA" dirty="0"/>
              <a:t>u FBiH ima 10 akcionih planova iz oblasti maloljetničkog pravosuđa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 U</a:t>
            </a:r>
            <a:r>
              <a:rPr lang="en-US" dirty="0" err="1"/>
              <a:t>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BA" dirty="0"/>
              <a:t>Prestupničko ponašanje - sve veći problem </a:t>
            </a:r>
            <a:r>
              <a:rPr lang="hr-BA"/>
              <a:t>u savremenom </a:t>
            </a:r>
            <a:r>
              <a:rPr lang="hr-BA" dirty="0"/>
              <a:t>društvu</a:t>
            </a:r>
          </a:p>
          <a:p>
            <a:r>
              <a:rPr lang="hr-BA" dirty="0"/>
              <a:t>Intenzivniji naučni interes za maloljetničko prestupništvo i faktore koji utiču na njegov razvoj</a:t>
            </a:r>
          </a:p>
          <a:p>
            <a:r>
              <a:rPr lang="hr-BA" dirty="0"/>
              <a:t>Potrebna identifikacija i prevencija maloljetničkog prstupništva i način tretiranja maloljetnika s takvim ponašanjem </a:t>
            </a:r>
          </a:p>
          <a:p>
            <a:r>
              <a:rPr lang="hr-BA" dirty="0"/>
              <a:t>Potrebno suzbijanje takvog ponašanja kako ono ne bi postalo hronično i oblik prihvatljivog ponašanja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2209800"/>
            <a:ext cx="712246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BA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HVALA NA PAŽNJI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N</a:t>
            </a:r>
            <a:r>
              <a:rPr lang="en-US" dirty="0" err="1"/>
              <a:t>ajbolji</a:t>
            </a:r>
            <a:r>
              <a:rPr lang="en-US" dirty="0"/>
              <a:t> </a:t>
            </a:r>
            <a:r>
              <a:rPr lang="en-US" dirty="0" err="1"/>
              <a:t>interes</a:t>
            </a:r>
            <a:r>
              <a:rPr lang="en-US" dirty="0"/>
              <a:t> </a:t>
            </a:r>
            <a:r>
              <a:rPr lang="en-US" dirty="0" err="1"/>
              <a:t>djeteta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5181600"/>
          </a:xfrm>
        </p:spPr>
        <p:txBody>
          <a:bodyPr/>
          <a:lstStyle/>
          <a:p>
            <a:r>
              <a:rPr lang="hr-BA" dirty="0"/>
              <a:t>Konvencija o pravima djeteta (1989.)</a:t>
            </a:r>
          </a:p>
          <a:p>
            <a:r>
              <a:rPr lang="hr-BA" dirty="0"/>
              <a:t>Standard “najbolji interes djeteta”- osnovno načelo za uređenje i zaštitu prava djeteta</a:t>
            </a:r>
          </a:p>
          <a:p>
            <a:r>
              <a:rPr lang="hr-BA" dirty="0"/>
              <a:t>Vrši se na individualnoj osnovi</a:t>
            </a:r>
          </a:p>
          <a:p>
            <a:r>
              <a:rPr lang="hr-BA" dirty="0"/>
              <a:t>Neophodno davanje određene težine mišljenju djeteta u skladu s dobi i zrelošću</a:t>
            </a:r>
          </a:p>
          <a:p>
            <a:r>
              <a:rPr lang="hr-BA" dirty="0"/>
              <a:t>Nadležni organi vezani ovim načelom prilikom donošenja svake odluke koja se tiče djeteta</a:t>
            </a:r>
          </a:p>
          <a:p>
            <a:r>
              <a:rPr lang="hr-BA" dirty="0"/>
              <a:t>Obaveza roditelja da se rukovode ovim načelom –dodatna realizacija načela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_cr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0769">
            <a:off x="5557562" y="3897681"/>
            <a:ext cx="2474715" cy="2474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Konvencija o pravima djeteta 1989.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BA" dirty="0"/>
              <a:t>Glavni pravni institut za zaštitu djece</a:t>
            </a:r>
          </a:p>
          <a:p>
            <a:r>
              <a:rPr lang="hr-BA" dirty="0"/>
              <a:t>Najbolji interes – treba biti odlučujući faktor u preduzimanju posebnih radnji (usvojenje ili odvajanje djeteta od roditelja protiv volje) , te u svim drugim postupcima koje prema djeci preduzimaju javne ili privatne ustanove, centri za socijalni rad,sudovi... 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03920" cy="6172200"/>
          </a:xfrm>
        </p:spPr>
        <p:txBody>
          <a:bodyPr>
            <a:normAutofit/>
          </a:bodyPr>
          <a:lstStyle/>
          <a:p>
            <a:endParaRPr lang="hr-BA" dirty="0"/>
          </a:p>
          <a:p>
            <a:r>
              <a:rPr lang="hr-BA" dirty="0"/>
              <a:t>Procjena najboljeg interesa djeteta podrazumijeva:</a:t>
            </a:r>
          </a:p>
          <a:p>
            <a:pPr>
              <a:buNone/>
            </a:pPr>
            <a:endParaRPr lang="bs-Latn-BA" dirty="0"/>
          </a:p>
          <a:p>
            <a:pPr>
              <a:buNone/>
            </a:pPr>
            <a:r>
              <a:rPr lang="bs-Latn-BA" dirty="0"/>
              <a:t>a) Njihovim stavovima i mišljenjima dati odgovarajuću težinu;</a:t>
            </a:r>
            <a:endParaRPr lang="en-US" dirty="0"/>
          </a:p>
          <a:p>
            <a:pPr>
              <a:buNone/>
            </a:pPr>
            <a:r>
              <a:rPr lang="bs-Latn-BA" dirty="0"/>
              <a:t>b) Sva druga prava djeteta, kao što je pravo na dostojanstvo, slobodu i ravnopravno postupanje treba u svakom trenutku da budu poštovana;</a:t>
            </a:r>
            <a:endParaRPr lang="en-US" dirty="0"/>
          </a:p>
          <a:p>
            <a:pPr>
              <a:buNone/>
            </a:pPr>
            <a:r>
              <a:rPr lang="bs-Latn-BA" dirty="0"/>
              <a:t>c) Svi nadležni organi vlasti treba da usvoje sveobuhvatan pristup kako bi se na odgovarajući način uzeli u obzir svi interesi o kojima se tu radi, uključujući psihološko i fizičko blagostanje,  pravne, socijalne i ekonomske interese djeteta;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ikvenc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0244">
            <a:off x="6300484" y="4937284"/>
            <a:ext cx="2148798" cy="143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 Maloljetničko prestupništvo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503920" cy="4572000"/>
          </a:xfrm>
        </p:spPr>
        <p:txBody>
          <a:bodyPr/>
          <a:lstStyle/>
          <a:p>
            <a:r>
              <a:rPr lang="hr-BA" dirty="0"/>
              <a:t>Maloljetničko prestupništvo - </a:t>
            </a:r>
            <a:r>
              <a:rPr lang="bs-Latn-BA" dirty="0"/>
              <a:t>pojava koja spada u red društvenih pojava u najširem smislu označenim kao društveno neprihvatljiva ponašanja maloljetnika</a:t>
            </a:r>
          </a:p>
          <a:p>
            <a:r>
              <a:rPr lang="bs-Latn-BA" dirty="0"/>
              <a:t>Univerzalna definicija ne postoji</a:t>
            </a:r>
          </a:p>
          <a:p>
            <a:r>
              <a:rPr lang="bs-Latn-BA" dirty="0"/>
              <a:t>Uže shvatanje: protivpravna ponašanja maloljetnika koja su u krivičnom zakonodavstvu neke države inkrminisana kao krivično djelo</a:t>
            </a:r>
          </a:p>
          <a:p>
            <a:r>
              <a:rPr lang="bs-Latn-BA" dirty="0"/>
              <a:t>Šire shvatanje: obuhvata pored krivičnih djela i druge oblike poremećaja u ponašanju, odnosno tzv. rizična ponašanja maloljetnika.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Prevencija maloljetničkog prestupništva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s-Latn-BA" dirty="0"/>
              <a:t>strategija i mjere koje za cilj imaju smanjenje rizika za pojavu maloljetničkog prestupništva, smanjenje potencijalnih posljedica maloljetničkog prestupništva na pojedince i zajednicu, uključujući i strah od prestupništva, i to utjecajem na višestruke etiološke faktore prestupništva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Historijski razvoj prevencije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BA" dirty="0"/>
              <a:t>Platon i Aristotel – pokreću pitanje prevencije kriminaliteta</a:t>
            </a:r>
          </a:p>
          <a:p>
            <a:r>
              <a:rPr lang="hr-BA" dirty="0"/>
              <a:t>Bentam – direktna i indirektna prevencija</a:t>
            </a:r>
          </a:p>
          <a:p>
            <a:r>
              <a:rPr lang="hr-BA" dirty="0"/>
              <a:t>Oven –  </a:t>
            </a:r>
            <a:r>
              <a:rPr lang="bs-Latn-BA" dirty="0"/>
              <a:t>zalagao za organizovanu prevenciju kroz širenje prosvjete i solidnog vaspitanja mlade generacije, za uklanjanje okolnosti koje dovode do prestupničkog ponašanja i za postizanje boljeg blagostanja, kao posebno značajnog faktora u borbi protiv kriminaliteta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503920" cy="5715000"/>
          </a:xfrm>
        </p:spPr>
        <p:txBody>
          <a:bodyPr/>
          <a:lstStyle/>
          <a:p>
            <a:r>
              <a:rPr lang="hr-BA" dirty="0"/>
              <a:t>XIX. i XX. stoljeće – ideja o značaju prevencije maloljetničkog prestupništva posebno dolazi do izražaja</a:t>
            </a:r>
          </a:p>
          <a:p>
            <a:r>
              <a:rPr lang="hr-BA" dirty="0"/>
              <a:t>Uvođenje socijalnih mjera - </a:t>
            </a:r>
            <a:r>
              <a:rPr lang="bs-Latn-BA" dirty="0"/>
              <a:t>usmjerene na suzbijanje siromaštva i bijede i zabrani napuštanja djece, te drugim mjerama koje su trebale utjecati na smanjenje maloljetničkog prestupništva i kriminaliteta</a:t>
            </a:r>
          </a:p>
          <a:p>
            <a:r>
              <a:rPr lang="bs-Latn-BA" dirty="0"/>
              <a:t>Pristup prevenciji prošao kroz tri faze:</a:t>
            </a:r>
          </a:p>
          <a:p>
            <a:pPr marL="514350" indent="-514350">
              <a:buAutoNum type="alphaLcParenR"/>
            </a:pPr>
            <a:r>
              <a:rPr lang="bs-Latn-BA" dirty="0"/>
              <a:t>Represivna</a:t>
            </a:r>
          </a:p>
          <a:p>
            <a:pPr marL="514350" indent="-514350">
              <a:buAutoNum type="alphaLcParenR"/>
            </a:pPr>
            <a:r>
              <a:rPr lang="bs-Latn-BA" dirty="0"/>
              <a:t>Reformistička</a:t>
            </a:r>
          </a:p>
          <a:p>
            <a:pPr marL="514350" indent="-514350">
              <a:buAutoNum type="alphaLcParenR"/>
            </a:pPr>
            <a:r>
              <a:rPr lang="bs-Latn-BA" dirty="0"/>
              <a:t>Savremena </a:t>
            </a:r>
          </a:p>
          <a:p>
            <a:pPr marL="514350" indent="-514350">
              <a:buAutoNum type="alphaLcParenR"/>
            </a:pPr>
            <a:endParaRPr lang="hr-BA" dirty="0"/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Georgia</vt:lpstr>
      <vt:lpstr>Wingdings</vt:lpstr>
      <vt:lpstr>Wingdings 2</vt:lpstr>
      <vt:lpstr>Civic</vt:lpstr>
      <vt:lpstr>PREVENCIJA MALOLJETNIČKOG PRESTUPNIŠTVA</vt:lpstr>
      <vt:lpstr> Uvod</vt:lpstr>
      <vt:lpstr>Najbolji interes djeteta</vt:lpstr>
      <vt:lpstr>Konvencija o pravima djeteta 1989.</vt:lpstr>
      <vt:lpstr>PowerPoint Presentation</vt:lpstr>
      <vt:lpstr> Maloljetničko prestupništvo</vt:lpstr>
      <vt:lpstr>Prevencija maloljetničkog prestupništva</vt:lpstr>
      <vt:lpstr>Historijski razvoj prevencije</vt:lpstr>
      <vt:lpstr>PowerPoint Presentation</vt:lpstr>
      <vt:lpstr>Vrste prevencije</vt:lpstr>
      <vt:lpstr>Međunarodni standardi u prevenciji maloljetničkog prestupništva</vt:lpstr>
      <vt:lpstr>PowerPoint Presentation</vt:lpstr>
      <vt:lpstr>Preventivni rad sa djecom i maloljetnicima</vt:lpstr>
      <vt:lpstr>PowerPoint Presentation</vt:lpstr>
      <vt:lpstr>PowerPoint Presentation</vt:lpstr>
      <vt:lpstr>PowerPoint Presentation</vt:lpstr>
      <vt:lpstr>PowerPoint Presentation</vt:lpstr>
      <vt:lpstr>Prevencija maloljetničkog prestupništva u BiH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PREVENCIJA MALOLJETNIČKOG PRESTUPNIŠTVA</dc:title>
  <cp:lastModifiedBy>Ena Gotovuša</cp:lastModifiedBy>
  <cp:revision>1</cp:revision>
  <dcterms:modified xsi:type="dcterms:W3CDTF">2020-03-20T08:34:32Z</dcterms:modified>
</cp:coreProperties>
</file>