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6" r:id="rId1"/>
    <p:sldMasterId id="2147483990" r:id="rId2"/>
  </p:sldMasterIdLst>
  <p:notesMasterIdLst>
    <p:notesMasterId r:id="rId15"/>
  </p:notes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8"/>
    <p:restoredTop sz="94659"/>
  </p:normalViewPr>
  <p:slideViewPr>
    <p:cSldViewPr snapToGrid="0" snapToObjects="1">
      <p:cViewPr varScale="1">
        <p:scale>
          <a:sx n="68" d="100"/>
          <a:sy n="68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93DD6-D3E3-224C-8C61-CB07AA0B6062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88370-488F-FB4F-B299-2B4FD948B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22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88370-488F-FB4F-B299-2B4FD948BC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7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7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475F77CD-A25A-194A-AA6D-A7C12889BD3E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28C00F1C-820E-2E44-A92A-2FA983CE295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72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ssets.entrepreneur.com/content/3x2/2000/20161115175813-mike-pisciotti2.jpeg?width=700&amp;crop=2:1" TargetMode="External"/><Relationship Id="rId3" Type="http://schemas.openxmlformats.org/officeDocument/2006/relationships/hyperlink" Target="https://flaglerlive.com/wp-content/uploads/ged-classes-1.jpg" TargetMode="External"/><Relationship Id="rId7" Type="http://schemas.openxmlformats.org/officeDocument/2006/relationships/hyperlink" Target="https://www.dw.com/hr/ima-li-%C5%BEivota-poslije-zatvora/a-41212933" TargetMode="External"/><Relationship Id="rId2" Type="http://schemas.openxmlformats.org/officeDocument/2006/relationships/hyperlink" Target="https://www.irishexaminer.com/remote/media.central.ie/media/images/p/PrisonerBehindBarsGeneric231118_large.jpg?width=648&amp;s=ie-988258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jabuka.tv/wp-content/uploads/2015/02/sud_bih_zatvor.jpg" TargetMode="External"/><Relationship Id="rId11" Type="http://schemas.openxmlformats.org/officeDocument/2006/relationships/hyperlink" Target="https://assets.dmagstatic.com/wp-content/uploads/2019/12/Richard-miles-cnn-heroes-677x451.png" TargetMode="External"/><Relationship Id="rId5" Type="http://schemas.openxmlformats.org/officeDocument/2006/relationships/hyperlink" Target="https://californiainnocenceproject.org/wp-content/uploads/2018/05/Comtemporary-cartoon.jpg" TargetMode="External"/><Relationship Id="rId10" Type="http://schemas.openxmlformats.org/officeDocument/2006/relationships/hyperlink" Target="https://www.dallasnews.com/news/crime/2012/02/22/judge-formally-exonerates-dallas-man-wrongly-convicted/" TargetMode="External"/><Relationship Id="rId4" Type="http://schemas.openxmlformats.org/officeDocument/2006/relationships/hyperlink" Target="https://www.wikidata.org/wiki/Q3318834#/media/File:Captive_browses_books_at_Camp_5_Guantanamo.jpg" TargetMode="External"/><Relationship Id="rId9" Type="http://schemas.openxmlformats.org/officeDocument/2006/relationships/hyperlink" Target="https://people.com/crime/sean-pica-murderer-ilfe-from-prison-college-hudson-lin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Pozitivni</a:t>
            </a:r>
            <a: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uticaj</a:t>
            </a:r>
            <a: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b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</a:br>
            <a:r>
              <a:rPr lang="en-US" sz="4400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resocijalizacije</a:t>
            </a:r>
            <a: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na</a:t>
            </a:r>
            <a: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b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</a:br>
            <a:r>
              <a:rPr lang="en-US" sz="4400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zatvorenike</a:t>
            </a:r>
            <a:r>
              <a:rPr lang="en-US" sz="4400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br>
              <a:rPr lang="en-US" dirty="0"/>
            </a:br>
            <a:endParaRPr lang="en-US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Penologija</a:t>
            </a: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</a:p>
          <a:p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Nejra</a:t>
            </a: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Karić</a:t>
            </a: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i</a:t>
            </a:r>
            <a: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</a:rPr>
              <a:t> Iman </a:t>
            </a:r>
            <a:r>
              <a:rPr lang="en-US" dirty="0" err="1">
                <a:solidFill>
                  <a:schemeClr val="tx2">
                    <a:lumMod val="10000"/>
                    <a:lumOff val="90000"/>
                  </a:schemeClr>
                </a:solidFill>
              </a:rPr>
              <a:t>Bijedić</a:t>
            </a:r>
            <a:endParaRPr lang="en-US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1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806" y="195243"/>
            <a:ext cx="7589471" cy="1560716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Resocijalizacija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obrazovanje</a:t>
            </a:r>
            <a:r>
              <a:rPr lang="en-US" b="1" dirty="0"/>
              <a:t> u </a:t>
            </a:r>
            <a:r>
              <a:rPr lang="en-US" b="1" dirty="0" err="1"/>
              <a:t>zatvorskim</a:t>
            </a:r>
            <a:r>
              <a:rPr lang="en-US" b="1" dirty="0"/>
              <a:t> </a:t>
            </a:r>
            <a:r>
              <a:rPr lang="en-US" b="1" dirty="0" err="1"/>
              <a:t>ustanovama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9215" y="2495205"/>
            <a:ext cx="8770571" cy="3651504"/>
          </a:xfrm>
        </p:spPr>
        <p:txBody>
          <a:bodyPr>
            <a:normAutofit fontScale="92500"/>
          </a:bodyPr>
          <a:lstStyle/>
          <a:p>
            <a:r>
              <a:rPr lang="en-US" sz="2400" dirty="0" err="1"/>
              <a:t>Svrha</a:t>
            </a:r>
            <a:r>
              <a:rPr lang="en-US" sz="2400" dirty="0"/>
              <a:t> </a:t>
            </a:r>
            <a:r>
              <a:rPr lang="en-US" sz="2400" dirty="0" err="1"/>
              <a:t>izvršenja</a:t>
            </a:r>
            <a:r>
              <a:rPr lang="en-US" sz="2400" dirty="0"/>
              <a:t> </a:t>
            </a:r>
            <a:r>
              <a:rPr lang="en-US" sz="2400" dirty="0" err="1"/>
              <a:t>krivičnih</a:t>
            </a:r>
            <a:r>
              <a:rPr lang="en-US" sz="2400" dirty="0"/>
              <a:t> </a:t>
            </a:r>
            <a:r>
              <a:rPr lang="en-US" sz="2400" dirty="0" err="1"/>
              <a:t>sankcija</a:t>
            </a:r>
            <a:r>
              <a:rPr lang="en-US" sz="2400" dirty="0"/>
              <a:t> je </a:t>
            </a:r>
            <a:r>
              <a:rPr lang="en-US" sz="2400" dirty="0" err="1"/>
              <a:t>resocijalizacija</a:t>
            </a:r>
            <a:r>
              <a:rPr lang="en-US" sz="2400" dirty="0"/>
              <a:t> </a:t>
            </a:r>
            <a:r>
              <a:rPr lang="en-US" sz="2400" dirty="0" err="1"/>
              <a:t>osuđenika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predstavlja</a:t>
            </a:r>
            <a:r>
              <a:rPr lang="en-US" sz="2400" dirty="0"/>
              <a:t> </a:t>
            </a:r>
            <a:r>
              <a:rPr lang="en-US" sz="2400" dirty="0" err="1"/>
              <a:t>kompleksan</a:t>
            </a:r>
            <a:r>
              <a:rPr lang="en-US" sz="2400" dirty="0"/>
              <a:t> </a:t>
            </a:r>
            <a:r>
              <a:rPr lang="en-US" sz="2400" dirty="0" err="1"/>
              <a:t>proces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provodi</a:t>
            </a:r>
            <a:r>
              <a:rPr lang="en-US" sz="2400" dirty="0"/>
              <a:t> </a:t>
            </a:r>
            <a:r>
              <a:rPr lang="en-US" sz="2400" dirty="0" err="1"/>
              <a:t>uz</a:t>
            </a:r>
            <a:r>
              <a:rPr lang="en-US" sz="2400" dirty="0"/>
              <a:t> </a:t>
            </a:r>
            <a:r>
              <a:rPr lang="en-US" sz="2400" dirty="0" err="1"/>
              <a:t>određene</a:t>
            </a:r>
            <a:r>
              <a:rPr lang="en-US" sz="2400" dirty="0"/>
              <a:t> </a:t>
            </a:r>
            <a:r>
              <a:rPr lang="en-US" sz="2400" dirty="0" err="1"/>
              <a:t>aktivnosti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programe</a:t>
            </a:r>
            <a:r>
              <a:rPr lang="en-US" sz="2400" dirty="0"/>
              <a:t>, u </a:t>
            </a:r>
            <a:r>
              <a:rPr lang="en-US" sz="2400" dirty="0" err="1"/>
              <a:t>toku</a:t>
            </a:r>
            <a:r>
              <a:rPr lang="en-US" sz="2400" dirty="0"/>
              <a:t> </a:t>
            </a:r>
            <a:r>
              <a:rPr lang="en-US" sz="2400" dirty="0" err="1"/>
              <a:t>boravka</a:t>
            </a:r>
            <a:r>
              <a:rPr lang="en-US" sz="2400" dirty="0"/>
              <a:t> u </a:t>
            </a:r>
            <a:r>
              <a:rPr lang="en-US" sz="2400" dirty="0" err="1"/>
              <a:t>zatvorskim</a:t>
            </a:r>
            <a:r>
              <a:rPr lang="en-US" sz="2400" dirty="0"/>
              <a:t> </a:t>
            </a:r>
            <a:r>
              <a:rPr lang="en-US" sz="2400" dirty="0" err="1"/>
              <a:t>ustanovama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Cilj</a:t>
            </a:r>
            <a:r>
              <a:rPr lang="en-US" sz="2400" dirty="0"/>
              <a:t>: </a:t>
            </a:r>
            <a:r>
              <a:rPr lang="en-US" sz="2400" dirty="0" err="1"/>
              <a:t>razvili</a:t>
            </a:r>
            <a:r>
              <a:rPr lang="en-US" sz="2400" dirty="0"/>
              <a:t> </a:t>
            </a:r>
            <a:r>
              <a:rPr lang="en-US" sz="2400" dirty="0" err="1"/>
              <a:t>svijest</a:t>
            </a:r>
            <a:r>
              <a:rPr lang="en-US" sz="2400" dirty="0"/>
              <a:t> o </a:t>
            </a:r>
            <a:r>
              <a:rPr lang="en-US" sz="2400" dirty="0" err="1"/>
              <a:t>vlastitom</a:t>
            </a:r>
            <a:r>
              <a:rPr lang="en-US" sz="2400" dirty="0"/>
              <a:t> </a:t>
            </a:r>
            <a:r>
              <a:rPr lang="en-US" sz="2400" dirty="0" err="1"/>
              <a:t>ponašanju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štetnosti</a:t>
            </a:r>
            <a:r>
              <a:rPr lang="en-US" sz="2400" dirty="0"/>
              <a:t> </a:t>
            </a:r>
            <a:r>
              <a:rPr lang="en-US" sz="2400" dirty="0" err="1"/>
              <a:t>njihovih</a:t>
            </a:r>
            <a:r>
              <a:rPr lang="en-US" sz="2400" dirty="0"/>
              <a:t> </a:t>
            </a:r>
            <a:r>
              <a:rPr lang="en-US" sz="2400" dirty="0" err="1"/>
              <a:t>postupaka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Obrazovanje</a:t>
            </a:r>
            <a:r>
              <a:rPr lang="en-US" sz="2400" dirty="0"/>
              <a:t> u </a:t>
            </a:r>
            <a:r>
              <a:rPr lang="en-US" sz="2400" dirty="0" err="1"/>
              <a:t>zatvorskim</a:t>
            </a:r>
            <a:r>
              <a:rPr lang="en-US" sz="2400" dirty="0"/>
              <a:t> </a:t>
            </a:r>
            <a:r>
              <a:rPr lang="en-US" sz="2400" dirty="0" err="1"/>
              <a:t>institucijama</a:t>
            </a:r>
            <a:r>
              <a:rPr lang="en-US" sz="2400" dirty="0"/>
              <a:t>; </a:t>
            </a:r>
            <a:r>
              <a:rPr lang="en-US" sz="2400" dirty="0" err="1"/>
              <a:t>služi</a:t>
            </a:r>
            <a:r>
              <a:rPr lang="en-US" sz="2400" dirty="0"/>
              <a:t> </a:t>
            </a:r>
            <a:r>
              <a:rPr lang="en-US" sz="2400" b="1" dirty="0" err="1"/>
              <a:t>prevenciji</a:t>
            </a:r>
            <a:r>
              <a:rPr lang="en-US" sz="2400" b="1" dirty="0"/>
              <a:t>, </a:t>
            </a:r>
            <a:r>
              <a:rPr lang="en-US" sz="2400" b="1" dirty="0" err="1"/>
              <a:t>razvoju</a:t>
            </a:r>
            <a:r>
              <a:rPr lang="en-US" sz="2400" b="1" dirty="0"/>
              <a:t> </a:t>
            </a:r>
            <a:r>
              <a:rPr lang="en-US" sz="2400" b="1" dirty="0" err="1"/>
              <a:t>moralnog</a:t>
            </a:r>
            <a:r>
              <a:rPr lang="en-US" sz="2400" b="1" dirty="0"/>
              <a:t> </a:t>
            </a:r>
            <a:r>
              <a:rPr lang="en-US" sz="2400" b="1" dirty="0" err="1"/>
              <a:t>prosuđivanja</a:t>
            </a:r>
            <a:r>
              <a:rPr lang="en-US" sz="2400" b="1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usvajanja</a:t>
            </a:r>
            <a:r>
              <a:rPr lang="en-US" sz="2400" dirty="0"/>
              <a:t> </a:t>
            </a:r>
            <a:r>
              <a:rPr lang="en-US" sz="2400" dirty="0" err="1"/>
              <a:t>stavova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vrijednosti</a:t>
            </a:r>
            <a:r>
              <a:rPr lang="en-US" sz="2400" dirty="0"/>
              <a:t> </a:t>
            </a:r>
            <a:r>
              <a:rPr lang="en-US" sz="2400" dirty="0" err="1"/>
              <a:t>društva</a:t>
            </a:r>
            <a:r>
              <a:rPr lang="en-US" sz="2400" dirty="0"/>
              <a:t> </a:t>
            </a:r>
          </a:p>
          <a:p>
            <a:r>
              <a:rPr lang="en-US" sz="2400" dirty="0"/>
              <a:t>4 </a:t>
            </a:r>
            <a:r>
              <a:rPr lang="en-US" sz="2400" dirty="0" err="1"/>
              <a:t>ključne</a:t>
            </a:r>
            <a:r>
              <a:rPr lang="en-US" sz="2400" dirty="0"/>
              <a:t> </a:t>
            </a:r>
            <a:r>
              <a:rPr lang="en-US" sz="2400" dirty="0" err="1"/>
              <a:t>funkcije</a:t>
            </a:r>
            <a:r>
              <a:rPr lang="en-US" sz="2400" dirty="0"/>
              <a:t>: 1)</a:t>
            </a:r>
            <a:r>
              <a:rPr lang="en-US" sz="2400" dirty="0" err="1"/>
              <a:t>radno</a:t>
            </a:r>
            <a:r>
              <a:rPr lang="en-US" sz="2400" dirty="0"/>
              <a:t> </a:t>
            </a:r>
            <a:r>
              <a:rPr lang="en-US" sz="2400" dirty="0" err="1"/>
              <a:t>angažovanje</a:t>
            </a:r>
            <a:r>
              <a:rPr lang="en-US" sz="2400" dirty="0"/>
              <a:t> u </a:t>
            </a:r>
            <a:r>
              <a:rPr lang="en-US" sz="2400" dirty="0" err="1"/>
              <a:t>zatvoru</a:t>
            </a:r>
            <a:r>
              <a:rPr lang="en-US" sz="2400" dirty="0"/>
              <a:t>, 2)</a:t>
            </a:r>
            <a:r>
              <a:rPr lang="en-US" sz="2400" dirty="0" err="1"/>
              <a:t>zaposlenje</a:t>
            </a:r>
            <a:r>
              <a:rPr lang="en-US" sz="2400" dirty="0"/>
              <a:t> </a:t>
            </a:r>
            <a:r>
              <a:rPr lang="en-US" sz="2400" dirty="0" err="1"/>
              <a:t>nakon</a:t>
            </a:r>
            <a:r>
              <a:rPr lang="en-US" sz="2400" dirty="0"/>
              <a:t> </a:t>
            </a:r>
            <a:r>
              <a:rPr lang="en-US" sz="2400" dirty="0" err="1"/>
              <a:t>izlaska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zatvora</a:t>
            </a:r>
            <a:r>
              <a:rPr lang="en-US" sz="2400" dirty="0"/>
              <a:t>, 3)</a:t>
            </a:r>
            <a:r>
              <a:rPr lang="en-US" sz="2400" dirty="0" err="1"/>
              <a:t>smanjenje</a:t>
            </a:r>
            <a:r>
              <a:rPr lang="en-US" sz="2400" dirty="0"/>
              <a:t> </a:t>
            </a:r>
            <a:r>
              <a:rPr lang="en-US" sz="2400" dirty="0" err="1"/>
              <a:t>recidivizma</a:t>
            </a:r>
            <a:r>
              <a:rPr lang="en-US" sz="2400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www.irishexaminer.com/remote/media.central.ie/media/images/p/PrisonerBehindBarsGeneric231118_large.jpg?width=648&amp;s=ie-98825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96"/>
          <a:stretch/>
        </p:blipFill>
        <p:spPr bwMode="auto">
          <a:xfrm>
            <a:off x="0" y="0"/>
            <a:ext cx="2806706" cy="184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laglerlive.com/wp-content/uploads/ged-classes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1377"/>
            <a:ext cx="2806706" cy="178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6/62/Captive_browses_books_at_Camp_5_Guantanam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9" y="3389033"/>
            <a:ext cx="2810645" cy="154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aliforniainnocenceproject.org/wp-content/uploads/2018/05/Comtemporary-carto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17" y="4919886"/>
            <a:ext cx="2814123" cy="193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01150" y="2055186"/>
            <a:ext cx="5859724" cy="184171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Obrazovanje</a:t>
            </a:r>
            <a:r>
              <a:rPr lang="en-US" dirty="0"/>
              <a:t> </a:t>
            </a:r>
            <a:r>
              <a:rPr lang="en-US" dirty="0" err="1"/>
              <a:t>kojim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resocijalizacija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tri </a:t>
            </a:r>
            <a:r>
              <a:rPr lang="en-US" dirty="0" err="1"/>
              <a:t>važne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4388" y="124457"/>
            <a:ext cx="3491345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+mj-lt"/>
            </a:endParaRPr>
          </a:p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1. KOMPENZACIJSKA - ZATVORENICIMA PRUŽA ZADOVOLJAVANJE NEOSTVARENIH OBRAZOVNIH </a:t>
            </a:r>
            <a:b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</a:b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POTREBA </a:t>
            </a:r>
            <a:br>
              <a:rPr lang="en-US" dirty="0">
                <a:solidFill>
                  <a:schemeClr val="tx2">
                    <a:lumMod val="10000"/>
                    <a:lumOff val="90000"/>
                  </a:schemeClr>
                </a:solidFill>
                <a:latin typeface="+mj-lt"/>
              </a:rPr>
            </a:br>
            <a:endParaRPr lang="en-US" dirty="0">
              <a:solidFill>
                <a:schemeClr val="tx2">
                  <a:lumMod val="10000"/>
                  <a:lumOff val="9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3769" y="300860"/>
            <a:ext cx="313112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2. ADAPTACIJSKA - POMAŽE POJEDINCU DA SE LAKŠE PRILAGODI ŽIVOTU U ZATVORU 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5823" y="4457327"/>
            <a:ext cx="3637332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pPr algn="ct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3. RAZVOJNA - OMOGUĆAVA ZATVORENIKU DA OSTVARI SVOJE KREATIVNE POTENCIJALE </a:t>
            </a:r>
          </a:p>
          <a:p>
            <a:pPr algn="ctr"/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</a:p>
          <a:p>
            <a:pPr algn="ctr"/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260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73628" y="583257"/>
            <a:ext cx="10608129" cy="1563624"/>
          </a:xfrm>
        </p:spPr>
        <p:txBody>
          <a:bodyPr>
            <a:normAutofit fontScale="90000"/>
          </a:bodyPr>
          <a:lstStyle/>
          <a:p>
            <a:pPr algn="r"/>
            <a:r>
              <a:rPr lang="en-US" sz="3600" dirty="0" err="1"/>
              <a:t>Izvještaj</a:t>
            </a:r>
            <a:r>
              <a:rPr lang="en-US" sz="3600" dirty="0"/>
              <a:t> o </a:t>
            </a:r>
            <a:r>
              <a:rPr lang="en-US" sz="3600" dirty="0" err="1"/>
              <a:t>stanju</a:t>
            </a:r>
            <a:r>
              <a:rPr lang="en-US" sz="3600" dirty="0"/>
              <a:t> </a:t>
            </a:r>
            <a:r>
              <a:rPr lang="en-US" sz="3600" dirty="0" err="1"/>
              <a:t>ljudskih</a:t>
            </a:r>
            <a:r>
              <a:rPr lang="en-US" sz="3600" dirty="0"/>
              <a:t> </a:t>
            </a:r>
            <a:r>
              <a:rPr lang="en-US" sz="3600" dirty="0" err="1"/>
              <a:t>prava</a:t>
            </a:r>
            <a:r>
              <a:rPr lang="en-US" sz="3600" dirty="0"/>
              <a:t> u </a:t>
            </a:r>
            <a:r>
              <a:rPr lang="en-US" sz="3600" dirty="0" err="1"/>
              <a:t>ustanovama</a:t>
            </a:r>
            <a:r>
              <a:rPr lang="en-US" sz="3600" dirty="0"/>
              <a:t> </a:t>
            </a:r>
            <a:r>
              <a:rPr lang="en-US" sz="3600" dirty="0" err="1"/>
              <a:t>za</a:t>
            </a:r>
            <a:r>
              <a:rPr lang="en-US" sz="3600" dirty="0"/>
              <a:t> </a:t>
            </a:r>
            <a:r>
              <a:rPr lang="en-US" sz="3600" dirty="0" err="1"/>
              <a:t>izvršenje</a:t>
            </a:r>
            <a:r>
              <a:rPr lang="en-US" sz="3600" dirty="0"/>
              <a:t> </a:t>
            </a:r>
            <a:r>
              <a:rPr lang="en-US" sz="3600" dirty="0" err="1"/>
              <a:t>kaznenih</a:t>
            </a:r>
            <a:r>
              <a:rPr lang="en-US" sz="3600" dirty="0"/>
              <a:t> </a:t>
            </a:r>
            <a:r>
              <a:rPr lang="en-US" sz="3600" dirty="0" err="1"/>
              <a:t>sankcija</a:t>
            </a:r>
            <a:r>
              <a:rPr lang="en-US" sz="3600" dirty="0"/>
              <a:t> u </a:t>
            </a:r>
            <a:r>
              <a:rPr lang="en-US" sz="3600" dirty="0" err="1"/>
              <a:t>Bosni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Hercegovini</a:t>
            </a:r>
            <a:r>
              <a:rPr lang="en-US" sz="3600" dirty="0"/>
              <a:t> </a:t>
            </a:r>
            <a:r>
              <a:rPr lang="en-US" sz="3600" dirty="0" err="1"/>
              <a:t>iz</a:t>
            </a:r>
            <a:r>
              <a:rPr lang="en-US" sz="3600" dirty="0"/>
              <a:t> 2012. god. 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917370" y="2454685"/>
            <a:ext cx="4160520" cy="2779361"/>
          </a:xfrm>
        </p:spPr>
        <p:txBody>
          <a:bodyPr/>
          <a:lstStyle/>
          <a:p>
            <a:r>
              <a:rPr lang="en-US" sz="2400" dirty="0"/>
              <a:t>u </a:t>
            </a:r>
            <a:r>
              <a:rPr lang="en-US" sz="2400" dirty="0" err="1"/>
              <a:t>svakoj</a:t>
            </a:r>
            <a:r>
              <a:rPr lang="en-US" sz="2400" dirty="0"/>
              <a:t> </a:t>
            </a:r>
            <a:r>
              <a:rPr lang="en-US" sz="2400" dirty="0" err="1"/>
              <a:t>postoji</a:t>
            </a:r>
            <a:r>
              <a:rPr lang="en-US" sz="2400" dirty="0"/>
              <a:t> </a:t>
            </a:r>
            <a:r>
              <a:rPr lang="en-US" sz="2400" dirty="0" err="1"/>
              <a:t>mogućnost</a:t>
            </a:r>
            <a:r>
              <a:rPr lang="en-US" sz="2400" dirty="0"/>
              <a:t> </a:t>
            </a:r>
            <a:r>
              <a:rPr lang="en-US" sz="2400" dirty="0" err="1"/>
              <a:t>obrazovanja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 err="1"/>
              <a:t>ove</a:t>
            </a:r>
            <a:r>
              <a:rPr lang="en-US" sz="2400" dirty="0"/>
              <a:t> </a:t>
            </a:r>
            <a:r>
              <a:rPr lang="en-US" sz="2400" dirty="0" err="1"/>
              <a:t>ustanove</a:t>
            </a:r>
            <a:r>
              <a:rPr lang="en-US" sz="2400" dirty="0"/>
              <a:t> </a:t>
            </a:r>
            <a:r>
              <a:rPr lang="en-US" sz="2400" dirty="0" err="1"/>
              <a:t>zaključuju</a:t>
            </a:r>
            <a:r>
              <a:rPr lang="en-US" sz="2400" dirty="0"/>
              <a:t> </a:t>
            </a:r>
            <a:r>
              <a:rPr lang="en-US" sz="2400" dirty="0" err="1"/>
              <a:t>ugovore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osnovnim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srednjim</a:t>
            </a:r>
            <a:r>
              <a:rPr lang="en-US" sz="2400" dirty="0"/>
              <a:t> </a:t>
            </a:r>
            <a:r>
              <a:rPr lang="en-US" sz="2400" dirty="0" err="1"/>
              <a:t>školama</a:t>
            </a:r>
            <a:r>
              <a:rPr lang="en-US" sz="2400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7511094" y="2454685"/>
            <a:ext cx="4160520" cy="2779361"/>
          </a:xfrm>
        </p:spPr>
        <p:txBody>
          <a:bodyPr/>
          <a:lstStyle/>
          <a:p>
            <a:r>
              <a:rPr lang="en-US" sz="2400" dirty="0" err="1"/>
              <a:t>većina</a:t>
            </a:r>
            <a:r>
              <a:rPr lang="en-US" sz="2400" dirty="0"/>
              <a:t> </a:t>
            </a:r>
            <a:r>
              <a:rPr lang="en-US" sz="2400" dirty="0" err="1"/>
              <a:t>ih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organizovane</a:t>
            </a:r>
            <a:r>
              <a:rPr lang="en-US" sz="2400" dirty="0"/>
              <a:t> </a:t>
            </a:r>
            <a:r>
              <a:rPr lang="en-US" sz="2400" dirty="0" err="1"/>
              <a:t>informatičke</a:t>
            </a:r>
            <a:r>
              <a:rPr lang="en-US" sz="2400" dirty="0"/>
              <a:t> </a:t>
            </a:r>
            <a:r>
              <a:rPr lang="en-US" sz="2400" dirty="0" err="1"/>
              <a:t>sekcije</a:t>
            </a:r>
            <a:r>
              <a:rPr lang="en-US" sz="2400" dirty="0"/>
              <a:t>, </a:t>
            </a:r>
            <a:r>
              <a:rPr lang="en-US" sz="2400" dirty="0" err="1"/>
              <a:t>uspostavljene</a:t>
            </a:r>
            <a:r>
              <a:rPr lang="en-US" sz="2400" dirty="0"/>
              <a:t> </a:t>
            </a:r>
            <a:r>
              <a:rPr lang="en-US" sz="2400" dirty="0" err="1"/>
              <a:t>biblioteke</a:t>
            </a:r>
            <a:r>
              <a:rPr lang="en-US" sz="2400" dirty="0"/>
              <a:t> </a:t>
            </a:r>
          </a:p>
          <a:p>
            <a:endParaRPr lang="en-US" dirty="0"/>
          </a:p>
        </p:txBody>
      </p:sp>
      <p:pic>
        <p:nvPicPr>
          <p:cNvPr id="2050" name="Picture 2" descr="https://www.jabuka.tv/wp-content/uploads/2015/02/sud_bih_zatv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347" y="4107375"/>
            <a:ext cx="3380014" cy="225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962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Pozitivni</a:t>
            </a:r>
            <a:r>
              <a:rPr lang="en-US" dirty="0"/>
              <a:t> </a:t>
            </a:r>
            <a:r>
              <a:rPr lang="en-US" dirty="0" err="1"/>
              <a:t>primjeri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7920752" y="2528747"/>
            <a:ext cx="4031762" cy="1635037"/>
          </a:xfrm>
        </p:spPr>
        <p:txBody>
          <a:bodyPr>
            <a:noAutofit/>
          </a:bodyPr>
          <a:lstStyle/>
          <a:p>
            <a:r>
              <a:rPr lang="en-US" sz="1800" dirty="0" err="1"/>
              <a:t>Istinite</a:t>
            </a:r>
            <a:r>
              <a:rPr lang="en-US" sz="1800" dirty="0"/>
              <a:t> </a:t>
            </a:r>
            <a:r>
              <a:rPr lang="en-US" sz="1800" dirty="0" err="1"/>
              <a:t>životne</a:t>
            </a:r>
            <a:r>
              <a:rPr lang="en-US" sz="1800" dirty="0"/>
              <a:t> </a:t>
            </a:r>
            <a:r>
              <a:rPr lang="en-US" sz="1800" dirty="0" err="1"/>
              <a:t>pričame</a:t>
            </a:r>
            <a:r>
              <a:rPr lang="en-US" sz="1800" dirty="0"/>
              <a:t> </a:t>
            </a:r>
            <a:r>
              <a:rPr lang="en-US" sz="1800" dirty="0" err="1"/>
              <a:t>ljudi</a:t>
            </a:r>
            <a:r>
              <a:rPr lang="en-US" sz="1800" dirty="0"/>
              <a:t> </a:t>
            </a:r>
            <a:r>
              <a:rPr lang="en-US" sz="1800" dirty="0" err="1"/>
              <a:t>koji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dio</a:t>
            </a:r>
            <a:r>
              <a:rPr lang="en-US" sz="1800" dirty="0"/>
              <a:t> </a:t>
            </a:r>
            <a:r>
              <a:rPr lang="en-US" sz="1800" dirty="0" err="1"/>
              <a:t>života</a:t>
            </a:r>
            <a:r>
              <a:rPr lang="en-US" sz="1800" dirty="0"/>
              <a:t> </a:t>
            </a:r>
            <a:r>
              <a:rPr lang="en-US" sz="1800" dirty="0" err="1"/>
              <a:t>proveli</a:t>
            </a:r>
            <a:r>
              <a:rPr lang="en-US" sz="1800" dirty="0"/>
              <a:t> u </a:t>
            </a:r>
            <a:r>
              <a:rPr lang="en-US" sz="1800" dirty="0" err="1"/>
              <a:t>zatvoru</a:t>
            </a:r>
            <a:r>
              <a:rPr lang="en-US" sz="1800" dirty="0"/>
              <a:t>, a </a:t>
            </a:r>
            <a:r>
              <a:rPr lang="en-US" sz="1800" dirty="0" err="1"/>
              <a:t>koji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dirty="0" err="1"/>
              <a:t>istovremeno</a:t>
            </a:r>
            <a:r>
              <a:rPr lang="en-US" sz="1800" dirty="0"/>
              <a:t> </a:t>
            </a:r>
            <a:r>
              <a:rPr lang="en-US" sz="1800" dirty="0" err="1"/>
              <a:t>odlučili</a:t>
            </a:r>
            <a:r>
              <a:rPr lang="en-US" sz="1800" dirty="0"/>
              <a:t> </a:t>
            </a:r>
            <a:r>
              <a:rPr lang="en-US" sz="1800" dirty="0" err="1"/>
              <a:t>iskoristiti</a:t>
            </a:r>
            <a:r>
              <a:rPr lang="en-US" sz="1800" dirty="0"/>
              <a:t> </a:t>
            </a:r>
            <a:r>
              <a:rPr lang="en-US" sz="1800" dirty="0" err="1"/>
              <a:t>priliku</a:t>
            </a:r>
            <a:r>
              <a:rPr lang="en-US" sz="1800" dirty="0"/>
              <a:t> da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najbolji</a:t>
            </a:r>
            <a:r>
              <a:rPr lang="en-US" sz="1800" dirty="0"/>
              <a:t> </a:t>
            </a:r>
            <a:r>
              <a:rPr lang="en-US" sz="1800" dirty="0" err="1"/>
              <a:t>način</a:t>
            </a:r>
            <a:r>
              <a:rPr lang="en-US" sz="1800" dirty="0"/>
              <a:t> </a:t>
            </a:r>
            <a:r>
              <a:rPr lang="en-US" sz="1800" dirty="0" err="1"/>
              <a:t>iskoriste</a:t>
            </a:r>
            <a:r>
              <a:rPr lang="en-US" sz="1800" dirty="0"/>
              <a:t> </a:t>
            </a:r>
            <a:r>
              <a:rPr lang="en-US" sz="1800" dirty="0" err="1"/>
              <a:t>vrijeme</a:t>
            </a:r>
            <a:r>
              <a:rPr lang="en-US" sz="1800" dirty="0"/>
              <a:t> </a:t>
            </a:r>
            <a:r>
              <a:rPr lang="en-US" sz="1800" dirty="0" err="1"/>
              <a:t>izdržavanja</a:t>
            </a:r>
            <a:r>
              <a:rPr lang="en-US" sz="1800" dirty="0"/>
              <a:t> </a:t>
            </a:r>
            <a:r>
              <a:rPr lang="en-US" sz="1800" dirty="0" err="1"/>
              <a:t>zatvorske</a:t>
            </a:r>
            <a:r>
              <a:rPr lang="en-US" sz="1800" dirty="0"/>
              <a:t> </a:t>
            </a:r>
            <a:r>
              <a:rPr lang="en-US" sz="1800" dirty="0" err="1"/>
              <a:t>kazne</a:t>
            </a:r>
            <a:r>
              <a:rPr lang="en-US" sz="1800" dirty="0"/>
              <a:t>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4855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5008" y="0"/>
            <a:ext cx="3776353" cy="1687924"/>
          </a:xfrm>
        </p:spPr>
        <p:txBody>
          <a:bodyPr/>
          <a:lstStyle/>
          <a:p>
            <a:pPr algn="r"/>
            <a:r>
              <a:rPr lang="en-US"/>
              <a:t>1. </a:t>
            </a:r>
            <a:r>
              <a:rPr lang="en-US" dirty="0" err="1"/>
              <a:t>Bojan</a:t>
            </a:r>
            <a:r>
              <a:rPr lang="en-US" dirty="0"/>
              <a:t> </a:t>
            </a:r>
            <a:r>
              <a:rPr lang="en-US" dirty="0" err="1"/>
              <a:t>Mitrovic</a:t>
            </a:r>
            <a:r>
              <a:rPr lang="en-US" dirty="0"/>
              <a:t>́ </a:t>
            </a:r>
            <a:br>
              <a:rPr lang="en-US" dirty="0"/>
            </a:b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285008" y="1294410"/>
            <a:ext cx="5225143" cy="529639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 err="1"/>
              <a:t>tokom</a:t>
            </a:r>
            <a:r>
              <a:rPr lang="en-US" sz="1800" dirty="0"/>
              <a:t> </a:t>
            </a:r>
            <a:r>
              <a:rPr lang="en-US" sz="1800" dirty="0" err="1"/>
              <a:t>izdržavanja</a:t>
            </a:r>
            <a:r>
              <a:rPr lang="en-US" sz="1800" dirty="0"/>
              <a:t> </a:t>
            </a:r>
            <a:r>
              <a:rPr lang="en-US" sz="1800" dirty="0" err="1"/>
              <a:t>kazne</a:t>
            </a:r>
            <a:r>
              <a:rPr lang="en-US" sz="1800" dirty="0"/>
              <a:t> </a:t>
            </a:r>
            <a:r>
              <a:rPr lang="en-US" sz="1800" dirty="0" err="1"/>
              <a:t>zatvora</a:t>
            </a:r>
            <a:r>
              <a:rPr lang="en-US" sz="1800" dirty="0"/>
              <a:t> u KPZ-u Niš pohađao </a:t>
            </a:r>
            <a:r>
              <a:rPr lang="en-US" sz="1800" dirty="0" err="1"/>
              <a:t>obuku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uzgajanje</a:t>
            </a:r>
            <a:r>
              <a:rPr lang="en-US" sz="1800" dirty="0"/>
              <a:t> </a:t>
            </a:r>
            <a:r>
              <a:rPr lang="en-US" sz="1800" dirty="0" err="1"/>
              <a:t>povrća</a:t>
            </a:r>
            <a:r>
              <a:rPr lang="en-US" sz="1800" dirty="0"/>
              <a:t>, </a:t>
            </a:r>
            <a:r>
              <a:rPr lang="en-US" sz="1800" dirty="0" err="1"/>
              <a:t>voća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cvijeća</a:t>
            </a:r>
            <a:r>
              <a:rPr lang="en-US" sz="1800" dirty="0"/>
              <a:t>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 </a:t>
            </a:r>
            <a:r>
              <a:rPr lang="en-US" sz="1800" dirty="0" err="1"/>
              <a:t>kažnjen</a:t>
            </a:r>
            <a:r>
              <a:rPr lang="en-US" sz="1800" dirty="0"/>
              <a:t> </a:t>
            </a:r>
            <a:r>
              <a:rPr lang="en-US" sz="1800" dirty="0" err="1"/>
              <a:t>kaznom</a:t>
            </a:r>
            <a:r>
              <a:rPr lang="en-US" sz="1800" dirty="0"/>
              <a:t> </a:t>
            </a:r>
            <a:r>
              <a:rPr lang="en-US" sz="1800" dirty="0" err="1"/>
              <a:t>zatvora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krivično</a:t>
            </a:r>
            <a:r>
              <a:rPr lang="en-US" sz="1800" dirty="0"/>
              <a:t> </a:t>
            </a:r>
            <a:r>
              <a:rPr lang="en-US" sz="1800" dirty="0" err="1"/>
              <a:t>djelo</a:t>
            </a:r>
            <a:r>
              <a:rPr lang="en-US" sz="1800" dirty="0"/>
              <a:t> </a:t>
            </a:r>
            <a:r>
              <a:rPr lang="en-US" sz="1800" i="1" dirty="0" err="1"/>
              <a:t>neovlaštena</a:t>
            </a:r>
            <a:r>
              <a:rPr lang="en-US" sz="1800" i="1" dirty="0"/>
              <a:t> </a:t>
            </a:r>
            <a:r>
              <a:rPr lang="en-US" sz="1800" i="1" dirty="0" err="1"/>
              <a:t>proizvodnja</a:t>
            </a:r>
            <a:r>
              <a:rPr lang="en-US" sz="1800" i="1" dirty="0"/>
              <a:t> </a:t>
            </a:r>
            <a:r>
              <a:rPr lang="en-US" sz="1800" i="1" dirty="0" err="1"/>
              <a:t>i</a:t>
            </a:r>
            <a:r>
              <a:rPr lang="en-US" sz="1800" i="1" dirty="0"/>
              <a:t> </a:t>
            </a:r>
            <a:r>
              <a:rPr lang="en-US" sz="1800" i="1" dirty="0" err="1"/>
              <a:t>stavljanje</a:t>
            </a:r>
            <a:r>
              <a:rPr lang="en-US" sz="1800" i="1" dirty="0"/>
              <a:t> u </a:t>
            </a:r>
            <a:r>
              <a:rPr lang="en-US" sz="1800" i="1" dirty="0" err="1"/>
              <a:t>promet</a:t>
            </a:r>
            <a:r>
              <a:rPr lang="en-US" sz="1800" i="1" dirty="0"/>
              <a:t> </a:t>
            </a:r>
            <a:r>
              <a:rPr lang="en-US" sz="1800" i="1" dirty="0" err="1"/>
              <a:t>opojnih</a:t>
            </a:r>
            <a:r>
              <a:rPr lang="en-US" sz="1800" i="1" dirty="0"/>
              <a:t> </a:t>
            </a:r>
            <a:r>
              <a:rPr lang="en-US" sz="1800" i="1" dirty="0" err="1"/>
              <a:t>droga</a:t>
            </a:r>
            <a:r>
              <a:rPr lang="en-US" sz="1800" dirty="0"/>
              <a:t>, </a:t>
            </a:r>
            <a:r>
              <a:rPr lang="en-US" sz="1800" dirty="0" err="1"/>
              <a:t>tačnije</a:t>
            </a:r>
            <a:r>
              <a:rPr lang="en-US" sz="1800" dirty="0"/>
              <a:t> </a:t>
            </a:r>
            <a:r>
              <a:rPr lang="en-US" sz="1800" dirty="0" err="1"/>
              <a:t>bavio</a:t>
            </a:r>
            <a:r>
              <a:rPr lang="en-US" sz="1800" dirty="0"/>
              <a:t> se </a:t>
            </a:r>
            <a:r>
              <a:rPr lang="en-US" sz="1800" dirty="0" err="1"/>
              <a:t>uzgojem</a:t>
            </a:r>
            <a:r>
              <a:rPr lang="en-US" sz="1800" dirty="0"/>
              <a:t> </a:t>
            </a:r>
            <a:r>
              <a:rPr lang="en-US" sz="1800" dirty="0" err="1"/>
              <a:t>marihuane</a:t>
            </a:r>
            <a:r>
              <a:rPr lang="en-US" sz="1800" dirty="0"/>
              <a:t>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pomisao</a:t>
            </a:r>
            <a:r>
              <a:rPr lang="en-US" sz="1800" dirty="0"/>
              <a:t> da bi </a:t>
            </a:r>
            <a:r>
              <a:rPr lang="en-US" sz="1800" dirty="0" err="1"/>
              <a:t>mogao</a:t>
            </a:r>
            <a:r>
              <a:rPr lang="en-US" sz="1800" dirty="0"/>
              <a:t> da </a:t>
            </a:r>
            <a:r>
              <a:rPr lang="en-US" sz="1800" dirty="0" err="1"/>
              <a:t>nastavi</a:t>
            </a:r>
            <a:r>
              <a:rPr lang="en-US" sz="1800" dirty="0"/>
              <a:t> </a:t>
            </a:r>
            <a:r>
              <a:rPr lang="en-US" sz="1800" dirty="0" err="1"/>
              <a:t>sa</a:t>
            </a:r>
            <a:r>
              <a:rPr lang="en-US" sz="1800" dirty="0"/>
              <a:t> </a:t>
            </a:r>
            <a:r>
              <a:rPr lang="en-US" sz="1800" dirty="0" err="1"/>
              <a:t>normalnim</a:t>
            </a:r>
            <a:r>
              <a:rPr lang="en-US" sz="1800" dirty="0"/>
              <a:t> </a:t>
            </a:r>
            <a:r>
              <a:rPr lang="en-US" sz="1800" dirty="0" err="1"/>
              <a:t>životom</a:t>
            </a:r>
            <a:r>
              <a:rPr lang="en-US" sz="1800" dirty="0"/>
              <a:t> </a:t>
            </a:r>
            <a:r>
              <a:rPr lang="en-US" sz="1800" dirty="0" err="1"/>
              <a:t>nakon</a:t>
            </a:r>
            <a:r>
              <a:rPr lang="en-US" sz="1800" dirty="0"/>
              <a:t> </a:t>
            </a:r>
            <a:r>
              <a:rPr lang="en-US" sz="1800" dirty="0" err="1"/>
              <a:t>zatvora</a:t>
            </a:r>
            <a:r>
              <a:rPr lang="en-US" sz="1800" dirty="0"/>
              <a:t> </a:t>
            </a:r>
            <a:r>
              <a:rPr lang="en-US" sz="1800" dirty="0" err="1"/>
              <a:t>ga</a:t>
            </a:r>
            <a:r>
              <a:rPr lang="en-US" sz="1800" dirty="0"/>
              <a:t> je </a:t>
            </a:r>
            <a:r>
              <a:rPr lang="en-US" sz="1800" dirty="0" err="1"/>
              <a:t>dodatno</a:t>
            </a:r>
            <a:r>
              <a:rPr lang="en-US" sz="1800" dirty="0"/>
              <a:t> </a:t>
            </a:r>
            <a:r>
              <a:rPr lang="en-US" sz="1800" dirty="0" err="1"/>
              <a:t>motivisala</a:t>
            </a:r>
            <a:r>
              <a:rPr lang="en-US" sz="1800" dirty="0"/>
              <a:t>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"</a:t>
            </a:r>
            <a:r>
              <a:rPr lang="en-US" sz="1800" dirty="0" err="1"/>
              <a:t>Pomislio</a:t>
            </a:r>
            <a:r>
              <a:rPr lang="en-US" sz="1800" dirty="0"/>
              <a:t> </a:t>
            </a:r>
            <a:r>
              <a:rPr lang="en-US" sz="1800" dirty="0" err="1"/>
              <a:t>sam</a:t>
            </a:r>
            <a:r>
              <a:rPr lang="en-US" sz="1800" dirty="0"/>
              <a:t>: </a:t>
            </a:r>
            <a:r>
              <a:rPr lang="en-US" sz="1800" dirty="0" err="1"/>
              <a:t>kad</a:t>
            </a:r>
            <a:r>
              <a:rPr lang="en-US" sz="1800" dirty="0"/>
              <a:t> </a:t>
            </a:r>
            <a:r>
              <a:rPr lang="en-US" sz="1800" dirty="0" err="1"/>
              <a:t>sam</a:t>
            </a:r>
            <a:r>
              <a:rPr lang="en-US" sz="1800" dirty="0"/>
              <a:t> </a:t>
            </a:r>
            <a:r>
              <a:rPr lang="en-US" sz="1800" dirty="0" err="1"/>
              <a:t>mogao</a:t>
            </a:r>
            <a:r>
              <a:rPr lang="en-US" sz="1800" dirty="0"/>
              <a:t> da </a:t>
            </a:r>
            <a:r>
              <a:rPr lang="en-US" sz="1800" dirty="0" err="1"/>
              <a:t>uzgajam</a:t>
            </a:r>
            <a:r>
              <a:rPr lang="en-US" sz="1800" dirty="0"/>
              <a:t> </a:t>
            </a:r>
            <a:r>
              <a:rPr lang="en-US" sz="1800" dirty="0" err="1"/>
              <a:t>marihuanu</a:t>
            </a:r>
            <a:r>
              <a:rPr lang="en-US" sz="1800" dirty="0"/>
              <a:t>, </a:t>
            </a:r>
            <a:r>
              <a:rPr lang="en-US" sz="1800" dirty="0" err="1"/>
              <a:t>zašto</a:t>
            </a:r>
            <a:r>
              <a:rPr lang="en-US" sz="1800" dirty="0"/>
              <a:t> ne </a:t>
            </a:r>
            <a:r>
              <a:rPr lang="en-US" sz="1800" dirty="0" err="1"/>
              <a:t>bih</a:t>
            </a:r>
            <a:r>
              <a:rPr lang="en-US" sz="1800" dirty="0"/>
              <a:t> </a:t>
            </a:r>
            <a:r>
              <a:rPr lang="en-US" sz="1800" dirty="0" err="1"/>
              <a:t>cvijeće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je </a:t>
            </a:r>
            <a:r>
              <a:rPr lang="en-US" sz="1800" dirty="0" err="1"/>
              <a:t>mnogo</a:t>
            </a:r>
            <a:r>
              <a:rPr lang="en-US" sz="1800" dirty="0"/>
              <a:t> </a:t>
            </a:r>
            <a:r>
              <a:rPr lang="en-US" sz="1800" dirty="0" err="1"/>
              <a:t>lakše</a:t>
            </a:r>
            <a:r>
              <a:rPr lang="en-US" sz="1800" dirty="0"/>
              <a:t> </a:t>
            </a:r>
            <a:r>
              <a:rPr lang="en-US" sz="1800" dirty="0" err="1"/>
              <a:t>za</a:t>
            </a:r>
            <a:r>
              <a:rPr lang="en-US" sz="1800" dirty="0"/>
              <a:t> </a:t>
            </a:r>
            <a:r>
              <a:rPr lang="en-US" sz="1800" dirty="0" err="1"/>
              <a:t>uzgajanje</a:t>
            </a:r>
            <a:r>
              <a:rPr lang="en-US" sz="1800" dirty="0"/>
              <a:t>?”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err="1"/>
              <a:t>vec</a:t>
            </a:r>
            <a:r>
              <a:rPr lang="en-US" sz="1800" dirty="0"/>
              <a:t>́ </a:t>
            </a:r>
            <a:r>
              <a:rPr lang="en-US" sz="1800" dirty="0" err="1"/>
              <a:t>nakon</a:t>
            </a:r>
            <a:r>
              <a:rPr lang="en-US" sz="1800" dirty="0"/>
              <a:t> </a:t>
            </a:r>
            <a:r>
              <a:rPr lang="en-US" sz="1800" dirty="0" err="1"/>
              <a:t>petnaest</a:t>
            </a:r>
            <a:r>
              <a:rPr lang="en-US" sz="1800" dirty="0"/>
              <a:t> dana </a:t>
            </a:r>
            <a:r>
              <a:rPr lang="en-US" sz="1800" dirty="0" err="1"/>
              <a:t>po</a:t>
            </a:r>
            <a:r>
              <a:rPr lang="en-US" sz="1800" dirty="0"/>
              <a:t> </a:t>
            </a:r>
            <a:r>
              <a:rPr lang="en-US" sz="1800" dirty="0" err="1"/>
              <a:t>izlasku</a:t>
            </a:r>
            <a:r>
              <a:rPr lang="en-US" sz="1800" dirty="0"/>
              <a:t>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zatvora</a:t>
            </a:r>
            <a:r>
              <a:rPr lang="en-US" sz="1800" dirty="0"/>
              <a:t> </a:t>
            </a:r>
            <a:r>
              <a:rPr lang="en-US" sz="1800" dirty="0" err="1"/>
              <a:t>Bojana</a:t>
            </a:r>
            <a:r>
              <a:rPr lang="en-US" sz="1800" dirty="0"/>
              <a:t> je </a:t>
            </a:r>
            <a:r>
              <a:rPr lang="en-US" sz="1800" dirty="0" err="1"/>
              <a:t>kontaktirala</a:t>
            </a:r>
            <a:r>
              <a:rPr lang="en-US" sz="1800" dirty="0"/>
              <a:t> </a:t>
            </a:r>
            <a:r>
              <a:rPr lang="en-US" sz="1800" dirty="0" err="1"/>
              <a:t>organizacija</a:t>
            </a:r>
            <a:r>
              <a:rPr lang="en-US" sz="1800" dirty="0"/>
              <a:t> Help, </a:t>
            </a:r>
            <a:r>
              <a:rPr lang="en-US" sz="1800" dirty="0" err="1"/>
              <a:t>koja</a:t>
            </a:r>
            <a:r>
              <a:rPr lang="en-US" sz="1800" dirty="0"/>
              <a:t> mu je </a:t>
            </a:r>
            <a:r>
              <a:rPr lang="en-US" sz="1800" dirty="0" err="1"/>
              <a:t>osigurala</a:t>
            </a:r>
            <a:r>
              <a:rPr lang="en-US" sz="1800" dirty="0"/>
              <a:t> </a:t>
            </a:r>
            <a:r>
              <a:rPr lang="en-US" sz="1800" dirty="0" err="1"/>
              <a:t>početni</a:t>
            </a:r>
            <a:r>
              <a:rPr lang="en-US" sz="1800" dirty="0"/>
              <a:t> </a:t>
            </a:r>
            <a:r>
              <a:rPr lang="en-US" sz="1800" dirty="0" err="1"/>
              <a:t>kapital</a:t>
            </a:r>
            <a:endParaRPr lang="en-US" sz="1800" dirty="0"/>
          </a:p>
          <a:p>
            <a:endParaRPr lang="en-US" dirty="0"/>
          </a:p>
        </p:txBody>
      </p:sp>
      <p:pic>
        <p:nvPicPr>
          <p:cNvPr id="3074" name="Picture 2" descr="iš, Bojan Mitrovi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880" y="2034785"/>
            <a:ext cx="5837623" cy="328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2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/>
              <a:t>2.Mike </a:t>
            </a:r>
            <a:r>
              <a:rPr lang="en-US" sz="3600" dirty="0" err="1"/>
              <a:t>Piscotta</a:t>
            </a:r>
            <a:r>
              <a:rPr lang="en-US" sz="3600" dirty="0"/>
              <a:t>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133" y="190006"/>
            <a:ext cx="2814451" cy="638892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endParaRPr lang="en-US" sz="1900" dirty="0"/>
          </a:p>
          <a:p>
            <a:r>
              <a:rPr lang="en-US" sz="1900" dirty="0"/>
              <a:t>Kao </a:t>
            </a:r>
            <a:r>
              <a:rPr lang="en-US" sz="1900" dirty="0" err="1"/>
              <a:t>osamnaestogodišnjak</a:t>
            </a:r>
            <a:r>
              <a:rPr lang="en-US" sz="1900" dirty="0"/>
              <a:t> </a:t>
            </a:r>
            <a:r>
              <a:rPr lang="en-US" sz="1900" dirty="0" err="1"/>
              <a:t>započeo</a:t>
            </a:r>
            <a:r>
              <a:rPr lang="en-US" sz="1900" dirty="0"/>
              <a:t> </a:t>
            </a:r>
            <a:r>
              <a:rPr lang="en-US" sz="1900" dirty="0" err="1"/>
              <a:t>sa</a:t>
            </a:r>
            <a:r>
              <a:rPr lang="en-US" sz="1900" dirty="0"/>
              <a:t> </a:t>
            </a:r>
            <a:r>
              <a:rPr lang="en-US" sz="1900" dirty="0" err="1"/>
              <a:t>izdržavanjem</a:t>
            </a:r>
            <a:r>
              <a:rPr lang="en-US" sz="1900" dirty="0"/>
              <a:t> </a:t>
            </a:r>
            <a:r>
              <a:rPr lang="en-US" sz="1900" dirty="0" err="1"/>
              <a:t>kazne</a:t>
            </a:r>
            <a:r>
              <a:rPr lang="en-US" sz="1900" dirty="0"/>
              <a:t> </a:t>
            </a:r>
            <a:r>
              <a:rPr lang="en-US" sz="1900" dirty="0" err="1"/>
              <a:t>zatvora</a:t>
            </a:r>
            <a:r>
              <a:rPr lang="en-US" sz="1900" dirty="0"/>
              <a:t> u </a:t>
            </a:r>
            <a:r>
              <a:rPr lang="en-US" sz="1900" dirty="0" err="1"/>
              <a:t>trajanju</a:t>
            </a:r>
            <a:r>
              <a:rPr lang="en-US" sz="1900" dirty="0"/>
              <a:t> od </a:t>
            </a:r>
            <a:r>
              <a:rPr lang="en-US" sz="1900" dirty="0" err="1"/>
              <a:t>deset</a:t>
            </a:r>
            <a:r>
              <a:rPr lang="en-US" sz="1900" dirty="0"/>
              <a:t> </a:t>
            </a:r>
            <a:r>
              <a:rPr lang="en-US" sz="1900" dirty="0" err="1"/>
              <a:t>godina</a:t>
            </a:r>
            <a:r>
              <a:rPr lang="en-US" sz="1900" dirty="0"/>
              <a:t> </a:t>
            </a:r>
          </a:p>
          <a:p>
            <a:r>
              <a:rPr lang="en-US" sz="1900" dirty="0" err="1"/>
              <a:t>Svoje</a:t>
            </a:r>
            <a:r>
              <a:rPr lang="en-US" sz="1900" dirty="0"/>
              <a:t> </a:t>
            </a:r>
            <a:r>
              <a:rPr lang="en-US" sz="1900" dirty="0" err="1"/>
              <a:t>vrijeme</a:t>
            </a:r>
            <a:r>
              <a:rPr lang="en-US" sz="1900" dirty="0"/>
              <a:t> je </a:t>
            </a:r>
            <a:r>
              <a:rPr lang="en-US" sz="1900" dirty="0" err="1"/>
              <a:t>počeo</a:t>
            </a:r>
            <a:r>
              <a:rPr lang="en-US" sz="1900" dirty="0"/>
              <a:t> </a:t>
            </a:r>
            <a:r>
              <a:rPr lang="en-US" sz="1900" dirty="0" err="1"/>
              <a:t>provoditi</a:t>
            </a:r>
            <a:r>
              <a:rPr lang="en-US" sz="1900" dirty="0"/>
              <a:t> </a:t>
            </a:r>
            <a:r>
              <a:rPr lang="en-US" sz="1900" dirty="0" err="1"/>
              <a:t>intenzivno</a:t>
            </a:r>
            <a:r>
              <a:rPr lang="en-US" sz="1900" dirty="0"/>
              <a:t> u </a:t>
            </a:r>
            <a:r>
              <a:rPr lang="en-US" sz="1900" dirty="0" err="1"/>
              <a:t>zatvorskoj</a:t>
            </a:r>
            <a:r>
              <a:rPr lang="en-US" sz="1900" dirty="0"/>
              <a:t> </a:t>
            </a:r>
            <a:r>
              <a:rPr lang="en-US" sz="1900" dirty="0" err="1"/>
              <a:t>biblioteci</a:t>
            </a:r>
            <a:r>
              <a:rPr lang="en-US" sz="1900" dirty="0"/>
              <a:t> </a:t>
            </a:r>
            <a:r>
              <a:rPr lang="en-US" sz="1900" dirty="0" err="1"/>
              <a:t>proučavajući</a:t>
            </a:r>
            <a:r>
              <a:rPr lang="en-US" sz="1900" dirty="0"/>
              <a:t> </a:t>
            </a:r>
            <a:r>
              <a:rPr lang="en-US" sz="1900" dirty="0" err="1"/>
              <a:t>literaturu</a:t>
            </a:r>
            <a:r>
              <a:rPr lang="en-US" sz="1900" dirty="0"/>
              <a:t> o </a:t>
            </a:r>
            <a:r>
              <a:rPr lang="en-US" sz="1900" dirty="0" err="1"/>
              <a:t>razvoju</a:t>
            </a:r>
            <a:r>
              <a:rPr lang="en-US" sz="1900" dirty="0"/>
              <a:t> </a:t>
            </a:r>
            <a:r>
              <a:rPr lang="en-US" sz="1900" dirty="0" err="1"/>
              <a:t>biznisa</a:t>
            </a:r>
            <a:r>
              <a:rPr lang="en-US" sz="1900" dirty="0"/>
              <a:t>, </a:t>
            </a:r>
            <a:r>
              <a:rPr lang="en-US" sz="1900" dirty="0" err="1"/>
              <a:t>menadžmentu</a:t>
            </a:r>
            <a:r>
              <a:rPr lang="en-US" sz="1900" dirty="0"/>
              <a:t>, </a:t>
            </a:r>
            <a:r>
              <a:rPr lang="en-US" sz="1900" dirty="0" err="1"/>
              <a:t>učenju</a:t>
            </a:r>
            <a:r>
              <a:rPr lang="en-US" sz="1900" dirty="0"/>
              <a:t> </a:t>
            </a:r>
            <a:r>
              <a:rPr lang="en-US" sz="1900" dirty="0" err="1"/>
              <a:t>stranih</a:t>
            </a:r>
            <a:r>
              <a:rPr lang="en-US" sz="1900" dirty="0"/>
              <a:t> </a:t>
            </a:r>
            <a:r>
              <a:rPr lang="en-US" sz="1900" dirty="0" err="1"/>
              <a:t>jezika</a:t>
            </a:r>
            <a:r>
              <a:rPr lang="en-US" sz="1900" dirty="0"/>
              <a:t> </a:t>
            </a:r>
          </a:p>
          <a:p>
            <a:r>
              <a:rPr lang="en-US" sz="1900" dirty="0" err="1"/>
              <a:t>Spletom</a:t>
            </a:r>
            <a:r>
              <a:rPr lang="en-US" sz="1900" dirty="0"/>
              <a:t> </a:t>
            </a:r>
            <a:r>
              <a:rPr lang="en-US" sz="1900" dirty="0" err="1"/>
              <a:t>različitih</a:t>
            </a:r>
            <a:r>
              <a:rPr lang="en-US" sz="1900" dirty="0"/>
              <a:t> </a:t>
            </a:r>
            <a:r>
              <a:rPr lang="en-US" sz="1900" dirty="0" err="1"/>
              <a:t>okolnosti</a:t>
            </a:r>
            <a:r>
              <a:rPr lang="en-US" sz="1900" dirty="0"/>
              <a:t> Mike je, </a:t>
            </a:r>
            <a:r>
              <a:rPr lang="en-US" sz="1900" dirty="0" err="1"/>
              <a:t>za</a:t>
            </a:r>
            <a:r>
              <a:rPr lang="en-US" sz="1900" dirty="0"/>
              <a:t> </a:t>
            </a:r>
            <a:r>
              <a:rPr lang="en-US" sz="1900" dirty="0" err="1"/>
              <a:t>vrijeme</a:t>
            </a:r>
            <a:r>
              <a:rPr lang="en-US" sz="1900" dirty="0"/>
              <a:t> </a:t>
            </a:r>
            <a:r>
              <a:rPr lang="en-US" sz="1900" dirty="0" err="1"/>
              <a:t>izdržavanje</a:t>
            </a:r>
            <a:r>
              <a:rPr lang="en-US" sz="1900" dirty="0"/>
              <a:t> </a:t>
            </a:r>
            <a:r>
              <a:rPr lang="en-US" sz="1900" dirty="0" err="1"/>
              <a:t>kazne</a:t>
            </a:r>
            <a:r>
              <a:rPr lang="en-US" sz="1900" dirty="0"/>
              <a:t>, </a:t>
            </a:r>
            <a:r>
              <a:rPr lang="en-US" sz="1900" dirty="0" err="1"/>
              <a:t>upoznao</a:t>
            </a:r>
            <a:r>
              <a:rPr lang="en-US" sz="1900" dirty="0"/>
              <a:t> </a:t>
            </a:r>
            <a:r>
              <a:rPr lang="en-US" sz="1900" dirty="0" err="1"/>
              <a:t>svoju</a:t>
            </a:r>
            <a:r>
              <a:rPr lang="en-US" sz="1900" dirty="0"/>
              <a:t> </a:t>
            </a:r>
            <a:r>
              <a:rPr lang="en-US" sz="1900" dirty="0" err="1"/>
              <a:t>buduću</a:t>
            </a:r>
            <a:r>
              <a:rPr lang="en-US" sz="1900" dirty="0"/>
              <a:t> </a:t>
            </a:r>
            <a:r>
              <a:rPr lang="en-US" sz="1900" dirty="0" err="1"/>
              <a:t>suprugu</a:t>
            </a:r>
            <a:r>
              <a:rPr lang="en-US" sz="1900" dirty="0"/>
              <a:t> Robin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5697" y="2291937"/>
            <a:ext cx="3688575" cy="4156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Mike je </a:t>
            </a:r>
            <a:r>
              <a:rPr lang="en-US" dirty="0" err="1"/>
              <a:t>znao</a:t>
            </a:r>
            <a:r>
              <a:rPr lang="en-US" dirty="0"/>
              <a:t> da </a:t>
            </a:r>
            <a:r>
              <a:rPr lang="en-US" dirty="0" err="1"/>
              <a:t>će</a:t>
            </a:r>
            <a:r>
              <a:rPr lang="en-US" dirty="0"/>
              <a:t> </a:t>
            </a:r>
            <a:r>
              <a:rPr lang="en-US" dirty="0" err="1"/>
              <a:t>reintegracja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izuzetno</a:t>
            </a:r>
            <a:r>
              <a:rPr lang="en-US" dirty="0"/>
              <a:t> </a:t>
            </a:r>
            <a:r>
              <a:rPr lang="en-US" dirty="0" err="1"/>
              <a:t>teška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da </a:t>
            </a:r>
            <a:r>
              <a:rPr lang="en-US" dirty="0" err="1"/>
              <a:t>će</a:t>
            </a:r>
            <a:r>
              <a:rPr lang="en-US" dirty="0"/>
              <a:t> se </a:t>
            </a:r>
            <a:r>
              <a:rPr lang="en-US" dirty="0" err="1"/>
              <a:t>suočiti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odbijanja</a:t>
            </a:r>
            <a:r>
              <a:rPr lang="en-US" dirty="0"/>
              <a:t> </a:t>
            </a:r>
          </a:p>
          <a:p>
            <a:r>
              <a:rPr lang="en-US" dirty="0" err="1"/>
              <a:t>Došao</a:t>
            </a:r>
            <a:r>
              <a:rPr lang="en-US" dirty="0"/>
              <a:t>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odličnu</a:t>
            </a:r>
            <a:r>
              <a:rPr lang="en-US" dirty="0"/>
              <a:t> </a:t>
            </a:r>
            <a:r>
              <a:rPr lang="en-US" dirty="0" err="1"/>
              <a:t>ideju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tehnologija</a:t>
            </a:r>
            <a:r>
              <a:rPr lang="en-US" dirty="0"/>
              <a:t> </a:t>
            </a:r>
            <a:r>
              <a:rPr lang="en-US" dirty="0" err="1"/>
              <a:t>značajno</a:t>
            </a:r>
            <a:r>
              <a:rPr lang="en-US" dirty="0"/>
              <a:t> </a:t>
            </a:r>
            <a:r>
              <a:rPr lang="en-US" dirty="0" err="1"/>
              <a:t>napredovala</a:t>
            </a:r>
            <a:r>
              <a:rPr lang="en-US" dirty="0"/>
              <a:t> on je </a:t>
            </a:r>
            <a:r>
              <a:rPr lang="en-US" dirty="0" err="1"/>
              <a:t>odlučio</a:t>
            </a:r>
            <a:r>
              <a:rPr lang="en-US" dirty="0"/>
              <a:t> </a:t>
            </a:r>
            <a:r>
              <a:rPr lang="en-US" dirty="0" err="1"/>
              <a:t>iskoristiti</a:t>
            </a:r>
            <a:r>
              <a:rPr lang="en-US" dirty="0"/>
              <a:t> internet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poduzetnštva</a:t>
            </a:r>
            <a:r>
              <a:rPr lang="en-US" dirty="0"/>
              <a:t> </a:t>
            </a:r>
          </a:p>
          <a:p>
            <a:r>
              <a:rPr lang="en-US" dirty="0" err="1"/>
              <a:t>Napisao</a:t>
            </a:r>
            <a:r>
              <a:rPr lang="en-US" dirty="0"/>
              <a:t> </a:t>
            </a:r>
            <a:r>
              <a:rPr lang="en-US" dirty="0" err="1"/>
              <a:t>autobiografsku</a:t>
            </a:r>
            <a:r>
              <a:rPr lang="en-US" dirty="0"/>
              <a:t> </a:t>
            </a:r>
            <a:r>
              <a:rPr lang="en-US" dirty="0" err="1"/>
              <a:t>knjigu</a:t>
            </a:r>
            <a:r>
              <a:rPr lang="en-US" dirty="0"/>
              <a:t> pod </a:t>
            </a:r>
            <a:r>
              <a:rPr lang="en-US" dirty="0" err="1"/>
              <a:t>nazivom</a:t>
            </a:r>
            <a:r>
              <a:rPr lang="en-US" dirty="0"/>
              <a:t> « </a:t>
            </a:r>
            <a:r>
              <a:rPr lang="en-US" i="1" dirty="0"/>
              <a:t>From Prison to Prosperity</a:t>
            </a:r>
            <a:r>
              <a:rPr lang="en-US" dirty="0"/>
              <a:t>» </a:t>
            </a:r>
          </a:p>
          <a:p>
            <a:endParaRPr lang="en-US" dirty="0"/>
          </a:p>
        </p:txBody>
      </p:sp>
      <p:pic>
        <p:nvPicPr>
          <p:cNvPr id="4098" name="Picture 2" descr="https://assets.entrepreneur.com/content/3x2/2000/20161115175813-mike-pisciotti2.jpeg?width=700&amp;crop=2: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498" y="3031114"/>
            <a:ext cx="3944540" cy="2184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08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49706" y="334678"/>
            <a:ext cx="3601669" cy="1539093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pPr algn="ctr"/>
            <a:br>
              <a:rPr lang="en-US" dirty="0"/>
            </a:br>
            <a:r>
              <a:rPr lang="en-US" dirty="0"/>
              <a:t>3. Sean Pica </a:t>
            </a:r>
            <a:br>
              <a:rPr lang="en-US" dirty="0"/>
            </a:b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449706" y="2174494"/>
            <a:ext cx="4407108" cy="3634193"/>
          </a:xfrm>
        </p:spPr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>
          <a:xfrm>
            <a:off x="5261547" y="494675"/>
            <a:ext cx="6607665" cy="617594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200" dirty="0" err="1"/>
              <a:t>Vec</a:t>
            </a:r>
            <a:r>
              <a:rPr lang="en-US" sz="2200" dirty="0"/>
              <a:t>́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petnaestogodišnjaku</a:t>
            </a:r>
            <a:r>
              <a:rPr lang="en-US" sz="2200" dirty="0"/>
              <a:t> </a:t>
            </a:r>
            <a:r>
              <a:rPr lang="en-US" sz="2200" dirty="0" err="1"/>
              <a:t>izrečena</a:t>
            </a:r>
            <a:r>
              <a:rPr lang="en-US" sz="2200" dirty="0"/>
              <a:t> </a:t>
            </a:r>
            <a:r>
              <a:rPr lang="en-US" sz="2200" dirty="0" err="1"/>
              <a:t>kazna</a:t>
            </a:r>
            <a:r>
              <a:rPr lang="en-US" sz="2200" dirty="0"/>
              <a:t> od 24 </a:t>
            </a:r>
            <a:r>
              <a:rPr lang="en-US" sz="2200" dirty="0" err="1"/>
              <a:t>godine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/>
              <a:t>U to </a:t>
            </a:r>
            <a:r>
              <a:rPr lang="en-US" sz="2200" dirty="0" err="1"/>
              <a:t>vrijeme</a:t>
            </a:r>
            <a:r>
              <a:rPr lang="en-US" sz="2200" dirty="0"/>
              <a:t> </a:t>
            </a:r>
            <a:r>
              <a:rPr lang="en-US" sz="2200" dirty="0" err="1"/>
              <a:t>nije</a:t>
            </a:r>
            <a:r>
              <a:rPr lang="en-US" sz="2200" dirty="0"/>
              <a:t> </a:t>
            </a:r>
            <a:r>
              <a:rPr lang="en-US" sz="2200" dirty="0" err="1"/>
              <a:t>vjerovao</a:t>
            </a:r>
            <a:r>
              <a:rPr lang="en-US" sz="2200" dirty="0"/>
              <a:t> u </a:t>
            </a:r>
            <a:r>
              <a:rPr lang="en-US" sz="2200" dirty="0" err="1"/>
              <a:t>neku</a:t>
            </a:r>
            <a:r>
              <a:rPr lang="en-US" sz="2200" dirty="0"/>
              <a:t> </a:t>
            </a:r>
            <a:r>
              <a:rPr lang="en-US" sz="2200" dirty="0" err="1"/>
              <a:t>bolju</a:t>
            </a:r>
            <a:r>
              <a:rPr lang="en-US" sz="2200" dirty="0"/>
              <a:t> </a:t>
            </a:r>
            <a:r>
              <a:rPr lang="en-US" sz="2200" dirty="0" err="1"/>
              <a:t>budućnost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 err="1"/>
              <a:t>Sve</a:t>
            </a:r>
            <a:r>
              <a:rPr lang="en-US" sz="2200" dirty="0"/>
              <a:t> se </a:t>
            </a:r>
            <a:r>
              <a:rPr lang="en-US" sz="2200" dirty="0" err="1"/>
              <a:t>promijenilo</a:t>
            </a:r>
            <a:r>
              <a:rPr lang="en-US" sz="2200" dirty="0"/>
              <a:t> </a:t>
            </a:r>
            <a:r>
              <a:rPr lang="en-US" sz="2200" dirty="0" err="1"/>
              <a:t>kada</a:t>
            </a:r>
            <a:r>
              <a:rPr lang="en-US" sz="2200" dirty="0"/>
              <a:t> je </a:t>
            </a:r>
            <a:r>
              <a:rPr lang="en-US" sz="2200" dirty="0" err="1"/>
              <a:t>počeo</a:t>
            </a:r>
            <a:r>
              <a:rPr lang="en-US" sz="2200" dirty="0"/>
              <a:t> </a:t>
            </a:r>
            <a:r>
              <a:rPr lang="en-US" sz="2200" dirty="0" err="1"/>
              <a:t>čitati</a:t>
            </a:r>
            <a:r>
              <a:rPr lang="en-US" sz="2200" dirty="0"/>
              <a:t> </a:t>
            </a:r>
            <a:r>
              <a:rPr lang="en-US" sz="2200" dirty="0" err="1"/>
              <a:t>knjige</a:t>
            </a:r>
            <a:r>
              <a:rPr lang="en-US" sz="2200" dirty="0"/>
              <a:t> </a:t>
            </a:r>
            <a:r>
              <a:rPr lang="en-US" sz="2200" dirty="0" err="1"/>
              <a:t>za</a:t>
            </a:r>
            <a:r>
              <a:rPr lang="en-US" sz="2200" dirty="0"/>
              <a:t> </a:t>
            </a:r>
            <a:r>
              <a:rPr lang="en-US" sz="2200" dirty="0" err="1"/>
              <a:t>djecu</a:t>
            </a:r>
            <a:r>
              <a:rPr lang="en-US" sz="2200" dirty="0"/>
              <a:t> od </a:t>
            </a:r>
            <a:r>
              <a:rPr lang="en-US" sz="2200" dirty="0" err="1"/>
              <a:t>drugih</a:t>
            </a:r>
            <a:r>
              <a:rPr lang="en-US" sz="2200" dirty="0"/>
              <a:t> </a:t>
            </a:r>
            <a:r>
              <a:rPr lang="en-US" sz="2200" dirty="0" err="1"/>
              <a:t>zatvorenika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/>
              <a:t>Tada je </a:t>
            </a:r>
            <a:r>
              <a:rPr lang="en-US" sz="2200" dirty="0" err="1"/>
              <a:t>shvatio</a:t>
            </a:r>
            <a:r>
              <a:rPr lang="en-US" sz="2200" dirty="0"/>
              <a:t> </a:t>
            </a:r>
            <a:r>
              <a:rPr lang="en-US" sz="2200" dirty="0" err="1"/>
              <a:t>kako</a:t>
            </a:r>
            <a:r>
              <a:rPr lang="en-US" sz="2200" dirty="0"/>
              <a:t> </a:t>
            </a:r>
            <a:r>
              <a:rPr lang="en-US" sz="2200" dirty="0" err="1"/>
              <a:t>obrazovanje</a:t>
            </a:r>
            <a:r>
              <a:rPr lang="en-US" sz="2200" dirty="0"/>
              <a:t> </a:t>
            </a:r>
            <a:r>
              <a:rPr lang="en-US" sz="2200" dirty="0" err="1"/>
              <a:t>pozitivno</a:t>
            </a:r>
            <a:r>
              <a:rPr lang="en-US" sz="2200" dirty="0"/>
              <a:t> </a:t>
            </a:r>
            <a:r>
              <a:rPr lang="en-US" sz="2200" dirty="0" err="1"/>
              <a:t>utiče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njega</a:t>
            </a:r>
            <a:r>
              <a:rPr lang="en-US" sz="2200" dirty="0"/>
              <a:t> </a:t>
            </a:r>
            <a:r>
              <a:rPr lang="en-US" sz="2200" dirty="0" err="1"/>
              <a:t>dok</a:t>
            </a:r>
            <a:r>
              <a:rPr lang="en-US" sz="2200" dirty="0"/>
              <a:t> se </a:t>
            </a:r>
            <a:r>
              <a:rPr lang="en-US" sz="2200" dirty="0" err="1"/>
              <a:t>nalazi</a:t>
            </a:r>
            <a:r>
              <a:rPr lang="en-US" sz="2200" dirty="0"/>
              <a:t> u </a:t>
            </a:r>
            <a:r>
              <a:rPr lang="en-US" sz="2200" dirty="0" err="1"/>
              <a:t>izolaciji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 err="1"/>
              <a:t>Upisao</a:t>
            </a:r>
            <a:r>
              <a:rPr lang="en-US" sz="2200" dirty="0"/>
              <a:t> se u </a:t>
            </a:r>
            <a:r>
              <a:rPr lang="en-US" sz="2200" dirty="0" err="1"/>
              <a:t>organizaciju</a:t>
            </a:r>
            <a:r>
              <a:rPr lang="en-US" sz="2200" dirty="0"/>
              <a:t> pod </a:t>
            </a:r>
            <a:r>
              <a:rPr lang="en-US" sz="2200" dirty="0" err="1"/>
              <a:t>nazivom</a:t>
            </a:r>
            <a:r>
              <a:rPr lang="en-US" sz="2200" dirty="0"/>
              <a:t> „Hudson Link“ </a:t>
            </a:r>
            <a:r>
              <a:rPr lang="en-US" sz="2200" dirty="0" err="1"/>
              <a:t>te</a:t>
            </a:r>
            <a:r>
              <a:rPr lang="en-US" sz="2200" dirty="0"/>
              <a:t> </a:t>
            </a:r>
            <a:r>
              <a:rPr lang="en-US" sz="2200" dirty="0" err="1"/>
              <a:t>počeo</a:t>
            </a:r>
            <a:r>
              <a:rPr lang="en-US" sz="2200" dirty="0"/>
              <a:t> </a:t>
            </a:r>
            <a:r>
              <a:rPr lang="en-US" sz="2200" dirty="0" err="1"/>
              <a:t>pohađati</a:t>
            </a:r>
            <a:r>
              <a:rPr lang="en-US" sz="2200" dirty="0"/>
              <a:t> </a:t>
            </a:r>
            <a:r>
              <a:rPr lang="en-US" sz="2200" dirty="0" err="1"/>
              <a:t>nastavu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fakultetu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 err="1"/>
              <a:t>Nakon</a:t>
            </a:r>
            <a:r>
              <a:rPr lang="en-US" sz="2200" dirty="0"/>
              <a:t> </a:t>
            </a:r>
            <a:r>
              <a:rPr lang="en-US" sz="2200" dirty="0" err="1"/>
              <a:t>puštanja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slobodu</a:t>
            </a:r>
            <a:r>
              <a:rPr lang="en-US" sz="2200" dirty="0"/>
              <a:t> </a:t>
            </a:r>
            <a:r>
              <a:rPr lang="en-US" sz="2200" dirty="0" err="1"/>
              <a:t>nastavio</a:t>
            </a:r>
            <a:r>
              <a:rPr lang="en-US" sz="2200" dirty="0"/>
              <a:t> je </a:t>
            </a:r>
            <a:r>
              <a:rPr lang="en-US" sz="2200" dirty="0" err="1"/>
              <a:t>tamo</a:t>
            </a:r>
            <a:r>
              <a:rPr lang="en-US" sz="2200" dirty="0"/>
              <a:t> </a:t>
            </a:r>
            <a:r>
              <a:rPr lang="en-US" sz="2200" dirty="0" err="1"/>
              <a:t>gdje</a:t>
            </a:r>
            <a:r>
              <a:rPr lang="en-US" sz="2200" dirty="0"/>
              <a:t> je </a:t>
            </a:r>
            <a:r>
              <a:rPr lang="en-US" sz="2200" dirty="0" err="1"/>
              <a:t>stao</a:t>
            </a:r>
            <a:r>
              <a:rPr lang="en-US" sz="2200" dirty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 err="1"/>
              <a:t>Završio</a:t>
            </a:r>
            <a:r>
              <a:rPr lang="en-US" sz="2200" dirty="0"/>
              <a:t> je Nyack College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dva</a:t>
            </a:r>
            <a:r>
              <a:rPr lang="en-US" sz="2200" dirty="0"/>
              <a:t> master </a:t>
            </a:r>
            <a:r>
              <a:rPr lang="en-US" sz="2200" dirty="0" err="1"/>
              <a:t>studija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New York Theological Seminary </a:t>
            </a:r>
            <a:r>
              <a:rPr lang="en-US" sz="2200" dirty="0" err="1"/>
              <a:t>i</a:t>
            </a:r>
            <a:r>
              <a:rPr lang="en-US" sz="2200" dirty="0"/>
              <a:t> Hunter College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200" dirty="0"/>
              <a:t>2007. </a:t>
            </a:r>
            <a:r>
              <a:rPr lang="en-US" sz="2200" dirty="0" err="1"/>
              <a:t>godine</a:t>
            </a:r>
            <a:r>
              <a:rPr lang="en-US" sz="2200" dirty="0"/>
              <a:t> Pica </a:t>
            </a:r>
            <a:r>
              <a:rPr lang="en-US" sz="2200" dirty="0" err="1"/>
              <a:t>postaje</a:t>
            </a:r>
            <a:r>
              <a:rPr lang="en-US" sz="2200" dirty="0"/>
              <a:t> </a:t>
            </a:r>
            <a:r>
              <a:rPr lang="en-US" sz="2200" dirty="0" err="1"/>
              <a:t>izvršni</a:t>
            </a:r>
            <a:r>
              <a:rPr lang="en-US" sz="2200" dirty="0"/>
              <a:t> </a:t>
            </a:r>
            <a:r>
              <a:rPr lang="en-US" sz="2200" dirty="0" err="1"/>
              <a:t>direktor</a:t>
            </a:r>
            <a:r>
              <a:rPr lang="en-US" sz="2200" dirty="0"/>
              <a:t> Hudson </a:t>
            </a:r>
            <a:r>
              <a:rPr lang="en-US" sz="2200" dirty="0" err="1"/>
              <a:t>Linka</a:t>
            </a:r>
            <a:r>
              <a:rPr lang="en-US" sz="2200" dirty="0"/>
              <a:t> - </a:t>
            </a:r>
            <a:r>
              <a:rPr lang="en-US" sz="2200" dirty="0" err="1"/>
              <a:t>programa</a:t>
            </a:r>
            <a:r>
              <a:rPr lang="en-US" sz="2200" dirty="0"/>
              <a:t> </a:t>
            </a:r>
            <a:r>
              <a:rPr lang="en-US" sz="2200" dirty="0" err="1"/>
              <a:t>koji</a:t>
            </a:r>
            <a:r>
              <a:rPr lang="en-US" sz="2200" dirty="0"/>
              <a:t> </a:t>
            </a:r>
            <a:r>
              <a:rPr lang="en-US" sz="2200" dirty="0" err="1"/>
              <a:t>danas</a:t>
            </a:r>
            <a:r>
              <a:rPr lang="en-US" sz="2200" dirty="0"/>
              <a:t> </a:t>
            </a:r>
            <a:r>
              <a:rPr lang="en-US" sz="2200" dirty="0" err="1"/>
              <a:t>obrazuje</a:t>
            </a:r>
            <a:r>
              <a:rPr lang="en-US" sz="2200" dirty="0"/>
              <a:t> </a:t>
            </a:r>
            <a:r>
              <a:rPr lang="en-US" sz="2200" dirty="0" err="1"/>
              <a:t>većinu</a:t>
            </a:r>
            <a:r>
              <a:rPr lang="en-US" sz="2200" dirty="0"/>
              <a:t> </a:t>
            </a:r>
            <a:r>
              <a:rPr lang="en-US" sz="2200" dirty="0" err="1"/>
              <a:t>muškaraca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žena</a:t>
            </a:r>
            <a:r>
              <a:rPr lang="en-US" sz="2200" dirty="0"/>
              <a:t> u </a:t>
            </a:r>
            <a:r>
              <a:rPr lang="en-US" sz="2200" dirty="0" err="1"/>
              <a:t>zatvoru</a:t>
            </a:r>
            <a:endParaRPr lang="en-US" sz="2200" dirty="0"/>
          </a:p>
          <a:p>
            <a:pPr marL="285750" indent="-285750">
              <a:buFont typeface="Arial" charset="0"/>
              <a:buChar char="•"/>
            </a:pPr>
            <a:r>
              <a:rPr lang="en-US" sz="2200" dirty="0"/>
              <a:t>Danas ova </a:t>
            </a:r>
            <a:r>
              <a:rPr lang="en-US" sz="2200" dirty="0" err="1"/>
              <a:t>organizacija</a:t>
            </a:r>
            <a:r>
              <a:rPr lang="en-US" sz="2200" dirty="0"/>
              <a:t> </a:t>
            </a:r>
            <a:r>
              <a:rPr lang="en-US" sz="2200" dirty="0" err="1"/>
              <a:t>zapošljava</a:t>
            </a:r>
            <a:r>
              <a:rPr lang="en-US" sz="2200" dirty="0"/>
              <a:t> </a:t>
            </a:r>
            <a:r>
              <a:rPr lang="en-US" sz="2200" dirty="0" err="1"/>
              <a:t>preko</a:t>
            </a:r>
            <a:r>
              <a:rPr lang="en-US" sz="2200" dirty="0"/>
              <a:t> 700 </a:t>
            </a:r>
            <a:r>
              <a:rPr lang="en-US" sz="2200" dirty="0" err="1"/>
              <a:t>mladića</a:t>
            </a:r>
            <a:r>
              <a:rPr lang="en-US" sz="2200" dirty="0"/>
              <a:t> u pet </a:t>
            </a:r>
            <a:r>
              <a:rPr lang="en-US" sz="2200" dirty="0" err="1"/>
              <a:t>različitih</a:t>
            </a:r>
            <a:r>
              <a:rPr lang="en-US" sz="2200" dirty="0"/>
              <a:t> </a:t>
            </a:r>
            <a:r>
              <a:rPr lang="en-US" sz="2200" dirty="0" err="1"/>
              <a:t>gradova</a:t>
            </a:r>
            <a:r>
              <a:rPr lang="en-US" sz="2200" dirty="0"/>
              <a:t>  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5122" name="Picture 2" descr="ean Pica in September 2015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76" y="2106264"/>
            <a:ext cx="4502968" cy="377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76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4. Kenyatta Leal </a:t>
            </a:r>
            <a:br>
              <a:rPr lang="en-US" dirty="0"/>
            </a:b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15351" y="2438398"/>
            <a:ext cx="7109712" cy="3657601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r>
              <a:rPr lang="en-US" sz="2400" dirty="0"/>
              <a:t>Sa </a:t>
            </a:r>
            <a:r>
              <a:rPr lang="en-US" sz="2400" dirty="0" err="1"/>
              <a:t>samo</a:t>
            </a:r>
            <a:r>
              <a:rPr lang="en-US" sz="2400" dirty="0"/>
              <a:t> 22 </a:t>
            </a:r>
            <a:r>
              <a:rPr lang="en-US" sz="2400" dirty="0" err="1"/>
              <a:t>godine</a:t>
            </a:r>
            <a:r>
              <a:rPr lang="en-US" sz="2400" dirty="0"/>
              <a:t> </a:t>
            </a:r>
            <a:r>
              <a:rPr lang="en-US" sz="2400" dirty="0" err="1"/>
              <a:t>osuđen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doživotnu</a:t>
            </a:r>
            <a:r>
              <a:rPr lang="en-US" sz="2400" dirty="0"/>
              <a:t> </a:t>
            </a:r>
            <a:r>
              <a:rPr lang="en-US" sz="2400" dirty="0" err="1"/>
              <a:t>kaznu</a:t>
            </a:r>
            <a:r>
              <a:rPr lang="en-US" sz="2400" dirty="0"/>
              <a:t> u </a:t>
            </a:r>
            <a:r>
              <a:rPr lang="en-US" sz="2400" dirty="0" err="1"/>
              <a:t>zatvora</a:t>
            </a:r>
            <a:endParaRPr lang="en-US" sz="2400" dirty="0"/>
          </a:p>
          <a:p>
            <a:r>
              <a:rPr lang="en-US" sz="2400" dirty="0"/>
              <a:t>U </a:t>
            </a:r>
            <a:r>
              <a:rPr lang="en-US" sz="2400" dirty="0" err="1"/>
              <a:t>zatvoru</a:t>
            </a:r>
            <a:r>
              <a:rPr lang="en-US" sz="2400" dirty="0"/>
              <a:t> je Leal </a:t>
            </a:r>
            <a:r>
              <a:rPr lang="en-US" sz="2400" dirty="0" err="1"/>
              <a:t>saznao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The Last Mile, </a:t>
            </a:r>
            <a:r>
              <a:rPr lang="en-US" sz="2400" dirty="0" err="1"/>
              <a:t>poduzetnički</a:t>
            </a:r>
            <a:r>
              <a:rPr lang="en-US" sz="2400" dirty="0"/>
              <a:t> program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zatvorenike</a:t>
            </a:r>
            <a:r>
              <a:rPr lang="en-US" sz="2400" dirty="0"/>
              <a:t>. </a:t>
            </a:r>
          </a:p>
          <a:p>
            <a:r>
              <a:rPr lang="en-US" sz="2400" dirty="0"/>
              <a:t>The Last Mile </a:t>
            </a:r>
            <a:r>
              <a:rPr lang="en-US" sz="2400" dirty="0" err="1"/>
              <a:t>nadahnuo</a:t>
            </a:r>
            <a:r>
              <a:rPr lang="en-US" sz="2400" dirty="0"/>
              <a:t> je Leal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pokretanje</a:t>
            </a:r>
            <a:r>
              <a:rPr lang="en-US" sz="2400" dirty="0"/>
              <a:t> Code 7370, </a:t>
            </a:r>
            <a:r>
              <a:rPr lang="en-US" sz="2400" dirty="0" err="1"/>
              <a:t>obrazovnog</a:t>
            </a:r>
            <a:r>
              <a:rPr lang="en-US" sz="2400" dirty="0"/>
              <a:t> </a:t>
            </a:r>
            <a:r>
              <a:rPr lang="en-US" sz="2400" dirty="0" err="1"/>
              <a:t>programa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ljude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u </a:t>
            </a:r>
            <a:r>
              <a:rPr lang="en-US" sz="2400" dirty="0" err="1"/>
              <a:t>zatvoru</a:t>
            </a:r>
            <a:r>
              <a:rPr lang="en-US" sz="2400" dirty="0"/>
              <a:t> </a:t>
            </a:r>
            <a:r>
              <a:rPr lang="en-US" sz="2400" dirty="0" err="1"/>
              <a:t>podučavaju</a:t>
            </a:r>
            <a:r>
              <a:rPr lang="en-US" sz="2400" dirty="0"/>
              <a:t> </a:t>
            </a:r>
            <a:r>
              <a:rPr lang="en-US" sz="2400" dirty="0" err="1"/>
              <a:t>kako</a:t>
            </a:r>
            <a:r>
              <a:rPr lang="en-US" sz="2400" dirty="0"/>
              <a:t> da </a:t>
            </a:r>
            <a:r>
              <a:rPr lang="en-US" sz="2400" dirty="0" err="1"/>
              <a:t>kodiraju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Nakon</a:t>
            </a:r>
            <a:r>
              <a:rPr lang="en-US" sz="2400" dirty="0"/>
              <a:t> </a:t>
            </a:r>
            <a:r>
              <a:rPr lang="en-US" sz="2400" dirty="0" err="1"/>
              <a:t>što</a:t>
            </a:r>
            <a:r>
              <a:rPr lang="en-US" sz="2400" dirty="0"/>
              <a:t> </a:t>
            </a:r>
            <a:r>
              <a:rPr lang="en-US" sz="2400" dirty="0" err="1"/>
              <a:t>zatvorenici</a:t>
            </a:r>
            <a:r>
              <a:rPr lang="en-US" sz="2400" dirty="0"/>
              <a:t> </a:t>
            </a:r>
            <a:r>
              <a:rPr lang="en-US" sz="2400" dirty="0" err="1"/>
              <a:t>diplomiraju</a:t>
            </a:r>
            <a:r>
              <a:rPr lang="en-US" sz="2400" dirty="0"/>
              <a:t>, </a:t>
            </a:r>
            <a:r>
              <a:rPr lang="en-US" sz="2400" dirty="0" err="1"/>
              <a:t>pozvani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da se </a:t>
            </a:r>
            <a:r>
              <a:rPr lang="en-US" sz="2400" dirty="0" err="1"/>
              <a:t>pridruže</a:t>
            </a:r>
            <a:r>
              <a:rPr lang="en-US" sz="2400" dirty="0"/>
              <a:t> </a:t>
            </a:r>
            <a:r>
              <a:rPr lang="en-US" sz="2400" dirty="0" err="1"/>
              <a:t>TLMworks</a:t>
            </a:r>
            <a:r>
              <a:rPr lang="en-US" sz="2400" dirty="0"/>
              <a:t>-u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 descr="https://www.tedxmarin.org/wp-content/uploads/Chrisfino-Kenyatta-Leal-350px-square-300x3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212" y="2418412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18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chard Miles is comforted Wednesday by attorney Cheryl Wattley as State District 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77495" cy="28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52084" y="628305"/>
            <a:ext cx="4958199" cy="795760"/>
          </a:xfrm>
        </p:spPr>
        <p:txBody>
          <a:bodyPr>
            <a:normAutofit fontScale="90000"/>
          </a:bodyPr>
          <a:lstStyle/>
          <a:p>
            <a:r>
              <a:rPr lang="en-US" dirty="0"/>
              <a:t>5. Richard Miles 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52084" y="2363448"/>
            <a:ext cx="6325849" cy="4494552"/>
          </a:xfrm>
          <a:solidFill>
            <a:schemeClr val="bg2"/>
          </a:solidFill>
        </p:spPr>
        <p:txBody>
          <a:bodyPr>
            <a:normAutofit fontScale="92500" lnSpcReduction="10000"/>
          </a:bodyPr>
          <a:lstStyle/>
          <a:p>
            <a:r>
              <a:rPr lang="en-US" sz="2100" dirty="0" err="1"/>
              <a:t>Čovjek</a:t>
            </a:r>
            <a:r>
              <a:rPr lang="en-US" sz="2100" dirty="0"/>
              <a:t> </a:t>
            </a:r>
            <a:r>
              <a:rPr lang="en-US" sz="2100" dirty="0" err="1"/>
              <a:t>koji</a:t>
            </a:r>
            <a:r>
              <a:rPr lang="en-US" sz="2100" dirty="0"/>
              <a:t> je od 19. do 34. </a:t>
            </a:r>
            <a:r>
              <a:rPr lang="en-US" sz="2100" dirty="0" err="1"/>
              <a:t>godine</a:t>
            </a:r>
            <a:r>
              <a:rPr lang="en-US" sz="2100" dirty="0"/>
              <a:t> </a:t>
            </a:r>
            <a:r>
              <a:rPr lang="en-US" sz="2100" dirty="0" err="1"/>
              <a:t>proveo</a:t>
            </a:r>
            <a:r>
              <a:rPr lang="en-US" sz="2100" dirty="0"/>
              <a:t> u </a:t>
            </a:r>
            <a:r>
              <a:rPr lang="en-US" sz="2100" dirty="0" err="1"/>
              <a:t>zatvoru</a:t>
            </a:r>
            <a:r>
              <a:rPr lang="en-US" sz="2100" dirty="0"/>
              <a:t> </a:t>
            </a:r>
            <a:r>
              <a:rPr lang="en-US" sz="2100" dirty="0" err="1"/>
              <a:t>zbog</a:t>
            </a:r>
            <a:r>
              <a:rPr lang="en-US" sz="2100" dirty="0"/>
              <a:t> </a:t>
            </a:r>
            <a:r>
              <a:rPr lang="en-US" sz="2100" dirty="0" err="1"/>
              <a:t>teških</a:t>
            </a:r>
            <a:r>
              <a:rPr lang="en-US" sz="2100" dirty="0"/>
              <a:t> </a:t>
            </a:r>
            <a:r>
              <a:rPr lang="en-US" sz="2100" dirty="0" err="1"/>
              <a:t>krivičnih</a:t>
            </a:r>
            <a:r>
              <a:rPr lang="en-US" sz="2100" dirty="0"/>
              <a:t> </a:t>
            </a:r>
            <a:r>
              <a:rPr lang="en-US" sz="2100" dirty="0" err="1"/>
              <a:t>djela</a:t>
            </a:r>
            <a:r>
              <a:rPr lang="en-US" sz="2100" dirty="0"/>
              <a:t> </a:t>
            </a:r>
            <a:r>
              <a:rPr lang="en-US" sz="2100" dirty="0" err="1"/>
              <a:t>koje</a:t>
            </a:r>
            <a:r>
              <a:rPr lang="en-US" sz="2100" dirty="0"/>
              <a:t> </a:t>
            </a:r>
            <a:r>
              <a:rPr lang="en-US" sz="2100" dirty="0" err="1"/>
              <a:t>nije</a:t>
            </a:r>
            <a:r>
              <a:rPr lang="en-US" sz="2100" dirty="0"/>
              <a:t> </a:t>
            </a:r>
            <a:r>
              <a:rPr lang="en-US" sz="2100" dirty="0" err="1"/>
              <a:t>počinio</a:t>
            </a:r>
            <a:r>
              <a:rPr lang="en-US" sz="2100" dirty="0"/>
              <a:t> </a:t>
            </a:r>
          </a:p>
          <a:p>
            <a:r>
              <a:rPr lang="en-US" sz="2100" dirty="0" err="1"/>
              <a:t>Nakon</a:t>
            </a:r>
            <a:r>
              <a:rPr lang="en-US" sz="2100" dirty="0"/>
              <a:t> </a:t>
            </a:r>
            <a:r>
              <a:rPr lang="en-US" sz="2100" dirty="0" err="1"/>
              <a:t>puštanja</a:t>
            </a:r>
            <a:r>
              <a:rPr lang="en-US" sz="2100" dirty="0"/>
              <a:t> </a:t>
            </a:r>
            <a:r>
              <a:rPr lang="en-US" sz="2100" dirty="0" err="1"/>
              <a:t>na</a:t>
            </a:r>
            <a:r>
              <a:rPr lang="en-US" sz="2100" dirty="0"/>
              <a:t> </a:t>
            </a:r>
            <a:r>
              <a:rPr lang="en-US" sz="2100" dirty="0" err="1"/>
              <a:t>slobodu</a:t>
            </a:r>
            <a:r>
              <a:rPr lang="en-US" sz="2100" dirty="0"/>
              <a:t>, </a:t>
            </a:r>
            <a:r>
              <a:rPr lang="en-US" sz="2100" dirty="0" err="1"/>
              <a:t>odbijali</a:t>
            </a:r>
            <a:r>
              <a:rPr lang="en-US" sz="2100" dirty="0"/>
              <a:t> </a:t>
            </a:r>
            <a:r>
              <a:rPr lang="en-US" sz="2100" dirty="0" err="1"/>
              <a:t>su</a:t>
            </a:r>
            <a:r>
              <a:rPr lang="en-US" sz="2100" dirty="0"/>
              <a:t> </a:t>
            </a:r>
            <a:r>
              <a:rPr lang="en-US" sz="2100" dirty="0" err="1"/>
              <a:t>ga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poslodavci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stanodavci</a:t>
            </a:r>
            <a:endParaRPr lang="en-US" sz="2100" dirty="0"/>
          </a:p>
          <a:p>
            <a:r>
              <a:rPr lang="en-US" sz="2100" dirty="0" err="1"/>
              <a:t>Govoreći</a:t>
            </a:r>
            <a:r>
              <a:rPr lang="en-US" sz="2100" dirty="0"/>
              <a:t> o </a:t>
            </a:r>
            <a:r>
              <a:rPr lang="en-US" sz="2100" dirty="0" err="1"/>
              <a:t>preprekama</a:t>
            </a:r>
            <a:r>
              <a:rPr lang="en-US" sz="2100" dirty="0"/>
              <a:t> s </a:t>
            </a:r>
            <a:r>
              <a:rPr lang="en-US" sz="2100" dirty="0" err="1"/>
              <a:t>kojima</a:t>
            </a:r>
            <a:r>
              <a:rPr lang="en-US" sz="2100" dirty="0"/>
              <a:t> se </a:t>
            </a:r>
            <a:r>
              <a:rPr lang="en-US" sz="2100" dirty="0" err="1"/>
              <a:t>suočio</a:t>
            </a:r>
            <a:r>
              <a:rPr lang="en-US" sz="2100" dirty="0"/>
              <a:t> </a:t>
            </a:r>
            <a:r>
              <a:rPr lang="en-US" sz="2100" dirty="0" err="1"/>
              <a:t>iznova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iznova</a:t>
            </a:r>
            <a:r>
              <a:rPr lang="en-US" sz="2100" dirty="0"/>
              <a:t>, </a:t>
            </a:r>
            <a:r>
              <a:rPr lang="en-US" sz="2100" dirty="0" err="1"/>
              <a:t>napisao</a:t>
            </a:r>
            <a:r>
              <a:rPr lang="en-US" sz="2100" dirty="0"/>
              <a:t> je: „</a:t>
            </a:r>
            <a:r>
              <a:rPr lang="en-US" sz="2100" dirty="0" err="1"/>
              <a:t>Savršena</a:t>
            </a:r>
            <a:r>
              <a:rPr lang="en-US" sz="2100" dirty="0"/>
              <a:t> </a:t>
            </a:r>
            <a:r>
              <a:rPr lang="en-US" sz="2100" dirty="0" err="1"/>
              <a:t>mješavina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recidivizam</a:t>
            </a:r>
            <a:r>
              <a:rPr lang="en-US" sz="2100" dirty="0"/>
              <a:t>“ </a:t>
            </a:r>
          </a:p>
          <a:p>
            <a:r>
              <a:rPr lang="en-US" sz="2100" dirty="0" err="1"/>
              <a:t>Slučaj</a:t>
            </a:r>
            <a:r>
              <a:rPr lang="en-US" sz="2100" dirty="0"/>
              <a:t> Miles </a:t>
            </a:r>
            <a:r>
              <a:rPr lang="en-US" sz="2100" dirty="0" err="1"/>
              <a:t>protiv</a:t>
            </a:r>
            <a:r>
              <a:rPr lang="en-US" sz="2100" dirty="0"/>
              <a:t> </a:t>
            </a:r>
            <a:r>
              <a:rPr lang="en-US" sz="2100" dirty="0" err="1"/>
              <a:t>države</a:t>
            </a:r>
            <a:r>
              <a:rPr lang="en-US" sz="2100" dirty="0"/>
              <a:t> </a:t>
            </a:r>
            <a:r>
              <a:rPr lang="en-US" sz="2100" dirty="0" err="1"/>
              <a:t>Teksas</a:t>
            </a:r>
            <a:r>
              <a:rPr lang="en-US" sz="2100" dirty="0"/>
              <a:t> </a:t>
            </a:r>
            <a:r>
              <a:rPr lang="en-US" sz="2100" dirty="0" err="1"/>
              <a:t>potpuno</a:t>
            </a:r>
            <a:r>
              <a:rPr lang="en-US" sz="2100" dirty="0"/>
              <a:t> </a:t>
            </a:r>
            <a:r>
              <a:rPr lang="en-US" sz="2100" dirty="0" err="1"/>
              <a:t>oslobodio</a:t>
            </a:r>
            <a:r>
              <a:rPr lang="en-US" sz="2100" dirty="0"/>
              <a:t>, </a:t>
            </a:r>
          </a:p>
          <a:p>
            <a:r>
              <a:rPr lang="en-US" sz="2100" dirty="0"/>
              <a:t>Tada </a:t>
            </a:r>
            <a:r>
              <a:rPr lang="en-US" sz="2100" dirty="0" err="1"/>
              <a:t>si</a:t>
            </a:r>
            <a:r>
              <a:rPr lang="en-US" sz="2100" dirty="0"/>
              <a:t> je </a:t>
            </a:r>
            <a:r>
              <a:rPr lang="en-US" sz="2100" dirty="0" err="1"/>
              <a:t>postavio</a:t>
            </a:r>
            <a:r>
              <a:rPr lang="en-US" sz="2100" dirty="0"/>
              <a:t> </a:t>
            </a:r>
            <a:r>
              <a:rPr lang="en-US" sz="2100" dirty="0" err="1"/>
              <a:t>jedan</a:t>
            </a:r>
            <a:r>
              <a:rPr lang="en-US" sz="2100" dirty="0"/>
              <a:t> </a:t>
            </a:r>
            <a:r>
              <a:rPr lang="en-US" sz="2100" dirty="0" err="1"/>
              <a:t>zadatak</a:t>
            </a:r>
            <a:r>
              <a:rPr lang="en-US" sz="2100" dirty="0"/>
              <a:t>:  </a:t>
            </a:r>
            <a:r>
              <a:rPr lang="en-US" sz="2100" dirty="0" err="1"/>
              <a:t>pružiti</a:t>
            </a:r>
            <a:r>
              <a:rPr lang="en-US" sz="2100" dirty="0"/>
              <a:t> </a:t>
            </a:r>
            <a:r>
              <a:rPr lang="en-US" sz="2100" dirty="0" err="1"/>
              <a:t>muškarcima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ženama</a:t>
            </a:r>
            <a:r>
              <a:rPr lang="en-US" sz="2100" dirty="0"/>
              <a:t> </a:t>
            </a:r>
            <a:r>
              <a:rPr lang="en-US" sz="2100" dirty="0" err="1"/>
              <a:t>ponovni</a:t>
            </a:r>
            <a:r>
              <a:rPr lang="en-US" sz="2100" dirty="0"/>
              <a:t> </a:t>
            </a:r>
            <a:r>
              <a:rPr lang="en-US" sz="2100" dirty="0" err="1"/>
              <a:t>ulazak</a:t>
            </a:r>
            <a:r>
              <a:rPr lang="en-US" sz="2100" dirty="0"/>
              <a:t> u </a:t>
            </a:r>
            <a:r>
              <a:rPr lang="en-US" sz="2100" dirty="0" err="1"/>
              <a:t>društvo</a:t>
            </a:r>
            <a:r>
              <a:rPr lang="en-US" sz="2100" dirty="0"/>
              <a:t>, </a:t>
            </a:r>
            <a:r>
              <a:rPr lang="en-US" sz="2100" dirty="0" err="1"/>
              <a:t>stanovanje</a:t>
            </a:r>
            <a:r>
              <a:rPr lang="en-US" sz="2100" dirty="0"/>
              <a:t>, </a:t>
            </a:r>
            <a:r>
              <a:rPr lang="en-US" sz="2100" dirty="0" err="1"/>
              <a:t>zaposlenje</a:t>
            </a:r>
            <a:r>
              <a:rPr lang="en-US" sz="2100" dirty="0"/>
              <a:t>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  <a:r>
              <a:rPr lang="en-US" sz="2100" dirty="0" err="1"/>
              <a:t>priliku</a:t>
            </a:r>
            <a:r>
              <a:rPr lang="en-US" sz="2100" dirty="0"/>
              <a:t> da </a:t>
            </a:r>
            <a:r>
              <a:rPr lang="en-US" sz="2100" dirty="0" err="1"/>
              <a:t>povrate</a:t>
            </a:r>
            <a:r>
              <a:rPr lang="en-US" sz="2100" dirty="0"/>
              <a:t> </a:t>
            </a:r>
            <a:r>
              <a:rPr lang="en-US" sz="2100" dirty="0" err="1"/>
              <a:t>dostojanstvo</a:t>
            </a:r>
            <a:r>
              <a:rPr lang="en-US" sz="2100" dirty="0"/>
              <a:t> </a:t>
            </a:r>
            <a:r>
              <a:rPr lang="en-US" sz="2100" dirty="0" err="1"/>
              <a:t>kako</a:t>
            </a:r>
            <a:r>
              <a:rPr lang="en-US" sz="2100" dirty="0"/>
              <a:t> bi </a:t>
            </a:r>
            <a:r>
              <a:rPr lang="en-US" sz="2100" dirty="0" err="1"/>
              <a:t>obnovili</a:t>
            </a:r>
            <a:r>
              <a:rPr lang="en-US" sz="2100" dirty="0"/>
              <a:t> </a:t>
            </a:r>
            <a:r>
              <a:rPr lang="en-US" sz="2100" dirty="0" err="1"/>
              <a:t>svoj</a:t>
            </a:r>
            <a:r>
              <a:rPr lang="en-US" sz="2100" dirty="0"/>
              <a:t> </a:t>
            </a:r>
            <a:r>
              <a:rPr lang="en-US" sz="2100" dirty="0" err="1"/>
              <a:t>život</a:t>
            </a:r>
            <a:r>
              <a:rPr lang="en-US" sz="2100" dirty="0"/>
              <a:t>. </a:t>
            </a:r>
          </a:p>
          <a:p>
            <a:r>
              <a:rPr lang="en-US" sz="2100" dirty="0" err="1"/>
              <a:t>Osnovao</a:t>
            </a:r>
            <a:r>
              <a:rPr lang="en-US" sz="2100" dirty="0"/>
              <a:t> je MOF </a:t>
            </a:r>
            <a:r>
              <a:rPr lang="mr-IN" sz="2100" dirty="0"/>
              <a:t>–</a:t>
            </a:r>
            <a:r>
              <a:rPr lang="en-US" sz="2100" dirty="0"/>
              <a:t> </a:t>
            </a:r>
            <a:r>
              <a:rPr lang="en-US" sz="2100" dirty="0" err="1"/>
              <a:t>fondacija</a:t>
            </a:r>
            <a:r>
              <a:rPr lang="en-US" sz="2100" dirty="0"/>
              <a:t> </a:t>
            </a:r>
            <a:r>
              <a:rPr lang="en-US" sz="2100" dirty="0" err="1"/>
              <a:t>nudi</a:t>
            </a:r>
            <a:r>
              <a:rPr lang="en-US" sz="2100" dirty="0"/>
              <a:t> </a:t>
            </a:r>
            <a:r>
              <a:rPr lang="en-US" sz="2100" dirty="0" err="1"/>
              <a:t>edukativne</a:t>
            </a:r>
            <a:r>
              <a:rPr lang="en-US" sz="2100" dirty="0"/>
              <a:t> </a:t>
            </a:r>
            <a:r>
              <a:rPr lang="en-US" sz="2100" dirty="0" err="1"/>
              <a:t>časove</a:t>
            </a:r>
            <a:r>
              <a:rPr lang="en-US" sz="2100" dirty="0"/>
              <a:t>, </a:t>
            </a:r>
            <a:r>
              <a:rPr lang="en-US" sz="2100" dirty="0" err="1"/>
              <a:t>uključujući</a:t>
            </a:r>
            <a:r>
              <a:rPr lang="en-US" sz="2100" dirty="0"/>
              <a:t> </a:t>
            </a:r>
            <a:r>
              <a:rPr lang="en-US" sz="2100" dirty="0" err="1"/>
              <a:t>tromjesečnu</a:t>
            </a:r>
            <a:r>
              <a:rPr lang="en-US" sz="2100" dirty="0"/>
              <a:t> </a:t>
            </a:r>
            <a:r>
              <a:rPr lang="en-US" sz="2100" dirty="0" err="1"/>
              <a:t>radionicu</a:t>
            </a:r>
            <a:r>
              <a:rPr lang="en-US" sz="2100" dirty="0"/>
              <a:t> </a:t>
            </a:r>
            <a:r>
              <a:rPr lang="en-US" sz="2100" dirty="0" err="1"/>
              <a:t>spremnosti</a:t>
            </a:r>
            <a:r>
              <a:rPr lang="en-US" sz="2100" dirty="0"/>
              <a:t> </a:t>
            </a:r>
            <a:r>
              <a:rPr lang="en-US" sz="2100" dirty="0" err="1"/>
              <a:t>za</a:t>
            </a:r>
            <a:r>
              <a:rPr lang="en-US" sz="2100" dirty="0"/>
              <a:t> </a:t>
            </a:r>
            <a:r>
              <a:rPr lang="en-US" sz="2100" dirty="0" err="1"/>
              <a:t>posao</a:t>
            </a:r>
            <a:endParaRPr lang="en-US" sz="21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2" name="Picture 4" descr="https://assets.dmagstatic.com/wp-content/uploads/2019/12/Richard-miles-cnn-heroes-677x4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2084"/>
            <a:ext cx="4392118" cy="292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99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 li je </a:t>
            </a:r>
            <a:r>
              <a:rPr lang="en-US" dirty="0" err="1"/>
              <a:t>kazna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 </a:t>
            </a:r>
            <a:r>
              <a:rPr lang="en-US" dirty="0" err="1"/>
              <a:t>djelotvorna</a:t>
            </a:r>
            <a:r>
              <a:rPr lang="en-US" dirty="0"/>
              <a:t>?</a:t>
            </a:r>
          </a:p>
          <a:p>
            <a:r>
              <a:rPr lang="en-US" dirty="0"/>
              <a:t>Da li se </a:t>
            </a:r>
            <a:r>
              <a:rPr lang="en-US" dirty="0" err="1"/>
              <a:t>tretman</a:t>
            </a:r>
            <a:r>
              <a:rPr lang="en-US" dirty="0"/>
              <a:t> </a:t>
            </a:r>
            <a:r>
              <a:rPr lang="en-US" dirty="0" err="1"/>
              <a:t>osuđenika</a:t>
            </a:r>
            <a:r>
              <a:rPr lang="en-US" dirty="0"/>
              <a:t> </a:t>
            </a:r>
            <a:r>
              <a:rPr lang="en-US" dirty="0" err="1"/>
              <a:t>može</a:t>
            </a:r>
            <a:r>
              <a:rPr lang="en-US" dirty="0"/>
              <a:t> </a:t>
            </a:r>
            <a:r>
              <a:rPr lang="en-US" dirty="0" err="1"/>
              <a:t>smatrati</a:t>
            </a:r>
            <a:r>
              <a:rPr lang="en-US" dirty="0"/>
              <a:t> </a:t>
            </a:r>
            <a:r>
              <a:rPr lang="en-US" dirty="0" err="1"/>
              <a:t>djelotvornim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efikasnim</a:t>
            </a:r>
            <a:r>
              <a:rPr lang="en-US" dirty="0"/>
              <a:t>?</a:t>
            </a:r>
          </a:p>
          <a:p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autori</a:t>
            </a:r>
            <a:r>
              <a:rPr lang="en-US" dirty="0"/>
              <a:t> </a:t>
            </a:r>
            <a:r>
              <a:rPr lang="en-US" dirty="0" err="1"/>
              <a:t>navode</a:t>
            </a:r>
            <a:r>
              <a:rPr lang="en-US" dirty="0"/>
              <a:t> da je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zatvorskim</a:t>
            </a:r>
            <a:r>
              <a:rPr lang="en-US" dirty="0"/>
              <a:t> </a:t>
            </a:r>
            <a:r>
              <a:rPr lang="en-US" dirty="0" err="1"/>
              <a:t>ustanovama</a:t>
            </a:r>
            <a:r>
              <a:rPr lang="en-US" dirty="0"/>
              <a:t> novo </a:t>
            </a:r>
            <a:r>
              <a:rPr lang="en-US" dirty="0" err="1"/>
              <a:t>kriminalno</a:t>
            </a:r>
            <a:r>
              <a:rPr lang="en-US" dirty="0"/>
              <a:t> </a:t>
            </a:r>
            <a:r>
              <a:rPr lang="en-US" dirty="0" err="1"/>
              <a:t>iskustvo</a:t>
            </a:r>
            <a:r>
              <a:rPr lang="en-US" dirty="0"/>
              <a:t>, u </a:t>
            </a:r>
            <a:r>
              <a:rPr lang="en-US" dirty="0" err="1"/>
              <a:t>kojoj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opasnost</a:t>
            </a:r>
            <a:r>
              <a:rPr lang="en-US" dirty="0"/>
              <a:t> da </a:t>
            </a:r>
            <a:r>
              <a:rPr lang="en-US" dirty="0" err="1"/>
              <a:t>zatvorenici</a:t>
            </a:r>
            <a:r>
              <a:rPr lang="en-US" dirty="0"/>
              <a:t> </a:t>
            </a:r>
            <a:r>
              <a:rPr lang="en-US" dirty="0" err="1"/>
              <a:t>nadograde</a:t>
            </a:r>
            <a:r>
              <a:rPr lang="en-US" dirty="0"/>
              <a:t> </a:t>
            </a:r>
            <a:r>
              <a:rPr lang="en-US" dirty="0" err="1"/>
              <a:t>kriminalne</a:t>
            </a:r>
            <a:r>
              <a:rPr lang="en-US" dirty="0"/>
              <a:t> </a:t>
            </a:r>
            <a:r>
              <a:rPr lang="en-US" dirty="0" err="1"/>
              <a:t>vještine</a:t>
            </a:r>
            <a:endParaRPr lang="en-US" dirty="0"/>
          </a:p>
          <a:p>
            <a:r>
              <a:rPr lang="en-US" dirty="0" err="1"/>
              <a:t>Izricanje</a:t>
            </a:r>
            <a:r>
              <a:rPr lang="en-US" dirty="0"/>
              <a:t> </a:t>
            </a:r>
            <a:r>
              <a:rPr lang="en-US" dirty="0" err="1"/>
              <a:t>kazne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 </a:t>
            </a:r>
            <a:r>
              <a:rPr lang="en-US" dirty="0" err="1"/>
              <a:t>može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djelotvorna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sebi</a:t>
            </a:r>
            <a:r>
              <a:rPr lang="en-US" dirty="0"/>
              <a:t>,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licima</a:t>
            </a:r>
            <a:r>
              <a:rPr lang="en-US" dirty="0"/>
              <a:t> </a:t>
            </a:r>
            <a:r>
              <a:rPr lang="en-US" dirty="0" err="1"/>
              <a:t>će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boravak</a:t>
            </a:r>
            <a:r>
              <a:rPr lang="en-US" dirty="0"/>
              <a:t> u </a:t>
            </a:r>
            <a:r>
              <a:rPr lang="en-US" dirty="0" err="1"/>
              <a:t>zatvoru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dovoljna</a:t>
            </a:r>
            <a:r>
              <a:rPr lang="en-US" dirty="0"/>
              <a:t> da </a:t>
            </a:r>
            <a:r>
              <a:rPr lang="en-US" dirty="0" err="1"/>
              <a:t>promijeni</a:t>
            </a:r>
            <a:r>
              <a:rPr lang="en-US" dirty="0"/>
              <a:t> </a:t>
            </a:r>
            <a:r>
              <a:rPr lang="en-US" dirty="0" err="1"/>
              <a:t>kriminalni</a:t>
            </a:r>
            <a:r>
              <a:rPr lang="en-US" dirty="0"/>
              <a:t> </a:t>
            </a:r>
            <a:r>
              <a:rPr lang="en-US" dirty="0" err="1"/>
              <a:t>stil</a:t>
            </a:r>
            <a:r>
              <a:rPr lang="en-US" dirty="0"/>
              <a:t> </a:t>
            </a:r>
            <a:r>
              <a:rPr lang="en-US" dirty="0" err="1"/>
              <a:t>života</a:t>
            </a:r>
            <a:r>
              <a:rPr lang="en-US" dirty="0"/>
              <a:t>,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će</a:t>
            </a:r>
            <a:r>
              <a:rPr lang="en-US" dirty="0"/>
              <a:t> </a:t>
            </a:r>
            <a:r>
              <a:rPr lang="en-US" dirty="0" err="1"/>
              <a:t>drugima</a:t>
            </a:r>
            <a:r>
              <a:rPr lang="en-US" dirty="0"/>
              <a:t> </a:t>
            </a:r>
            <a:r>
              <a:rPr lang="en-US" dirty="0" err="1"/>
              <a:t>programi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nude, o </a:t>
            </a:r>
            <a:r>
              <a:rPr lang="en-US" dirty="0" err="1"/>
              <a:t>kojima</a:t>
            </a:r>
            <a:r>
              <a:rPr lang="en-US" dirty="0"/>
              <a:t> je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riječi</a:t>
            </a:r>
            <a:r>
              <a:rPr lang="en-US" dirty="0"/>
              <a:t>, </a:t>
            </a:r>
            <a:r>
              <a:rPr lang="en-US" dirty="0" err="1"/>
              <a:t>pomoći</a:t>
            </a:r>
            <a:r>
              <a:rPr lang="en-US" dirty="0"/>
              <a:t> da </a:t>
            </a:r>
            <a:r>
              <a:rPr lang="en-US" dirty="0" err="1"/>
              <a:t>resocijalizacija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djelotvorna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nekima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to </a:t>
            </a:r>
            <a:r>
              <a:rPr lang="en-US" dirty="0" err="1"/>
              <a:t>neće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</a:p>
          <a:p>
            <a:r>
              <a:rPr lang="en-US" dirty="0" err="1"/>
              <a:t>Postpenalna</a:t>
            </a:r>
            <a:r>
              <a:rPr lang="en-US" dirty="0"/>
              <a:t> </a:t>
            </a:r>
            <a:r>
              <a:rPr lang="en-US" dirty="0" err="1"/>
              <a:t>pomoc</a:t>
            </a:r>
            <a:r>
              <a:rPr lang="en-US" dirty="0"/>
              <a:t>́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0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240" y="59137"/>
            <a:ext cx="8897565" cy="1560716"/>
          </a:xfrm>
        </p:spPr>
        <p:txBody>
          <a:bodyPr/>
          <a:lstStyle/>
          <a:p>
            <a:r>
              <a:rPr lang="en-US" dirty="0" err="1"/>
              <a:t>Izvori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833" y="839495"/>
            <a:ext cx="11449438" cy="5696216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 sz="1800" dirty="0" err="1"/>
              <a:t>Slika</a:t>
            </a:r>
            <a:r>
              <a:rPr lang="en-US" sz="1800" dirty="0"/>
              <a:t> 1: </a:t>
            </a:r>
            <a:r>
              <a:rPr lang="en-US" sz="1800" dirty="0">
                <a:hlinkClick r:id="rId2"/>
              </a:rPr>
              <a:t>https://www.irishexaminer.com/remote/media.central.ie/media/images/p/PrisonerBehindBarsGeneric231118_large.jpg?width=648&amp;s=ie-988258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2: </a:t>
            </a:r>
            <a:r>
              <a:rPr lang="en-US" sz="1800" dirty="0">
                <a:hlinkClick r:id="rId3"/>
              </a:rPr>
              <a:t>https://flaglerlive.com/wp-content/uploads/ged-classes-1.jpg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3: </a:t>
            </a:r>
            <a:r>
              <a:rPr lang="en-US" sz="1800" dirty="0">
                <a:hlinkClick r:id="rId4"/>
              </a:rPr>
              <a:t>https://www.wikidata.org/wiki/Q3318834#/media/File:Captive_browses_books_at_Camp_5_Guantanamo.jpg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4: </a:t>
            </a:r>
            <a:r>
              <a:rPr lang="en-US" sz="1800" dirty="0">
                <a:hlinkClick r:id="rId5"/>
              </a:rPr>
              <a:t>https://californiainnocenceproject.org/wp-content/uploads/2018/05/Comtemporary-cartoon.jpg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5: </a:t>
            </a:r>
            <a:r>
              <a:rPr lang="en-US" sz="1800" dirty="0">
                <a:hlinkClick r:id="rId6"/>
              </a:rPr>
              <a:t>https://www.jabuka.tv/wp-content/uploads/2015/02/sud_bih_zatvor.jpg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6: </a:t>
            </a:r>
            <a:r>
              <a:rPr lang="en-US" sz="1800" dirty="0">
                <a:hlinkClick r:id="rId7"/>
              </a:rPr>
              <a:t>https://www.dw.com/hr/ima-li-%C5%BEivota-poslije-zatvora/a-41212933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7:</a:t>
            </a:r>
            <a:r>
              <a:rPr lang="en-US" sz="1800" dirty="0">
                <a:hlinkClick r:id="rId8"/>
              </a:rPr>
              <a:t> https://assets.entrepreneur.com/content/3x2/2000/20161115175813-mike-pisciotti2.jpeg?width=700&amp;crop=2:1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8: </a:t>
            </a:r>
            <a:r>
              <a:rPr lang="en-US" sz="1800" dirty="0">
                <a:hlinkClick r:id="rId9"/>
              </a:rPr>
              <a:t>https://people.com/crime/sean-pica-murderer-ilfe-from-prison-college-hudson-link/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9: </a:t>
            </a:r>
            <a:r>
              <a:rPr lang="en-US" sz="1800" dirty="0">
                <a:hlinkClick r:id="rId10"/>
              </a:rPr>
              <a:t>https://www.dallasnews.com/news/crime/2012/02/22/judge-formally-exonerates-dallas-man-wrongly-convicted/</a:t>
            </a:r>
            <a:endParaRPr lang="en-US" sz="1800" dirty="0"/>
          </a:p>
          <a:p>
            <a:r>
              <a:rPr lang="en-US" sz="1800" dirty="0" err="1"/>
              <a:t>Slika</a:t>
            </a:r>
            <a:r>
              <a:rPr lang="en-US" sz="1800" dirty="0"/>
              <a:t> 10: </a:t>
            </a:r>
            <a:r>
              <a:rPr lang="en-US" sz="1800" dirty="0">
                <a:hlinkClick r:id="rId11"/>
              </a:rPr>
              <a:t>https://assets.dmagstatic.com/wp-content/uploads/2019/12/Richard-miles-cnn-heroes-677x451.png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3959216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2.xml><?xml version="1.0" encoding="utf-8"?>
<a:theme xmlns:a="http://schemas.openxmlformats.org/drawingml/2006/main" name="1_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96</TotalTime>
  <Words>1227</Words>
  <Application>Microsoft Office PowerPoint</Application>
  <PresentationFormat>Widescreen</PresentationFormat>
  <Paragraphs>88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Schoolbook</vt:lpstr>
      <vt:lpstr>Corbel</vt:lpstr>
      <vt:lpstr>Feathered</vt:lpstr>
      <vt:lpstr>1_Feathered</vt:lpstr>
      <vt:lpstr>Pozitivni uticaj  resocijalizacije na  zatvorenike  </vt:lpstr>
      <vt:lpstr>Resocijalizacija i obrazovanje u zatvorskim ustanovama </vt:lpstr>
      <vt:lpstr>Obrazovanje kojim se koristi resocijalizacija ima tri važne funkcije :   </vt:lpstr>
      <vt:lpstr>Izvještaj o stanju ljudskih prava u ustanovama za izvršenje kaznenih sankcija u Bosni i Hercegovini iz 2012. god.  </vt:lpstr>
      <vt:lpstr>Pozitivni primjeri  </vt:lpstr>
      <vt:lpstr>1. Bojan Mitrović  </vt:lpstr>
      <vt:lpstr>2.Mike Piscotta  </vt:lpstr>
      <vt:lpstr> 3. Sean Pica  </vt:lpstr>
      <vt:lpstr>4. Kenyatta Leal  </vt:lpstr>
      <vt:lpstr>5. Richard Miles  </vt:lpstr>
      <vt:lpstr>Zaključak</vt:lpstr>
      <vt:lpstr>Izvori: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Pozitivni uticaj  resocijalizacije na  zatvorenike</dc:title>
  <dc:creator>Admin</dc:creator>
  <cp:lastModifiedBy>Ena Gotovuša</cp:lastModifiedBy>
  <cp:revision>12</cp:revision>
  <dcterms:created xsi:type="dcterms:W3CDTF">2020-03-18T20:21:57Z</dcterms:created>
  <dcterms:modified xsi:type="dcterms:W3CDTF">2020-03-19T18:47:32Z</dcterms:modified>
</cp:coreProperties>
</file>