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9" r:id="rId9"/>
    <p:sldId id="273" r:id="rId10"/>
    <p:sldId id="274" r:id="rId11"/>
    <p:sldId id="276" r:id="rId12"/>
    <p:sldId id="277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71713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76988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328682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0307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541308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5639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2327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73010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735758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0966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3699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A37AC-28D0-4A91-9455-C928FA4A0369}" type="datetimeFigureOut">
              <a:rPr lang="bs-Latn-BA" smtClean="0"/>
              <a:t>16.3.2020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70F5D-F350-4466-B2CE-4CA57542FAA5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23494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 err="1" smtClean="0"/>
              <a:t>Penologija</a:t>
            </a:r>
            <a:r>
              <a:rPr lang="bs-Latn-BA" dirty="0" smtClean="0"/>
              <a:t> 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/>
              <a:t>H</a:t>
            </a:r>
            <a:r>
              <a:rPr lang="bs-Latn-BA" dirty="0" smtClean="0"/>
              <a:t>istorija kazne lišenja </a:t>
            </a:r>
            <a:r>
              <a:rPr lang="bs-Latn-BA" dirty="0" smtClean="0"/>
              <a:t>slobode</a:t>
            </a:r>
          </a:p>
          <a:p>
            <a:r>
              <a:rPr lang="sr-Latn-CS" dirty="0"/>
              <a:t>Datum on-line nastave: </a:t>
            </a:r>
            <a:r>
              <a:rPr lang="sr-Latn-CS" dirty="0" smtClean="0"/>
              <a:t>17. </a:t>
            </a:r>
            <a:r>
              <a:rPr lang="sr-Latn-CS" dirty="0"/>
              <a:t>03. 2020.</a:t>
            </a:r>
          </a:p>
          <a:p>
            <a:endParaRPr lang="bs-Latn-BA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220515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hr-HR" sz="3200"/>
              <a:t>Pravo na kažnjavanje  </a:t>
            </a:r>
            <a:br>
              <a:rPr lang="hr-HR" sz="3200"/>
            </a:br>
            <a:endParaRPr lang="hr-HR" sz="320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r-HR" sz="3600"/>
              <a:t>idealističke i metafizičke teorije,</a:t>
            </a:r>
          </a:p>
          <a:p>
            <a:pPr eaLnBrk="1" hangingPunct="1"/>
            <a:r>
              <a:rPr lang="hr-HR" sz="3600"/>
              <a:t>teorija društvenog ugovora, </a:t>
            </a:r>
          </a:p>
          <a:p>
            <a:pPr eaLnBrk="1" hangingPunct="1"/>
            <a:r>
              <a:rPr lang="hr-HR" sz="3600"/>
              <a:t>pravna (normativna) teorija i </a:t>
            </a:r>
          </a:p>
          <a:p>
            <a:pPr eaLnBrk="1" hangingPunct="1"/>
            <a:r>
              <a:rPr lang="hr-HR" sz="3600"/>
              <a:t>sociološka teorija  </a:t>
            </a:r>
          </a:p>
        </p:txBody>
      </p:sp>
    </p:spTree>
    <p:extLst>
      <p:ext uri="{BB962C8B-B14F-4D97-AF65-F5344CB8AC3E}">
        <p14:creationId xmlns:p14="http://schemas.microsoft.com/office/powerpoint/2010/main" val="63289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hr-HR" smtClean="0"/>
              <a:t>Svrha kažnjavanja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r-HR" sz="3600"/>
              <a:t>apsolutne teorije, </a:t>
            </a:r>
          </a:p>
          <a:p>
            <a:pPr eaLnBrk="1" hangingPunct="1"/>
            <a:r>
              <a:rPr lang="hr-HR" sz="3600"/>
              <a:t>relativne (utilitarističke) teorije i </a:t>
            </a:r>
          </a:p>
          <a:p>
            <a:pPr eaLnBrk="1" hangingPunct="1"/>
            <a:r>
              <a:rPr lang="hr-HR" sz="3600"/>
              <a:t>mješovite (eklektičke) teorije</a:t>
            </a:r>
          </a:p>
          <a:p>
            <a:pPr eaLnBrk="1" hangingPunct="1"/>
            <a:r>
              <a:rPr lang="hr-HR" sz="3600"/>
              <a:t>teorija o restorativnoj pravdi</a:t>
            </a:r>
          </a:p>
        </p:txBody>
      </p:sp>
    </p:spTree>
    <p:extLst>
      <p:ext uri="{BB962C8B-B14F-4D97-AF65-F5344CB8AC3E}">
        <p14:creationId xmlns:p14="http://schemas.microsoft.com/office/powerpoint/2010/main" val="95377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>
          <a:xfrm>
            <a:off x="2309813" y="785813"/>
            <a:ext cx="7924800" cy="1143000"/>
          </a:xfrm>
        </p:spPr>
        <p:txBody>
          <a:bodyPr/>
          <a:lstStyle/>
          <a:p>
            <a:r>
              <a:rPr lang="bs-Latn-BA" dirty="0" smtClean="0"/>
              <a:t>KZ BIH (čl. 6)</a:t>
            </a:r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bs-Latn-BA" u="sng" smtClean="0"/>
              <a:t>	</a:t>
            </a:r>
            <a:r>
              <a:rPr lang="es-ES" u="sng" smtClean="0"/>
              <a:t>Svrha krivi</a:t>
            </a:r>
            <a:r>
              <a:rPr lang="hr-HR" u="sng" smtClean="0"/>
              <a:t>č</a:t>
            </a:r>
            <a:r>
              <a:rPr lang="es-ES" u="sng" smtClean="0"/>
              <a:t>nopravnih sankcija je</a:t>
            </a:r>
            <a:r>
              <a:rPr lang="hr-HR" u="sng" smtClean="0"/>
              <a:t>:</a:t>
            </a:r>
            <a:r>
              <a:rPr lang="es-ES" u="sng" smtClean="0"/>
              <a:t> </a:t>
            </a:r>
            <a:r>
              <a:rPr lang="hr-HR" u="sng" smtClean="0"/>
              <a:t> </a:t>
            </a:r>
            <a:endParaRPr lang="bs-Latn-BA" smtClean="0"/>
          </a:p>
          <a:p>
            <a:r>
              <a:rPr lang="es-ES" u="sng" smtClean="0"/>
              <a:t>a</a:t>
            </a:r>
            <a:r>
              <a:rPr lang="hr-HR" u="sng" smtClean="0"/>
              <a:t>)</a:t>
            </a:r>
            <a:r>
              <a:rPr lang="es-ES" u="sng" smtClean="0"/>
              <a:t>    za</a:t>
            </a:r>
            <a:r>
              <a:rPr lang="hr-HR" u="sng" smtClean="0"/>
              <a:t>š</a:t>
            </a:r>
            <a:r>
              <a:rPr lang="es-ES" u="sng" smtClean="0"/>
              <a:t>tita dru</a:t>
            </a:r>
            <a:r>
              <a:rPr lang="hr-HR" u="sng" smtClean="0"/>
              <a:t>š</a:t>
            </a:r>
            <a:r>
              <a:rPr lang="es-ES" u="sng" smtClean="0"/>
              <a:t>tva od izvr</a:t>
            </a:r>
            <a:r>
              <a:rPr lang="hr-HR" u="sng" smtClean="0"/>
              <a:t>š</a:t>
            </a:r>
            <a:r>
              <a:rPr lang="es-ES" u="sng" smtClean="0"/>
              <a:t>enja krivi</a:t>
            </a:r>
            <a:r>
              <a:rPr lang="hr-HR" u="sng" smtClean="0"/>
              <a:t>č</a:t>
            </a:r>
            <a:r>
              <a:rPr lang="es-ES" u="sng" smtClean="0"/>
              <a:t>nih djela preventivnim uticanjem na druge da po</a:t>
            </a:r>
            <a:r>
              <a:rPr lang="hr-HR" u="sng" smtClean="0"/>
              <a:t>š</a:t>
            </a:r>
            <a:r>
              <a:rPr lang="es-ES" u="sng" smtClean="0"/>
              <a:t>tuju pravni sistem i ne po</a:t>
            </a:r>
            <a:r>
              <a:rPr lang="hr-HR" u="sng" smtClean="0"/>
              <a:t>č</a:t>
            </a:r>
            <a:r>
              <a:rPr lang="es-ES" u="sng" smtClean="0"/>
              <a:t>ine krivi</a:t>
            </a:r>
            <a:r>
              <a:rPr lang="hr-HR" u="sng" smtClean="0"/>
              <a:t>č</a:t>
            </a:r>
            <a:r>
              <a:rPr lang="es-ES" u="sng" smtClean="0"/>
              <a:t>na djela te spre</a:t>
            </a:r>
            <a:r>
              <a:rPr lang="hr-HR" u="sng" smtClean="0"/>
              <a:t>č</a:t>
            </a:r>
            <a:r>
              <a:rPr lang="es-ES" u="sng" smtClean="0"/>
              <a:t>avanjem po</a:t>
            </a:r>
            <a:r>
              <a:rPr lang="hr-HR" u="sng" smtClean="0"/>
              <a:t>č</a:t>
            </a:r>
            <a:r>
              <a:rPr lang="es-ES" u="sng" smtClean="0"/>
              <a:t>inioca da po</a:t>
            </a:r>
            <a:r>
              <a:rPr lang="hr-HR" u="sng" smtClean="0"/>
              <a:t>č</a:t>
            </a:r>
            <a:r>
              <a:rPr lang="es-ES" u="sng" smtClean="0"/>
              <a:t>ini krivi</a:t>
            </a:r>
            <a:r>
              <a:rPr lang="hr-HR" u="sng" smtClean="0"/>
              <a:t>č</a:t>
            </a:r>
            <a:r>
              <a:rPr lang="es-ES" u="sng" smtClean="0"/>
              <a:t>na djela kao i podsticanje njegovog preodgoja</a:t>
            </a:r>
            <a:r>
              <a:rPr lang="hr-HR" u="sng" smtClean="0"/>
              <a:t>;</a:t>
            </a:r>
            <a:r>
              <a:rPr lang="es-ES" u="sng" smtClean="0"/>
              <a:t> </a:t>
            </a:r>
            <a:r>
              <a:rPr lang="hr-HR" u="sng" smtClean="0"/>
              <a:t> </a:t>
            </a:r>
            <a:endParaRPr lang="bs-Latn-BA" smtClean="0"/>
          </a:p>
          <a:p>
            <a:r>
              <a:rPr lang="es-ES" u="sng" smtClean="0"/>
              <a:t>b)    zaštita i satisfakcija žrtve krivičnog djela.</a:t>
            </a:r>
            <a:endParaRPr lang="bs-Latn-BA" smtClean="0"/>
          </a:p>
          <a:p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358149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KZ BiH (č</a:t>
            </a:r>
            <a:r>
              <a:rPr lang="hr-HR" dirty="0" smtClean="0"/>
              <a:t>l</a:t>
            </a:r>
            <a:r>
              <a:rPr lang="hr-HR" dirty="0"/>
              <a:t>. 39. svrha </a:t>
            </a:r>
            <a:r>
              <a:rPr lang="hr-HR" dirty="0" smtClean="0"/>
              <a:t>kažnjavanja): </a:t>
            </a:r>
            <a:r>
              <a:rPr lang="bs-Latn-BA" dirty="0"/>
              <a:t/>
            </a:r>
            <a:br>
              <a:rPr lang="bs-Latn-BA" dirty="0"/>
            </a:br>
            <a:endParaRPr lang="bs-Latn-BA" dirty="0" smtClean="0"/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da se izrazi društvena osuda učinjenog krivičnog djela;</a:t>
            </a:r>
            <a:endParaRPr lang="bs-Latn-BA" dirty="0" smtClean="0"/>
          </a:p>
          <a:p>
            <a:r>
              <a:rPr lang="hr-HR" dirty="0" smtClean="0"/>
              <a:t>da se utječe na učinitelja da ubuduće ne čini krivična djela </a:t>
            </a:r>
            <a:r>
              <a:rPr lang="it-IT" u="sng" dirty="0" smtClean="0"/>
              <a:t>i podstakne njegov preodgoj</a:t>
            </a:r>
            <a:r>
              <a:rPr lang="hr-HR" dirty="0" smtClean="0"/>
              <a:t>;</a:t>
            </a:r>
            <a:endParaRPr lang="bs-Latn-BA" dirty="0" smtClean="0"/>
          </a:p>
          <a:p>
            <a:r>
              <a:rPr lang="hr-HR" dirty="0" smtClean="0"/>
              <a:t>da se </a:t>
            </a:r>
            <a:r>
              <a:rPr lang="hr-HR" dirty="0" smtClean="0"/>
              <a:t>utiče </a:t>
            </a:r>
            <a:r>
              <a:rPr lang="hr-HR" dirty="0" smtClean="0"/>
              <a:t>na ostale da ne čine krivična djela;</a:t>
            </a:r>
            <a:endParaRPr lang="bs-Latn-BA" dirty="0" smtClean="0"/>
          </a:p>
          <a:p>
            <a:r>
              <a:rPr lang="hr-HR" dirty="0" smtClean="0"/>
              <a:t>i da se </a:t>
            </a:r>
            <a:r>
              <a:rPr lang="hr-HR" dirty="0" smtClean="0"/>
              <a:t>utiče </a:t>
            </a:r>
            <a:r>
              <a:rPr lang="hr-HR" dirty="0" smtClean="0"/>
              <a:t>na svijest građana o pogibeljnosti krivičnih djela i o pravednosti kažnjavanja učinitelja.</a:t>
            </a:r>
            <a:endParaRPr lang="bs-Latn-BA" dirty="0" smtClean="0"/>
          </a:p>
          <a:p>
            <a:endParaRPr lang="bs-Latn-BA" dirty="0" smtClean="0"/>
          </a:p>
        </p:txBody>
      </p:sp>
    </p:spTree>
    <p:extLst>
      <p:ext uri="{BB962C8B-B14F-4D97-AF65-F5344CB8AC3E}">
        <p14:creationId xmlns:p14="http://schemas.microsoft.com/office/powerpoint/2010/main" val="407617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>
          <a:xfrm>
            <a:off x="2309813" y="785813"/>
            <a:ext cx="7924800" cy="1143000"/>
          </a:xfrm>
        </p:spPr>
        <p:txBody>
          <a:bodyPr/>
          <a:lstStyle/>
          <a:p>
            <a:r>
              <a:rPr lang="bs-Latn-BA" smtClean="0"/>
              <a:t>KZ FBIH (čl. 7)</a:t>
            </a:r>
          </a:p>
        </p:txBody>
      </p:sp>
      <p:sp>
        <p:nvSpPr>
          <p:cNvPr id="1044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bs-Latn-BA" dirty="0" smtClean="0"/>
              <a:t>	Svrha </a:t>
            </a:r>
            <a:r>
              <a:rPr lang="bs-Latn-BA" dirty="0" err="1" smtClean="0"/>
              <a:t>krivičnopravnih</a:t>
            </a:r>
            <a:r>
              <a:rPr lang="bs-Latn-BA" dirty="0" smtClean="0"/>
              <a:t> sankcija je:</a:t>
            </a:r>
          </a:p>
          <a:p>
            <a:r>
              <a:rPr lang="pt-BR" dirty="0" smtClean="0"/>
              <a:t>a) za</a:t>
            </a:r>
            <a:r>
              <a:rPr lang="bs-Latn-BA" dirty="0" smtClean="0"/>
              <a:t>š</a:t>
            </a:r>
            <a:r>
              <a:rPr lang="pt-BR" dirty="0" smtClean="0"/>
              <a:t>tita dru</a:t>
            </a:r>
            <a:r>
              <a:rPr lang="bs-Latn-BA" dirty="0" smtClean="0"/>
              <a:t>š</a:t>
            </a:r>
            <a:r>
              <a:rPr lang="pt-BR" dirty="0" smtClean="0"/>
              <a:t>tva od </a:t>
            </a:r>
            <a:r>
              <a:rPr lang="bs-Latn-BA" dirty="0" smtClean="0"/>
              <a:t>č</a:t>
            </a:r>
            <a:r>
              <a:rPr lang="pt-BR" dirty="0" smtClean="0"/>
              <a:t>injenja krivi</a:t>
            </a:r>
            <a:r>
              <a:rPr lang="bs-Latn-BA" dirty="0" smtClean="0"/>
              <a:t>č</a:t>
            </a:r>
            <a:r>
              <a:rPr lang="pt-BR" dirty="0" smtClean="0"/>
              <a:t>nih djela preventivnim uticajem na druge da</a:t>
            </a:r>
            <a:r>
              <a:rPr lang="bs-Latn-BA" dirty="0" smtClean="0"/>
              <a:t> poštuju pravni sistem i ne </a:t>
            </a:r>
            <a:r>
              <a:rPr lang="bs-Latn-BA" dirty="0" smtClean="0"/>
              <a:t>čine </a:t>
            </a:r>
            <a:r>
              <a:rPr lang="bs-Latn-BA" dirty="0" smtClean="0"/>
              <a:t>krivična djela te sprječavanjem </a:t>
            </a:r>
            <a:r>
              <a:rPr lang="bs-Latn-BA" dirty="0" err="1" smtClean="0"/>
              <a:t>učinitelja</a:t>
            </a:r>
            <a:r>
              <a:rPr lang="bs-Latn-BA" dirty="0" smtClean="0"/>
              <a:t> </a:t>
            </a:r>
            <a:r>
              <a:rPr lang="bs-Latn-BA" dirty="0" smtClean="0"/>
              <a:t>da </a:t>
            </a:r>
            <a:r>
              <a:rPr lang="bs-Latn-BA" dirty="0"/>
              <a:t>u</a:t>
            </a:r>
            <a:r>
              <a:rPr lang="bs-Latn-BA" dirty="0" smtClean="0"/>
              <a:t>čini </a:t>
            </a:r>
            <a:r>
              <a:rPr lang="bs-Latn-BA" dirty="0" smtClean="0"/>
              <a:t>krivična djela kao i </a:t>
            </a:r>
            <a:r>
              <a:rPr lang="bs-Latn-BA" dirty="0" smtClean="0"/>
              <a:t>podsticanje </a:t>
            </a:r>
            <a:r>
              <a:rPr lang="bs-Latn-BA" dirty="0" smtClean="0"/>
              <a:t>njegovog </a:t>
            </a:r>
            <a:r>
              <a:rPr lang="bs-Latn-BA" dirty="0" err="1" smtClean="0"/>
              <a:t>prevaspitanja</a:t>
            </a:r>
            <a:r>
              <a:rPr lang="bs-Latn-BA" dirty="0" smtClean="0"/>
              <a:t>;</a:t>
            </a:r>
          </a:p>
          <a:p>
            <a:r>
              <a:rPr lang="bs-Latn-BA" dirty="0" smtClean="0"/>
              <a:t>b) zaštita i satisfakcija žrtve krivičnog djela</a:t>
            </a:r>
          </a:p>
        </p:txBody>
      </p:sp>
    </p:spTree>
    <p:extLst>
      <p:ext uri="{BB962C8B-B14F-4D97-AF65-F5344CB8AC3E}">
        <p14:creationId xmlns:p14="http://schemas.microsoft.com/office/powerpoint/2010/main" val="1771254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/>
              <a:t/>
            </a:r>
            <a:br>
              <a:rPr lang="bs-Latn-BA" dirty="0"/>
            </a:br>
            <a:r>
              <a:rPr lang="bs-Latn-BA" dirty="0" smtClean="0"/>
              <a:t>KZ FBiH (č</a:t>
            </a:r>
            <a:r>
              <a:rPr lang="bs-Latn-BA" dirty="0" smtClean="0">
                <a:solidFill>
                  <a:schemeClr val="tx1"/>
                </a:solidFill>
              </a:rPr>
              <a:t>l</a:t>
            </a:r>
            <a:r>
              <a:rPr lang="bs-Latn-BA" dirty="0" smtClean="0">
                <a:solidFill>
                  <a:schemeClr val="tx1"/>
                </a:solidFill>
              </a:rPr>
              <a:t>. 42. svrha </a:t>
            </a:r>
            <a:r>
              <a:rPr lang="bs-Latn-BA" dirty="0" smtClean="0">
                <a:solidFill>
                  <a:schemeClr val="tx1"/>
                </a:solidFill>
              </a:rPr>
              <a:t>kažnjavanja):</a:t>
            </a:r>
            <a:r>
              <a:rPr lang="bs-Latn-BA" dirty="0" smtClean="0">
                <a:solidFill>
                  <a:schemeClr val="tx1"/>
                </a:solidFill>
              </a:rPr>
              <a:t/>
            </a:r>
            <a:br>
              <a:rPr lang="bs-Latn-BA" dirty="0" smtClean="0">
                <a:solidFill>
                  <a:schemeClr val="tx1"/>
                </a:solidFill>
              </a:rPr>
            </a:br>
            <a:endParaRPr lang="bs-Latn-BA" dirty="0" smtClean="0"/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bs-Latn-BA" smtClean="0"/>
              <a:t>a) da se izrazi društvena osuda učinjenog krivičnog djela;</a:t>
            </a:r>
          </a:p>
          <a:p>
            <a:pPr>
              <a:buFont typeface="Wingdings" panose="05000000000000000000" pitchFamily="2" charset="2"/>
              <a:buNone/>
            </a:pPr>
            <a:r>
              <a:rPr lang="bs-Latn-BA" smtClean="0"/>
              <a:t>b) da se utiče na učinitelja da ubuduće ne učini krivična djela i potakne njegovo prevaspitanje;</a:t>
            </a:r>
          </a:p>
          <a:p>
            <a:pPr>
              <a:buFont typeface="Wingdings" panose="05000000000000000000" pitchFamily="2" charset="2"/>
              <a:buNone/>
            </a:pPr>
            <a:r>
              <a:rPr lang="bs-Latn-BA" smtClean="0"/>
              <a:t>c) da se utiče na ostale da ne učine krivična djela;</a:t>
            </a:r>
          </a:p>
          <a:p>
            <a:pPr>
              <a:buFont typeface="Wingdings" panose="05000000000000000000" pitchFamily="2" charset="2"/>
              <a:buNone/>
            </a:pPr>
            <a:r>
              <a:rPr lang="bs-Latn-BA" smtClean="0"/>
              <a:t>d) i da se utiče na svijest građana o pogibeljnosti krivičnih djela i o pravednosti kažnjavanja</a:t>
            </a:r>
          </a:p>
        </p:txBody>
      </p:sp>
    </p:spTree>
    <p:extLst>
      <p:ext uri="{BB962C8B-B14F-4D97-AF65-F5344CB8AC3E}">
        <p14:creationId xmlns:p14="http://schemas.microsoft.com/office/powerpoint/2010/main" val="380172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Kazna lišenja slobode (</a:t>
            </a:r>
            <a:r>
              <a:rPr lang="hr-HR" dirty="0" smtClean="0"/>
              <a:t>kraj </a:t>
            </a:r>
            <a:r>
              <a:rPr lang="hr-HR" dirty="0" smtClean="0"/>
              <a:t>XVIII vijeka) </a:t>
            </a:r>
          </a:p>
        </p:txBody>
      </p:sp>
      <p:sp>
        <p:nvSpPr>
          <p:cNvPr id="1085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	razvoj društvenih, pravno-političkih, ekonomskih, kulturnih, socioloških, filozofskih i drugih odnosa otvorio je put afirmaciji pojednica i njegove ličnosti i razvijanje lične slobode kao izuzetno vrijedne ljudske potrebe</a:t>
            </a:r>
          </a:p>
        </p:txBody>
      </p:sp>
    </p:spTree>
    <p:extLst>
      <p:ext uri="{BB962C8B-B14F-4D97-AF65-F5344CB8AC3E}">
        <p14:creationId xmlns:p14="http://schemas.microsoft.com/office/powerpoint/2010/main" val="3944329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F</a:t>
            </a:r>
            <a:r>
              <a:rPr lang="hr-HR" dirty="0" smtClean="0"/>
              <a:t>aktori nastanka i brzog prihvatanja kazne lišenja slobode</a:t>
            </a:r>
            <a:endParaRPr lang="sr-Latn-CS" dirty="0" smtClean="0"/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- humanističke tendencije u oblasti krivičnog prava koje su naročito dobile na podstreku francuskom revolucijom i suštinskim reformama koje se provode u oblasti krivičnog zakonodavstva i kažnjavanja učinilaca krivičnih djela,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smtClean="0"/>
              <a:t>	- jednakost građana pred zakonom, </a:t>
            </a:r>
          </a:p>
        </p:txBody>
      </p:sp>
    </p:spTree>
    <p:extLst>
      <p:ext uri="{BB962C8B-B14F-4D97-AF65-F5344CB8AC3E}">
        <p14:creationId xmlns:p14="http://schemas.microsoft.com/office/powerpoint/2010/main" val="2436231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smtClean="0"/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dirty="0" smtClean="0"/>
              <a:t>	- ukidanje surovih tjelesnih kazni i smanjenje broja krivičnih djela za koja se predviđa smrtna kazna,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dirty="0" smtClean="0"/>
              <a:t>	- izuzetna vrijednost lične slobode čovjeka,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dirty="0" smtClean="0"/>
              <a:t>	- vrijednost ljudskog rada za nove društveno-ekonomske odnose koji se razvijaju revolucionarnim promjenama krajem XVIII vijeka, </a:t>
            </a:r>
          </a:p>
          <a:p>
            <a:pPr>
              <a:buNone/>
            </a:pPr>
            <a:r>
              <a:rPr lang="hr-HR" dirty="0" smtClean="0"/>
              <a:t>- društveni i naročito ekonomski razvoj koji omogućavaju izgradnju zatvora u kojima će moći boraviti veći broj osuđenika</a:t>
            </a:r>
            <a:endParaRPr lang="bs-Latn-BA" dirty="0" smtClean="0"/>
          </a:p>
          <a:p>
            <a:pPr>
              <a:buFont typeface="Wingdings" panose="05000000000000000000" pitchFamily="2" charset="2"/>
              <a:buNone/>
            </a:pP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396278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r-HR" smtClean="0"/>
              <a:t/>
            </a:r>
            <a:br>
              <a:rPr lang="hr-HR" smtClean="0"/>
            </a:br>
            <a:r>
              <a:rPr lang="hr-HR" sz="3200"/>
              <a:t>Razvojni put kazne lišenja slobode u krivičnom zakonodavstvu i penološkoj praksi</a:t>
            </a:r>
            <a:endParaRPr lang="sr-Latn-CS" sz="3200"/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- izricanje i primjena raznih vrsta kazne lišenja slobode (npr., robija, deportacija, lišenje slobode sa prinudnim radom, strogi zatvor, zatvor),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smtClean="0"/>
              <a:t>	- unifikacija (napuštanje više vrsta kazne zatvora i njenog jednistvenog regulisanja u krivičnom zakonodavstvu, a u fazi izvršenja u smislu istovjetnog postupka primjene uz različite vremenske okvire)</a:t>
            </a:r>
          </a:p>
        </p:txBody>
      </p:sp>
    </p:spTree>
    <p:extLst>
      <p:ext uri="{BB962C8B-B14F-4D97-AF65-F5344CB8AC3E}">
        <p14:creationId xmlns:p14="http://schemas.microsoft.com/office/powerpoint/2010/main" val="2768063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19811" name="Content Placeholder 2"/>
          <p:cNvSpPr>
            <a:spLocks noGrp="1"/>
          </p:cNvSpPr>
          <p:nvPr>
            <p:ph idx="1"/>
          </p:nvPr>
        </p:nvSpPr>
        <p:spPr>
          <a:xfrm>
            <a:off x="838200" y="1309255"/>
            <a:ext cx="10515600" cy="4867708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dirty="0" smtClean="0"/>
              <a:t>	- ograničavanja primjene drugim krivičnim sankcijama (npr., primjenom novčane kazne, uslovne osude, rada za opšte dobro na slobodi),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dirty="0" smtClean="0"/>
              <a:t>	- primjena načela oportuniteta krivičnog gonjenja (u smislu „skretanja“ krivičnog postupka), </a:t>
            </a:r>
          </a:p>
          <a:p>
            <a:pPr>
              <a:buNone/>
            </a:pPr>
            <a:r>
              <a:rPr lang="hr-HR" dirty="0" smtClean="0"/>
              <a:t>- davanje uslovnog otpusta ili - primjene različitih modela izvršenja kazne lišenja slobode, koji su „između zatvorske kazne i nadzorovanja osuđene osobe na slobodi“ (npr., vikend zatvor, kućni zatvor, elektronski nadzor)</a:t>
            </a:r>
            <a:endParaRPr lang="bs-Latn-BA" dirty="0" smtClean="0"/>
          </a:p>
          <a:p>
            <a:pPr>
              <a:buFont typeface="Wingdings" panose="05000000000000000000" pitchFamily="2" charset="2"/>
              <a:buNone/>
            </a:pPr>
            <a:endParaRPr lang="bs-Latn-BA" dirty="0" smtClean="0"/>
          </a:p>
        </p:txBody>
      </p:sp>
    </p:spTree>
    <p:extLst>
      <p:ext uri="{BB962C8B-B14F-4D97-AF65-F5344CB8AC3E}">
        <p14:creationId xmlns:p14="http://schemas.microsoft.com/office/powerpoint/2010/main" val="4197970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mtClean="0"/>
              <a:t>Šta se želi postići izricanjem i izvršenjem kazne lišenja slobode?</a:t>
            </a:r>
            <a:endParaRPr lang="bs-Latn-BA" smtClean="0"/>
          </a:p>
        </p:txBody>
      </p:sp>
      <p:sp>
        <p:nvSpPr>
          <p:cNvPr id="1218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r-HR" dirty="0" smtClean="0"/>
              <a:t>	do danas je pređen put </a:t>
            </a:r>
            <a:r>
              <a:rPr lang="hr-HR" b="1" dirty="0" smtClean="0"/>
              <a:t>od</a:t>
            </a:r>
            <a:r>
              <a:rPr lang="hr-HR" dirty="0" smtClean="0"/>
              <a:t> retributivne kazne </a:t>
            </a:r>
            <a:r>
              <a:rPr lang="hr-HR" b="1" dirty="0" smtClean="0"/>
              <a:t>do</a:t>
            </a:r>
            <a:r>
              <a:rPr lang="hr-HR" dirty="0" smtClean="0"/>
              <a:t> društvenog popravljanja i rehabilitacije </a:t>
            </a:r>
            <a:r>
              <a:rPr lang="hr-HR" dirty="0" smtClean="0"/>
              <a:t>delinkventa (up. </a:t>
            </a:r>
            <a:r>
              <a:rPr lang="hr-HR" dirty="0"/>
              <a:t>o</a:t>
            </a:r>
            <a:r>
              <a:rPr lang="hr-HR" dirty="0" smtClean="0"/>
              <a:t>dredbe krivičnog zakonodavstva u BiH)</a:t>
            </a:r>
            <a:endParaRPr lang="hr-HR" dirty="0" smtClean="0"/>
          </a:p>
          <a:p>
            <a:pPr algn="ctr">
              <a:buFont typeface="Wingdings" panose="05000000000000000000" pitchFamily="2" charset="2"/>
              <a:buNone/>
            </a:pPr>
            <a:endParaRPr lang="hr-HR" dirty="0" smtClean="0"/>
          </a:p>
          <a:p>
            <a:pPr algn="ctr">
              <a:buFont typeface="Wingdings" panose="05000000000000000000" pitchFamily="2" charset="2"/>
              <a:buNone/>
            </a:pPr>
            <a:r>
              <a:rPr lang="hr-HR" dirty="0" smtClean="0"/>
              <a:t>Zaslužena kazna (</a:t>
            </a:r>
            <a:r>
              <a:rPr lang="hr-HR" i="1" dirty="0" smtClean="0"/>
              <a:t>just desert)</a:t>
            </a:r>
            <a:endParaRPr lang="bs-Latn-BA" dirty="0" smtClean="0"/>
          </a:p>
        </p:txBody>
      </p:sp>
    </p:spTree>
    <p:extLst>
      <p:ext uri="{BB962C8B-B14F-4D97-AF65-F5344CB8AC3E}">
        <p14:creationId xmlns:p14="http://schemas.microsoft.com/office/powerpoint/2010/main" val="3324238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mtClean="0"/>
              <a:t>Sistemi izvršenja zatvorske kazne</a:t>
            </a:r>
            <a:endParaRPr lang="bs-Latn-BA" smtClean="0"/>
          </a:p>
        </p:txBody>
      </p:sp>
      <p:sp>
        <p:nvSpPr>
          <p:cNvPr id="1228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U posljednjih 200 godina: 	</a:t>
            </a:r>
          </a:p>
          <a:p>
            <a:pPr algn="ctr">
              <a:buFont typeface="Wingdings" panose="05000000000000000000" pitchFamily="2" charset="2"/>
              <a:buNone/>
            </a:pPr>
            <a:endParaRPr lang="hr-HR" u="sng" smtClean="0"/>
          </a:p>
          <a:p>
            <a:pPr algn="ctr">
              <a:buFont typeface="Wingdings" panose="05000000000000000000" pitchFamily="2" charset="2"/>
              <a:buNone/>
            </a:pPr>
            <a:r>
              <a:rPr lang="hr-HR" u="sng" smtClean="0"/>
              <a:t>Sistem zajedničkog zatvora (asociacioni sistem):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izolacija, jednostavna i stroga pravila, radne obaveze, nema planskog postupanja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2178195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239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	</a:t>
            </a:r>
            <a:r>
              <a:rPr lang="hr-HR" u="sng" smtClean="0"/>
              <a:t>Sistem ćelijskog zatvora (izolacioni sistem)</a:t>
            </a:r>
            <a:endParaRPr lang="hr-HR" smtClean="0"/>
          </a:p>
          <a:p>
            <a:endParaRPr lang="hr-HR" smtClean="0"/>
          </a:p>
          <a:p>
            <a:r>
              <a:rPr lang="hr-HR" smtClean="0"/>
              <a:t>filadelfijski ili pensilvanijski</a:t>
            </a:r>
          </a:p>
          <a:p>
            <a:r>
              <a:rPr lang="hr-HR" smtClean="0"/>
              <a:t>auburnski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3639753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249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	</a:t>
            </a:r>
            <a:r>
              <a:rPr lang="hr-HR" u="sng" smtClean="0"/>
              <a:t>Sistem progresivnog zatvora (mješoviti sistem)</a:t>
            </a:r>
          </a:p>
          <a:p>
            <a:pPr algn="ctr">
              <a:buFont typeface="Wingdings" panose="05000000000000000000" pitchFamily="2" charset="2"/>
              <a:buNone/>
            </a:pPr>
            <a:endParaRPr lang="hr-HR" u="sng" smtClean="0"/>
          </a:p>
          <a:p>
            <a:pPr>
              <a:buFont typeface="Wingdings" panose="05000000000000000000" pitchFamily="2" charset="2"/>
              <a:buNone/>
            </a:pPr>
            <a:r>
              <a:rPr lang="hr-HR" smtClean="0"/>
              <a:t>	engleski (ćelijski, stadij zajedničkog zatvranja i uslovni otpust) – 1853. i dugotrajne kazne zatvora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smtClean="0"/>
              <a:t>	/vaspitni, radni, obrazovni i klasifikacioni programi/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smtClean="0"/>
              <a:t>	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964460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/>
            </a:r>
            <a:br>
              <a:rPr lang="bs-Latn-BA" smtClean="0"/>
            </a:br>
            <a:r>
              <a:rPr lang="hr-HR" smtClean="0"/>
              <a:t> Irski progresivni sistem </a:t>
            </a:r>
            <a:endParaRPr lang="bs-Latn-BA" smtClean="0"/>
          </a:p>
        </p:txBody>
      </p:sp>
      <p:sp>
        <p:nvSpPr>
          <p:cNvPr id="1259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prošireni progresivni sistem koji, također, prihvata nagrađivanje za rad i ponašanje tokom izdržavanja zatvorske kazne i postepeno širenje kruga slobode oko osuđenika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2270414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u poređenju sa engleskim progresivnim sistemom, poslije ćelijskog usamljenja i izolacije i zajedničkog zatvora, a prije uslovnog otpusta, osuđenik mora provesti vrijeme u odjeljenje za slobodnjake gdje uživa veću slobodu i šire kontakte sa spoljnim svijetom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smtClean="0"/>
              <a:t>	4 stadija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4115297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Maconochiev bodovni sistem</a:t>
            </a:r>
            <a:endParaRPr lang="bs-Latn-BA" smtClean="0"/>
          </a:p>
        </p:txBody>
      </p:sp>
      <p:sp>
        <p:nvSpPr>
          <p:cNvPr id="1280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hr-HR" dirty="0" smtClean="0"/>
          </a:p>
          <a:p>
            <a:pPr>
              <a:buFont typeface="Wingdings" panose="05000000000000000000" pitchFamily="2" charset="2"/>
              <a:buNone/>
            </a:pPr>
            <a:r>
              <a:rPr lang="hr-HR" dirty="0" smtClean="0"/>
              <a:t>	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hr-HR" dirty="0" smtClean="0"/>
              <a:t> tri stadija: prvi ili individualni, drugi ili društveni, treći ili individualizirani stadij</a:t>
            </a:r>
          </a:p>
          <a:p>
            <a:pPr algn="ctr">
              <a:buFont typeface="Wingdings" panose="05000000000000000000" pitchFamily="2" charset="2"/>
              <a:buNone/>
            </a:pPr>
            <a:endParaRPr lang="hr-HR" dirty="0" smtClean="0"/>
          </a:p>
          <a:p>
            <a:pPr>
              <a:buFont typeface="Wingdings" panose="05000000000000000000" pitchFamily="2" charset="2"/>
              <a:buNone/>
            </a:pPr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1794475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prema opštim ocjenama</a:t>
            </a:r>
            <a:endParaRPr lang="bs-Latn-BA" smtClean="0"/>
          </a:p>
        </p:txBody>
      </p:sp>
      <p:sp>
        <p:nvSpPr>
          <p:cNvPr id="1290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	ovim sistemom se u zatvoru razvijaju brojne društvene, radne, obrazovne i druge korisne aktivnosti, podstiče red i disciplina, individualizira izvršenje kazne lišenja slobode, uklanjaju uzroci nehumanog postupanja i ograničavaju nečovječni postupci zatvorskih stražara ili administracije</a:t>
            </a:r>
          </a:p>
          <a:p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3063867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/>
              <a:t/>
            </a:r>
            <a:br>
              <a:rPr lang="hr-HR"/>
            </a:br>
            <a:r>
              <a:rPr lang="hr-HR" smtClean="0">
                <a:solidFill>
                  <a:schemeClr val="tx1"/>
                </a:solidFill>
              </a:rPr>
              <a:t>Klasifikacioni (ili ženevski) sistem</a:t>
            </a:r>
            <a:br>
              <a:rPr lang="hr-HR" smtClean="0">
                <a:solidFill>
                  <a:schemeClr val="tx1"/>
                </a:solidFill>
              </a:rPr>
            </a:br>
            <a:r>
              <a:rPr lang="hr-HR" smtClean="0">
                <a:solidFill>
                  <a:schemeClr val="tx1"/>
                </a:solidFill>
              </a:rPr>
              <a:t>(1834)</a:t>
            </a:r>
            <a:endParaRPr lang="bs-Latn-BA" smtClean="0"/>
          </a:p>
        </p:txBody>
      </p:sp>
      <p:sp>
        <p:nvSpPr>
          <p:cNvPr id="130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smtClean="0"/>
          </a:p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	u zajedničkom zatvaranju (kao stadiju izvršenja) osuđenici se klasificiraju i raspoređuju prema sljedećim karakteristikama: starost, pol, obrazovanje, sposobnost za rad, vrsta i dužina kazne, priroda krivičnog djela, motivi za njegovo izvršenje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982975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mtClean="0"/>
              <a:t>klasifikacija ustanova za izvršenje kazne lišenja slobode </a:t>
            </a:r>
            <a:endParaRPr lang="bs-Latn-BA" smtClean="0"/>
          </a:p>
        </p:txBody>
      </p:sp>
      <p:sp>
        <p:nvSpPr>
          <p:cNvPr id="131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mtClean="0"/>
              <a:t>specijalizacija ustanova koja se vrši na horizontalnom niovu (zatvorene, poluotvorene i otvorene)</a:t>
            </a:r>
          </a:p>
          <a:p>
            <a:endParaRPr lang="hr-HR" smtClean="0"/>
          </a:p>
          <a:p>
            <a:r>
              <a:rPr lang="hr-HR" smtClean="0"/>
              <a:t>diferencijacija edukativnog programa koja se ostvaruje na vertikalnom nivou i čiji je cilj prilagođavanje tretmana različitim grupama i podgrupama osuđenika (tretman!)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1835356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32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Kao oblik vertikalne klasifikacije pominje se i visina kazne: kratkotrajne kazne lišenja slobode (najčešće se tu ubrajuju one do šest mjeseci), kazne do godinu dana, duge i dugotrajne kazne, kazna doživotnog zatvora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769883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Zajedno:</a:t>
            </a:r>
          </a:p>
        </p:txBody>
      </p:sp>
      <p:sp>
        <p:nvSpPr>
          <p:cNvPr id="133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	specijalizacija i diferencijacija omogućavaju adekvatnu klasifikaciju penitensijarnih ustanova, čime se stvaraju pretpostavke za realizaciju principa individualizacije i uspješne resocijalizacije osuđenika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2211533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34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smtClean="0"/>
              <a:t>Zatvorene ustanove,</a:t>
            </a:r>
          </a:p>
          <a:p>
            <a:r>
              <a:rPr lang="bs-Latn-BA" smtClean="0"/>
              <a:t>Polutvorene ustanove,</a:t>
            </a:r>
          </a:p>
          <a:p>
            <a:r>
              <a:rPr lang="bs-Latn-BA" smtClean="0"/>
              <a:t>Otvorene ustanove (</a:t>
            </a:r>
            <a:r>
              <a:rPr lang="hr-HR" smtClean="0"/>
              <a:t>odjeljenje za slobodnjake, kraj XIX vijeka)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1946475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Otvorene ustanove:</a:t>
            </a:r>
          </a:p>
        </p:txBody>
      </p:sp>
      <p:sp>
        <p:nvSpPr>
          <p:cNvPr id="135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- odsustvo fizičkog i materijalnog obezbjeđenja, - veoma elastični uslovi režima izvršenja kazne, koji, između ostalog, povoljno utiču na održavanje fizičkog i psihičkog zdravlja zatvorenika, - razvijanje uzajamnog povjerenja između osuđenika i zatvorskog osoblja, što povoljno utiče na njegovu resocijaloizaciju, 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2277871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36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- približabanje uslova u ustanovi uslovima na slobodi, - režim zasnovan na dobrovoljnosti u ponašanju zatvorenika, - razvijanje osjećaja lične odgovornosti osuđenika prema sredini koja ga okružuje, - sloboda kretanja van ustanove u granicama koje su propisane njenim pravilima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867067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Resocijalizacija!</a:t>
            </a:r>
          </a:p>
        </p:txBody>
      </p:sp>
      <p:sp>
        <p:nvSpPr>
          <p:cNvPr id="137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hr-HR" smtClean="0"/>
              <a:t>	prethodni postupci opservacije, klasifiklacija osuđenih osoba, klasifikacija ustanova, zavodski tretman i postpenalna pomoć ili društvena podrška, i to su: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hr-HR" smtClean="0"/>
              <a:t>	„integralni dijelovi jednistvenog procesa resocijalizacije, koji podrazumijeva rad specijalizovanog osoblja u kaznenoj ustanovi, uz primjenu savremenih naučnih metoda i principa individualizacije”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1870642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tri faze resocijalizacije:</a:t>
            </a:r>
            <a:endParaRPr lang="bs-Latn-BA" smtClean="0"/>
          </a:p>
        </p:txBody>
      </p:sp>
      <p:sp>
        <p:nvSpPr>
          <p:cNvPr id="138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mtClean="0"/>
              <a:t>sudska (obuhvata izricanje krivične sankcije), </a:t>
            </a:r>
          </a:p>
          <a:p>
            <a:r>
              <a:rPr lang="hr-HR" smtClean="0"/>
              <a:t>institucionalna (realizuje se u procesu izvršenja izrečene krivične sankcije) i </a:t>
            </a:r>
          </a:p>
          <a:p>
            <a:r>
              <a:rPr lang="hr-HR" smtClean="0"/>
              <a:t>postpenalna (obuhvata mjere koje se preduzimaju nakon okončanja postupka izvršenja izrečene krivične sankcije). 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2275874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Individualizacija</a:t>
            </a:r>
          </a:p>
        </p:txBody>
      </p:sp>
      <p:sp>
        <p:nvSpPr>
          <p:cNvPr id="139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mtClean="0"/>
              <a:t>individualizacija povezuje proces resocijalizacije i tretman!</a:t>
            </a:r>
          </a:p>
          <a:p>
            <a:r>
              <a:rPr lang="hr-HR" smtClean="0"/>
              <a:t>Individualizacija predstavlja izučavanje i prilagođavanje tretmana osuđenika u postupku prevaspitanja u skladu s njihovim psihičkim, obrazovnim, moralnim i fizičkim svojstvima</a:t>
            </a:r>
          </a:p>
        </p:txBody>
      </p:sp>
    </p:spTree>
    <p:extLst>
      <p:ext uri="{BB962C8B-B14F-4D97-AF65-F5344CB8AC3E}">
        <p14:creationId xmlns:p14="http://schemas.microsoft.com/office/powerpoint/2010/main" val="3038289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40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mtClean="0"/>
              <a:t>o individualizaciji se raspravlja kao o zakonskoj, sudskoj i penalnoj (ili izvršnoj)</a:t>
            </a:r>
          </a:p>
          <a:p>
            <a:r>
              <a:rPr lang="hr-HR" i="1" smtClean="0"/>
              <a:t>kriminološka ekspertiza ličnosti</a:t>
            </a:r>
          </a:p>
          <a:p>
            <a:r>
              <a:rPr lang="hr-HR" smtClean="0"/>
              <a:t>kategorizacija osuđenih osoba </a:t>
            </a:r>
            <a:endParaRPr lang="bs-Latn-BA" smtClean="0"/>
          </a:p>
          <a:p>
            <a:r>
              <a:rPr lang="hr-HR" smtClean="0"/>
              <a:t>klasifikacija ustanova za izvršenje kazne lišenja slobode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969893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Tretman!</a:t>
            </a:r>
          </a:p>
        </p:txBody>
      </p:sp>
      <p:sp>
        <p:nvSpPr>
          <p:cNvPr id="141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u="sng" smtClean="0"/>
              <a:t>Principi</a:t>
            </a:r>
            <a:r>
              <a:rPr lang="bs-Latn-BA" smtClean="0"/>
              <a:t>: </a:t>
            </a:r>
            <a:r>
              <a:rPr lang="hr-HR" smtClean="0"/>
              <a:t>povjerenje između osuđenika i terapeuta, poštovanje dostojanstva ličnosti osuđene osobe, poznavanje ličnosti osuđenika zbog individualizacije tretmana, svestranost i višebrojnost oblika tretmana kako bi se tretman prilagodio ličnosti osuđenika, jedinstvo vaspitnih uticaja i – svestrano i aktivno učešće u postupku prevaspitanja</a:t>
            </a:r>
            <a:endParaRPr lang="bs-Latn-BA" smtClean="0"/>
          </a:p>
          <a:p>
            <a:pPr>
              <a:buFont typeface="Wingdings" panose="05000000000000000000" pitchFamily="2" charset="2"/>
              <a:buNone/>
            </a:pP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1884318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sp>
        <p:nvSpPr>
          <p:cNvPr id="142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u="sng" smtClean="0"/>
              <a:t>Vrste</a:t>
            </a:r>
            <a:r>
              <a:rPr lang="bs-Latn-BA" smtClean="0"/>
              <a:t>: </a:t>
            </a:r>
            <a:r>
              <a:rPr lang="hr-HR" smtClean="0"/>
              <a:t>individualni, - grupni, - obrazovni, - radni, - radno/okupacioni, - samoinicijativni, - slobodnoaktivni, – stimulativno/destimulativni ili postpenalni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313872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Postpenalna pomoć!</a:t>
            </a:r>
            <a:endParaRPr lang="bs-Latn-BA" smtClean="0"/>
          </a:p>
        </p:txBody>
      </p:sp>
      <p:sp>
        <p:nvSpPr>
          <p:cNvPr id="143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mtClean="0"/>
              <a:t>Sastavni dio individualizacije tretmana i resocijalizacije u procesu izvršenja!</a:t>
            </a:r>
            <a:endParaRPr lang="bs-Latn-BA" smtClean="0"/>
          </a:p>
          <a:p>
            <a:r>
              <a:rPr lang="bs-Latn-BA" smtClean="0"/>
              <a:t>Unutrašnja</a:t>
            </a:r>
          </a:p>
          <a:p>
            <a:r>
              <a:rPr lang="bs-Latn-BA" smtClean="0"/>
              <a:t>Vanjska </a:t>
            </a:r>
          </a:p>
        </p:txBody>
      </p:sp>
    </p:spTree>
    <p:extLst>
      <p:ext uri="{BB962C8B-B14F-4D97-AF65-F5344CB8AC3E}">
        <p14:creationId xmlns:p14="http://schemas.microsoft.com/office/powerpoint/2010/main" val="535072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487</Words>
  <Application>Microsoft Office PowerPoint</Application>
  <PresentationFormat>Widescreen</PresentationFormat>
  <Paragraphs>111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Office Theme</vt:lpstr>
      <vt:lpstr>Penologija </vt:lpstr>
      <vt:lpstr>Pravo na kažnjavanje   </vt:lpstr>
      <vt:lpstr>Svrha kažnjavanja </vt:lpstr>
      <vt:lpstr>KZ BIH (čl. 6)</vt:lpstr>
      <vt:lpstr>KZ BiH (čl. 39. svrha kažnjavanja):  </vt:lpstr>
      <vt:lpstr>KZ FBIH (čl. 7)</vt:lpstr>
      <vt:lpstr> KZ FBiH (čl. 42. svrha kažnjavanja): </vt:lpstr>
      <vt:lpstr>Kazna lišenja slobode (kraj XVIII vijeka) </vt:lpstr>
      <vt:lpstr>Faktori nastanka i brzog prihvatanja kazne lišenja slobode</vt:lpstr>
      <vt:lpstr>PowerPoint Presentation</vt:lpstr>
      <vt:lpstr> Razvojni put kazne lišenja slobode u krivičnom zakonodavstvu i penološkoj praksi</vt:lpstr>
      <vt:lpstr>PowerPoint Presentation</vt:lpstr>
      <vt:lpstr>Šta se želi postići izricanjem i izvršenjem kazne lišenja slobode?</vt:lpstr>
      <vt:lpstr>Sistemi izvršenja zatvorske kazne</vt:lpstr>
      <vt:lpstr>PowerPoint Presentation</vt:lpstr>
      <vt:lpstr>PowerPoint Presentation</vt:lpstr>
      <vt:lpstr>  Irski progresivni sistem </vt:lpstr>
      <vt:lpstr>PowerPoint Presentation</vt:lpstr>
      <vt:lpstr>Maconochiev bodovni sistem</vt:lpstr>
      <vt:lpstr>prema opštim ocjenama</vt:lpstr>
      <vt:lpstr> Klasifikacioni (ili ženevski) sistem (1834)</vt:lpstr>
      <vt:lpstr>klasifikacija ustanova za izvršenje kazne lišenja slobode </vt:lpstr>
      <vt:lpstr>PowerPoint Presentation</vt:lpstr>
      <vt:lpstr>Zajedno:</vt:lpstr>
      <vt:lpstr>PowerPoint Presentation</vt:lpstr>
      <vt:lpstr>Otvorene ustanove:</vt:lpstr>
      <vt:lpstr>PowerPoint Presentation</vt:lpstr>
      <vt:lpstr>Resocijalizacija!</vt:lpstr>
      <vt:lpstr>tri faze resocijalizacije:</vt:lpstr>
      <vt:lpstr>Individualizacija</vt:lpstr>
      <vt:lpstr>PowerPoint Presentation</vt:lpstr>
      <vt:lpstr>Tretman!</vt:lpstr>
      <vt:lpstr>PowerPoint Presentation</vt:lpstr>
      <vt:lpstr>Postpenalna pomoć!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Penologija II</dc:title>
  <dc:creator>H</dc:creator>
  <cp:lastModifiedBy>H</cp:lastModifiedBy>
  <cp:revision>5</cp:revision>
  <dcterms:created xsi:type="dcterms:W3CDTF">2019-03-25T18:13:52Z</dcterms:created>
  <dcterms:modified xsi:type="dcterms:W3CDTF">2020-03-16T06:57:46Z</dcterms:modified>
</cp:coreProperties>
</file>