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9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6827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0883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8569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2781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8881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1468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4193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4995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2635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6883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30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4C464-7852-48E8-87DF-FFEA068357F3}" type="datetimeFigureOut">
              <a:rPr lang="bs-Latn-BA" smtClean="0"/>
              <a:t>12.03.2020.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C2C8-13E6-4B20-9835-1A00E0FAEC0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6693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Krivično pravo Evropske unije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Opšta</a:t>
            </a:r>
            <a:r>
              <a:rPr lang="en-US" dirty="0"/>
              <a:t> </a:t>
            </a:r>
            <a:r>
              <a:rPr lang="en-US" dirty="0" err="1"/>
              <a:t>izlaganja</a:t>
            </a:r>
            <a:r>
              <a:rPr lang="en-US" dirty="0"/>
              <a:t> o </a:t>
            </a:r>
            <a:r>
              <a:rPr lang="en-US" dirty="0" err="1"/>
              <a:t>krivičnopravnom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 EU.</a:t>
            </a:r>
            <a:endParaRPr lang="bs-Latn-BA" dirty="0"/>
          </a:p>
          <a:p>
            <a:r>
              <a:rPr lang="hr-HR" dirty="0"/>
              <a:t>Razvoj evropskih institucija</a:t>
            </a:r>
          </a:p>
          <a:p>
            <a:r>
              <a:rPr lang="hr-HR" dirty="0"/>
              <a:t>Datum on-line nastave 13. 03. 20.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50406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s-Latn-BA" sz="3200" dirty="0"/>
              <a:t>Ugovor iz Lisabona o izmjeni Ugovora o EU i Ugovora o osnivanju EZ (SL C 306, 17. 12. 2007.) stupio je na snagu 1. 12. 2009.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s-Latn-BA" dirty="0" err="1"/>
              <a:t>Lisabonski</a:t>
            </a:r>
            <a:r>
              <a:rPr lang="bs-Latn-BA" dirty="0"/>
              <a:t> ugovor -  institucionalna reforma, podizanje svijesti o značaju </a:t>
            </a:r>
            <a:r>
              <a:rPr lang="bs-Latn-BA" dirty="0" err="1"/>
              <a:t>supranacionalnog</a:t>
            </a:r>
            <a:r>
              <a:rPr lang="bs-Latn-BA" dirty="0"/>
              <a:t> krivičnog prava i ujedinjene borbe protiv organizovanog kriminaliteta i terorizma; - prepreka </a:t>
            </a:r>
            <a:r>
              <a:rPr lang="bs-Latn-BA" dirty="0" err="1"/>
              <a:t>uspješnijoj</a:t>
            </a:r>
            <a:r>
              <a:rPr lang="bs-Latn-BA" dirty="0"/>
              <a:t> saradnji i povezivanju država članica u borbi protiv kriminaliteta ogleda se u </a:t>
            </a:r>
            <a:r>
              <a:rPr lang="bs-Latn-BA" dirty="0" err="1"/>
              <a:t>nepostizanju</a:t>
            </a:r>
            <a:r>
              <a:rPr lang="bs-Latn-BA" dirty="0"/>
              <a:t> konsenzusa u donošenju odluka u okviru policijske i pravosudne saradnje i nespremnost država da nakon donošenja propisa u okviru trećeg stuba Unije vrše promjene u nacionalnom zakonodavstvu</a:t>
            </a:r>
          </a:p>
        </p:txBody>
      </p:sp>
    </p:spTree>
    <p:extLst>
      <p:ext uri="{BB962C8B-B14F-4D97-AF65-F5344CB8AC3E}">
        <p14:creationId xmlns:p14="http://schemas.microsoft.com/office/powerpoint/2010/main" val="873662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Lisabon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s-Latn-BA" dirty="0"/>
              <a:t>Ugovorom iz Lisabona na Uniju se ne prenosi nijedna dodatna isključiva nadležnost, njime se mijenja način na koji Unija provodi postojeće nadležnosti te neke nove (podijeljene) nadležnosti jačanjem sudjelovanja i zaštite građana, stvaranjem nove institucionalne strukture te promjenom postupka donošenja odluka radi veće efikasnosti i transparentnosti, čime se osigurava viši nivo parlamentarnog nadzora i demokratske odgovornosti</a:t>
            </a:r>
          </a:p>
        </p:txBody>
      </p:sp>
    </p:spTree>
    <p:extLst>
      <p:ext uri="{BB962C8B-B14F-4D97-AF65-F5344CB8AC3E}">
        <p14:creationId xmlns:p14="http://schemas.microsoft.com/office/powerpoint/2010/main" val="696280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s-Latn-BA" dirty="0"/>
              <a:t>Ugovorom iz Lisabona prvi se put pojašnjavaju nadležnosti Unije. </a:t>
            </a:r>
          </a:p>
          <a:p>
            <a:pPr marL="0" indent="0" algn="ctr">
              <a:buNone/>
            </a:pPr>
            <a:r>
              <a:rPr lang="bs-Latn-BA" dirty="0"/>
              <a:t>U njemu se razlikuju tri vrste nadležnosti: </a:t>
            </a:r>
          </a:p>
          <a:p>
            <a:pPr marL="0" indent="0" algn="ctr">
              <a:buNone/>
            </a:pPr>
            <a:r>
              <a:rPr lang="bs-Latn-BA" dirty="0"/>
              <a:t>1. </a:t>
            </a:r>
            <a:r>
              <a:rPr lang="bs-Latn-BA" b="1" dirty="0"/>
              <a:t>isključiva</a:t>
            </a:r>
            <a:r>
              <a:rPr lang="bs-Latn-BA" dirty="0"/>
              <a:t> nadležnost, kad jedino Unija može donositi pravne akte, a države članice samo provoditi zakonodavstvo EU; </a:t>
            </a:r>
          </a:p>
          <a:p>
            <a:pPr marL="0" indent="0" algn="ctr">
              <a:buNone/>
            </a:pPr>
            <a:r>
              <a:rPr lang="bs-Latn-BA" dirty="0"/>
              <a:t>2. </a:t>
            </a:r>
            <a:r>
              <a:rPr lang="bs-Latn-BA" b="1" dirty="0"/>
              <a:t>podijeljena</a:t>
            </a:r>
            <a:r>
              <a:rPr lang="bs-Latn-BA" dirty="0"/>
              <a:t> nadležnost, kad države članice mogu donositi pravno obvezujuće mjere ako to nije učinila Unija; </a:t>
            </a:r>
          </a:p>
          <a:p>
            <a:pPr marL="0" indent="0" algn="ctr">
              <a:buNone/>
            </a:pPr>
            <a:r>
              <a:rPr lang="bs-Latn-BA" dirty="0"/>
              <a:t>3. </a:t>
            </a:r>
            <a:r>
              <a:rPr lang="bs-Latn-BA" b="1" dirty="0"/>
              <a:t>pomoćna</a:t>
            </a:r>
            <a:r>
              <a:rPr lang="bs-Latn-BA" dirty="0"/>
              <a:t> nadležnost, kad EU usvaja mjere za podupiranje ili dopunjavanje politika država članica. </a:t>
            </a:r>
          </a:p>
        </p:txBody>
      </p:sp>
    </p:spTree>
    <p:extLst>
      <p:ext uri="{BB962C8B-B14F-4D97-AF65-F5344CB8AC3E}">
        <p14:creationId xmlns:p14="http://schemas.microsoft.com/office/powerpoint/2010/main" val="2204679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s-Latn-BA" dirty="0"/>
              <a:t>Ugovorom iz Lisabona završava se uvrštavanje preostalih aspekata trećeg stuba koji se odnose na područje slobode, sigurnosti i pravde, odnosno na policijsku i pravosudnu suradnju u krivičnim stvarima, u prvi stub!</a:t>
            </a:r>
          </a:p>
          <a:p>
            <a:pPr marL="0" indent="0" algn="ctr">
              <a:buNone/>
            </a:pPr>
            <a:r>
              <a:rPr lang="bs-Latn-BA" dirty="0"/>
              <a:t>Nekadašnja međuvladina struktura više ne postoji jer se o aktima usvojenim na ovom području sad odlučuje u redovnom zakonodavnom postupku (</a:t>
            </a:r>
            <a:r>
              <a:rPr lang="bs-Latn-BA" dirty="0" err="1"/>
              <a:t>kvalificiranom</a:t>
            </a:r>
            <a:r>
              <a:rPr lang="bs-Latn-BA" dirty="0"/>
              <a:t> većinom i </a:t>
            </a:r>
            <a:r>
              <a:rPr lang="bs-Latn-BA" dirty="0" err="1"/>
              <a:t>saodlučivanjem</a:t>
            </a:r>
            <a:r>
              <a:rPr lang="bs-Latn-BA" dirty="0"/>
              <a:t>) te se, ako nije drugačije određeno, primjenjuju pravni instrumenti EU (uredbe, direktive i odluke)</a:t>
            </a:r>
          </a:p>
        </p:txBody>
      </p:sp>
    </p:spTree>
    <p:extLst>
      <p:ext uri="{BB962C8B-B14F-4D97-AF65-F5344CB8AC3E}">
        <p14:creationId xmlns:p14="http://schemas.microsoft.com/office/powerpoint/2010/main" val="8306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Početna literatura (dostupna </a:t>
            </a:r>
            <a:r>
              <a:rPr lang="bs-Latn-BA" dirty="0" err="1"/>
              <a:t>on-line</a:t>
            </a:r>
            <a:r>
              <a:rPr lang="bs-Latn-BA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dirty="0" err="1"/>
              <a:t>Sijerčić-Čolić</a:t>
            </a:r>
            <a:r>
              <a:rPr lang="bs-Latn-BA" dirty="0"/>
              <a:t>, H. (2012). Izazovi evropskog krivičnog prava – obaveze države u oblasti krivičnog zakonodavstva. Godišnjak Pravnog fakulteta u Sarajevu. Sarajevo, LV, str. 345–365.</a:t>
            </a:r>
          </a:p>
          <a:p>
            <a:pPr lvl="0"/>
            <a:r>
              <a:rPr lang="bs-Latn-BA" dirty="0"/>
              <a:t>Đurđević, Z. (2008). </a:t>
            </a:r>
            <a:r>
              <a:rPr lang="bs-Latn-BA" dirty="0" err="1"/>
              <a:t>Lisabonski</a:t>
            </a:r>
            <a:r>
              <a:rPr lang="bs-Latn-BA" dirty="0"/>
              <a:t> ugovor: prekretnica u razvoju kaznenog prava u Europi. Hrvatski ljetopis za </a:t>
            </a:r>
            <a:r>
              <a:rPr lang="bs-Latn-BA" dirty="0" err="1"/>
              <a:t>kazneno</a:t>
            </a:r>
            <a:r>
              <a:rPr lang="bs-Latn-BA" dirty="0"/>
              <a:t> pravo i praksu, vol. 15, br. 2, str. 1077- 1128.</a:t>
            </a:r>
          </a:p>
          <a:p>
            <a:r>
              <a:rPr lang="bs-Latn-BA" dirty="0" err="1"/>
              <a:t>Satzger</a:t>
            </a:r>
            <a:r>
              <a:rPr lang="bs-Latn-BA" dirty="0"/>
              <a:t>, Helmut (2003). Utjecaji prava Europske zajednice / Europske unije na nacionalno </a:t>
            </a:r>
            <a:r>
              <a:rPr lang="bs-Latn-BA" dirty="0" err="1"/>
              <a:t>kazneno</a:t>
            </a:r>
            <a:r>
              <a:rPr lang="bs-Latn-BA" dirty="0"/>
              <a:t> pravo država članica. Hrvatski ljetopis za </a:t>
            </a:r>
            <a:r>
              <a:rPr lang="bs-Latn-BA" dirty="0" err="1"/>
              <a:t>kazneno</a:t>
            </a:r>
            <a:r>
              <a:rPr lang="bs-Latn-BA" dirty="0"/>
              <a:t> pravo i praksu, br. 1, str. </a:t>
            </a:r>
            <a:r>
              <a:rPr lang="bs-Latn-BA"/>
              <a:t>165-179.</a:t>
            </a:r>
          </a:p>
          <a:p>
            <a:pPr marL="0" lvl="0" indent="0">
              <a:buNone/>
            </a:pP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706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Krivično </a:t>
            </a:r>
            <a:r>
              <a:rPr lang="hr-HR"/>
              <a:t>pravo EU – nastanak i razvoj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1951 – 1992: “community of law without criminal law”! Za ovakvo kreiranje pravnog reda i institucija tadašnje Evropske zajednice u literaturi se isticalo da je to: neodgovorno, opasno i nerealno!</a:t>
            </a:r>
          </a:p>
          <a:p>
            <a:endParaRPr lang="hr-HR" dirty="0"/>
          </a:p>
          <a:p>
            <a:r>
              <a:rPr lang="hr-HR" dirty="0"/>
              <a:t>Od 1992. slijedi specifičan razvoj krivičnopravnih odredbi u okviru pravnog reda EU.</a:t>
            </a:r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331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/>
              <a:t>Ugovor iz </a:t>
            </a:r>
            <a:r>
              <a:rPr lang="bs-Latn-BA" dirty="0" err="1"/>
              <a:t>Maastrichta</a:t>
            </a:r>
            <a:r>
              <a:rPr lang="bs-Latn-BA" dirty="0"/>
              <a:t> (Ugovor o EU) 1992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bs-Latn-BA" dirty="0"/>
              <a:t>Prvi dokument koji je ovu materiju uredio na sistemski način</a:t>
            </a:r>
          </a:p>
          <a:p>
            <a:r>
              <a:rPr lang="bs-Latn-BA" dirty="0"/>
              <a:t>Njime je uspostavljena EU kao nadnacionalna tvorevina, čija se arhitektura temelji na tri stuba, na način da su već postojećoj EZ dodana još dva stuba. </a:t>
            </a:r>
          </a:p>
          <a:p>
            <a:r>
              <a:rPr lang="bs-Latn-BA" dirty="0"/>
              <a:t>Treći stub bio je posvećen policijskoj i </a:t>
            </a:r>
            <a:r>
              <a:rPr lang="bs-Latn-BA" dirty="0" err="1"/>
              <a:t>pravosudnoj</a:t>
            </a:r>
            <a:r>
              <a:rPr lang="bs-Latn-BA" dirty="0"/>
              <a:t> saradnji u krivičnim stvarima (</a:t>
            </a:r>
            <a:r>
              <a:rPr lang="hr-HR" dirty="0"/>
              <a:t>novi institucionalni i pravni okvir za sudjelovanje na području pravosuđa i unutrašnjih poslova).</a:t>
            </a:r>
          </a:p>
          <a:p>
            <a:r>
              <a:rPr lang="hr-HR" dirty="0"/>
              <a:t>Razvijanje tijesne saradnje u oblasti pravosuđa i unutrašnjih poslova, kao jedan od ciljeva Evropske unije.</a:t>
            </a:r>
            <a:endParaRPr lang="bs-Latn-BA" dirty="0"/>
          </a:p>
          <a:p>
            <a:r>
              <a:rPr lang="bs-Latn-BA" dirty="0"/>
              <a:t>Treći stub je bio specifičan po tome što na njega nisu bile </a:t>
            </a:r>
            <a:r>
              <a:rPr lang="bs-Latn-BA" dirty="0" err="1"/>
              <a:t>proširene</a:t>
            </a:r>
            <a:r>
              <a:rPr lang="bs-Latn-BA" dirty="0"/>
              <a:t> </a:t>
            </a:r>
            <a:r>
              <a:rPr lang="bs-Latn-BA" dirty="0" err="1"/>
              <a:t>supranacionalne</a:t>
            </a:r>
            <a:r>
              <a:rPr lang="bs-Latn-BA" dirty="0"/>
              <a:t> nadležnosti EU.</a:t>
            </a:r>
          </a:p>
        </p:txBody>
      </p:sp>
    </p:spTree>
    <p:extLst>
      <p:ext uri="{BB962C8B-B14F-4D97-AF65-F5344CB8AC3E}">
        <p14:creationId xmlns:p14="http://schemas.microsoft.com/office/powerpoint/2010/main" val="249063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Amsterdam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Razvoj odredbi o saradnji u oblasti pravosuđa i unutrašnjih poslova iz Ugovora o Evropskoj uniji iz 1992. godine potvrdio je Amsterdamski ugovor od 2. oktobra 1997. godine, koji je stupio na snagu 1. maja 1999. godine.</a:t>
            </a:r>
          </a:p>
          <a:p>
            <a:r>
              <a:rPr lang="hr-HR" dirty="0"/>
              <a:t>Nakon Amsterdamskog ugovora treći stub promijenio je oblik - broj krivičnopravnih mjera u trećem stubu porastao relativno brzo i mnoge od tih mjera su preduzete upravo iz razloga harmoniziranja krivičnopravnog segmenta (okvirne odluke nisu imale direktni uticaj na nacionalno pravo; „relativizirane direktive u smislu efikasnosti”).</a:t>
            </a:r>
          </a:p>
        </p:txBody>
      </p:sp>
    </p:spTree>
    <p:extLst>
      <p:ext uri="{BB962C8B-B14F-4D97-AF65-F5344CB8AC3E}">
        <p14:creationId xmlns:p14="http://schemas.microsoft.com/office/powerpoint/2010/main" val="368072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/>
              <a:t>Tampere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/>
              <a:t>	Na zasjedanju u Tampereu (1999), u raspravama o „evropskom prostoru slobode, sigurnosti i pravde“ istaknuto je da „.....kriminalci ne smiju naći put za iskorištavanje razlika u pravosudnim sistemima država članica; da presude i odluke moraju biti priznate i izvršne svuda na području Unije; da treba postiči veću kompatibilnost i približavanje među pravnim sistemima država članica”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6974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Ugovor iz Nice (2000) - jačanje saradnje između sudskih i drugih nadležnih tijela država članica, uključujući saradnju preko Evropskog ureda za pravosudnu saradnju</a:t>
            </a:r>
            <a:r>
              <a:rPr lang="hr-HR" b="1" dirty="0"/>
              <a:t> </a:t>
            </a:r>
            <a:r>
              <a:rPr lang="hr-HR" dirty="0"/>
              <a:t>(Eurojust - </a:t>
            </a:r>
            <a:r>
              <a:rPr lang="hr-HR" i="1" dirty="0"/>
              <a:t>European Judicial Cooperation Unit</a:t>
            </a:r>
            <a:r>
              <a:rPr lang="hr-HR" dirty="0"/>
              <a:t>). </a:t>
            </a:r>
          </a:p>
          <a:p>
            <a:r>
              <a:rPr lang="hr-HR" dirty="0"/>
              <a:t>Ugovorom iz Nice izmijenjene su odredbe u okviru Naslova VI – Policijska i pravosudna saradnja u krivičnim stvarima – i time je otvoren put za kvalitetniju i jednostavniju saradnju nacionalnih tijela država članica u vođenju krivičnog postupka, izručenju među državama članicama i izvršenju odluka u okviru Evropske unije.</a:t>
            </a:r>
          </a:p>
        </p:txBody>
      </p:sp>
    </p:spTree>
    <p:extLst>
      <p:ext uri="{BB962C8B-B14F-4D97-AF65-F5344CB8AC3E}">
        <p14:creationId xmlns:p14="http://schemas.microsoft.com/office/powerpoint/2010/main" val="3217808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800" dirty="0"/>
              <a:t>Posebno izdvojimo one tačke na pređenom putu koje su bitne u razvoju KP EU</a:t>
            </a:r>
            <a:endParaRPr lang="bs-Latn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r-HR" sz="2000" dirty="0"/>
              <a:t>Ugovorom iz Maastrihta otvoren je treći stub u koji je uvršteno područje pravosuđa i unutrašnjih poslova (temelj za djelovanje EU na ovom području). </a:t>
            </a:r>
          </a:p>
          <a:p>
            <a:r>
              <a:rPr lang="hr-HR" sz="2000" dirty="0"/>
              <a:t>Slijedi Ugovor iz Amsterdama koji je, uz prethodno opisane promjene i podsticaje radi pravnog usaglašavanja na području krivičnog (materijalnog i procesnog) prava, donio i dva nova pravna akta - </a:t>
            </a:r>
            <a:r>
              <a:rPr lang="hr-HR" sz="2000" u="sng" dirty="0"/>
              <a:t>okvirne odluke i odluke</a:t>
            </a:r>
            <a:r>
              <a:rPr lang="hr-HR" sz="2000" dirty="0"/>
              <a:t>, koje će na području krivičnoprocesnog prava zauzeti važno mjesto.</a:t>
            </a:r>
          </a:p>
          <a:p>
            <a:r>
              <a:rPr lang="hr-HR" sz="2000" dirty="0"/>
              <a:t>Od presudne važnosti za razvoj trećeg stuba je sastanak u Tampereu jer nakon toga uslijedila je intenzivna zakonodavna djelatnost EU usmjerena na uspostavljanje pravnog okvira policijske i pravosudne saradnje država članica. </a:t>
            </a:r>
          </a:p>
          <a:p>
            <a:r>
              <a:rPr lang="hr-HR" sz="2000" dirty="0"/>
              <a:t>Kod mjera harmoniziranja na području trećeg stuba, sljedeći korak je Nica, uvodi se Europol i Eurojust. U Nici je potpisana i Povelja osnovnih prava EU.</a:t>
            </a:r>
          </a:p>
          <a:p>
            <a:r>
              <a:rPr lang="hr-HR" sz="2000" dirty="0"/>
              <a:t>Sastanak Evropskog vijeća u junu 2003. i nacrt Ustava za Evropu (promjene u trećem stubu). </a:t>
            </a:r>
          </a:p>
          <a:p>
            <a:r>
              <a:rPr lang="hr-HR" sz="2000" dirty="0"/>
              <a:t>Lisabonski ugovor</a:t>
            </a: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val="31350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Zaključno o tim tačkama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Poslije 1992: evropska perspektiva i nacionalno krivično pravo: nova krivična djela i sankcije za zaštitu interesa EU; efikasnost krivičnog postupka; konstrukcija krivičnog postupka; zaštita prava i sloboda osumnjičenih i optuženih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Postlisabonsko vrijeme: krivično zakonodavstvo i krivično pravosuđe </a:t>
            </a:r>
            <a:r>
              <a:rPr lang="bs-Latn-BA" i="1" dirty="0"/>
              <a:t>predmetom nebrojenih aktivnosti u Evropskoj uniji, čime se „podjela pravde u ime države“ transformiše u „podjelu pravde u ime institucija regionalnog okupljanja država“, a pitanje kažnjavanja prerasta granice „nacionalnog vitalnog interesa“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56080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1115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Krivično pravo Evropske unije</vt:lpstr>
      <vt:lpstr>Početna literatura (dostupna on-line)</vt:lpstr>
      <vt:lpstr>Krivično pravo EU – nastanak i razvoj</vt:lpstr>
      <vt:lpstr>Ugovor iz Maastrichta (Ugovor o EU) 1992</vt:lpstr>
      <vt:lpstr>Amsterdam</vt:lpstr>
      <vt:lpstr>Tampere</vt:lpstr>
      <vt:lpstr>Nica</vt:lpstr>
      <vt:lpstr>Posebno izdvojimo one tačke na pređenom putu koje su bitne u razvoju KP EU</vt:lpstr>
      <vt:lpstr>Zaključno o tim tačkama</vt:lpstr>
      <vt:lpstr>Ugovor iz Lisabona o izmjeni Ugovora o EU i Ugovora o osnivanju EZ (SL C 306, 17. 12. 2007.) stupio je na snagu 1. 12. 2009.</vt:lpstr>
      <vt:lpstr>Lisabon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Krivično pravo Evropske unije</dc:title>
  <dc:creator>H</dc:creator>
  <cp:lastModifiedBy>Ena Gotovuša</cp:lastModifiedBy>
  <cp:revision>5</cp:revision>
  <dcterms:created xsi:type="dcterms:W3CDTF">2020-03-12T19:08:25Z</dcterms:created>
  <dcterms:modified xsi:type="dcterms:W3CDTF">2020-03-12T20:35:56Z</dcterms:modified>
</cp:coreProperties>
</file>